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738" r:id="rId2"/>
    <p:sldId id="747" r:id="rId3"/>
    <p:sldId id="731" r:id="rId4"/>
    <p:sldId id="313" r:id="rId5"/>
    <p:sldId id="1220" r:id="rId6"/>
    <p:sldId id="1219" r:id="rId7"/>
    <p:sldId id="716" r:id="rId8"/>
    <p:sldId id="314" r:id="rId9"/>
    <p:sldId id="1242" r:id="rId10"/>
    <p:sldId id="1275" r:id="rId11"/>
    <p:sldId id="1246" r:id="rId12"/>
    <p:sldId id="1247" r:id="rId13"/>
    <p:sldId id="286" r:id="rId14"/>
    <p:sldId id="1248" r:id="rId15"/>
    <p:sldId id="1250" r:id="rId16"/>
    <p:sldId id="1251" r:id="rId17"/>
    <p:sldId id="1252" r:id="rId18"/>
    <p:sldId id="1254" r:id="rId19"/>
    <p:sldId id="1255" r:id="rId20"/>
    <p:sldId id="379" r:id="rId21"/>
    <p:sldId id="1256" r:id="rId22"/>
    <p:sldId id="272" r:id="rId23"/>
    <p:sldId id="1258" r:id="rId24"/>
    <p:sldId id="728" r:id="rId25"/>
    <p:sldId id="1260" r:id="rId26"/>
    <p:sldId id="289" r:id="rId27"/>
    <p:sldId id="1262" r:id="rId28"/>
    <p:sldId id="719" r:id="rId29"/>
    <p:sldId id="1263" r:id="rId30"/>
    <p:sldId id="1264" r:id="rId31"/>
    <p:sldId id="1265" r:id="rId32"/>
    <p:sldId id="311" r:id="rId33"/>
    <p:sldId id="1266" r:id="rId34"/>
    <p:sldId id="1268" r:id="rId35"/>
    <p:sldId id="1269" r:id="rId36"/>
    <p:sldId id="1270" r:id="rId37"/>
    <p:sldId id="1271" r:id="rId38"/>
    <p:sldId id="1273" r:id="rId39"/>
    <p:sldId id="1227" r:id="rId40"/>
    <p:sldId id="1272" r:id="rId41"/>
    <p:sldId id="1228" r:id="rId42"/>
    <p:sldId id="73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E"/>
    <a:srgbClr val="7D1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3790" autoAdjust="0"/>
  </p:normalViewPr>
  <p:slideViewPr>
    <p:cSldViewPr snapToGrid="0" snapToObjects="1">
      <p:cViewPr varScale="1">
        <p:scale>
          <a:sx n="61" d="100"/>
          <a:sy n="61" d="100"/>
        </p:scale>
        <p:origin x="-954" y="-7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https://d.docs.live.net/b7682317cdff6569/Documents/SP_FEV1.xlsx" TargetMode="Externa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smcdermott\Desktop\Copy%20of%20NACFC_Plenary%201%20Slides_Patient%20Registry%20Chart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https://cffoundation-my.sharepoint.com/personal/mgoings_cff_org/Documents/17%20-%20Medical%20strategy/Patient%20landscape/Key%20versions/Values%20for%20NACFC%20plenary%202018.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7363924778704E-2"/>
          <c:y val="0.134770889487871"/>
          <c:w val="0.718898077341389"/>
          <c:h val="0.74511967254093303"/>
        </c:manualLayout>
      </c:layout>
      <c:lineChart>
        <c:grouping val="standard"/>
        <c:varyColors val="0"/>
        <c:ser>
          <c:idx val="9"/>
          <c:order val="0"/>
          <c:tx>
            <c:strRef>
              <c:f>'Micro by year'!$D$3</c:f>
              <c:strCache>
                <c:ptCount val="1"/>
                <c:pt idx="0">
                  <c:v>MSSA</c:v>
                </c:pt>
              </c:strCache>
            </c:strRef>
          </c:tx>
          <c:spPr>
            <a:ln w="38100">
              <a:solidFill>
                <a:srgbClr val="A1AF1D"/>
              </a:solidFill>
            </a:ln>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year'!$D$4:$D$35</c:f>
              <c:numCache>
                <c:formatCode>0.00</c:formatCode>
                <c:ptCount val="27"/>
                <c:pt idx="0">
                  <c:v>29.1</c:v>
                </c:pt>
                <c:pt idx="1">
                  <c:v>29</c:v>
                </c:pt>
                <c:pt idx="2">
                  <c:v>29.5</c:v>
                </c:pt>
                <c:pt idx="3">
                  <c:v>34.4</c:v>
                </c:pt>
                <c:pt idx="4">
                  <c:v>36.700000000000003</c:v>
                </c:pt>
                <c:pt idx="5">
                  <c:v>37.200000000000003</c:v>
                </c:pt>
                <c:pt idx="6">
                  <c:v>40.5</c:v>
                </c:pt>
                <c:pt idx="7">
                  <c:v>42.2</c:v>
                </c:pt>
                <c:pt idx="8">
                  <c:v>44.3</c:v>
                </c:pt>
                <c:pt idx="9">
                  <c:v>45.4</c:v>
                </c:pt>
                <c:pt idx="10">
                  <c:v>47.6</c:v>
                </c:pt>
                <c:pt idx="11">
                  <c:v>49.4</c:v>
                </c:pt>
                <c:pt idx="12">
                  <c:v>51</c:v>
                </c:pt>
                <c:pt idx="13">
                  <c:v>52</c:v>
                </c:pt>
                <c:pt idx="14">
                  <c:v>51.7</c:v>
                </c:pt>
                <c:pt idx="15">
                  <c:v>51.6</c:v>
                </c:pt>
                <c:pt idx="16">
                  <c:v>51.3</c:v>
                </c:pt>
                <c:pt idx="17">
                  <c:v>50.9</c:v>
                </c:pt>
                <c:pt idx="18">
                  <c:v>51</c:v>
                </c:pt>
                <c:pt idx="19">
                  <c:v>50.5</c:v>
                </c:pt>
                <c:pt idx="20">
                  <c:v>50.9</c:v>
                </c:pt>
                <c:pt idx="21">
                  <c:v>52.4</c:v>
                </c:pt>
                <c:pt idx="22">
                  <c:v>52.8</c:v>
                </c:pt>
                <c:pt idx="23">
                  <c:v>53.6</c:v>
                </c:pt>
                <c:pt idx="24">
                  <c:v>54.4</c:v>
                </c:pt>
                <c:pt idx="25">
                  <c:v>55.1</c:v>
                </c:pt>
                <c:pt idx="26" formatCode="General">
                  <c:v>54.9</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C2DB-4BCE-ABCD-7E643409DF70}"/>
            </c:ext>
          </c:extLst>
        </c:ser>
        <c:ser>
          <c:idx val="10"/>
          <c:order val="1"/>
          <c:tx>
            <c:strRef>
              <c:f>'Micro by year'!$I$3</c:f>
              <c:strCache>
                <c:ptCount val="1"/>
                <c:pt idx="0">
                  <c:v>P. aeruginosa</c:v>
                </c:pt>
              </c:strCache>
            </c:strRef>
          </c:tx>
          <c:spPr>
            <a:ln w="38100" cap="rnd">
              <a:solidFill>
                <a:srgbClr val="0099D7"/>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year'!$I$4:$I$35</c:f>
              <c:numCache>
                <c:formatCode>0.00</c:formatCode>
                <c:ptCount val="27"/>
                <c:pt idx="0">
                  <c:v>60.9</c:v>
                </c:pt>
                <c:pt idx="1">
                  <c:v>58.7</c:v>
                </c:pt>
                <c:pt idx="2">
                  <c:v>58.2</c:v>
                </c:pt>
                <c:pt idx="3">
                  <c:v>59.6</c:v>
                </c:pt>
                <c:pt idx="4">
                  <c:v>60.2</c:v>
                </c:pt>
                <c:pt idx="5">
                  <c:v>59.9</c:v>
                </c:pt>
                <c:pt idx="6">
                  <c:v>60.7</c:v>
                </c:pt>
                <c:pt idx="7">
                  <c:v>60.8</c:v>
                </c:pt>
                <c:pt idx="8">
                  <c:v>59.1</c:v>
                </c:pt>
                <c:pt idx="9">
                  <c:v>58.7</c:v>
                </c:pt>
                <c:pt idx="10">
                  <c:v>58.7</c:v>
                </c:pt>
                <c:pt idx="11">
                  <c:v>57.8</c:v>
                </c:pt>
                <c:pt idx="12">
                  <c:v>57.3</c:v>
                </c:pt>
                <c:pt idx="13">
                  <c:v>57.4</c:v>
                </c:pt>
                <c:pt idx="14">
                  <c:v>56.4</c:v>
                </c:pt>
                <c:pt idx="15">
                  <c:v>55</c:v>
                </c:pt>
                <c:pt idx="16">
                  <c:v>54.2</c:v>
                </c:pt>
                <c:pt idx="17">
                  <c:v>52.8</c:v>
                </c:pt>
                <c:pt idx="18">
                  <c:v>51.8</c:v>
                </c:pt>
                <c:pt idx="19">
                  <c:v>51.4</c:v>
                </c:pt>
                <c:pt idx="20">
                  <c:v>50.8</c:v>
                </c:pt>
                <c:pt idx="21">
                  <c:v>49.8</c:v>
                </c:pt>
                <c:pt idx="22">
                  <c:v>48.8</c:v>
                </c:pt>
                <c:pt idx="23">
                  <c:v>47.6</c:v>
                </c:pt>
                <c:pt idx="24">
                  <c:v>47.5</c:v>
                </c:pt>
                <c:pt idx="25">
                  <c:v>46.5</c:v>
                </c:pt>
                <c:pt idx="26" formatCode="General">
                  <c:v>45.7</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1-C2DB-4BCE-ABCD-7E643409DF70}"/>
            </c:ext>
          </c:extLst>
        </c:ser>
        <c:ser>
          <c:idx val="5"/>
          <c:order val="2"/>
          <c:tx>
            <c:strRef>
              <c:f>'Micro by year'!$E$3</c:f>
              <c:strCache>
                <c:ptCount val="1"/>
                <c:pt idx="0">
                  <c:v>MRSA</c:v>
                </c:pt>
              </c:strCache>
            </c:strRef>
          </c:tx>
          <c:spPr>
            <a:ln w="38100" cap="rnd">
              <a:solidFill>
                <a:srgbClr val="C71D3E"/>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year'!$E$4:$E$35</c:f>
              <c:numCache>
                <c:formatCode>General</c:formatCode>
                <c:ptCount val="27"/>
                <c:pt idx="5" formatCode="0.00">
                  <c:v>2</c:v>
                </c:pt>
                <c:pt idx="6" formatCode="0.00">
                  <c:v>2.6</c:v>
                </c:pt>
                <c:pt idx="7" formatCode="0.00">
                  <c:v>3.3</c:v>
                </c:pt>
                <c:pt idx="8" formatCode="0.00">
                  <c:v>4.3</c:v>
                </c:pt>
                <c:pt idx="9" formatCode="0.00">
                  <c:v>6.1</c:v>
                </c:pt>
                <c:pt idx="10" formatCode="0.00">
                  <c:v>7.3</c:v>
                </c:pt>
                <c:pt idx="11" formatCode="0.00">
                  <c:v>9.2000000000000011</c:v>
                </c:pt>
                <c:pt idx="12" formatCode="0.00">
                  <c:v>11.9</c:v>
                </c:pt>
                <c:pt idx="13" formatCode="0.00">
                  <c:v>14.8</c:v>
                </c:pt>
                <c:pt idx="14" formatCode="0.00">
                  <c:v>17.399999999999999</c:v>
                </c:pt>
                <c:pt idx="15" formatCode="0.00">
                  <c:v>19</c:v>
                </c:pt>
                <c:pt idx="16" formatCode="0.00">
                  <c:v>21.2</c:v>
                </c:pt>
                <c:pt idx="17" formatCode="0.00">
                  <c:v>22.6</c:v>
                </c:pt>
                <c:pt idx="18" formatCode="0.00">
                  <c:v>23.9</c:v>
                </c:pt>
                <c:pt idx="19" formatCode="0.00">
                  <c:v>25.8</c:v>
                </c:pt>
                <c:pt idx="20" formatCode="0.00">
                  <c:v>26</c:v>
                </c:pt>
                <c:pt idx="21" formatCode="0.00">
                  <c:v>26.5</c:v>
                </c:pt>
                <c:pt idx="22" formatCode="0.00">
                  <c:v>26.2</c:v>
                </c:pt>
                <c:pt idx="23" formatCode="0.00">
                  <c:v>26</c:v>
                </c:pt>
                <c:pt idx="24" formatCode="0.00">
                  <c:v>26.1</c:v>
                </c:pt>
                <c:pt idx="25" formatCode="0.00">
                  <c:v>26</c:v>
                </c:pt>
                <c:pt idx="26">
                  <c:v>25.9</c:v>
                </c:pt>
              </c:numCache>
              <c:extLst xmlns:c16r2="http://schemas.microsoft.com/office/drawing/2015/06/chart"/>
            </c:numRef>
          </c:val>
          <c:smooth val="0"/>
          <c:extLst xmlns:c15="http://schemas.microsoft.com/office/drawing/2012/chart" xmlns:c16r2="http://schemas.microsoft.com/office/drawing/2015/06/chart">
            <c:ext xmlns:c16="http://schemas.microsoft.com/office/drawing/2014/chart" uri="{C3380CC4-5D6E-409C-BE32-E72D297353CC}">
              <c16:uniqueId val="{00000002-C2DB-4BCE-ABCD-7E643409DF70}"/>
            </c:ext>
          </c:extLst>
        </c:ser>
        <c:ser>
          <c:idx val="11"/>
          <c:order val="3"/>
          <c:tx>
            <c:strRef>
              <c:f>'Micro by year'!$L$3</c:f>
              <c:strCache>
                <c:ptCount val="1"/>
                <c:pt idx="0">
                  <c:v>H. influenzae</c:v>
                </c:pt>
              </c:strCache>
            </c:strRef>
          </c:tx>
          <c:spPr>
            <a:ln w="38100" cap="rnd">
              <a:solidFill>
                <a:srgbClr val="654421"/>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year'!$L$4:$L$35</c:f>
              <c:numCache>
                <c:formatCode>0.00</c:formatCode>
                <c:ptCount val="27"/>
                <c:pt idx="0">
                  <c:v>8.4</c:v>
                </c:pt>
                <c:pt idx="1">
                  <c:v>10.1</c:v>
                </c:pt>
                <c:pt idx="2">
                  <c:v>10.3</c:v>
                </c:pt>
                <c:pt idx="3">
                  <c:v>13.3</c:v>
                </c:pt>
                <c:pt idx="4">
                  <c:v>15.1</c:v>
                </c:pt>
                <c:pt idx="5">
                  <c:v>15.6</c:v>
                </c:pt>
                <c:pt idx="6">
                  <c:v>15.7</c:v>
                </c:pt>
                <c:pt idx="7">
                  <c:v>15.4</c:v>
                </c:pt>
                <c:pt idx="8">
                  <c:v>14.2</c:v>
                </c:pt>
                <c:pt idx="9">
                  <c:v>15.4</c:v>
                </c:pt>
                <c:pt idx="10">
                  <c:v>16</c:v>
                </c:pt>
                <c:pt idx="11">
                  <c:v>16.5</c:v>
                </c:pt>
                <c:pt idx="12">
                  <c:v>17.100000000000001</c:v>
                </c:pt>
                <c:pt idx="13">
                  <c:v>16.600000000000001</c:v>
                </c:pt>
                <c:pt idx="14">
                  <c:v>17.3</c:v>
                </c:pt>
                <c:pt idx="15">
                  <c:v>17.3</c:v>
                </c:pt>
                <c:pt idx="16">
                  <c:v>17.3</c:v>
                </c:pt>
                <c:pt idx="17">
                  <c:v>16.3</c:v>
                </c:pt>
                <c:pt idx="18">
                  <c:v>16.3</c:v>
                </c:pt>
                <c:pt idx="19">
                  <c:v>17</c:v>
                </c:pt>
                <c:pt idx="20">
                  <c:v>16.5</c:v>
                </c:pt>
                <c:pt idx="21">
                  <c:v>15.5</c:v>
                </c:pt>
                <c:pt idx="22">
                  <c:v>15.4</c:v>
                </c:pt>
                <c:pt idx="23">
                  <c:v>14.4</c:v>
                </c:pt>
                <c:pt idx="24">
                  <c:v>15.4</c:v>
                </c:pt>
                <c:pt idx="25">
                  <c:v>15</c:v>
                </c:pt>
                <c:pt idx="26" formatCode="General">
                  <c:v>14.2</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3-C2DB-4BCE-ABCD-7E643409DF70}"/>
            </c:ext>
          </c:extLst>
        </c:ser>
        <c:ser>
          <c:idx val="7"/>
          <c:order val="4"/>
          <c:tx>
            <c:strRef>
              <c:f>'Micro by year'!$B$3</c:f>
              <c:strCache>
                <c:ptCount val="1"/>
                <c:pt idx="0">
                  <c:v>S. maltophilia</c:v>
                </c:pt>
              </c:strCache>
            </c:strRef>
          </c:tx>
          <c:spPr>
            <a:ln w="38100" cap="rnd">
              <a:solidFill>
                <a:srgbClr val="7D1E66"/>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year'!$B$4:$B$35</c:f>
              <c:numCache>
                <c:formatCode>0.00</c:formatCode>
                <c:ptCount val="27"/>
                <c:pt idx="0">
                  <c:v>2</c:v>
                </c:pt>
                <c:pt idx="1">
                  <c:v>2</c:v>
                </c:pt>
                <c:pt idx="2">
                  <c:v>1.8</c:v>
                </c:pt>
                <c:pt idx="3">
                  <c:v>2.9</c:v>
                </c:pt>
                <c:pt idx="4">
                  <c:v>3.5</c:v>
                </c:pt>
                <c:pt idx="5">
                  <c:v>4</c:v>
                </c:pt>
                <c:pt idx="6">
                  <c:v>5.2</c:v>
                </c:pt>
                <c:pt idx="7">
                  <c:v>5.5</c:v>
                </c:pt>
                <c:pt idx="8">
                  <c:v>6.6</c:v>
                </c:pt>
                <c:pt idx="9">
                  <c:v>6.9</c:v>
                </c:pt>
                <c:pt idx="10">
                  <c:v>8.5</c:v>
                </c:pt>
                <c:pt idx="11">
                  <c:v>9.5</c:v>
                </c:pt>
                <c:pt idx="12">
                  <c:v>11.2</c:v>
                </c:pt>
                <c:pt idx="13">
                  <c:v>11.9</c:v>
                </c:pt>
                <c:pt idx="14">
                  <c:v>12.6</c:v>
                </c:pt>
                <c:pt idx="15">
                  <c:v>12.8</c:v>
                </c:pt>
                <c:pt idx="16">
                  <c:v>12.8</c:v>
                </c:pt>
                <c:pt idx="17">
                  <c:v>12.7</c:v>
                </c:pt>
                <c:pt idx="18">
                  <c:v>13</c:v>
                </c:pt>
                <c:pt idx="19">
                  <c:v>13.8</c:v>
                </c:pt>
                <c:pt idx="20">
                  <c:v>14</c:v>
                </c:pt>
                <c:pt idx="21">
                  <c:v>13.5</c:v>
                </c:pt>
                <c:pt idx="22">
                  <c:v>14.2</c:v>
                </c:pt>
                <c:pt idx="23">
                  <c:v>13.5</c:v>
                </c:pt>
                <c:pt idx="24">
                  <c:v>13.6</c:v>
                </c:pt>
                <c:pt idx="25">
                  <c:v>13.1</c:v>
                </c:pt>
                <c:pt idx="26" formatCode="General">
                  <c:v>12.9</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4-C2DB-4BCE-ABCD-7E643409DF70}"/>
            </c:ext>
          </c:extLst>
        </c:ser>
        <c:ser>
          <c:idx val="6"/>
          <c:order val="5"/>
          <c:tx>
            <c:strRef>
              <c:f>'Micro by year'!$K$3</c:f>
              <c:strCache>
                <c:ptCount val="1"/>
                <c:pt idx="0">
                  <c:v>NTM</c:v>
                </c:pt>
              </c:strCache>
            </c:strRef>
          </c:tx>
          <c:spPr>
            <a:ln w="38100" cap="rnd">
              <a:solidFill>
                <a:srgbClr val="F49C10"/>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year'!$K$4:$K$35</c:f>
              <c:numCache>
                <c:formatCode>General</c:formatCode>
                <c:ptCount val="27"/>
                <c:pt idx="19" formatCode="0.00">
                  <c:v>10</c:v>
                </c:pt>
                <c:pt idx="20" formatCode="0.00">
                  <c:v>10.8</c:v>
                </c:pt>
                <c:pt idx="21" formatCode="0.00">
                  <c:v>11.8</c:v>
                </c:pt>
                <c:pt idx="22" formatCode="0.00">
                  <c:v>11.8</c:v>
                </c:pt>
                <c:pt idx="23" formatCode="0.00">
                  <c:v>12.1</c:v>
                </c:pt>
                <c:pt idx="24" formatCode="0.00">
                  <c:v>11.7</c:v>
                </c:pt>
                <c:pt idx="25" formatCode="0.00">
                  <c:v>12.7</c:v>
                </c:pt>
                <c:pt idx="26">
                  <c:v>12.6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5-C2DB-4BCE-ABCD-7E643409DF70}"/>
            </c:ext>
          </c:extLst>
        </c:ser>
        <c:ser>
          <c:idx val="4"/>
          <c:order val="6"/>
          <c:tx>
            <c:strRef>
              <c:f>'Micro by year'!$J$3</c:f>
              <c:strCache>
                <c:ptCount val="1"/>
                <c:pt idx="0">
                  <c:v>MDR-PA</c:v>
                </c:pt>
              </c:strCache>
            </c:strRef>
          </c:tx>
          <c:spPr>
            <a:ln w="38100">
              <a:solidFill>
                <a:srgbClr val="00679B"/>
              </a:solidFill>
            </a:ln>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year'!$J$4:$J$35</c:f>
              <c:numCache>
                <c:formatCode>General</c:formatCode>
                <c:ptCount val="27"/>
                <c:pt idx="7" formatCode="0.00">
                  <c:v>7</c:v>
                </c:pt>
                <c:pt idx="8" formatCode="0.00">
                  <c:v>9</c:v>
                </c:pt>
                <c:pt idx="9" formatCode="0.00">
                  <c:v>9.2000000000000011</c:v>
                </c:pt>
                <c:pt idx="10" formatCode="0.00">
                  <c:v>10.4</c:v>
                </c:pt>
                <c:pt idx="11" formatCode="0.00">
                  <c:v>10.8</c:v>
                </c:pt>
                <c:pt idx="12" formatCode="0.00">
                  <c:v>10.1</c:v>
                </c:pt>
                <c:pt idx="13" formatCode="0.00">
                  <c:v>8.9</c:v>
                </c:pt>
                <c:pt idx="14" formatCode="0.00">
                  <c:v>8.7000000000000011</c:v>
                </c:pt>
                <c:pt idx="15" formatCode="0.00">
                  <c:v>8.3000000000000007</c:v>
                </c:pt>
                <c:pt idx="16" formatCode="0.00">
                  <c:v>9.1</c:v>
                </c:pt>
                <c:pt idx="17" formatCode="0.00">
                  <c:v>8.7000000000000011</c:v>
                </c:pt>
                <c:pt idx="18" formatCode="0.00">
                  <c:v>8.6</c:v>
                </c:pt>
                <c:pt idx="19" formatCode="0.00">
                  <c:v>9.1</c:v>
                </c:pt>
                <c:pt idx="20" formatCode="0.00">
                  <c:v>8.4</c:v>
                </c:pt>
                <c:pt idx="21" formatCode="0.00">
                  <c:v>8.8000000000000007</c:v>
                </c:pt>
                <c:pt idx="22" formatCode="0.00">
                  <c:v>8.6</c:v>
                </c:pt>
                <c:pt idx="23" formatCode="0.00">
                  <c:v>8.6</c:v>
                </c:pt>
                <c:pt idx="24" formatCode="0.00">
                  <c:v>9.2000000000000011</c:v>
                </c:pt>
                <c:pt idx="25" formatCode="0.00">
                  <c:v>8.2000000000000011</c:v>
                </c:pt>
                <c:pt idx="26">
                  <c:v>8.2000000000000011</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6-C2DB-4BCE-ABCD-7E643409DF70}"/>
            </c:ext>
          </c:extLst>
        </c:ser>
        <c:ser>
          <c:idx val="12"/>
          <c:order val="7"/>
          <c:tx>
            <c:strRef>
              <c:f>'Micro by year'!$M$3</c:f>
              <c:strCache>
                <c:ptCount val="1"/>
                <c:pt idx="0">
                  <c:v>Achromobacter</c:v>
                </c:pt>
              </c:strCache>
            </c:strRef>
          </c:tx>
          <c:spPr>
            <a:ln w="38100" cap="rnd">
              <a:solidFill>
                <a:srgbClr val="414141"/>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year'!$M$4:$M$35</c:f>
              <c:numCache>
                <c:formatCode>General</c:formatCode>
                <c:ptCount val="27"/>
                <c:pt idx="5" formatCode="0.00">
                  <c:v>1.9</c:v>
                </c:pt>
                <c:pt idx="6" formatCode="0.00">
                  <c:v>2.7</c:v>
                </c:pt>
                <c:pt idx="7" formatCode="0.00">
                  <c:v>3.1</c:v>
                </c:pt>
                <c:pt idx="8" formatCode="0.00">
                  <c:v>4</c:v>
                </c:pt>
                <c:pt idx="9" formatCode="0.00">
                  <c:v>4.2</c:v>
                </c:pt>
                <c:pt idx="10" formatCode="0.00">
                  <c:v>4.3</c:v>
                </c:pt>
                <c:pt idx="11" formatCode="0.00">
                  <c:v>5.2</c:v>
                </c:pt>
                <c:pt idx="12" formatCode="0.00">
                  <c:v>5.7</c:v>
                </c:pt>
                <c:pt idx="13" formatCode="0.00">
                  <c:v>5.7</c:v>
                </c:pt>
                <c:pt idx="14" formatCode="0.00">
                  <c:v>6</c:v>
                </c:pt>
                <c:pt idx="15" formatCode="0.00">
                  <c:v>6.2</c:v>
                </c:pt>
                <c:pt idx="16" formatCode="0.00">
                  <c:v>6</c:v>
                </c:pt>
                <c:pt idx="17" formatCode="0.00">
                  <c:v>6.2</c:v>
                </c:pt>
                <c:pt idx="18" formatCode="0.00">
                  <c:v>6</c:v>
                </c:pt>
                <c:pt idx="19" formatCode="0.00">
                  <c:v>6.2</c:v>
                </c:pt>
                <c:pt idx="20" formatCode="0.00">
                  <c:v>6.2</c:v>
                </c:pt>
                <c:pt idx="21" formatCode="0.00">
                  <c:v>6.4</c:v>
                </c:pt>
                <c:pt idx="22" formatCode="0.00">
                  <c:v>6.3</c:v>
                </c:pt>
                <c:pt idx="23" formatCode="0.00">
                  <c:v>6.2</c:v>
                </c:pt>
                <c:pt idx="24" formatCode="0.00">
                  <c:v>6</c:v>
                </c:pt>
                <c:pt idx="25" formatCode="0.00">
                  <c:v>6.2</c:v>
                </c:pt>
                <c:pt idx="26">
                  <c:v>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7-C2DB-4BCE-ABCD-7E643409DF70}"/>
            </c:ext>
          </c:extLst>
        </c:ser>
        <c:ser>
          <c:idx val="0"/>
          <c:order val="8"/>
          <c:tx>
            <c:strRef>
              <c:f>'Micro by year'!$F$3</c:f>
              <c:strCache>
                <c:ptCount val="1"/>
                <c:pt idx="0">
                  <c:v>B. cepacia complex</c:v>
                </c:pt>
              </c:strCache>
            </c:strRef>
          </c:tx>
          <c:spPr>
            <a:ln w="38100" cap="rnd">
              <a:solidFill>
                <a:srgbClr val="FBC303"/>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year'!$F$4:$F$35</c:f>
              <c:numCache>
                <c:formatCode>0.00</c:formatCode>
                <c:ptCount val="27"/>
                <c:pt idx="0">
                  <c:v>3.5</c:v>
                </c:pt>
                <c:pt idx="1">
                  <c:v>2.8</c:v>
                </c:pt>
                <c:pt idx="2">
                  <c:v>2.9</c:v>
                </c:pt>
                <c:pt idx="3">
                  <c:v>3.2</c:v>
                </c:pt>
                <c:pt idx="4">
                  <c:v>3.5</c:v>
                </c:pt>
                <c:pt idx="5">
                  <c:v>3.5</c:v>
                </c:pt>
                <c:pt idx="6">
                  <c:v>3.5</c:v>
                </c:pt>
                <c:pt idx="7">
                  <c:v>3.5</c:v>
                </c:pt>
                <c:pt idx="8">
                  <c:v>3.3</c:v>
                </c:pt>
                <c:pt idx="9">
                  <c:v>3.2</c:v>
                </c:pt>
                <c:pt idx="10">
                  <c:v>3.1</c:v>
                </c:pt>
                <c:pt idx="11">
                  <c:v>3.1</c:v>
                </c:pt>
                <c:pt idx="12">
                  <c:v>3.1</c:v>
                </c:pt>
                <c:pt idx="13">
                  <c:v>2.9</c:v>
                </c:pt>
                <c:pt idx="14">
                  <c:v>3.1</c:v>
                </c:pt>
                <c:pt idx="15">
                  <c:v>2.9</c:v>
                </c:pt>
                <c:pt idx="16">
                  <c:v>2.9</c:v>
                </c:pt>
                <c:pt idx="17">
                  <c:v>2.8</c:v>
                </c:pt>
                <c:pt idx="18">
                  <c:v>2.7</c:v>
                </c:pt>
                <c:pt idx="19">
                  <c:v>2.5</c:v>
                </c:pt>
                <c:pt idx="20">
                  <c:v>2.6</c:v>
                </c:pt>
                <c:pt idx="21">
                  <c:v>2.6</c:v>
                </c:pt>
                <c:pt idx="22">
                  <c:v>2.6</c:v>
                </c:pt>
                <c:pt idx="23">
                  <c:v>2.5</c:v>
                </c:pt>
                <c:pt idx="24">
                  <c:v>2.5</c:v>
                </c:pt>
                <c:pt idx="25">
                  <c:v>2.7</c:v>
                </c:pt>
                <c:pt idx="26" formatCode="General">
                  <c:v>2.5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8-C2DB-4BCE-ABCD-7E643409DF70}"/>
            </c:ext>
          </c:extLst>
        </c:ser>
        <c:dLbls>
          <c:showLegendKey val="0"/>
          <c:showVal val="0"/>
          <c:showCatName val="0"/>
          <c:showSerName val="0"/>
          <c:showPercent val="0"/>
          <c:showBubbleSize val="0"/>
        </c:dLbls>
        <c:marker val="1"/>
        <c:smooth val="0"/>
        <c:axId val="102633984"/>
        <c:axId val="35456128"/>
        <c:extLst xmlns:c16r2="http://schemas.microsoft.com/office/drawing/2015/06/chart">
          <c:ext xmlns:c15="http://schemas.microsoft.com/office/drawing/2012/chart" uri="{02D57815-91ED-43cb-92C2-25804820EDAC}">
            <c15:filteredLineSeries>
              <c15:ser>
                <c:idx val="3"/>
                <c:order val="0"/>
                <c:tx>
                  <c:strRef>
                    <c:extLst>
                      <c:ext uri="{02D57815-91ED-43cb-92C2-25804820EDAC}">
                        <c15:formulaRef>
                          <c15:sqref>'Micro by year'!$C$3</c15:sqref>
                        </c15:formulaRef>
                      </c:ext>
                    </c:extLst>
                    <c:strCache>
                      <c:ptCount val="1"/>
                      <c:pt idx="0">
                        <c:v>S. aureus</c:v>
                      </c:pt>
                    </c:strCache>
                  </c:strRef>
                </c:tx>
                <c:spPr>
                  <a:ln w="28575" cap="rnd">
                    <a:solidFill>
                      <a:srgbClr val="A1AF1D"/>
                    </a:solidFill>
                    <a:round/>
                  </a:ln>
                  <a:effectLst/>
                </c:spPr>
                <c:marker>
                  <c:symbol val="none"/>
                </c:marker>
                <c:cat>
                  <c:strRef>
                    <c:extLst>
                      <c:ex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c:ext uri="{02D57815-91ED-43cb-92C2-25804820EDAC}">
                        <c15:formulaRef>
                          <c15:sqref>'Micro by year'!$C$4:$C$35</c15:sqref>
                        </c15:formulaRef>
                      </c:ext>
                    </c:extLst>
                    <c:numCache>
                      <c:formatCode>0.00</c:formatCode>
                      <c:ptCount val="27"/>
                      <c:pt idx="0">
                        <c:v>29.2</c:v>
                      </c:pt>
                      <c:pt idx="1">
                        <c:v>29</c:v>
                      </c:pt>
                      <c:pt idx="2">
                        <c:v>29.5</c:v>
                      </c:pt>
                      <c:pt idx="3">
                        <c:v>34.4</c:v>
                      </c:pt>
                      <c:pt idx="4">
                        <c:v>36.799999999999997</c:v>
                      </c:pt>
                      <c:pt idx="5">
                        <c:v>39.1</c:v>
                      </c:pt>
                      <c:pt idx="6">
                        <c:v>43</c:v>
                      </c:pt>
                      <c:pt idx="7">
                        <c:v>44.8</c:v>
                      </c:pt>
                      <c:pt idx="8">
                        <c:v>47.4</c:v>
                      </c:pt>
                      <c:pt idx="9">
                        <c:v>49.9</c:v>
                      </c:pt>
                      <c:pt idx="10">
                        <c:v>53</c:v>
                      </c:pt>
                      <c:pt idx="11">
                        <c:v>56</c:v>
                      </c:pt>
                      <c:pt idx="12">
                        <c:v>59.3</c:v>
                      </c:pt>
                      <c:pt idx="13">
                        <c:v>62.4</c:v>
                      </c:pt>
                      <c:pt idx="14">
                        <c:v>63.6</c:v>
                      </c:pt>
                      <c:pt idx="15">
                        <c:v>64.5</c:v>
                      </c:pt>
                      <c:pt idx="16">
                        <c:v>65.5</c:v>
                      </c:pt>
                      <c:pt idx="17">
                        <c:v>66</c:v>
                      </c:pt>
                      <c:pt idx="18">
                        <c:v>66.7</c:v>
                      </c:pt>
                      <c:pt idx="19">
                        <c:v>67</c:v>
                      </c:pt>
                      <c:pt idx="20">
                        <c:v>68</c:v>
                      </c:pt>
                      <c:pt idx="21">
                        <c:v>69.099999999999994</c:v>
                      </c:pt>
                      <c:pt idx="22">
                        <c:v>69.400000000000006</c:v>
                      </c:pt>
                      <c:pt idx="23">
                        <c:v>70</c:v>
                      </c:pt>
                      <c:pt idx="24">
                        <c:v>70.599999999999994</c:v>
                      </c:pt>
                      <c:pt idx="25">
                        <c:v>71.099999999999994</c:v>
                      </c:pt>
                      <c:pt idx="26" formatCode="General">
                        <c:v>70.7</c:v>
                      </c:pt>
                    </c:numCache>
                  </c:numRef>
                </c:val>
                <c:smooth val="0"/>
                <c:extLst>
                  <c:ext xmlns:c16="http://schemas.microsoft.com/office/drawing/2014/chart" uri="{C3380CC4-5D6E-409C-BE32-E72D297353CC}">
                    <c16:uniqueId val="{00000009-C2DB-4BCE-ABCD-7E643409DF70}"/>
                  </c:ext>
                </c:extLst>
              </c15:ser>
            </c15:filteredLineSeries>
            <c15:filteredLineSeries>
              <c15:ser>
                <c:idx val="8"/>
                <c:order val="4"/>
                <c:tx>
                  <c:strRef>
                    <c:extLst xmlns:c15="http://schemas.microsoft.com/office/drawing/2012/chart">
                      <c:ext xmlns:c15="http://schemas.microsoft.com/office/drawing/2012/chart" uri="{02D57815-91ED-43cb-92C2-25804820EDAC}">
                        <c15:formulaRef>
                          <c15:sqref>'Micro by year'!$G$3</c15:sqref>
                        </c15:formulaRef>
                      </c:ext>
                    </c:extLst>
                    <c:strCache>
                      <c:ptCount val="1"/>
                      <c:pt idx="0">
                        <c:v>Aspergillus</c:v>
                      </c:pt>
                    </c:strCache>
                  </c:strRef>
                </c:tx>
                <c:spPr>
                  <a:ln w="28575" cap="rnd">
                    <a:solidFill>
                      <a:srgbClr val="595959"/>
                    </a:solidFill>
                    <a:round/>
                  </a:ln>
                  <a:effectLst/>
                </c:spPr>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year'!$G$4:$G$35</c15:sqref>
                        </c15:formulaRef>
                      </c:ext>
                    </c:extLst>
                    <c:numCache>
                      <c:formatCode>0.00</c:formatCode>
                      <c:ptCount val="27"/>
                      <c:pt idx="0">
                        <c:v>4.0999999999999996</c:v>
                      </c:pt>
                      <c:pt idx="1">
                        <c:v>4.5</c:v>
                      </c:pt>
                      <c:pt idx="2">
                        <c:v>4.8</c:v>
                      </c:pt>
                      <c:pt idx="3">
                        <c:v>5.9</c:v>
                      </c:pt>
                      <c:pt idx="4">
                        <c:v>6.1</c:v>
                      </c:pt>
                      <c:pt idx="5">
                        <c:v>7.2</c:v>
                      </c:pt>
                      <c:pt idx="6">
                        <c:v>8.7000000000000011</c:v>
                      </c:pt>
                      <c:pt idx="7">
                        <c:v>9.4</c:v>
                      </c:pt>
                      <c:pt idx="8">
                        <c:v>10.8</c:v>
                      </c:pt>
                      <c:pt idx="9">
                        <c:v>11.4</c:v>
                      </c:pt>
                      <c:pt idx="10">
                        <c:v>12.2</c:v>
                      </c:pt>
                      <c:pt idx="11">
                        <c:v>13</c:v>
                      </c:pt>
                      <c:pt idx="12">
                        <c:v>13.1</c:v>
                      </c:pt>
                      <c:pt idx="13">
                        <c:v>13.6</c:v>
                      </c:pt>
                      <c:pt idx="14">
                        <c:v>13.6</c:v>
                      </c:pt>
                      <c:pt idx="15">
                        <c:v>14</c:v>
                      </c:pt>
                      <c:pt idx="16">
                        <c:v>13.9</c:v>
                      </c:pt>
                      <c:pt idx="17">
                        <c:v>14.2</c:v>
                      </c:pt>
                      <c:pt idx="18">
                        <c:v>13.6</c:v>
                      </c:pt>
                      <c:pt idx="19">
                        <c:v>14.4</c:v>
                      </c:pt>
                      <c:pt idx="20">
                        <c:v>15</c:v>
                      </c:pt>
                      <c:pt idx="21">
                        <c:v>14.8</c:v>
                      </c:pt>
                      <c:pt idx="22">
                        <c:v>14.1</c:v>
                      </c:pt>
                      <c:pt idx="23">
                        <c:v>14.2</c:v>
                      </c:pt>
                      <c:pt idx="24">
                        <c:v>14.2</c:v>
                      </c:pt>
                      <c:pt idx="25">
                        <c:v>13.4</c:v>
                      </c:pt>
                      <c:pt idx="26" formatCode="General">
                        <c:v>13.1</c:v>
                      </c:pt>
                    </c:numCache>
                  </c:numRef>
                </c:val>
                <c:smooth val="0"/>
                <c:extLst xmlns:c15="http://schemas.microsoft.com/office/drawing/2012/chart">
                  <c:ext xmlns:c16="http://schemas.microsoft.com/office/drawing/2014/chart" uri="{C3380CC4-5D6E-409C-BE32-E72D297353CC}">
                    <c16:uniqueId val="{0000000A-C2DB-4BCE-ABCD-7E643409DF70}"/>
                  </c:ext>
                </c:extLst>
              </c15:ser>
            </c15:filteredLineSeries>
            <c15:filteredLineSeries>
              <c15:ser>
                <c:idx val="2"/>
                <c:order val="5"/>
                <c:tx>
                  <c:strRef>
                    <c:extLst xmlns:c15="http://schemas.microsoft.com/office/drawing/2012/chart">
                      <c:ext xmlns:c15="http://schemas.microsoft.com/office/drawing/2012/chart" uri="{02D57815-91ED-43cb-92C2-25804820EDAC}">
                        <c15:formulaRef>
                          <c15:sqref>'Micro by year'!$H$3</c15:sqref>
                        </c15:formulaRef>
                      </c:ext>
                    </c:extLst>
                    <c:strCache>
                      <c:ptCount val="1"/>
                      <c:pt idx="0">
                        <c:v>Candida</c:v>
                      </c:pt>
                    </c:strCache>
                  </c:strRef>
                </c:tx>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year'!$H$4:$H$35</c15:sqref>
                        </c15:formulaRef>
                      </c:ext>
                    </c:extLst>
                    <c:numCache>
                      <c:formatCode>General</c:formatCode>
                      <c:ptCount val="27"/>
                      <c:pt idx="19" formatCode="0.00">
                        <c:v>14.6</c:v>
                      </c:pt>
                      <c:pt idx="20" formatCode="0.00">
                        <c:v>16.100000000000001</c:v>
                      </c:pt>
                      <c:pt idx="21" formatCode="0.00">
                        <c:v>16.2</c:v>
                      </c:pt>
                      <c:pt idx="22" formatCode="0.00">
                        <c:v>16</c:v>
                      </c:pt>
                      <c:pt idx="23" formatCode="0.00">
                        <c:v>16.600000000000001</c:v>
                      </c:pt>
                      <c:pt idx="24" formatCode="0.00">
                        <c:v>17</c:v>
                      </c:pt>
                      <c:pt idx="25" formatCode="0.00">
                        <c:v>17</c:v>
                      </c:pt>
                      <c:pt idx="26">
                        <c:v>16.899999999999999</c:v>
                      </c:pt>
                    </c:numCache>
                  </c:numRef>
                </c:val>
                <c:smooth val="0"/>
                <c:extLst xmlns:c15="http://schemas.microsoft.com/office/drawing/2012/chart">
                  <c:ext xmlns:c16="http://schemas.microsoft.com/office/drawing/2014/chart" uri="{C3380CC4-5D6E-409C-BE32-E72D297353CC}">
                    <c16:uniqueId val="{0000000B-C2DB-4BCE-ABCD-7E643409DF70}"/>
                  </c:ext>
                </c:extLst>
              </c15:ser>
            </c15:filteredLineSeries>
          </c:ext>
        </c:extLst>
      </c:lineChart>
      <c:catAx>
        <c:axId val="102633984"/>
        <c:scaling>
          <c:orientation val="minMax"/>
        </c:scaling>
        <c:delete val="0"/>
        <c:axPos val="b"/>
        <c:title>
          <c:tx>
            <c:rich>
              <a:bodyPr/>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Year</a:t>
                </a:r>
              </a:p>
            </c:rich>
          </c:tx>
          <c:layout/>
          <c:overlay val="0"/>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35456128"/>
        <c:crosses val="autoZero"/>
        <c:auto val="1"/>
        <c:lblAlgn val="ctr"/>
        <c:lblOffset val="100"/>
        <c:tickLblSkip val="2"/>
        <c:noMultiLvlLbl val="0"/>
      </c:catAx>
      <c:valAx>
        <c:axId val="35456128"/>
        <c:scaling>
          <c:orientation val="minMax"/>
          <c:max val="62"/>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Percentage of Individuals with CF</a:t>
                </a:r>
              </a:p>
            </c:rich>
          </c:tx>
          <c:layout>
            <c:manualLayout>
              <c:xMode val="edge"/>
              <c:yMode val="edge"/>
              <c:x val="1.20414908576511E-2"/>
              <c:y val="0.22038228243087299"/>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102633984"/>
        <c:crosses val="autoZero"/>
        <c:crossBetween val="between"/>
        <c:majorUnit val="20"/>
      </c:valAx>
      <c:spPr>
        <a:noFill/>
        <a:ln>
          <a:noFill/>
        </a:ln>
        <a:effectLst/>
      </c:spPr>
    </c:plotArea>
    <c:legend>
      <c:legendPos val="r"/>
      <c:legendEntry>
        <c:idx val="1"/>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3"/>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4"/>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7"/>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8"/>
        <c:txPr>
          <a:bodyPr rot="0" vert="horz"/>
          <a:lstStyle/>
          <a:p>
            <a:pPr>
              <a:defRPr sz="1200" b="0" i="1" baseline="0">
                <a:latin typeface="Arial" panose="020B0604020202020204" pitchFamily="34" charset="0"/>
                <a:cs typeface="Arial" panose="020B0604020202020204" pitchFamily="34" charset="0"/>
              </a:defRPr>
            </a:pPr>
            <a:endParaRPr lang="fa-IR"/>
          </a:p>
        </c:txPr>
      </c:legendEntry>
      <c:layout>
        <c:manualLayout>
          <c:xMode val="edge"/>
          <c:yMode val="edge"/>
          <c:x val="0.80951436362876406"/>
          <c:y val="0.234514123234596"/>
          <c:w val="0.190485662180748"/>
          <c:h val="0.646731658542682"/>
        </c:manualLayout>
      </c:layout>
      <c:overlay val="0"/>
      <c:spPr>
        <a:noFill/>
        <a:ln>
          <a:noFill/>
        </a:ln>
        <a:effectLst/>
      </c:spPr>
      <c:txPr>
        <a:bodyPr rot="0" vert="horz"/>
        <a:lstStyle/>
        <a:p>
          <a:pPr>
            <a:defRPr sz="1200">
              <a:latin typeface="Arial" panose="020B0604020202020204" pitchFamily="34" charset="0"/>
              <a:cs typeface="Arial" panose="020B0604020202020204" pitchFamily="34" charset="0"/>
            </a:defRPr>
          </a:pPr>
          <a:endParaRPr lang="fa-IR"/>
        </a:p>
      </c:txPr>
    </c:legend>
    <c:plotVisOnly val="1"/>
    <c:dispBlanksAs val="gap"/>
    <c:showDLblsOverMax val="0"/>
  </c:chart>
  <c:spPr>
    <a:solidFill>
      <a:schemeClr val="bg1"/>
    </a:solidFill>
    <a:ln w="12700" cap="flat" cmpd="sng" algn="ctr">
      <a:solidFill>
        <a:srgbClr val="7D1E66"/>
      </a:solidFill>
      <a:round/>
    </a:ln>
    <a:effectLst/>
  </c:spPr>
  <c:txPr>
    <a:bodyPr/>
    <a:lstStyle/>
    <a:p>
      <a:pPr>
        <a:defRPr sz="800">
          <a:solidFill>
            <a:srgbClr val="262626"/>
          </a:solidFill>
          <a:latin typeface="Avenir LT Std 55 Roman" panose="020B0503020203020204" pitchFamily="34" charset="0"/>
        </a:defRPr>
      </a:pPr>
      <a:endParaRPr lang="fa-I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Wt in Kg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Sheet1!$A$2:$A$29</c:f>
              <c:numCache>
                <c:formatCode>mmm\-yy</c:formatCode>
                <c:ptCount val="28"/>
                <c:pt idx="0">
                  <c:v>41365</c:v>
                </c:pt>
                <c:pt idx="1">
                  <c:v>41487</c:v>
                </c:pt>
                <c:pt idx="2">
                  <c:v>41548</c:v>
                </c:pt>
                <c:pt idx="3">
                  <c:v>41609</c:v>
                </c:pt>
                <c:pt idx="4">
                  <c:v>41699</c:v>
                </c:pt>
                <c:pt idx="5">
                  <c:v>41791</c:v>
                </c:pt>
                <c:pt idx="6">
                  <c:v>41913</c:v>
                </c:pt>
                <c:pt idx="7">
                  <c:v>42005</c:v>
                </c:pt>
                <c:pt idx="8">
                  <c:v>42095</c:v>
                </c:pt>
                <c:pt idx="9">
                  <c:v>42186</c:v>
                </c:pt>
                <c:pt idx="10">
                  <c:v>42309</c:v>
                </c:pt>
                <c:pt idx="11">
                  <c:v>42370</c:v>
                </c:pt>
                <c:pt idx="12">
                  <c:v>42430</c:v>
                </c:pt>
                <c:pt idx="13">
                  <c:v>42461</c:v>
                </c:pt>
                <c:pt idx="14">
                  <c:v>42552</c:v>
                </c:pt>
                <c:pt idx="15">
                  <c:v>42644</c:v>
                </c:pt>
                <c:pt idx="16">
                  <c:v>42705</c:v>
                </c:pt>
                <c:pt idx="17">
                  <c:v>42795</c:v>
                </c:pt>
                <c:pt idx="18">
                  <c:v>42887</c:v>
                </c:pt>
                <c:pt idx="19">
                  <c:v>42948</c:v>
                </c:pt>
                <c:pt idx="20">
                  <c:v>43009</c:v>
                </c:pt>
                <c:pt idx="21">
                  <c:v>43101</c:v>
                </c:pt>
                <c:pt idx="22">
                  <c:v>43191</c:v>
                </c:pt>
                <c:pt idx="23">
                  <c:v>43313</c:v>
                </c:pt>
                <c:pt idx="24">
                  <c:v>43374</c:v>
                </c:pt>
                <c:pt idx="25">
                  <c:v>43435</c:v>
                </c:pt>
                <c:pt idx="26">
                  <c:v>43466</c:v>
                </c:pt>
                <c:pt idx="27">
                  <c:v>43891</c:v>
                </c:pt>
              </c:numCache>
            </c:numRef>
          </c:cat>
          <c:val>
            <c:numRef>
              <c:f>Sheet1!$B$2:$B$29</c:f>
              <c:numCache>
                <c:formatCode>General</c:formatCode>
                <c:ptCount val="28"/>
                <c:pt idx="0">
                  <c:v>44.5</c:v>
                </c:pt>
                <c:pt idx="1">
                  <c:v>46.4</c:v>
                </c:pt>
                <c:pt idx="2">
                  <c:v>46.4</c:v>
                </c:pt>
                <c:pt idx="3">
                  <c:v>49.1</c:v>
                </c:pt>
                <c:pt idx="4">
                  <c:v>45.8</c:v>
                </c:pt>
                <c:pt idx="5">
                  <c:v>45.2</c:v>
                </c:pt>
                <c:pt idx="6">
                  <c:v>47.3</c:v>
                </c:pt>
                <c:pt idx="7">
                  <c:v>44.9</c:v>
                </c:pt>
                <c:pt idx="8">
                  <c:v>45.4</c:v>
                </c:pt>
                <c:pt idx="9">
                  <c:v>45.9</c:v>
                </c:pt>
                <c:pt idx="10">
                  <c:v>45.9</c:v>
                </c:pt>
                <c:pt idx="11">
                  <c:v>46.5</c:v>
                </c:pt>
                <c:pt idx="12">
                  <c:v>44.3</c:v>
                </c:pt>
                <c:pt idx="13">
                  <c:v>45.8</c:v>
                </c:pt>
                <c:pt idx="14">
                  <c:v>45.8</c:v>
                </c:pt>
                <c:pt idx="15">
                  <c:v>43.1</c:v>
                </c:pt>
                <c:pt idx="16">
                  <c:v>45.2</c:v>
                </c:pt>
                <c:pt idx="17">
                  <c:v>42.6</c:v>
                </c:pt>
                <c:pt idx="18">
                  <c:v>42.64</c:v>
                </c:pt>
                <c:pt idx="19">
                  <c:v>45.36</c:v>
                </c:pt>
                <c:pt idx="20">
                  <c:v>43.7</c:v>
                </c:pt>
                <c:pt idx="21">
                  <c:v>46.27</c:v>
                </c:pt>
                <c:pt idx="22">
                  <c:v>44</c:v>
                </c:pt>
                <c:pt idx="23">
                  <c:v>48.8</c:v>
                </c:pt>
                <c:pt idx="24">
                  <c:v>44.4</c:v>
                </c:pt>
                <c:pt idx="25">
                  <c:v>43.5</c:v>
                </c:pt>
                <c:pt idx="26">
                  <c:v>41.2</c:v>
                </c:pt>
                <c:pt idx="27">
                  <c:v>45.36</c:v>
                </c:pt>
              </c:numCache>
            </c:numRef>
          </c:val>
          <c:smooth val="0"/>
          <c:extLst xmlns:c16r2="http://schemas.microsoft.com/office/drawing/2015/06/chart">
            <c:ext xmlns:c16="http://schemas.microsoft.com/office/drawing/2014/chart" uri="{C3380CC4-5D6E-409C-BE32-E72D297353CC}">
              <c16:uniqueId val="{00000001-AAB2-D742-B238-483AC5B55FFE}"/>
            </c:ext>
          </c:extLst>
        </c:ser>
        <c:dLbls>
          <c:showLegendKey val="0"/>
          <c:showVal val="0"/>
          <c:showCatName val="0"/>
          <c:showSerName val="0"/>
          <c:showPercent val="0"/>
          <c:showBubbleSize val="0"/>
        </c:dLbls>
        <c:marker val="1"/>
        <c:smooth val="0"/>
        <c:axId val="93995520"/>
        <c:axId val="35494080"/>
      </c:lineChart>
      <c:dateAx>
        <c:axId val="93995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aseline="0"/>
                  <a:t>Month/Year</a:t>
                </a:r>
                <a:endParaRPr lang="en-US" sz="1200" baseline="0"/>
              </a:p>
            </c:rich>
          </c:tx>
          <c:layout/>
          <c:overlay val="0"/>
          <c:spPr>
            <a:noFill/>
            <a:ln>
              <a:noFill/>
            </a:ln>
            <a:effectLst/>
          </c:sp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35494080"/>
        <c:crosses val="autoZero"/>
        <c:auto val="1"/>
        <c:lblOffset val="100"/>
        <c:baseTimeUnit val="months"/>
      </c:dateAx>
      <c:valAx>
        <c:axId val="3549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in Kg</a:t>
                </a: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95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FEV1%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Sheet1!$A$2:$A$39</c:f>
              <c:numCache>
                <c:formatCode>mmm\-yy</c:formatCode>
                <c:ptCount val="38"/>
                <c:pt idx="0">
                  <c:v>41487</c:v>
                </c:pt>
                <c:pt idx="1">
                  <c:v>41548</c:v>
                </c:pt>
                <c:pt idx="2">
                  <c:v>41609</c:v>
                </c:pt>
                <c:pt idx="3">
                  <c:v>41640</c:v>
                </c:pt>
                <c:pt idx="4">
                  <c:v>41640</c:v>
                </c:pt>
                <c:pt idx="5">
                  <c:v>41699</c:v>
                </c:pt>
                <c:pt idx="6">
                  <c:v>41760</c:v>
                </c:pt>
                <c:pt idx="7">
                  <c:v>41883</c:v>
                </c:pt>
                <c:pt idx="8">
                  <c:v>41913</c:v>
                </c:pt>
                <c:pt idx="9">
                  <c:v>42005</c:v>
                </c:pt>
                <c:pt idx="10">
                  <c:v>42036</c:v>
                </c:pt>
                <c:pt idx="11">
                  <c:v>42095</c:v>
                </c:pt>
                <c:pt idx="12">
                  <c:v>42125</c:v>
                </c:pt>
                <c:pt idx="13">
                  <c:v>42156</c:v>
                </c:pt>
                <c:pt idx="14">
                  <c:v>42186</c:v>
                </c:pt>
                <c:pt idx="15">
                  <c:v>42278</c:v>
                </c:pt>
                <c:pt idx="16">
                  <c:v>42309</c:v>
                </c:pt>
                <c:pt idx="17">
                  <c:v>42339</c:v>
                </c:pt>
                <c:pt idx="18">
                  <c:v>42370</c:v>
                </c:pt>
                <c:pt idx="19">
                  <c:v>42401</c:v>
                </c:pt>
                <c:pt idx="20">
                  <c:v>42430</c:v>
                </c:pt>
                <c:pt idx="21">
                  <c:v>42461</c:v>
                </c:pt>
                <c:pt idx="22">
                  <c:v>42552</c:v>
                </c:pt>
                <c:pt idx="23">
                  <c:v>42583</c:v>
                </c:pt>
                <c:pt idx="24">
                  <c:v>42705</c:v>
                </c:pt>
                <c:pt idx="25">
                  <c:v>42826</c:v>
                </c:pt>
                <c:pt idx="26">
                  <c:v>42856</c:v>
                </c:pt>
                <c:pt idx="27">
                  <c:v>42887</c:v>
                </c:pt>
                <c:pt idx="28">
                  <c:v>43009</c:v>
                </c:pt>
                <c:pt idx="29">
                  <c:v>43221</c:v>
                </c:pt>
                <c:pt idx="30">
                  <c:v>43313</c:v>
                </c:pt>
                <c:pt idx="31">
                  <c:v>43313</c:v>
                </c:pt>
                <c:pt idx="32">
                  <c:v>43405</c:v>
                </c:pt>
                <c:pt idx="33">
                  <c:v>43435</c:v>
                </c:pt>
                <c:pt idx="34">
                  <c:v>43466</c:v>
                </c:pt>
                <c:pt idx="35">
                  <c:v>43497</c:v>
                </c:pt>
              </c:numCache>
            </c:numRef>
          </c:cat>
          <c:val>
            <c:numRef>
              <c:f>Sheet1!$B$2:$B$39</c:f>
              <c:numCache>
                <c:formatCode>General</c:formatCode>
                <c:ptCount val="38"/>
                <c:pt idx="0">
                  <c:v>65</c:v>
                </c:pt>
                <c:pt idx="1">
                  <c:v>57</c:v>
                </c:pt>
                <c:pt idx="2">
                  <c:v>70</c:v>
                </c:pt>
                <c:pt idx="3">
                  <c:v>52</c:v>
                </c:pt>
                <c:pt idx="4">
                  <c:v>72</c:v>
                </c:pt>
                <c:pt idx="5">
                  <c:v>68</c:v>
                </c:pt>
                <c:pt idx="6">
                  <c:v>72</c:v>
                </c:pt>
                <c:pt idx="7">
                  <c:v>58</c:v>
                </c:pt>
                <c:pt idx="8">
                  <c:v>67</c:v>
                </c:pt>
                <c:pt idx="9">
                  <c:v>46</c:v>
                </c:pt>
                <c:pt idx="10">
                  <c:v>68</c:v>
                </c:pt>
                <c:pt idx="11">
                  <c:v>49</c:v>
                </c:pt>
                <c:pt idx="12">
                  <c:v>61</c:v>
                </c:pt>
                <c:pt idx="13">
                  <c:v>43</c:v>
                </c:pt>
                <c:pt idx="14">
                  <c:v>54</c:v>
                </c:pt>
                <c:pt idx="15">
                  <c:v>62</c:v>
                </c:pt>
                <c:pt idx="16">
                  <c:v>41</c:v>
                </c:pt>
                <c:pt idx="17">
                  <c:v>51</c:v>
                </c:pt>
                <c:pt idx="18">
                  <c:v>60</c:v>
                </c:pt>
                <c:pt idx="19">
                  <c:v>47</c:v>
                </c:pt>
                <c:pt idx="20">
                  <c:v>39</c:v>
                </c:pt>
                <c:pt idx="21">
                  <c:v>58</c:v>
                </c:pt>
                <c:pt idx="22">
                  <c:v>46</c:v>
                </c:pt>
                <c:pt idx="23">
                  <c:v>55</c:v>
                </c:pt>
                <c:pt idx="24">
                  <c:v>56</c:v>
                </c:pt>
                <c:pt idx="25">
                  <c:v>43</c:v>
                </c:pt>
                <c:pt idx="26">
                  <c:v>34</c:v>
                </c:pt>
                <c:pt idx="27">
                  <c:v>31</c:v>
                </c:pt>
                <c:pt idx="28">
                  <c:v>46</c:v>
                </c:pt>
                <c:pt idx="29">
                  <c:v>33</c:v>
                </c:pt>
                <c:pt idx="30">
                  <c:v>38</c:v>
                </c:pt>
                <c:pt idx="31">
                  <c:v>42</c:v>
                </c:pt>
                <c:pt idx="32">
                  <c:v>34</c:v>
                </c:pt>
                <c:pt idx="33">
                  <c:v>30</c:v>
                </c:pt>
                <c:pt idx="34">
                  <c:v>24</c:v>
                </c:pt>
                <c:pt idx="35">
                  <c:v>42</c:v>
                </c:pt>
              </c:numCache>
            </c:numRef>
          </c:val>
          <c:smooth val="0"/>
          <c:extLst xmlns:c16r2="http://schemas.microsoft.com/office/drawing/2015/06/chart">
            <c:ext xmlns:c16="http://schemas.microsoft.com/office/drawing/2014/chart" uri="{C3380CC4-5D6E-409C-BE32-E72D297353CC}">
              <c16:uniqueId val="{00000001-FC0D-FF41-B099-7AFE5AF270D7}"/>
            </c:ext>
          </c:extLst>
        </c:ser>
        <c:dLbls>
          <c:showLegendKey val="0"/>
          <c:showVal val="0"/>
          <c:showCatName val="0"/>
          <c:showSerName val="0"/>
          <c:showPercent val="0"/>
          <c:showBubbleSize val="0"/>
        </c:dLbls>
        <c:marker val="1"/>
        <c:smooth val="0"/>
        <c:axId val="93996544"/>
        <c:axId val="39157760"/>
      </c:lineChart>
      <c:dateAx>
        <c:axId val="93996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Month/Year</a:t>
                </a:r>
              </a:p>
            </c:rich>
          </c:tx>
          <c:layout>
            <c:manualLayout>
              <c:xMode val="edge"/>
              <c:yMode val="edge"/>
              <c:x val="0.44887402177252711"/>
              <c:y val="0.92959358341076925"/>
            </c:manualLayout>
          </c:layout>
          <c:overlay val="0"/>
          <c:spPr>
            <a:noFill/>
            <a:ln>
              <a:noFill/>
            </a:ln>
            <a:effectLst/>
          </c:sp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39157760"/>
        <c:crosses val="autoZero"/>
        <c:auto val="1"/>
        <c:lblOffset val="100"/>
        <c:baseTimeUnit val="days"/>
      </c:dateAx>
      <c:valAx>
        <c:axId val="39157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FEV1%</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96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a-I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7363924778704E-2"/>
          <c:y val="0.134770889487871"/>
          <c:w val="0.718898077341389"/>
          <c:h val="0.74511967254093303"/>
        </c:manualLayout>
      </c:layout>
      <c:lineChart>
        <c:grouping val="standard"/>
        <c:varyColors val="0"/>
        <c:ser>
          <c:idx val="11"/>
          <c:order val="0"/>
          <c:tx>
            <c:strRef>
              <c:f>'Micro by year'!$L$3</c:f>
              <c:strCache>
                <c:ptCount val="1"/>
                <c:pt idx="0">
                  <c:v>H. influenzae</c:v>
                </c:pt>
              </c:strCache>
            </c:strRef>
          </c:tx>
          <c:spPr>
            <a:ln w="38100" cap="rnd">
              <a:solidFill>
                <a:srgbClr val="654421"/>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year'!$L$4:$L$35</c:f>
              <c:numCache>
                <c:formatCode>0.00</c:formatCode>
                <c:ptCount val="27"/>
                <c:pt idx="0">
                  <c:v>8.4</c:v>
                </c:pt>
                <c:pt idx="1">
                  <c:v>10.1</c:v>
                </c:pt>
                <c:pt idx="2">
                  <c:v>10.3</c:v>
                </c:pt>
                <c:pt idx="3">
                  <c:v>13.3</c:v>
                </c:pt>
                <c:pt idx="4">
                  <c:v>15.1</c:v>
                </c:pt>
                <c:pt idx="5">
                  <c:v>15.6</c:v>
                </c:pt>
                <c:pt idx="6">
                  <c:v>15.7</c:v>
                </c:pt>
                <c:pt idx="7">
                  <c:v>15.4</c:v>
                </c:pt>
                <c:pt idx="8">
                  <c:v>14.2</c:v>
                </c:pt>
                <c:pt idx="9">
                  <c:v>15.4</c:v>
                </c:pt>
                <c:pt idx="10">
                  <c:v>16</c:v>
                </c:pt>
                <c:pt idx="11">
                  <c:v>16.5</c:v>
                </c:pt>
                <c:pt idx="12">
                  <c:v>17.100000000000001</c:v>
                </c:pt>
                <c:pt idx="13">
                  <c:v>16.600000000000001</c:v>
                </c:pt>
                <c:pt idx="14">
                  <c:v>17.3</c:v>
                </c:pt>
                <c:pt idx="15">
                  <c:v>17.3</c:v>
                </c:pt>
                <c:pt idx="16">
                  <c:v>17.3</c:v>
                </c:pt>
                <c:pt idx="17">
                  <c:v>16.3</c:v>
                </c:pt>
                <c:pt idx="18">
                  <c:v>16.3</c:v>
                </c:pt>
                <c:pt idx="19">
                  <c:v>17</c:v>
                </c:pt>
                <c:pt idx="20">
                  <c:v>16.5</c:v>
                </c:pt>
                <c:pt idx="21">
                  <c:v>15.5</c:v>
                </c:pt>
                <c:pt idx="22">
                  <c:v>15.4</c:v>
                </c:pt>
                <c:pt idx="23">
                  <c:v>14.4</c:v>
                </c:pt>
                <c:pt idx="24">
                  <c:v>15.4</c:v>
                </c:pt>
                <c:pt idx="25">
                  <c:v>15</c:v>
                </c:pt>
                <c:pt idx="26" formatCode="General">
                  <c:v>14.2</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4E12-40B3-98A8-4E1BC58E829D}"/>
            </c:ext>
          </c:extLst>
        </c:ser>
        <c:ser>
          <c:idx val="7"/>
          <c:order val="1"/>
          <c:tx>
            <c:strRef>
              <c:f>'Micro by year'!$B$3</c:f>
              <c:strCache>
                <c:ptCount val="1"/>
                <c:pt idx="0">
                  <c:v>S. maltophilia</c:v>
                </c:pt>
              </c:strCache>
            </c:strRef>
          </c:tx>
          <c:spPr>
            <a:ln w="38100" cap="rnd">
              <a:solidFill>
                <a:srgbClr val="7D1E66"/>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year'!$B$4:$B$35</c:f>
              <c:numCache>
                <c:formatCode>0.00</c:formatCode>
                <c:ptCount val="27"/>
                <c:pt idx="0">
                  <c:v>2</c:v>
                </c:pt>
                <c:pt idx="1">
                  <c:v>2</c:v>
                </c:pt>
                <c:pt idx="2">
                  <c:v>1.8</c:v>
                </c:pt>
                <c:pt idx="3">
                  <c:v>2.9</c:v>
                </c:pt>
                <c:pt idx="4">
                  <c:v>3.5</c:v>
                </c:pt>
                <c:pt idx="5">
                  <c:v>4</c:v>
                </c:pt>
                <c:pt idx="6">
                  <c:v>5.2</c:v>
                </c:pt>
                <c:pt idx="7">
                  <c:v>5.5</c:v>
                </c:pt>
                <c:pt idx="8">
                  <c:v>6.6</c:v>
                </c:pt>
                <c:pt idx="9">
                  <c:v>6.9</c:v>
                </c:pt>
                <c:pt idx="10">
                  <c:v>8.5</c:v>
                </c:pt>
                <c:pt idx="11">
                  <c:v>9.5</c:v>
                </c:pt>
                <c:pt idx="12">
                  <c:v>11.2</c:v>
                </c:pt>
                <c:pt idx="13">
                  <c:v>11.9</c:v>
                </c:pt>
                <c:pt idx="14">
                  <c:v>12.6</c:v>
                </c:pt>
                <c:pt idx="15">
                  <c:v>12.8</c:v>
                </c:pt>
                <c:pt idx="16">
                  <c:v>12.8</c:v>
                </c:pt>
                <c:pt idx="17">
                  <c:v>12.7</c:v>
                </c:pt>
                <c:pt idx="18">
                  <c:v>13</c:v>
                </c:pt>
                <c:pt idx="19">
                  <c:v>13.8</c:v>
                </c:pt>
                <c:pt idx="20">
                  <c:v>14</c:v>
                </c:pt>
                <c:pt idx="21">
                  <c:v>13.5</c:v>
                </c:pt>
                <c:pt idx="22">
                  <c:v>14.2</c:v>
                </c:pt>
                <c:pt idx="23">
                  <c:v>13.5</c:v>
                </c:pt>
                <c:pt idx="24">
                  <c:v>13.6</c:v>
                </c:pt>
                <c:pt idx="25">
                  <c:v>13.1</c:v>
                </c:pt>
                <c:pt idx="26" formatCode="General">
                  <c:v>12.9</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1-4E12-40B3-98A8-4E1BC58E829D}"/>
            </c:ext>
          </c:extLst>
        </c:ser>
        <c:ser>
          <c:idx val="6"/>
          <c:order val="2"/>
          <c:tx>
            <c:strRef>
              <c:f>'Micro by year'!$K$3</c:f>
              <c:strCache>
                <c:ptCount val="1"/>
                <c:pt idx="0">
                  <c:v>NTM</c:v>
                </c:pt>
              </c:strCache>
            </c:strRef>
          </c:tx>
          <c:spPr>
            <a:ln w="38100" cap="rnd">
              <a:solidFill>
                <a:srgbClr val="F49C10"/>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year'!$K$4:$K$35</c:f>
              <c:numCache>
                <c:formatCode>General</c:formatCode>
                <c:ptCount val="27"/>
                <c:pt idx="19" formatCode="0.00">
                  <c:v>10</c:v>
                </c:pt>
                <c:pt idx="20" formatCode="0.00">
                  <c:v>10.8</c:v>
                </c:pt>
                <c:pt idx="21" formatCode="0.00">
                  <c:v>11.8</c:v>
                </c:pt>
                <c:pt idx="22" formatCode="0.00">
                  <c:v>11.8</c:v>
                </c:pt>
                <c:pt idx="23" formatCode="0.00">
                  <c:v>12.1</c:v>
                </c:pt>
                <c:pt idx="24" formatCode="0.00">
                  <c:v>11.7</c:v>
                </c:pt>
                <c:pt idx="25" formatCode="0.00">
                  <c:v>12.7</c:v>
                </c:pt>
                <c:pt idx="26">
                  <c:v>12.6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2-4E12-40B3-98A8-4E1BC58E829D}"/>
            </c:ext>
          </c:extLst>
        </c:ser>
        <c:ser>
          <c:idx val="4"/>
          <c:order val="3"/>
          <c:tx>
            <c:strRef>
              <c:f>'Micro by year'!$J$3</c:f>
              <c:strCache>
                <c:ptCount val="1"/>
                <c:pt idx="0">
                  <c:v>MDR-PA</c:v>
                </c:pt>
              </c:strCache>
            </c:strRef>
          </c:tx>
          <c:spPr>
            <a:ln w="38100">
              <a:solidFill>
                <a:srgbClr val="00679B"/>
              </a:solidFill>
            </a:ln>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year'!$J$4:$J$35</c:f>
              <c:numCache>
                <c:formatCode>General</c:formatCode>
                <c:ptCount val="27"/>
                <c:pt idx="7" formatCode="0.00">
                  <c:v>7</c:v>
                </c:pt>
                <c:pt idx="8" formatCode="0.00">
                  <c:v>9</c:v>
                </c:pt>
                <c:pt idx="9" formatCode="0.00">
                  <c:v>9.2000000000000011</c:v>
                </c:pt>
                <c:pt idx="10" formatCode="0.00">
                  <c:v>10.4</c:v>
                </c:pt>
                <c:pt idx="11" formatCode="0.00">
                  <c:v>10.8</c:v>
                </c:pt>
                <c:pt idx="12" formatCode="0.00">
                  <c:v>10.1</c:v>
                </c:pt>
                <c:pt idx="13" formatCode="0.00">
                  <c:v>8.9</c:v>
                </c:pt>
                <c:pt idx="14" formatCode="0.00">
                  <c:v>8.7000000000000011</c:v>
                </c:pt>
                <c:pt idx="15" formatCode="0.00">
                  <c:v>8.3000000000000007</c:v>
                </c:pt>
                <c:pt idx="16" formatCode="0.00">
                  <c:v>9.1</c:v>
                </c:pt>
                <c:pt idx="17" formatCode="0.00">
                  <c:v>8.7000000000000011</c:v>
                </c:pt>
                <c:pt idx="18" formatCode="0.00">
                  <c:v>8.6</c:v>
                </c:pt>
                <c:pt idx="19" formatCode="0.00">
                  <c:v>9.1</c:v>
                </c:pt>
                <c:pt idx="20" formatCode="0.00">
                  <c:v>8.4</c:v>
                </c:pt>
                <c:pt idx="21" formatCode="0.00">
                  <c:v>8.8000000000000007</c:v>
                </c:pt>
                <c:pt idx="22" formatCode="0.00">
                  <c:v>8.6</c:v>
                </c:pt>
                <c:pt idx="23" formatCode="0.00">
                  <c:v>8.6</c:v>
                </c:pt>
                <c:pt idx="24" formatCode="0.00">
                  <c:v>9.2000000000000011</c:v>
                </c:pt>
                <c:pt idx="25" formatCode="0.00">
                  <c:v>8.2000000000000011</c:v>
                </c:pt>
                <c:pt idx="26">
                  <c:v>8.2000000000000011</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3-4E12-40B3-98A8-4E1BC58E829D}"/>
            </c:ext>
          </c:extLst>
        </c:ser>
        <c:ser>
          <c:idx val="12"/>
          <c:order val="4"/>
          <c:tx>
            <c:strRef>
              <c:f>'Micro by year'!$M$3</c:f>
              <c:strCache>
                <c:ptCount val="1"/>
                <c:pt idx="0">
                  <c:v>Achromobacter</c:v>
                </c:pt>
              </c:strCache>
            </c:strRef>
          </c:tx>
          <c:spPr>
            <a:ln w="38100" cap="rnd">
              <a:solidFill>
                <a:srgbClr val="414141"/>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year'!$M$4:$M$35</c:f>
              <c:numCache>
                <c:formatCode>General</c:formatCode>
                <c:ptCount val="27"/>
                <c:pt idx="5" formatCode="0.00">
                  <c:v>1.9</c:v>
                </c:pt>
                <c:pt idx="6" formatCode="0.00">
                  <c:v>2.7</c:v>
                </c:pt>
                <c:pt idx="7" formatCode="0.00">
                  <c:v>3.1</c:v>
                </c:pt>
                <c:pt idx="8" formatCode="0.00">
                  <c:v>4</c:v>
                </c:pt>
                <c:pt idx="9" formatCode="0.00">
                  <c:v>4.2</c:v>
                </c:pt>
                <c:pt idx="10" formatCode="0.00">
                  <c:v>4.3</c:v>
                </c:pt>
                <c:pt idx="11" formatCode="0.00">
                  <c:v>5.2</c:v>
                </c:pt>
                <c:pt idx="12" formatCode="0.00">
                  <c:v>5.7</c:v>
                </c:pt>
                <c:pt idx="13" formatCode="0.00">
                  <c:v>5.7</c:v>
                </c:pt>
                <c:pt idx="14" formatCode="0.00">
                  <c:v>6</c:v>
                </c:pt>
                <c:pt idx="15" formatCode="0.00">
                  <c:v>6.2</c:v>
                </c:pt>
                <c:pt idx="16" formatCode="0.00">
                  <c:v>6</c:v>
                </c:pt>
                <c:pt idx="17" formatCode="0.00">
                  <c:v>6.2</c:v>
                </c:pt>
                <c:pt idx="18" formatCode="0.00">
                  <c:v>6</c:v>
                </c:pt>
                <c:pt idx="19" formatCode="0.00">
                  <c:v>6.2</c:v>
                </c:pt>
                <c:pt idx="20" formatCode="0.00">
                  <c:v>6.2</c:v>
                </c:pt>
                <c:pt idx="21" formatCode="0.00">
                  <c:v>6.4</c:v>
                </c:pt>
                <c:pt idx="22" formatCode="0.00">
                  <c:v>6.3</c:v>
                </c:pt>
                <c:pt idx="23" formatCode="0.00">
                  <c:v>6.2</c:v>
                </c:pt>
                <c:pt idx="24" formatCode="0.00">
                  <c:v>6</c:v>
                </c:pt>
                <c:pt idx="25" formatCode="0.00">
                  <c:v>6.2</c:v>
                </c:pt>
                <c:pt idx="26">
                  <c:v>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4-4E12-40B3-98A8-4E1BC58E829D}"/>
            </c:ext>
          </c:extLst>
        </c:ser>
        <c:ser>
          <c:idx val="0"/>
          <c:order val="5"/>
          <c:tx>
            <c:strRef>
              <c:f>'Micro by year'!$F$3</c:f>
              <c:strCache>
                <c:ptCount val="1"/>
                <c:pt idx="0">
                  <c:v>B. cepacia complex</c:v>
                </c:pt>
              </c:strCache>
            </c:strRef>
          </c:tx>
          <c:spPr>
            <a:ln w="38100" cap="rnd">
              <a:solidFill>
                <a:srgbClr val="FBC303"/>
              </a:solidFill>
              <a:round/>
            </a:ln>
            <a:effectLst/>
          </c:spPr>
          <c:marker>
            <c:symbol val="none"/>
          </c:marker>
          <c:cat>
            <c:strRef>
              <c:f>'Micro by year'!$A$4:$A$35</c:f>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extLst xmlns:c16r2="http://schemas.microsoft.com/office/drawing/2015/06/chart"/>
            </c:strRef>
          </c:cat>
          <c:val>
            <c:numRef>
              <c:f>'Micro by year'!$F$4:$F$35</c:f>
              <c:numCache>
                <c:formatCode>0.00</c:formatCode>
                <c:ptCount val="27"/>
                <c:pt idx="0">
                  <c:v>3.5</c:v>
                </c:pt>
                <c:pt idx="1">
                  <c:v>2.8</c:v>
                </c:pt>
                <c:pt idx="2">
                  <c:v>2.9</c:v>
                </c:pt>
                <c:pt idx="3">
                  <c:v>3.2</c:v>
                </c:pt>
                <c:pt idx="4">
                  <c:v>3.5</c:v>
                </c:pt>
                <c:pt idx="5">
                  <c:v>3.5</c:v>
                </c:pt>
                <c:pt idx="6">
                  <c:v>3.5</c:v>
                </c:pt>
                <c:pt idx="7">
                  <c:v>3.5</c:v>
                </c:pt>
                <c:pt idx="8">
                  <c:v>3.3</c:v>
                </c:pt>
                <c:pt idx="9">
                  <c:v>3.2</c:v>
                </c:pt>
                <c:pt idx="10">
                  <c:v>3.1</c:v>
                </c:pt>
                <c:pt idx="11">
                  <c:v>3.1</c:v>
                </c:pt>
                <c:pt idx="12">
                  <c:v>3.1</c:v>
                </c:pt>
                <c:pt idx="13">
                  <c:v>2.9</c:v>
                </c:pt>
                <c:pt idx="14">
                  <c:v>3.1</c:v>
                </c:pt>
                <c:pt idx="15">
                  <c:v>2.9</c:v>
                </c:pt>
                <c:pt idx="16">
                  <c:v>2.9</c:v>
                </c:pt>
                <c:pt idx="17">
                  <c:v>2.8</c:v>
                </c:pt>
                <c:pt idx="18">
                  <c:v>2.7</c:v>
                </c:pt>
                <c:pt idx="19">
                  <c:v>2.5</c:v>
                </c:pt>
                <c:pt idx="20">
                  <c:v>2.6</c:v>
                </c:pt>
                <c:pt idx="21">
                  <c:v>2.6</c:v>
                </c:pt>
                <c:pt idx="22">
                  <c:v>2.6</c:v>
                </c:pt>
                <c:pt idx="23">
                  <c:v>2.5</c:v>
                </c:pt>
                <c:pt idx="24">
                  <c:v>2.5</c:v>
                </c:pt>
                <c:pt idx="25">
                  <c:v>2.7</c:v>
                </c:pt>
                <c:pt idx="26" formatCode="General">
                  <c:v>2.5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5-4E12-40B3-98A8-4E1BC58E829D}"/>
            </c:ext>
          </c:extLst>
        </c:ser>
        <c:dLbls>
          <c:showLegendKey val="0"/>
          <c:showVal val="0"/>
          <c:showCatName val="0"/>
          <c:showSerName val="0"/>
          <c:showPercent val="0"/>
          <c:showBubbleSize val="0"/>
        </c:dLbls>
        <c:marker val="1"/>
        <c:smooth val="0"/>
        <c:axId val="33058816"/>
        <c:axId val="39163520"/>
        <c:extLst xmlns:c16r2="http://schemas.microsoft.com/office/drawing/2015/06/chart">
          <c:ext xmlns:c15="http://schemas.microsoft.com/office/drawing/2012/chart" uri="{02D57815-91ED-43cb-92C2-25804820EDAC}">
            <c15:filteredLineSeries>
              <c15:ser>
                <c:idx val="3"/>
                <c:order val="0"/>
                <c:tx>
                  <c:strRef>
                    <c:extLst>
                      <c:ext uri="{02D57815-91ED-43cb-92C2-25804820EDAC}">
                        <c15:formulaRef>
                          <c15:sqref>'Micro by year'!$C$3</c15:sqref>
                        </c15:formulaRef>
                      </c:ext>
                    </c:extLst>
                    <c:strCache>
                      <c:ptCount val="1"/>
                      <c:pt idx="0">
                        <c:v>S. aureus</c:v>
                      </c:pt>
                    </c:strCache>
                  </c:strRef>
                </c:tx>
                <c:spPr>
                  <a:ln w="28575" cap="rnd">
                    <a:solidFill>
                      <a:srgbClr val="A1AF1D"/>
                    </a:solidFill>
                    <a:round/>
                  </a:ln>
                  <a:effectLst/>
                </c:spPr>
                <c:marker>
                  <c:symbol val="none"/>
                </c:marker>
                <c:cat>
                  <c:strRef>
                    <c:extLst>
                      <c:ex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c:ext uri="{02D57815-91ED-43cb-92C2-25804820EDAC}">
                        <c15:formulaRef>
                          <c15:sqref>'Micro by year'!$C$4:$C$35</c15:sqref>
                        </c15:formulaRef>
                      </c:ext>
                    </c:extLst>
                    <c:numCache>
                      <c:formatCode>0.00</c:formatCode>
                      <c:ptCount val="27"/>
                      <c:pt idx="0">
                        <c:v>29.2</c:v>
                      </c:pt>
                      <c:pt idx="1">
                        <c:v>29</c:v>
                      </c:pt>
                      <c:pt idx="2">
                        <c:v>29.5</c:v>
                      </c:pt>
                      <c:pt idx="3">
                        <c:v>34.4</c:v>
                      </c:pt>
                      <c:pt idx="4">
                        <c:v>36.799999999999997</c:v>
                      </c:pt>
                      <c:pt idx="5">
                        <c:v>39.1</c:v>
                      </c:pt>
                      <c:pt idx="6">
                        <c:v>43</c:v>
                      </c:pt>
                      <c:pt idx="7">
                        <c:v>44.8</c:v>
                      </c:pt>
                      <c:pt idx="8">
                        <c:v>47.4</c:v>
                      </c:pt>
                      <c:pt idx="9">
                        <c:v>49.9</c:v>
                      </c:pt>
                      <c:pt idx="10">
                        <c:v>53</c:v>
                      </c:pt>
                      <c:pt idx="11">
                        <c:v>56</c:v>
                      </c:pt>
                      <c:pt idx="12">
                        <c:v>59.3</c:v>
                      </c:pt>
                      <c:pt idx="13">
                        <c:v>62.4</c:v>
                      </c:pt>
                      <c:pt idx="14">
                        <c:v>63.6</c:v>
                      </c:pt>
                      <c:pt idx="15">
                        <c:v>64.5</c:v>
                      </c:pt>
                      <c:pt idx="16">
                        <c:v>65.5</c:v>
                      </c:pt>
                      <c:pt idx="17">
                        <c:v>66</c:v>
                      </c:pt>
                      <c:pt idx="18">
                        <c:v>66.7</c:v>
                      </c:pt>
                      <c:pt idx="19">
                        <c:v>67</c:v>
                      </c:pt>
                      <c:pt idx="20">
                        <c:v>68</c:v>
                      </c:pt>
                      <c:pt idx="21">
                        <c:v>69.099999999999994</c:v>
                      </c:pt>
                      <c:pt idx="22">
                        <c:v>69.400000000000006</c:v>
                      </c:pt>
                      <c:pt idx="23">
                        <c:v>70</c:v>
                      </c:pt>
                      <c:pt idx="24">
                        <c:v>70.599999999999994</c:v>
                      </c:pt>
                      <c:pt idx="25">
                        <c:v>71.099999999999994</c:v>
                      </c:pt>
                      <c:pt idx="26" formatCode="General">
                        <c:v>70.7</c:v>
                      </c:pt>
                    </c:numCache>
                  </c:numRef>
                </c:val>
                <c:smooth val="0"/>
                <c:extLst>
                  <c:ext xmlns:c16="http://schemas.microsoft.com/office/drawing/2014/chart" uri="{C3380CC4-5D6E-409C-BE32-E72D297353CC}">
                    <c16:uniqueId val="{00000006-4E12-40B3-98A8-4E1BC58E829D}"/>
                  </c:ext>
                </c:extLst>
              </c15:ser>
            </c15:filteredLineSeries>
            <c15:filteredLineSeries>
              <c15:ser>
                <c:idx val="9"/>
                <c:order val="1"/>
                <c:tx>
                  <c:strRef>
                    <c:extLst xmlns:c15="http://schemas.microsoft.com/office/drawing/2012/chart">
                      <c:ext xmlns:c15="http://schemas.microsoft.com/office/drawing/2012/chart" uri="{02D57815-91ED-43cb-92C2-25804820EDAC}">
                        <c15:formulaRef>
                          <c15:sqref>'Micro by year'!$D$3</c15:sqref>
                        </c15:formulaRef>
                      </c:ext>
                    </c:extLst>
                    <c:strCache>
                      <c:ptCount val="1"/>
                      <c:pt idx="0">
                        <c:v>MSSA</c:v>
                      </c:pt>
                    </c:strCache>
                  </c:strRef>
                </c:tx>
                <c:spPr>
                  <a:ln w="28575">
                    <a:solidFill>
                      <a:srgbClr val="A1AF1D"/>
                    </a:solidFill>
                  </a:ln>
                </c:spPr>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year'!$D$4:$D$35</c15:sqref>
                        </c15:formulaRef>
                      </c:ext>
                    </c:extLst>
                    <c:numCache>
                      <c:formatCode>0.00</c:formatCode>
                      <c:ptCount val="27"/>
                      <c:pt idx="0">
                        <c:v>29.1</c:v>
                      </c:pt>
                      <c:pt idx="1">
                        <c:v>29</c:v>
                      </c:pt>
                      <c:pt idx="2">
                        <c:v>29.5</c:v>
                      </c:pt>
                      <c:pt idx="3">
                        <c:v>34.4</c:v>
                      </c:pt>
                      <c:pt idx="4">
                        <c:v>36.700000000000003</c:v>
                      </c:pt>
                      <c:pt idx="5">
                        <c:v>37.200000000000003</c:v>
                      </c:pt>
                      <c:pt idx="6">
                        <c:v>40.5</c:v>
                      </c:pt>
                      <c:pt idx="7">
                        <c:v>42.2</c:v>
                      </c:pt>
                      <c:pt idx="8">
                        <c:v>44.3</c:v>
                      </c:pt>
                      <c:pt idx="9">
                        <c:v>45.4</c:v>
                      </c:pt>
                      <c:pt idx="10">
                        <c:v>47.6</c:v>
                      </c:pt>
                      <c:pt idx="11">
                        <c:v>49.4</c:v>
                      </c:pt>
                      <c:pt idx="12">
                        <c:v>51</c:v>
                      </c:pt>
                      <c:pt idx="13">
                        <c:v>52</c:v>
                      </c:pt>
                      <c:pt idx="14">
                        <c:v>51.7</c:v>
                      </c:pt>
                      <c:pt idx="15">
                        <c:v>51.6</c:v>
                      </c:pt>
                      <c:pt idx="16">
                        <c:v>51.3</c:v>
                      </c:pt>
                      <c:pt idx="17">
                        <c:v>50.9</c:v>
                      </c:pt>
                      <c:pt idx="18">
                        <c:v>51</c:v>
                      </c:pt>
                      <c:pt idx="19">
                        <c:v>50.5</c:v>
                      </c:pt>
                      <c:pt idx="20">
                        <c:v>50.9</c:v>
                      </c:pt>
                      <c:pt idx="21">
                        <c:v>52.4</c:v>
                      </c:pt>
                      <c:pt idx="22">
                        <c:v>52.8</c:v>
                      </c:pt>
                      <c:pt idx="23">
                        <c:v>53.6</c:v>
                      </c:pt>
                      <c:pt idx="24">
                        <c:v>54.4</c:v>
                      </c:pt>
                      <c:pt idx="25">
                        <c:v>55.1</c:v>
                      </c:pt>
                      <c:pt idx="26" formatCode="General">
                        <c:v>54.9</c:v>
                      </c:pt>
                    </c:numCache>
                  </c:numRef>
                </c:val>
                <c:smooth val="0"/>
                <c:extLst xmlns:c15="http://schemas.microsoft.com/office/drawing/2012/chart">
                  <c:ext xmlns:c16="http://schemas.microsoft.com/office/drawing/2014/chart" uri="{C3380CC4-5D6E-409C-BE32-E72D297353CC}">
                    <c16:uniqueId val="{00000007-4E12-40B3-98A8-4E1BC58E829D}"/>
                  </c:ext>
                </c:extLst>
              </c15:ser>
            </c15:filteredLineSeries>
            <c15:filteredLineSeries>
              <c15:ser>
                <c:idx val="10"/>
                <c:order val="2"/>
                <c:tx>
                  <c:strRef>
                    <c:extLst xmlns:c15="http://schemas.microsoft.com/office/drawing/2012/chart">
                      <c:ext xmlns:c15="http://schemas.microsoft.com/office/drawing/2012/chart" uri="{02D57815-91ED-43cb-92C2-25804820EDAC}">
                        <c15:formulaRef>
                          <c15:sqref>'Micro by year'!$I$3</c15:sqref>
                        </c15:formulaRef>
                      </c:ext>
                    </c:extLst>
                    <c:strCache>
                      <c:ptCount val="1"/>
                      <c:pt idx="0">
                        <c:v>P. aeruginosa</c:v>
                      </c:pt>
                    </c:strCache>
                  </c:strRef>
                </c:tx>
                <c:spPr>
                  <a:ln w="28575" cap="rnd">
                    <a:solidFill>
                      <a:srgbClr val="0099D7"/>
                    </a:solidFill>
                    <a:round/>
                  </a:ln>
                  <a:effectLst/>
                </c:spPr>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year'!$I$4:$I$35</c15:sqref>
                        </c15:formulaRef>
                      </c:ext>
                    </c:extLst>
                    <c:numCache>
                      <c:formatCode>0.00</c:formatCode>
                      <c:ptCount val="27"/>
                      <c:pt idx="0">
                        <c:v>60.9</c:v>
                      </c:pt>
                      <c:pt idx="1">
                        <c:v>58.7</c:v>
                      </c:pt>
                      <c:pt idx="2">
                        <c:v>58.2</c:v>
                      </c:pt>
                      <c:pt idx="3">
                        <c:v>59.6</c:v>
                      </c:pt>
                      <c:pt idx="4">
                        <c:v>60.2</c:v>
                      </c:pt>
                      <c:pt idx="5">
                        <c:v>59.9</c:v>
                      </c:pt>
                      <c:pt idx="6">
                        <c:v>60.7</c:v>
                      </c:pt>
                      <c:pt idx="7">
                        <c:v>60.8</c:v>
                      </c:pt>
                      <c:pt idx="8">
                        <c:v>59.1</c:v>
                      </c:pt>
                      <c:pt idx="9">
                        <c:v>58.7</c:v>
                      </c:pt>
                      <c:pt idx="10">
                        <c:v>58.7</c:v>
                      </c:pt>
                      <c:pt idx="11">
                        <c:v>57.8</c:v>
                      </c:pt>
                      <c:pt idx="12">
                        <c:v>57.3</c:v>
                      </c:pt>
                      <c:pt idx="13">
                        <c:v>57.4</c:v>
                      </c:pt>
                      <c:pt idx="14">
                        <c:v>56.4</c:v>
                      </c:pt>
                      <c:pt idx="15">
                        <c:v>55</c:v>
                      </c:pt>
                      <c:pt idx="16">
                        <c:v>54.2</c:v>
                      </c:pt>
                      <c:pt idx="17">
                        <c:v>52.8</c:v>
                      </c:pt>
                      <c:pt idx="18">
                        <c:v>51.8</c:v>
                      </c:pt>
                      <c:pt idx="19">
                        <c:v>51.4</c:v>
                      </c:pt>
                      <c:pt idx="20">
                        <c:v>50.8</c:v>
                      </c:pt>
                      <c:pt idx="21">
                        <c:v>49.8</c:v>
                      </c:pt>
                      <c:pt idx="22">
                        <c:v>48.8</c:v>
                      </c:pt>
                      <c:pt idx="23">
                        <c:v>47.6</c:v>
                      </c:pt>
                      <c:pt idx="24">
                        <c:v>47.5</c:v>
                      </c:pt>
                      <c:pt idx="25">
                        <c:v>46.5</c:v>
                      </c:pt>
                      <c:pt idx="26" formatCode="General">
                        <c:v>45.7</c:v>
                      </c:pt>
                    </c:numCache>
                  </c:numRef>
                </c:val>
                <c:smooth val="0"/>
                <c:extLst xmlns:c15="http://schemas.microsoft.com/office/drawing/2012/chart">
                  <c:ext xmlns:c16="http://schemas.microsoft.com/office/drawing/2014/chart" uri="{C3380CC4-5D6E-409C-BE32-E72D297353CC}">
                    <c16:uniqueId val="{00000008-4E12-40B3-98A8-4E1BC58E829D}"/>
                  </c:ext>
                </c:extLst>
              </c15:ser>
            </c15:filteredLineSeries>
            <c15:filteredLineSeries>
              <c15:ser>
                <c:idx val="5"/>
                <c:order val="3"/>
                <c:tx>
                  <c:strRef>
                    <c:extLst xmlns:c15="http://schemas.microsoft.com/office/drawing/2012/chart">
                      <c:ext xmlns:c15="http://schemas.microsoft.com/office/drawing/2012/chart" uri="{02D57815-91ED-43cb-92C2-25804820EDAC}">
                        <c15:formulaRef>
                          <c15:sqref>'Micro by year'!$E$3</c15:sqref>
                        </c15:formulaRef>
                      </c:ext>
                    </c:extLst>
                    <c:strCache>
                      <c:ptCount val="1"/>
                      <c:pt idx="0">
                        <c:v>MRSA</c:v>
                      </c:pt>
                    </c:strCache>
                  </c:strRef>
                </c:tx>
                <c:spPr>
                  <a:ln w="28575" cap="rnd">
                    <a:solidFill>
                      <a:srgbClr val="F49C10"/>
                    </a:solidFill>
                    <a:round/>
                  </a:ln>
                  <a:effectLst/>
                </c:spPr>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year'!$E$4:$E$35</c15:sqref>
                        </c15:formulaRef>
                      </c:ext>
                    </c:extLst>
                    <c:numCache>
                      <c:formatCode>General</c:formatCode>
                      <c:ptCount val="27"/>
                      <c:pt idx="5" formatCode="0.00">
                        <c:v>2</c:v>
                      </c:pt>
                      <c:pt idx="6" formatCode="0.00">
                        <c:v>2.6</c:v>
                      </c:pt>
                      <c:pt idx="7" formatCode="0.00">
                        <c:v>3.3</c:v>
                      </c:pt>
                      <c:pt idx="8" formatCode="0.00">
                        <c:v>4.3</c:v>
                      </c:pt>
                      <c:pt idx="9" formatCode="0.00">
                        <c:v>6.1</c:v>
                      </c:pt>
                      <c:pt idx="10" formatCode="0.00">
                        <c:v>7.3</c:v>
                      </c:pt>
                      <c:pt idx="11" formatCode="0.00">
                        <c:v>9.2000000000000011</c:v>
                      </c:pt>
                      <c:pt idx="12" formatCode="0.00">
                        <c:v>11.9</c:v>
                      </c:pt>
                      <c:pt idx="13" formatCode="0.00">
                        <c:v>14.8</c:v>
                      </c:pt>
                      <c:pt idx="14" formatCode="0.00">
                        <c:v>17.399999999999999</c:v>
                      </c:pt>
                      <c:pt idx="15" formatCode="0.00">
                        <c:v>19</c:v>
                      </c:pt>
                      <c:pt idx="16" formatCode="0.00">
                        <c:v>21.2</c:v>
                      </c:pt>
                      <c:pt idx="17" formatCode="0.00">
                        <c:v>22.6</c:v>
                      </c:pt>
                      <c:pt idx="18" formatCode="0.00">
                        <c:v>23.9</c:v>
                      </c:pt>
                      <c:pt idx="19" formatCode="0.00">
                        <c:v>25.8</c:v>
                      </c:pt>
                      <c:pt idx="20" formatCode="0.00">
                        <c:v>26</c:v>
                      </c:pt>
                      <c:pt idx="21" formatCode="0.00">
                        <c:v>26.5</c:v>
                      </c:pt>
                      <c:pt idx="22" formatCode="0.00">
                        <c:v>26.2</c:v>
                      </c:pt>
                      <c:pt idx="23" formatCode="0.00">
                        <c:v>26</c:v>
                      </c:pt>
                      <c:pt idx="24" formatCode="0.00">
                        <c:v>26.1</c:v>
                      </c:pt>
                      <c:pt idx="25" formatCode="0.00">
                        <c:v>26</c:v>
                      </c:pt>
                      <c:pt idx="26">
                        <c:v>25.9</c:v>
                      </c:pt>
                    </c:numCache>
                  </c:numRef>
                </c:val>
                <c:smooth val="0"/>
                <c:extLst xmlns:c15="http://schemas.microsoft.com/office/drawing/2012/chart">
                  <c:ext xmlns:c16="http://schemas.microsoft.com/office/drawing/2014/chart" uri="{C3380CC4-5D6E-409C-BE32-E72D297353CC}">
                    <c16:uniqueId val="{00000009-4E12-40B3-98A8-4E1BC58E829D}"/>
                  </c:ext>
                </c:extLst>
              </c15:ser>
            </c15:filteredLineSeries>
            <c15:filteredLineSeries>
              <c15:ser>
                <c:idx val="8"/>
                <c:order val="4"/>
                <c:tx>
                  <c:strRef>
                    <c:extLst xmlns:c15="http://schemas.microsoft.com/office/drawing/2012/chart">
                      <c:ext xmlns:c15="http://schemas.microsoft.com/office/drawing/2012/chart" uri="{02D57815-91ED-43cb-92C2-25804820EDAC}">
                        <c15:formulaRef>
                          <c15:sqref>'Micro by year'!$G$3</c15:sqref>
                        </c15:formulaRef>
                      </c:ext>
                    </c:extLst>
                    <c:strCache>
                      <c:ptCount val="1"/>
                      <c:pt idx="0">
                        <c:v>Aspergillus</c:v>
                      </c:pt>
                    </c:strCache>
                  </c:strRef>
                </c:tx>
                <c:spPr>
                  <a:ln w="28575" cap="rnd">
                    <a:solidFill>
                      <a:srgbClr val="595959"/>
                    </a:solidFill>
                    <a:round/>
                  </a:ln>
                  <a:effectLst/>
                </c:spPr>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year'!$G$4:$G$35</c15:sqref>
                        </c15:formulaRef>
                      </c:ext>
                    </c:extLst>
                    <c:numCache>
                      <c:formatCode>0.00</c:formatCode>
                      <c:ptCount val="27"/>
                      <c:pt idx="0">
                        <c:v>4.0999999999999996</c:v>
                      </c:pt>
                      <c:pt idx="1">
                        <c:v>4.5</c:v>
                      </c:pt>
                      <c:pt idx="2">
                        <c:v>4.8</c:v>
                      </c:pt>
                      <c:pt idx="3">
                        <c:v>5.9</c:v>
                      </c:pt>
                      <c:pt idx="4">
                        <c:v>6.1</c:v>
                      </c:pt>
                      <c:pt idx="5">
                        <c:v>7.2</c:v>
                      </c:pt>
                      <c:pt idx="6">
                        <c:v>8.7000000000000011</c:v>
                      </c:pt>
                      <c:pt idx="7">
                        <c:v>9.4</c:v>
                      </c:pt>
                      <c:pt idx="8">
                        <c:v>10.8</c:v>
                      </c:pt>
                      <c:pt idx="9">
                        <c:v>11.4</c:v>
                      </c:pt>
                      <c:pt idx="10">
                        <c:v>12.2</c:v>
                      </c:pt>
                      <c:pt idx="11">
                        <c:v>13</c:v>
                      </c:pt>
                      <c:pt idx="12">
                        <c:v>13.1</c:v>
                      </c:pt>
                      <c:pt idx="13">
                        <c:v>13.6</c:v>
                      </c:pt>
                      <c:pt idx="14">
                        <c:v>13.6</c:v>
                      </c:pt>
                      <c:pt idx="15">
                        <c:v>14</c:v>
                      </c:pt>
                      <c:pt idx="16">
                        <c:v>13.9</c:v>
                      </c:pt>
                      <c:pt idx="17">
                        <c:v>14.2</c:v>
                      </c:pt>
                      <c:pt idx="18">
                        <c:v>13.6</c:v>
                      </c:pt>
                      <c:pt idx="19">
                        <c:v>14.4</c:v>
                      </c:pt>
                      <c:pt idx="20">
                        <c:v>15</c:v>
                      </c:pt>
                      <c:pt idx="21">
                        <c:v>14.8</c:v>
                      </c:pt>
                      <c:pt idx="22">
                        <c:v>14.1</c:v>
                      </c:pt>
                      <c:pt idx="23">
                        <c:v>14.2</c:v>
                      </c:pt>
                      <c:pt idx="24">
                        <c:v>14.2</c:v>
                      </c:pt>
                      <c:pt idx="25">
                        <c:v>13.4</c:v>
                      </c:pt>
                      <c:pt idx="26" formatCode="General">
                        <c:v>13.1</c:v>
                      </c:pt>
                    </c:numCache>
                  </c:numRef>
                </c:val>
                <c:smooth val="0"/>
                <c:extLst xmlns:c15="http://schemas.microsoft.com/office/drawing/2012/chart">
                  <c:ext xmlns:c16="http://schemas.microsoft.com/office/drawing/2014/chart" uri="{C3380CC4-5D6E-409C-BE32-E72D297353CC}">
                    <c16:uniqueId val="{0000000A-4E12-40B3-98A8-4E1BC58E829D}"/>
                  </c:ext>
                </c:extLst>
              </c15:ser>
            </c15:filteredLineSeries>
            <c15:filteredLineSeries>
              <c15:ser>
                <c:idx val="2"/>
                <c:order val="5"/>
                <c:tx>
                  <c:strRef>
                    <c:extLst xmlns:c15="http://schemas.microsoft.com/office/drawing/2012/chart">
                      <c:ext xmlns:c15="http://schemas.microsoft.com/office/drawing/2012/chart" uri="{02D57815-91ED-43cb-92C2-25804820EDAC}">
                        <c15:formulaRef>
                          <c15:sqref>'Micro by year'!$H$3</c15:sqref>
                        </c15:formulaRef>
                      </c:ext>
                    </c:extLst>
                    <c:strCache>
                      <c:ptCount val="1"/>
                      <c:pt idx="0">
                        <c:v>Candida</c:v>
                      </c:pt>
                    </c:strCache>
                  </c:strRef>
                </c:tx>
                <c:marker>
                  <c:symbol val="none"/>
                </c:marker>
                <c:cat>
                  <c:strRef>
                    <c:extLst xmlns:c15="http://schemas.microsoft.com/office/drawing/2012/chart">
                      <c:ext xmlns:c15="http://schemas.microsoft.com/office/drawing/2012/chart" uri="{02D57815-91ED-43cb-92C2-25804820EDAC}">
                        <c15:formulaRef>
                          <c15:sqref>'Micro by year'!$A$4:$A$35</c15:sqref>
                        </c15:formulaRef>
                      </c:ext>
                    </c:extLst>
                    <c:strCache>
                      <c:ptCount val="27"/>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strCache>
                  </c:strRef>
                </c:cat>
                <c:val>
                  <c:numRef>
                    <c:extLst xmlns:c15="http://schemas.microsoft.com/office/drawing/2012/chart">
                      <c:ext xmlns:c15="http://schemas.microsoft.com/office/drawing/2012/chart" uri="{02D57815-91ED-43cb-92C2-25804820EDAC}">
                        <c15:formulaRef>
                          <c15:sqref>'Micro by year'!$H$4:$H$35</c15:sqref>
                        </c15:formulaRef>
                      </c:ext>
                    </c:extLst>
                    <c:numCache>
                      <c:formatCode>General</c:formatCode>
                      <c:ptCount val="27"/>
                      <c:pt idx="19" formatCode="0.00">
                        <c:v>14.6</c:v>
                      </c:pt>
                      <c:pt idx="20" formatCode="0.00">
                        <c:v>16.100000000000001</c:v>
                      </c:pt>
                      <c:pt idx="21" formatCode="0.00">
                        <c:v>16.2</c:v>
                      </c:pt>
                      <c:pt idx="22" formatCode="0.00">
                        <c:v>16</c:v>
                      </c:pt>
                      <c:pt idx="23" formatCode="0.00">
                        <c:v>16.600000000000001</c:v>
                      </c:pt>
                      <c:pt idx="24" formatCode="0.00">
                        <c:v>17</c:v>
                      </c:pt>
                      <c:pt idx="25" formatCode="0.00">
                        <c:v>17</c:v>
                      </c:pt>
                      <c:pt idx="26">
                        <c:v>16.899999999999999</c:v>
                      </c:pt>
                    </c:numCache>
                  </c:numRef>
                </c:val>
                <c:smooth val="0"/>
                <c:extLst xmlns:c15="http://schemas.microsoft.com/office/drawing/2012/chart">
                  <c:ext xmlns:c16="http://schemas.microsoft.com/office/drawing/2014/chart" uri="{C3380CC4-5D6E-409C-BE32-E72D297353CC}">
                    <c16:uniqueId val="{0000000B-4E12-40B3-98A8-4E1BC58E829D}"/>
                  </c:ext>
                </c:extLst>
              </c15:ser>
            </c15:filteredLineSeries>
          </c:ext>
        </c:extLst>
      </c:lineChart>
      <c:catAx>
        <c:axId val="33058816"/>
        <c:scaling>
          <c:orientation val="minMax"/>
        </c:scaling>
        <c:delete val="0"/>
        <c:axPos val="b"/>
        <c:title>
          <c:tx>
            <c:rich>
              <a:bodyPr/>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Year</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39163520"/>
        <c:crosses val="autoZero"/>
        <c:auto val="1"/>
        <c:lblAlgn val="ctr"/>
        <c:lblOffset val="100"/>
        <c:tickLblSkip val="2"/>
        <c:noMultiLvlLbl val="0"/>
      </c:catAx>
      <c:valAx>
        <c:axId val="39163520"/>
        <c:scaling>
          <c:orientation val="minMax"/>
          <c:max val="18"/>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Percentage of Individuals with CF</a:t>
                </a:r>
              </a:p>
            </c:rich>
          </c:tx>
          <c:layout>
            <c:manualLayout>
              <c:xMode val="edge"/>
              <c:yMode val="edge"/>
              <c:x val="1.3603960518476701E-2"/>
              <c:y val="0.21617287741539301"/>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33058816"/>
        <c:crosses val="autoZero"/>
        <c:crossBetween val="between"/>
      </c:valAx>
      <c:spPr>
        <a:noFill/>
        <a:ln>
          <a:noFill/>
        </a:ln>
        <a:effectLst/>
      </c:spPr>
    </c:plotArea>
    <c:legend>
      <c:legendPos val="r"/>
      <c:legendEntry>
        <c:idx val="0"/>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1"/>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4"/>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5"/>
        <c:txPr>
          <a:bodyPr rot="0" vert="horz"/>
          <a:lstStyle/>
          <a:p>
            <a:pPr>
              <a:defRPr sz="1200" i="1">
                <a:latin typeface="Arial" panose="020B0604020202020204" pitchFamily="34" charset="0"/>
                <a:cs typeface="Arial" panose="020B0604020202020204" pitchFamily="34" charset="0"/>
              </a:defRPr>
            </a:pPr>
            <a:endParaRPr lang="fa-IR"/>
          </a:p>
        </c:txPr>
      </c:legendEntry>
      <c:layout>
        <c:manualLayout>
          <c:xMode val="edge"/>
          <c:yMode val="edge"/>
          <c:x val="0.80749668318230805"/>
          <c:y val="0.15911729783777001"/>
          <c:w val="0.190485662180748"/>
          <c:h val="0.69831896012998396"/>
        </c:manualLayout>
      </c:layout>
      <c:overlay val="0"/>
      <c:spPr>
        <a:noFill/>
        <a:ln>
          <a:noFill/>
        </a:ln>
        <a:effectLst/>
      </c:spPr>
      <c:txPr>
        <a:bodyPr rot="0" vert="horz"/>
        <a:lstStyle/>
        <a:p>
          <a:pPr>
            <a:defRPr sz="1200">
              <a:latin typeface="Arial" panose="020B0604020202020204" pitchFamily="34" charset="0"/>
              <a:cs typeface="Arial" panose="020B0604020202020204" pitchFamily="34" charset="0"/>
            </a:defRPr>
          </a:pPr>
          <a:endParaRPr lang="fa-IR"/>
        </a:p>
      </c:txPr>
    </c:legend>
    <c:plotVisOnly val="1"/>
    <c:dispBlanksAs val="gap"/>
    <c:showDLblsOverMax val="0"/>
  </c:chart>
  <c:spPr>
    <a:solidFill>
      <a:schemeClr val="bg1"/>
    </a:solidFill>
    <a:ln w="12700" cap="flat" cmpd="sng" algn="ctr">
      <a:solidFill>
        <a:srgbClr val="7D1E66"/>
      </a:solidFill>
      <a:round/>
    </a:ln>
    <a:effectLst/>
  </c:spPr>
  <c:txPr>
    <a:bodyPr/>
    <a:lstStyle/>
    <a:p>
      <a:pPr>
        <a:defRPr sz="800">
          <a:solidFill>
            <a:srgbClr val="262626"/>
          </a:solidFill>
          <a:latin typeface="Avenir LT Std 55 Roman" panose="020B0503020203020204" pitchFamily="34" charset="0"/>
        </a:defRPr>
      </a:pPr>
      <a:endParaRPr lang="fa-I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64571592914197E-2"/>
          <c:y val="0.138851452530698"/>
          <c:w val="0.87309263044982199"/>
          <c:h val="0.60001019919679799"/>
        </c:manualLayout>
      </c:layout>
      <c:lineChart>
        <c:grouping val="standard"/>
        <c:varyColors val="0"/>
        <c:ser>
          <c:idx val="2"/>
          <c:order val="0"/>
          <c:tx>
            <c:strRef>
              <c:f>'NTM by age'!$T$3</c:f>
              <c:strCache>
                <c:ptCount val="1"/>
                <c:pt idx="0">
                  <c:v>M. Abscessus</c:v>
                </c:pt>
              </c:strCache>
            </c:strRef>
          </c:tx>
          <c:spPr>
            <a:ln w="38100" cap="rnd">
              <a:solidFill>
                <a:srgbClr val="00679B"/>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age'!$T$4:$T$11</c:f>
              <c:numCache>
                <c:formatCode>0.00</c:formatCode>
                <c:ptCount val="8"/>
                <c:pt idx="0">
                  <c:v>0</c:v>
                </c:pt>
                <c:pt idx="1">
                  <c:v>1.0126582278481</c:v>
                </c:pt>
                <c:pt idx="2">
                  <c:v>2.2116903633491298</c:v>
                </c:pt>
                <c:pt idx="3">
                  <c:v>5.5232558139534804</c:v>
                </c:pt>
                <c:pt idx="4">
                  <c:v>6.8955223880596996</c:v>
                </c:pt>
                <c:pt idx="5">
                  <c:v>5.2916881775942102</c:v>
                </c:pt>
                <c:pt idx="6">
                  <c:v>5.5648302726766801</c:v>
                </c:pt>
                <c:pt idx="7">
                  <c:v>4.1443850267379601</c:v>
                </c:pt>
              </c:numCache>
            </c:numRef>
          </c:val>
          <c:smooth val="0"/>
          <c:extLst xmlns:c16r2="http://schemas.microsoft.com/office/drawing/2015/06/chart">
            <c:ext xmlns:c16="http://schemas.microsoft.com/office/drawing/2014/chart" uri="{C3380CC4-5D6E-409C-BE32-E72D297353CC}">
              <c16:uniqueId val="{00000000-5D4F-EC48-9A53-3B6339DDAA70}"/>
            </c:ext>
          </c:extLst>
        </c:ser>
        <c:ser>
          <c:idx val="3"/>
          <c:order val="1"/>
          <c:tx>
            <c:strRef>
              <c:f>'NTM by age'!$U$3</c:f>
              <c:strCache>
                <c:ptCount val="1"/>
                <c:pt idx="0">
                  <c:v>M. Avium</c:v>
                </c:pt>
              </c:strCache>
            </c:strRef>
          </c:tx>
          <c:spPr>
            <a:ln w="38100" cap="rnd">
              <a:solidFill>
                <a:srgbClr val="A1AF1D"/>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age'!$U$4:$U$11</c:f>
              <c:numCache>
                <c:formatCode>0.00</c:formatCode>
                <c:ptCount val="8"/>
                <c:pt idx="0">
                  <c:v>0</c:v>
                </c:pt>
                <c:pt idx="1">
                  <c:v>1.26582278481012</c:v>
                </c:pt>
                <c:pt idx="2">
                  <c:v>2.6066350710900399</c:v>
                </c:pt>
                <c:pt idx="3">
                  <c:v>5.2325581395348797</c:v>
                </c:pt>
                <c:pt idx="4">
                  <c:v>7.1044776119402897</c:v>
                </c:pt>
                <c:pt idx="5">
                  <c:v>7.5374290139390796</c:v>
                </c:pt>
                <c:pt idx="6">
                  <c:v>6.8447412353923198</c:v>
                </c:pt>
                <c:pt idx="7">
                  <c:v>8.7566844919786</c:v>
                </c:pt>
              </c:numCache>
            </c:numRef>
          </c:val>
          <c:smooth val="0"/>
          <c:extLst xmlns:c16r2="http://schemas.microsoft.com/office/drawing/2015/06/chart">
            <c:ext xmlns:c16="http://schemas.microsoft.com/office/drawing/2014/chart" uri="{C3380CC4-5D6E-409C-BE32-E72D297353CC}">
              <c16:uniqueId val="{00000001-5D4F-EC48-9A53-3B6339DDAA70}"/>
            </c:ext>
          </c:extLst>
        </c:ser>
        <c:ser>
          <c:idx val="4"/>
          <c:order val="2"/>
          <c:tx>
            <c:strRef>
              <c:f>'NTM by age'!$V$3</c:f>
              <c:strCache>
                <c:ptCount val="1"/>
                <c:pt idx="0">
                  <c:v>M. fortuitum</c:v>
                </c:pt>
              </c:strCache>
            </c:strRef>
          </c:tx>
          <c:spPr>
            <a:ln w="38100" cap="rnd">
              <a:solidFill>
                <a:srgbClr val="C71D3E"/>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age'!$V$4:$V$11</c:f>
              <c:numCache>
                <c:formatCode>0.00</c:formatCode>
                <c:ptCount val="8"/>
                <c:pt idx="0">
                  <c:v>0</c:v>
                </c:pt>
                <c:pt idx="1">
                  <c:v>0</c:v>
                </c:pt>
                <c:pt idx="2">
                  <c:v>0.15797788309636601</c:v>
                </c:pt>
                <c:pt idx="3">
                  <c:v>3.63372093023255E-2</c:v>
                </c:pt>
                <c:pt idx="4">
                  <c:v>0.119402985074626</c:v>
                </c:pt>
                <c:pt idx="5">
                  <c:v>0.20650490449148101</c:v>
                </c:pt>
                <c:pt idx="6">
                  <c:v>0.333889816360601</c:v>
                </c:pt>
                <c:pt idx="7">
                  <c:v>0.20053475935828799</c:v>
                </c:pt>
              </c:numCache>
            </c:numRef>
          </c:val>
          <c:smooth val="0"/>
          <c:extLst xmlns:c16r2="http://schemas.microsoft.com/office/drawing/2015/06/chart">
            <c:ext xmlns:c16="http://schemas.microsoft.com/office/drawing/2014/chart" uri="{C3380CC4-5D6E-409C-BE32-E72D297353CC}">
              <c16:uniqueId val="{00000002-5D4F-EC48-9A53-3B6339DDAA70}"/>
            </c:ext>
          </c:extLst>
        </c:ser>
        <c:ser>
          <c:idx val="5"/>
          <c:order val="3"/>
          <c:tx>
            <c:strRef>
              <c:f>'NTM by age'!$W$3</c:f>
              <c:strCache>
                <c:ptCount val="1"/>
                <c:pt idx="0">
                  <c:v>M. gordonae</c:v>
                </c:pt>
              </c:strCache>
            </c:strRef>
          </c:tx>
          <c:spPr>
            <a:ln w="38100" cap="rnd">
              <a:solidFill>
                <a:srgbClr val="414141"/>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age'!$W$4:$W$11</c:f>
              <c:numCache>
                <c:formatCode>0.00</c:formatCode>
                <c:ptCount val="8"/>
                <c:pt idx="0">
                  <c:v>0</c:v>
                </c:pt>
                <c:pt idx="1">
                  <c:v>0.253164556962025</c:v>
                </c:pt>
                <c:pt idx="2">
                  <c:v>0.15797788309636601</c:v>
                </c:pt>
                <c:pt idx="3">
                  <c:v>0.32703488372092998</c:v>
                </c:pt>
                <c:pt idx="4">
                  <c:v>0.44776119402984998</c:v>
                </c:pt>
                <c:pt idx="5">
                  <c:v>0.49044914816726798</c:v>
                </c:pt>
                <c:pt idx="6">
                  <c:v>0.22259321090706699</c:v>
                </c:pt>
                <c:pt idx="7">
                  <c:v>0.53475935828876997</c:v>
                </c:pt>
              </c:numCache>
            </c:numRef>
          </c:val>
          <c:smooth val="0"/>
          <c:extLst xmlns:c16r2="http://schemas.microsoft.com/office/drawing/2015/06/chart">
            <c:ext xmlns:c16="http://schemas.microsoft.com/office/drawing/2014/chart" uri="{C3380CC4-5D6E-409C-BE32-E72D297353CC}">
              <c16:uniqueId val="{00000003-5D4F-EC48-9A53-3B6339DDAA70}"/>
            </c:ext>
          </c:extLst>
        </c:ser>
        <c:ser>
          <c:idx val="6"/>
          <c:order val="4"/>
          <c:tx>
            <c:strRef>
              <c:f>'NTM by age'!$X$3</c:f>
              <c:strCache>
                <c:ptCount val="1"/>
                <c:pt idx="0">
                  <c:v>M. kansasii</c:v>
                </c:pt>
              </c:strCache>
            </c:strRef>
          </c:tx>
          <c:spPr>
            <a:ln w="38100" cap="rnd">
              <a:solidFill>
                <a:srgbClr val="7D1E66"/>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age'!$X$4:$X$11</c:f>
              <c:numCache>
                <c:formatCode>0.00</c:formatCode>
                <c:ptCount val="8"/>
                <c:pt idx="0">
                  <c:v>0</c:v>
                </c:pt>
                <c:pt idx="1">
                  <c:v>0</c:v>
                </c:pt>
                <c:pt idx="2">
                  <c:v>0.31595576619273302</c:v>
                </c:pt>
                <c:pt idx="3">
                  <c:v>7.2674418604651098E-2</c:v>
                </c:pt>
                <c:pt idx="4">
                  <c:v>0.119402985074626</c:v>
                </c:pt>
                <c:pt idx="5">
                  <c:v>2.5813113061435199E-2</c:v>
                </c:pt>
                <c:pt idx="6">
                  <c:v>0</c:v>
                </c:pt>
                <c:pt idx="7">
                  <c:v>0</c:v>
                </c:pt>
              </c:numCache>
            </c:numRef>
          </c:val>
          <c:smooth val="0"/>
          <c:extLst xmlns:c16r2="http://schemas.microsoft.com/office/drawing/2015/06/chart">
            <c:ext xmlns:c16="http://schemas.microsoft.com/office/drawing/2014/chart" uri="{C3380CC4-5D6E-409C-BE32-E72D297353CC}">
              <c16:uniqueId val="{00000004-5D4F-EC48-9A53-3B6339DDAA70}"/>
            </c:ext>
          </c:extLst>
        </c:ser>
        <c:ser>
          <c:idx val="7"/>
          <c:order val="5"/>
          <c:tx>
            <c:strRef>
              <c:f>'NTM by age'!$Y$3</c:f>
              <c:strCache>
                <c:ptCount val="1"/>
                <c:pt idx="0">
                  <c:v>M. marinum</c:v>
                </c:pt>
              </c:strCache>
            </c:strRef>
          </c:tx>
          <c:spPr>
            <a:ln w="22225" cap="rnd">
              <a:solidFill>
                <a:srgbClr val="654421"/>
              </a:solidFill>
              <a:round/>
            </a:ln>
            <a:effectLst/>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age'!$Y$4:$Y$11</c:f>
              <c:numCache>
                <c:formatCode>0.00</c:formatCode>
                <c:ptCount val="8"/>
                <c:pt idx="0">
                  <c:v>0</c:v>
                </c:pt>
                <c:pt idx="1">
                  <c:v>0</c:v>
                </c:pt>
                <c:pt idx="2">
                  <c:v>0</c:v>
                </c:pt>
                <c:pt idx="3">
                  <c:v>0</c:v>
                </c:pt>
                <c:pt idx="4">
                  <c:v>0</c:v>
                </c:pt>
                <c:pt idx="5">
                  <c:v>0</c:v>
                </c:pt>
                <c:pt idx="6">
                  <c:v>0</c:v>
                </c:pt>
                <c:pt idx="7">
                  <c:v>0</c:v>
                </c:pt>
              </c:numCache>
            </c:numRef>
          </c:val>
          <c:smooth val="0"/>
          <c:extLst xmlns:c16r2="http://schemas.microsoft.com/office/drawing/2015/06/chart">
            <c:ext xmlns:c16="http://schemas.microsoft.com/office/drawing/2014/chart" uri="{C3380CC4-5D6E-409C-BE32-E72D297353CC}">
              <c16:uniqueId val="{00000005-5D4F-EC48-9A53-3B6339DDAA70}"/>
            </c:ext>
          </c:extLst>
        </c:ser>
        <c:ser>
          <c:idx val="8"/>
          <c:order val="6"/>
          <c:tx>
            <c:strRef>
              <c:f>'NTM by age'!$Z$3</c:f>
              <c:strCache>
                <c:ptCount val="1"/>
                <c:pt idx="0">
                  <c:v>M. terrae</c:v>
                </c:pt>
              </c:strCache>
            </c:strRef>
          </c:tx>
          <c:spPr>
            <a:ln w="38100">
              <a:solidFill>
                <a:srgbClr val="0099D7"/>
              </a:solidFill>
            </a:ln>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age'!$Z$4:$Z$11</c:f>
              <c:numCache>
                <c:formatCode>0.00</c:formatCode>
                <c:ptCount val="8"/>
                <c:pt idx="0">
                  <c:v>0</c:v>
                </c:pt>
                <c:pt idx="1">
                  <c:v>0</c:v>
                </c:pt>
                <c:pt idx="2">
                  <c:v>0</c:v>
                </c:pt>
                <c:pt idx="3">
                  <c:v>0</c:v>
                </c:pt>
                <c:pt idx="4">
                  <c:v>0</c:v>
                </c:pt>
                <c:pt idx="5">
                  <c:v>2.5813113061435199E-2</c:v>
                </c:pt>
                <c:pt idx="6">
                  <c:v>0</c:v>
                </c:pt>
                <c:pt idx="7">
                  <c:v>0</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6-5D4F-EC48-9A53-3B6339DDAA70}"/>
            </c:ext>
          </c:extLst>
        </c:ser>
        <c:ser>
          <c:idx val="9"/>
          <c:order val="7"/>
          <c:tx>
            <c:strRef>
              <c:f>'NTM by age'!$AA$3</c:f>
              <c:strCache>
                <c:ptCount val="1"/>
                <c:pt idx="0">
                  <c:v>Other Mycobacteria</c:v>
                </c:pt>
              </c:strCache>
            </c:strRef>
          </c:tx>
          <c:spPr>
            <a:ln w="38100">
              <a:solidFill>
                <a:srgbClr val="F49C10"/>
              </a:solidFill>
            </a:ln>
          </c:spPr>
          <c:marker>
            <c:symbol val="none"/>
          </c:marker>
          <c:cat>
            <c:strRef>
              <c:f>'NTM by age'!$Q$4:$Q$11</c:f>
              <c:strCache>
                <c:ptCount val="8"/>
                <c:pt idx="0">
                  <c:v>&lt;2</c:v>
                </c:pt>
                <c:pt idx="1">
                  <c:v>2 to 5</c:v>
                </c:pt>
                <c:pt idx="2">
                  <c:v>6 to 10</c:v>
                </c:pt>
                <c:pt idx="3">
                  <c:v>11 to 17</c:v>
                </c:pt>
                <c:pt idx="4">
                  <c:v>18 to 24</c:v>
                </c:pt>
                <c:pt idx="5">
                  <c:v>25 to 34</c:v>
                </c:pt>
                <c:pt idx="6">
                  <c:v>35 to 44</c:v>
                </c:pt>
                <c:pt idx="7">
                  <c:v>≥45</c:v>
                </c:pt>
              </c:strCache>
            </c:strRef>
          </c:cat>
          <c:val>
            <c:numRef>
              <c:f>'NTM by age'!$AA$4:$AA$11</c:f>
              <c:numCache>
                <c:formatCode>0.00</c:formatCode>
                <c:ptCount val="8"/>
                <c:pt idx="0">
                  <c:v>0</c:v>
                </c:pt>
                <c:pt idx="1">
                  <c:v>1.0126582278481</c:v>
                </c:pt>
                <c:pt idx="2">
                  <c:v>1.2638230647709301</c:v>
                </c:pt>
                <c:pt idx="3">
                  <c:v>2.1438953488372001</c:v>
                </c:pt>
                <c:pt idx="4">
                  <c:v>2.23880597014925</c:v>
                </c:pt>
                <c:pt idx="5">
                  <c:v>2.3231801755291599</c:v>
                </c:pt>
                <c:pt idx="6">
                  <c:v>2.0033388981635998</c:v>
                </c:pt>
                <c:pt idx="7">
                  <c:v>1.9385026737967901</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7-5D4F-EC48-9A53-3B6339DDAA70}"/>
            </c:ext>
          </c:extLst>
        </c:ser>
        <c:dLbls>
          <c:showLegendKey val="0"/>
          <c:showVal val="0"/>
          <c:showCatName val="0"/>
          <c:showSerName val="0"/>
          <c:showPercent val="0"/>
          <c:showBubbleSize val="0"/>
        </c:dLbls>
        <c:marker val="1"/>
        <c:smooth val="0"/>
        <c:axId val="96115712"/>
        <c:axId val="39160064"/>
        <c:extLst xmlns:c16r2="http://schemas.microsoft.com/office/drawing/2015/06/chart">
          <c:ext xmlns:c15="http://schemas.microsoft.com/office/drawing/2012/chart" uri="{02D57815-91ED-43cb-92C2-25804820EDAC}">
            <c15:filteredLineSeries>
              <c15:ser>
                <c:idx val="0"/>
                <c:order val="0"/>
                <c:tx>
                  <c:strRef>
                    <c:extLst>
                      <c:ext uri="{02D57815-91ED-43cb-92C2-25804820EDAC}">
                        <c15:formulaRef>
                          <c15:sqref>'NTM by age'!$R$3</c15:sqref>
                        </c15:formulaRef>
                      </c:ext>
                    </c:extLst>
                    <c:strCache>
                      <c:ptCount val="1"/>
                      <c:pt idx="0">
                        <c:v>MycoFound</c:v>
                      </c:pt>
                    </c:strCache>
                  </c:strRef>
                </c:tx>
                <c:spPr>
                  <a:ln w="22225" cap="rnd">
                    <a:solidFill>
                      <a:srgbClr val="00B0F0"/>
                    </a:solidFill>
                    <a:round/>
                  </a:ln>
                  <a:effectLst/>
                </c:spPr>
                <c:marker>
                  <c:symbol val="none"/>
                </c:marker>
                <c:cat>
                  <c:strRef>
                    <c:extLst>
                      <c:ext uri="{02D57815-91ED-43cb-92C2-25804820EDAC}">
                        <c15:formulaRef>
                          <c15:sqref>'NTM by age'!$Q$4:$Q$11</c15:sqref>
                        </c15:formulaRef>
                      </c:ext>
                    </c:extLst>
                    <c:strCache>
                      <c:ptCount val="8"/>
                      <c:pt idx="0">
                        <c:v>&lt;2</c:v>
                      </c:pt>
                      <c:pt idx="1">
                        <c:v>2 to 5</c:v>
                      </c:pt>
                      <c:pt idx="2">
                        <c:v>6 to 10</c:v>
                      </c:pt>
                      <c:pt idx="3">
                        <c:v>11 to 17</c:v>
                      </c:pt>
                      <c:pt idx="4">
                        <c:v>18 to 24</c:v>
                      </c:pt>
                      <c:pt idx="5">
                        <c:v>25 to 34</c:v>
                      </c:pt>
                      <c:pt idx="6">
                        <c:v>35 to 44</c:v>
                      </c:pt>
                      <c:pt idx="7">
                        <c:v>≥45</c:v>
                      </c:pt>
                    </c:strCache>
                  </c:strRef>
                </c:cat>
                <c:val>
                  <c:numRef>
                    <c:extLst>
                      <c:ext uri="{02D57815-91ED-43cb-92C2-25804820EDAC}">
                        <c15:formulaRef>
                          <c15:sqref>'NTM by age'!$R$4:$R$11</c15:sqref>
                        </c15:formulaRef>
                      </c:ext>
                    </c:extLst>
                    <c:numCache>
                      <c:formatCode>0.00</c:formatCode>
                      <c:ptCount val="8"/>
                      <c:pt idx="0">
                        <c:v>0</c:v>
                      </c:pt>
                      <c:pt idx="1">
                        <c:v>3.29113924050632</c:v>
                      </c:pt>
                      <c:pt idx="2">
                        <c:v>6.4770932069510199</c:v>
                      </c:pt>
                      <c:pt idx="3">
                        <c:v>11.7369186046511</c:v>
                      </c:pt>
                      <c:pt idx="4">
                        <c:v>14.865671641791</c:v>
                      </c:pt>
                      <c:pt idx="5">
                        <c:v>13.9907072792978</c:v>
                      </c:pt>
                      <c:pt idx="6">
                        <c:v>13.244296048970501</c:v>
                      </c:pt>
                      <c:pt idx="7">
                        <c:v>13.836898395721899</c:v>
                      </c:pt>
                    </c:numCache>
                  </c:numRef>
                </c:val>
                <c:smooth val="0"/>
                <c:extLst>
                  <c:ext xmlns:c16="http://schemas.microsoft.com/office/drawing/2014/chart" uri="{C3380CC4-5D6E-409C-BE32-E72D297353CC}">
                    <c16:uniqueId val="{00000008-5D4F-EC48-9A53-3B6339DDAA7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'NTM by age'!$S$3</c15:sqref>
                        </c15:formulaRef>
                      </c:ext>
                    </c:extLst>
                    <c:strCache>
                      <c:ptCount val="1"/>
                      <c:pt idx="0">
                        <c:v>NTM</c:v>
                      </c:pt>
                    </c:strCache>
                  </c:strRef>
                </c:tx>
                <c:spPr>
                  <a:ln w="22225" cap="rnd">
                    <a:solidFill>
                      <a:srgbClr val="654421"/>
                    </a:solidFill>
                    <a:round/>
                  </a:ln>
                  <a:effectLst/>
                </c:spPr>
                <c:marker>
                  <c:symbol val="none"/>
                </c:marker>
                <c:cat>
                  <c:strRef>
                    <c:extLst xmlns:c15="http://schemas.microsoft.com/office/drawing/2012/chart">
                      <c:ext xmlns:c15="http://schemas.microsoft.com/office/drawing/2012/chart" uri="{02D57815-91ED-43cb-92C2-25804820EDAC}">
                        <c15:formulaRef>
                          <c15:sqref>'NTM by age'!$Q$4:$Q$11</c15:sqref>
                        </c15:formulaRef>
                      </c:ext>
                    </c:extLst>
                    <c:strCache>
                      <c:ptCount val="8"/>
                      <c:pt idx="0">
                        <c:v>&lt;2</c:v>
                      </c:pt>
                      <c:pt idx="1">
                        <c:v>2 to 5</c:v>
                      </c:pt>
                      <c:pt idx="2">
                        <c:v>6 to 10</c:v>
                      </c:pt>
                      <c:pt idx="3">
                        <c:v>11 to 17</c:v>
                      </c:pt>
                      <c:pt idx="4">
                        <c:v>18 to 24</c:v>
                      </c:pt>
                      <c:pt idx="5">
                        <c:v>25 to 34</c:v>
                      </c:pt>
                      <c:pt idx="6">
                        <c:v>35 to 44</c:v>
                      </c:pt>
                      <c:pt idx="7">
                        <c:v>≥45</c:v>
                      </c:pt>
                    </c:strCache>
                  </c:strRef>
                </c:cat>
                <c:val>
                  <c:numRef>
                    <c:extLst xmlns:c15="http://schemas.microsoft.com/office/drawing/2012/chart">
                      <c:ext xmlns:c15="http://schemas.microsoft.com/office/drawing/2012/chart" uri="{02D57815-91ED-43cb-92C2-25804820EDAC}">
                        <c15:formulaRef>
                          <c15:sqref>'NTM by age'!$S$4:$S$11</c15:sqref>
                        </c15:formulaRef>
                      </c:ext>
                    </c:extLst>
                    <c:numCache>
                      <c:formatCode>0.00</c:formatCode>
                      <c:ptCount val="8"/>
                      <c:pt idx="0">
                        <c:v>0</c:v>
                      </c:pt>
                      <c:pt idx="1">
                        <c:v>3.29113924050632</c:v>
                      </c:pt>
                      <c:pt idx="2">
                        <c:v>6.4770932069510199</c:v>
                      </c:pt>
                      <c:pt idx="3">
                        <c:v>11.6279069767441</c:v>
                      </c:pt>
                      <c:pt idx="4">
                        <c:v>14.865671641791</c:v>
                      </c:pt>
                      <c:pt idx="5">
                        <c:v>13.9648941662364</c:v>
                      </c:pt>
                      <c:pt idx="6">
                        <c:v>13.188647746243699</c:v>
                      </c:pt>
                      <c:pt idx="7">
                        <c:v>13.836898395721899</c:v>
                      </c:pt>
                    </c:numCache>
                  </c:numRef>
                </c:val>
                <c:smooth val="0"/>
                <c:extLst xmlns:c15="http://schemas.microsoft.com/office/drawing/2012/chart">
                  <c:ext xmlns:c16="http://schemas.microsoft.com/office/drawing/2014/chart" uri="{C3380CC4-5D6E-409C-BE32-E72D297353CC}">
                    <c16:uniqueId val="{00000009-5D4F-EC48-9A53-3B6339DDAA70}"/>
                  </c:ext>
                </c:extLst>
              </c15:ser>
            </c15:filteredLineSeries>
          </c:ext>
        </c:extLst>
      </c:lineChart>
      <c:catAx>
        <c:axId val="96115712"/>
        <c:scaling>
          <c:orientation val="minMax"/>
        </c:scaling>
        <c:delete val="0"/>
        <c:axPos val="b"/>
        <c:title>
          <c:tx>
            <c:rich>
              <a:bodyPr rot="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Age (Years)</a:t>
                </a:r>
              </a:p>
            </c:rich>
          </c:tx>
          <c:layout>
            <c:manualLayout>
              <c:xMode val="edge"/>
              <c:yMode val="edge"/>
              <c:x val="0.471567616547931"/>
              <c:y val="0.813458317710285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39160064"/>
        <c:crosses val="autoZero"/>
        <c:auto val="1"/>
        <c:lblAlgn val="ctr"/>
        <c:lblOffset val="100"/>
        <c:noMultiLvlLbl val="0"/>
      </c:catAx>
      <c:valAx>
        <c:axId val="391600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Percentage of Individuals with CF</a:t>
                </a:r>
              </a:p>
            </c:rich>
          </c:tx>
          <c:layout>
            <c:manualLayout>
              <c:xMode val="edge"/>
              <c:yMode val="edge"/>
              <c:x val="1.2739032620922399E-2"/>
              <c:y val="0.23713035870516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sz="1200">
                <a:latin typeface="Arial" panose="020B0604020202020204" pitchFamily="34" charset="0"/>
                <a:cs typeface="Arial" panose="020B0604020202020204" pitchFamily="34" charset="0"/>
              </a:defRPr>
            </a:pPr>
            <a:endParaRPr lang="fa-IR"/>
          </a:p>
        </c:txPr>
        <c:crossAx val="96115712"/>
        <c:crosses val="autoZero"/>
        <c:crossBetween val="midCat"/>
      </c:valAx>
      <c:spPr>
        <a:noFill/>
        <a:ln>
          <a:noFill/>
        </a:ln>
        <a:effectLst/>
      </c:spPr>
    </c:plotArea>
    <c:legend>
      <c:legendPos val="b"/>
      <c:legendEntry>
        <c:idx val="0"/>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1"/>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2"/>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3"/>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4"/>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5"/>
        <c:txPr>
          <a:bodyPr rot="0" vert="horz"/>
          <a:lstStyle/>
          <a:p>
            <a:pPr>
              <a:defRPr sz="1200" i="1">
                <a:latin typeface="Arial" panose="020B0604020202020204" pitchFamily="34" charset="0"/>
                <a:cs typeface="Arial" panose="020B0604020202020204" pitchFamily="34" charset="0"/>
              </a:defRPr>
            </a:pPr>
            <a:endParaRPr lang="fa-IR"/>
          </a:p>
        </c:txPr>
      </c:legendEntry>
      <c:legendEntry>
        <c:idx val="6"/>
        <c:txPr>
          <a:bodyPr rot="0" vert="horz"/>
          <a:lstStyle/>
          <a:p>
            <a:pPr>
              <a:defRPr sz="1200" i="1">
                <a:latin typeface="Arial" panose="020B0604020202020204" pitchFamily="34" charset="0"/>
                <a:cs typeface="Arial" panose="020B0604020202020204" pitchFamily="34" charset="0"/>
              </a:defRPr>
            </a:pPr>
            <a:endParaRPr lang="fa-IR"/>
          </a:p>
        </c:txPr>
      </c:legendEntry>
      <c:layout>
        <c:manualLayout>
          <c:xMode val="edge"/>
          <c:yMode val="edge"/>
          <c:x val="0.100720949957591"/>
          <c:y val="0.88238852218944297"/>
          <c:w val="0.84891857506361301"/>
          <c:h val="0.117611477810557"/>
        </c:manualLayout>
      </c:layout>
      <c:overlay val="0"/>
      <c:spPr>
        <a:noFill/>
        <a:ln>
          <a:noFill/>
        </a:ln>
        <a:effectLst/>
      </c:spPr>
      <c:txPr>
        <a:bodyPr rot="0" vert="horz"/>
        <a:lstStyle/>
        <a:p>
          <a:pPr>
            <a:defRPr sz="1200">
              <a:latin typeface="Arial" panose="020B0604020202020204" pitchFamily="34" charset="0"/>
              <a:cs typeface="Arial" panose="020B0604020202020204" pitchFamily="34" charset="0"/>
            </a:defRPr>
          </a:pPr>
          <a:endParaRPr lang="fa-IR"/>
        </a:p>
      </c:txPr>
    </c:legend>
    <c:plotVisOnly val="1"/>
    <c:dispBlanksAs val="gap"/>
    <c:showDLblsOverMax val="0"/>
  </c:chart>
  <c:spPr>
    <a:solidFill>
      <a:schemeClr val="bg1"/>
    </a:solidFill>
    <a:ln w="12700" cap="flat" cmpd="sng" algn="ctr">
      <a:solidFill>
        <a:srgbClr val="7D1E66"/>
      </a:solidFill>
      <a:round/>
    </a:ln>
    <a:effectLst/>
  </c:spPr>
  <c:txPr>
    <a:bodyPr/>
    <a:lstStyle/>
    <a:p>
      <a:pPr>
        <a:defRPr sz="800">
          <a:solidFill>
            <a:srgbClr val="262626"/>
          </a:solidFill>
          <a:latin typeface="Avenir LT Std 55 Roman" panose="020B0503020203020204" pitchFamily="34" charset="0"/>
        </a:defRPr>
      </a:pPr>
      <a:endParaRPr lang="fa-I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77502591729899E-2"/>
          <c:y val="0.128803688112966"/>
          <c:w val="0.89475829696366704"/>
          <c:h val="0.75212680323417502"/>
        </c:manualLayout>
      </c:layout>
      <c:barChart>
        <c:barDir val="col"/>
        <c:grouping val="stacked"/>
        <c:varyColors val="0"/>
        <c:ser>
          <c:idx val="0"/>
          <c:order val="0"/>
          <c:tx>
            <c:strRef>
              <c:f>Sheet1!$A$4</c:f>
              <c:strCache>
                <c:ptCount val="1"/>
                <c:pt idx="0">
                  <c:v>&gt;90%</c:v>
                </c:pt>
              </c:strCache>
            </c:strRef>
          </c:tx>
          <c:spPr>
            <a:solidFill>
              <a:srgbClr val="A1AF1D">
                <a:lumMod val="60000"/>
                <a:lumOff val="40000"/>
              </a:srgbClr>
            </a:solidFill>
          </c:spPr>
          <c:invertIfNegative val="0"/>
          <c:cat>
            <c:strRef>
              <c:f>Sheet1!$B$3:$E$3</c:f>
              <c:strCache>
                <c:ptCount val="4"/>
                <c:pt idx="0">
                  <c:v>End 2016</c:v>
                </c:pt>
                <c:pt idx="1">
                  <c:v>'17 - '21</c:v>
                </c:pt>
                <c:pt idx="2">
                  <c:v>'22 - '26</c:v>
                </c:pt>
                <c:pt idx="3">
                  <c:v>'32 - '36</c:v>
                </c:pt>
              </c:strCache>
            </c:strRef>
          </c:cat>
          <c:val>
            <c:numRef>
              <c:f>Sheet1!$B$4:$E$4</c:f>
              <c:numCache>
                <c:formatCode>#,##0</c:formatCode>
                <c:ptCount val="4"/>
                <c:pt idx="0">
                  <c:v>14472.856302622051</c:v>
                </c:pt>
                <c:pt idx="1">
                  <c:v>17604.67246738066</c:v>
                </c:pt>
                <c:pt idx="2">
                  <c:v>20679.239717194199</c:v>
                </c:pt>
                <c:pt idx="3">
                  <c:v>25455.70995774911</c:v>
                </c:pt>
              </c:numCache>
            </c:numRef>
          </c:val>
          <c:extLst xmlns:c16r2="http://schemas.microsoft.com/office/drawing/2015/06/chart">
            <c:ext xmlns:c16="http://schemas.microsoft.com/office/drawing/2014/chart" uri="{C3380CC4-5D6E-409C-BE32-E72D297353CC}">
              <c16:uniqueId val="{00000000-2F8A-47F8-B88A-4FE799CFD753}"/>
            </c:ext>
          </c:extLst>
        </c:ser>
        <c:ser>
          <c:idx val="4"/>
          <c:order val="1"/>
          <c:tx>
            <c:strRef>
              <c:f>Sheet1!$A$5</c:f>
              <c:strCache>
                <c:ptCount val="1"/>
                <c:pt idx="0">
                  <c:v>40-90%</c:v>
                </c:pt>
              </c:strCache>
            </c:strRef>
          </c:tx>
          <c:spPr>
            <a:solidFill>
              <a:srgbClr val="C71D3E">
                <a:lumMod val="60000"/>
                <a:lumOff val="40000"/>
              </a:srgbClr>
            </a:solidFill>
          </c:spPr>
          <c:invertIfNegative val="0"/>
          <c:cat>
            <c:strRef>
              <c:f>Sheet1!$B$3:$E$3</c:f>
              <c:strCache>
                <c:ptCount val="4"/>
                <c:pt idx="0">
                  <c:v>End 2016</c:v>
                </c:pt>
                <c:pt idx="1">
                  <c:v>'17 - '21</c:v>
                </c:pt>
                <c:pt idx="2">
                  <c:v>'22 - '26</c:v>
                </c:pt>
                <c:pt idx="3">
                  <c:v>'32 - '36</c:v>
                </c:pt>
              </c:strCache>
            </c:strRef>
          </c:cat>
          <c:val>
            <c:numRef>
              <c:f>Sheet1!$B$5:$E$5</c:f>
              <c:numCache>
                <c:formatCode>#,##0</c:formatCode>
                <c:ptCount val="4"/>
                <c:pt idx="0">
                  <c:v>15525.843524839331</c:v>
                </c:pt>
                <c:pt idx="1">
                  <c:v>15392.589602613651</c:v>
                </c:pt>
                <c:pt idx="2">
                  <c:v>15890.17873006421</c:v>
                </c:pt>
                <c:pt idx="3">
                  <c:v>17586.174154066619</c:v>
                </c:pt>
              </c:numCache>
            </c:numRef>
          </c:val>
          <c:extLst xmlns:c16r2="http://schemas.microsoft.com/office/drawing/2015/06/chart">
            <c:ext xmlns:c16="http://schemas.microsoft.com/office/drawing/2014/chart" uri="{C3380CC4-5D6E-409C-BE32-E72D297353CC}">
              <c16:uniqueId val="{00000001-2F8A-47F8-B88A-4FE799CFD753}"/>
            </c:ext>
          </c:extLst>
        </c:ser>
        <c:ser>
          <c:idx val="2"/>
          <c:order val="2"/>
          <c:tx>
            <c:strRef>
              <c:f>Sheet1!$A$6</c:f>
              <c:strCache>
                <c:ptCount val="1"/>
                <c:pt idx="0">
                  <c:v>&lt;40%</c:v>
                </c:pt>
              </c:strCache>
            </c:strRef>
          </c:tx>
          <c:spPr>
            <a:solidFill>
              <a:srgbClr val="4472C4">
                <a:lumMod val="50000"/>
              </a:srgbClr>
            </a:solidFill>
          </c:spPr>
          <c:invertIfNegative val="0"/>
          <c:cat>
            <c:strRef>
              <c:f>Sheet1!$B$3:$E$3</c:f>
              <c:strCache>
                <c:ptCount val="4"/>
                <c:pt idx="0">
                  <c:v>End 2016</c:v>
                </c:pt>
                <c:pt idx="1">
                  <c:v>'17 - '21</c:v>
                </c:pt>
                <c:pt idx="2">
                  <c:v>'22 - '26</c:v>
                </c:pt>
                <c:pt idx="3">
                  <c:v>'32 - '36</c:v>
                </c:pt>
              </c:strCache>
            </c:strRef>
          </c:cat>
          <c:val>
            <c:numRef>
              <c:f>Sheet1!$B$6:$E$6</c:f>
              <c:numCache>
                <c:formatCode>#,##0</c:formatCode>
                <c:ptCount val="4"/>
                <c:pt idx="0">
                  <c:v>4280.1237019504042</c:v>
                </c:pt>
                <c:pt idx="1">
                  <c:v>4929.8736056433718</c:v>
                </c:pt>
                <c:pt idx="2">
                  <c:v>5141.6340219878348</c:v>
                </c:pt>
                <c:pt idx="3">
                  <c:v>5712.3996761124999</c:v>
                </c:pt>
              </c:numCache>
            </c:numRef>
          </c:val>
          <c:extLst xmlns:c15="http://schemas.microsoft.com/office/drawing/2012/chart" xmlns:c16r2="http://schemas.microsoft.com/office/drawing/2015/06/chart">
            <c:ext xmlns:c16="http://schemas.microsoft.com/office/drawing/2014/chart" uri="{C3380CC4-5D6E-409C-BE32-E72D297353CC}">
              <c16:uniqueId val="{00000002-2F8A-47F8-B88A-4FE799CFD753}"/>
            </c:ext>
          </c:extLst>
        </c:ser>
        <c:dLbls>
          <c:showLegendKey val="0"/>
          <c:showVal val="0"/>
          <c:showCatName val="0"/>
          <c:showSerName val="0"/>
          <c:showPercent val="0"/>
          <c:showBubbleSize val="0"/>
        </c:dLbls>
        <c:gapWidth val="150"/>
        <c:overlap val="100"/>
        <c:axId val="95137280"/>
        <c:axId val="39162368"/>
        <c:extLst xmlns:c16r2="http://schemas.microsoft.com/office/drawing/2015/06/chart"/>
      </c:barChart>
      <c:catAx>
        <c:axId val="95137280"/>
        <c:scaling>
          <c:orientation val="minMax"/>
        </c:scaling>
        <c:delete val="1"/>
        <c:axPos val="b"/>
        <c:numFmt formatCode="General" sourceLinked="1"/>
        <c:majorTickMark val="none"/>
        <c:minorTickMark val="none"/>
        <c:tickLblPos val="nextTo"/>
        <c:crossAx val="39162368"/>
        <c:crosses val="autoZero"/>
        <c:auto val="1"/>
        <c:lblAlgn val="ctr"/>
        <c:lblOffset val="100"/>
        <c:noMultiLvlLbl val="0"/>
      </c:catAx>
      <c:valAx>
        <c:axId val="39162368"/>
        <c:scaling>
          <c:orientation val="minMax"/>
          <c:max val="50000"/>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5137280"/>
        <c:crosses val="autoZero"/>
        <c:crossBetween val="between"/>
        <c:majorUnit val="10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a-I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Community members
(n=39-107)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fa-I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Respiratory microorganism detection and treatment</c:v>
                </c:pt>
                <c:pt idx="1">
                  <c:v>Mental health</c:v>
                </c:pt>
                <c:pt idx="2">
                  <c:v>Reducing treatment burden</c:v>
                </c:pt>
                <c:pt idx="3">
                  <c:v>Gastrointestinal symptoms</c:v>
                </c:pt>
                <c:pt idx="4">
                  <c:v>CF-related diabetes</c:v>
                </c:pt>
                <c:pt idx="5">
                  <c:v>Lung transplantation</c:v>
                </c:pt>
                <c:pt idx="6">
                  <c:v>CF-related liver disease</c:v>
                </c:pt>
                <c:pt idx="7">
                  <c:v>Diet and nutrition</c:v>
                </c:pt>
                <c:pt idx="8">
                  <c:v>Sinus disease</c:v>
                </c:pt>
                <c:pt idx="9">
                  <c:v>Pain management</c:v>
                </c:pt>
                <c:pt idx="10">
                  <c:v>Exercise</c:v>
                </c:pt>
                <c:pt idx="11">
                  <c:v>Alternative/Holistic treatments and therapies</c:v>
                </c:pt>
              </c:strCache>
            </c:strRef>
          </c:cat>
          <c:val>
            <c:numRef>
              <c:f>Sheet1!$B$2:$B$13</c:f>
              <c:numCache>
                <c:formatCode>0%</c:formatCode>
                <c:ptCount val="12"/>
                <c:pt idx="0">
                  <c:v>0.79</c:v>
                </c:pt>
                <c:pt idx="1">
                  <c:v>0.45</c:v>
                </c:pt>
                <c:pt idx="2">
                  <c:v>0.56999999999999995</c:v>
                </c:pt>
                <c:pt idx="3">
                  <c:v>0.44</c:v>
                </c:pt>
                <c:pt idx="4">
                  <c:v>0.42</c:v>
                </c:pt>
                <c:pt idx="5">
                  <c:v>0.28999999999999998</c:v>
                </c:pt>
                <c:pt idx="6">
                  <c:v>0.44</c:v>
                </c:pt>
                <c:pt idx="7">
                  <c:v>0.39</c:v>
                </c:pt>
                <c:pt idx="8">
                  <c:v>0.28999999999999998</c:v>
                </c:pt>
                <c:pt idx="9">
                  <c:v>0.25</c:v>
                </c:pt>
                <c:pt idx="10">
                  <c:v>0.34</c:v>
                </c:pt>
                <c:pt idx="11">
                  <c:v>0.3</c:v>
                </c:pt>
              </c:numCache>
            </c:numRef>
          </c:val>
          <c:extLst xmlns:c16r2="http://schemas.microsoft.com/office/drawing/2015/06/chart">
            <c:ext xmlns:c16="http://schemas.microsoft.com/office/drawing/2014/chart" uri="{C3380CC4-5D6E-409C-BE32-E72D297353CC}">
              <c16:uniqueId val="{00000000-3526-49A4-98E7-BF902047E1B9}"/>
            </c:ext>
          </c:extLst>
        </c:ser>
        <c:ser>
          <c:idx val="1"/>
          <c:order val="1"/>
          <c:tx>
            <c:strRef>
              <c:f>Sheet1!$C$1</c:f>
              <c:strCache>
                <c:ptCount val="1"/>
                <c:pt idx="0">
                  <c:v>Clinicians
(n=18)</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Arial" panose="020B0604020202020204" pitchFamily="34" charset="0"/>
                    <a:ea typeface="+mn-ea"/>
                    <a:cs typeface="Arial" panose="020B0604020202020204" pitchFamily="34" charset="0"/>
                  </a:defRPr>
                </a:pPr>
                <a:endParaRPr lang="fa-I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Respiratory microorganism detection and treatment</c:v>
                </c:pt>
                <c:pt idx="1">
                  <c:v>Mental health</c:v>
                </c:pt>
                <c:pt idx="2">
                  <c:v>Reducing treatment burden</c:v>
                </c:pt>
                <c:pt idx="3">
                  <c:v>Gastrointestinal symptoms</c:v>
                </c:pt>
                <c:pt idx="4">
                  <c:v>CF-related diabetes</c:v>
                </c:pt>
                <c:pt idx="5">
                  <c:v>Lung transplantation</c:v>
                </c:pt>
                <c:pt idx="6">
                  <c:v>CF-related liver disease</c:v>
                </c:pt>
                <c:pt idx="7">
                  <c:v>Diet and nutrition</c:v>
                </c:pt>
                <c:pt idx="8">
                  <c:v>Sinus disease</c:v>
                </c:pt>
                <c:pt idx="9">
                  <c:v>Pain management</c:v>
                </c:pt>
                <c:pt idx="10">
                  <c:v>Exercise</c:v>
                </c:pt>
                <c:pt idx="11">
                  <c:v>Alternative/Holistic treatments and therapies</c:v>
                </c:pt>
              </c:strCache>
            </c:strRef>
          </c:cat>
          <c:val>
            <c:numRef>
              <c:f>Sheet1!$C$2:$C$13</c:f>
              <c:numCache>
                <c:formatCode>0%</c:formatCode>
                <c:ptCount val="12"/>
                <c:pt idx="0">
                  <c:v>0.78</c:v>
                </c:pt>
                <c:pt idx="1">
                  <c:v>0.56000000000000005</c:v>
                </c:pt>
                <c:pt idx="2">
                  <c:v>0.53</c:v>
                </c:pt>
                <c:pt idx="3">
                  <c:v>0.28000000000000003</c:v>
                </c:pt>
                <c:pt idx="4">
                  <c:v>0.18</c:v>
                </c:pt>
                <c:pt idx="5">
                  <c:v>0.28999999999999998</c:v>
                </c:pt>
                <c:pt idx="6">
                  <c:v>0.06</c:v>
                </c:pt>
                <c:pt idx="7">
                  <c:v>0.18</c:v>
                </c:pt>
                <c:pt idx="8">
                  <c:v>0.06</c:v>
                </c:pt>
                <c:pt idx="9">
                  <c:v>0.12</c:v>
                </c:pt>
                <c:pt idx="10">
                  <c:v>0.06</c:v>
                </c:pt>
                <c:pt idx="11">
                  <c:v>0</c:v>
                </c:pt>
              </c:numCache>
            </c:numRef>
          </c:val>
          <c:extLst xmlns:c16r2="http://schemas.microsoft.com/office/drawing/2015/06/chart">
            <c:ext xmlns:c16="http://schemas.microsoft.com/office/drawing/2014/chart" uri="{C3380CC4-5D6E-409C-BE32-E72D297353CC}">
              <c16:uniqueId val="{00000001-3526-49A4-98E7-BF902047E1B9}"/>
            </c:ext>
          </c:extLst>
        </c:ser>
        <c:dLbls>
          <c:showLegendKey val="0"/>
          <c:showVal val="0"/>
          <c:showCatName val="0"/>
          <c:showSerName val="0"/>
          <c:showPercent val="0"/>
          <c:showBubbleSize val="0"/>
        </c:dLbls>
        <c:gapWidth val="75"/>
        <c:axId val="34698752"/>
        <c:axId val="95189184"/>
      </c:barChart>
      <c:catAx>
        <c:axId val="3469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fa-IR"/>
          </a:p>
        </c:txPr>
        <c:crossAx val="95189184"/>
        <c:crosses val="autoZero"/>
        <c:auto val="1"/>
        <c:lblAlgn val="ctr"/>
        <c:lblOffset val="100"/>
        <c:noMultiLvlLbl val="0"/>
      </c:catAx>
      <c:valAx>
        <c:axId val="95189184"/>
        <c:scaling>
          <c:orientation val="minMax"/>
          <c:max val="1"/>
        </c:scaling>
        <c:delete val="1"/>
        <c:axPos val="t"/>
        <c:numFmt formatCode="0%" sourceLinked="1"/>
        <c:majorTickMark val="none"/>
        <c:minorTickMark val="none"/>
        <c:tickLblPos val="nextTo"/>
        <c:crossAx val="34698752"/>
        <c:crosses val="autoZero"/>
        <c:crossBetween val="between"/>
        <c:majorUnit val="0.2"/>
      </c:valAx>
      <c:spPr>
        <a:noFill/>
        <a:ln>
          <a:noFill/>
        </a:ln>
        <a:effectLst/>
      </c:spPr>
    </c:plotArea>
    <c:legend>
      <c:legendPos val="b"/>
      <c:layout>
        <c:manualLayout>
          <c:xMode val="edge"/>
          <c:yMode val="edge"/>
          <c:x val="0.65557880261365398"/>
          <c:y val="0.64678055900557851"/>
          <c:w val="0.19007851176015569"/>
          <c:h val="0.21027289783865763"/>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fa-I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fa-I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0.08571</cdr:y>
    </cdr:to>
    <cdr:sp macro="" textlink="">
      <cdr:nvSpPr>
        <cdr:cNvPr id="2" name="TextBox 1">
          <a:extLst xmlns:a="http://schemas.openxmlformats.org/drawingml/2006/main">
            <a:ext uri="{FF2B5EF4-FFF2-40B4-BE49-F238E27FC236}">
              <a16:creationId xmlns="" xmlns:a16="http://schemas.microsoft.com/office/drawing/2014/main" id="{7757172A-BB7C-4B26-80DF-FEE12F8201FC}"/>
            </a:ext>
          </a:extLst>
        </cdr:cNvPr>
        <cdr:cNvSpPr txBox="1"/>
      </cdr:nvSpPr>
      <cdr:spPr>
        <a:xfrm xmlns:a="http://schemas.openxmlformats.org/drawingml/2006/main">
          <a:off x="0" y="0"/>
          <a:ext cx="6492240" cy="274320"/>
        </a:xfrm>
        <a:prstGeom xmlns:a="http://schemas.openxmlformats.org/drawingml/2006/main" prst="rect">
          <a:avLst/>
        </a:prstGeom>
        <a:solidFill xmlns:a="http://schemas.openxmlformats.org/drawingml/2006/main">
          <a:srgbClr val="7D1E66"/>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i="0" baseline="0" dirty="0">
              <a:solidFill>
                <a:schemeClr val="bg1"/>
              </a:solidFill>
              <a:latin typeface="Avenir LT Std 55 Roman"/>
              <a:ea typeface="ヒラギノ角ゴ Std W8"/>
              <a:cs typeface="Avenir LT Std 55 Roman"/>
            </a:rPr>
            <a:t>Prevalence of Respiratory Microorganisms, 1991–2017</a:t>
          </a:r>
        </a:p>
      </cdr:txBody>
    </cdr:sp>
  </cdr:relSizeAnchor>
</c:userShapes>
</file>

<file path=ppt/drawings/drawing2.xml><?xml version="1.0" encoding="utf-8"?>
<c:userShapes xmlns:c="http://schemas.openxmlformats.org/drawingml/2006/chart">
  <cdr:relSizeAnchor xmlns:cdr="http://schemas.openxmlformats.org/drawingml/2006/chartDrawing">
    <cdr:from>
      <cdr:x>0.15991</cdr:x>
      <cdr:y>0.02795</cdr:y>
    </cdr:from>
    <cdr:to>
      <cdr:x>0.16067</cdr:x>
      <cdr:y>0.82919</cdr:y>
    </cdr:to>
    <cdr:cxnSp macro="">
      <cdr:nvCxnSpPr>
        <cdr:cNvPr id="5" name="Straight Connector 4">
          <a:extLst xmlns:a="http://schemas.openxmlformats.org/drawingml/2006/main">
            <a:ext uri="{FF2B5EF4-FFF2-40B4-BE49-F238E27FC236}">
              <a16:creationId xmlns="" xmlns:a16="http://schemas.microsoft.com/office/drawing/2014/main" id="{B5132BDA-DC01-4674-AC60-01D51F6CB039}"/>
            </a:ext>
          </a:extLst>
        </cdr:cNvPr>
        <cdr:cNvCxnSpPr/>
      </cdr:nvCxnSpPr>
      <cdr:spPr>
        <a:xfrm xmlns:a="http://schemas.openxmlformats.org/drawingml/2006/main" flipH="1" flipV="1">
          <a:off x="1592580" y="137160"/>
          <a:ext cx="7620" cy="393192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0.24178</cdr:x>
      <cdr:y>0.02795</cdr:y>
    </cdr:from>
    <cdr:to>
      <cdr:x>0.24254</cdr:x>
      <cdr:y>0.8323</cdr:y>
    </cdr:to>
    <cdr:cxnSp macro="">
      <cdr:nvCxnSpPr>
        <cdr:cNvPr id="8" name="Straight Connector 7">
          <a:extLst xmlns:a="http://schemas.openxmlformats.org/drawingml/2006/main">
            <a:ext uri="{FF2B5EF4-FFF2-40B4-BE49-F238E27FC236}">
              <a16:creationId xmlns="" xmlns:a16="http://schemas.microsoft.com/office/drawing/2014/main" id="{FB7178B4-B016-4BEF-A2C3-3B4FA03388A4}"/>
            </a:ext>
          </a:extLst>
        </cdr:cNvPr>
        <cdr:cNvCxnSpPr/>
      </cdr:nvCxnSpPr>
      <cdr:spPr>
        <a:xfrm xmlns:a="http://schemas.openxmlformats.org/drawingml/2006/main" flipV="1">
          <a:off x="2407920" y="137160"/>
          <a:ext cx="7620" cy="394716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0.30375</cdr:x>
      <cdr:y>0.02484</cdr:y>
    </cdr:from>
    <cdr:to>
      <cdr:x>0.30451</cdr:x>
      <cdr:y>0.8354</cdr:y>
    </cdr:to>
    <cdr:cxnSp macro="">
      <cdr:nvCxnSpPr>
        <cdr:cNvPr id="10" name="Straight Connector 9">
          <a:extLst xmlns:a="http://schemas.openxmlformats.org/drawingml/2006/main">
            <a:ext uri="{FF2B5EF4-FFF2-40B4-BE49-F238E27FC236}">
              <a16:creationId xmlns="" xmlns:a16="http://schemas.microsoft.com/office/drawing/2014/main" id="{CDF80BF8-405B-49EF-A6A1-3E1FE92B3559}"/>
            </a:ext>
          </a:extLst>
        </cdr:cNvPr>
        <cdr:cNvCxnSpPr/>
      </cdr:nvCxnSpPr>
      <cdr:spPr>
        <a:xfrm xmlns:a="http://schemas.openxmlformats.org/drawingml/2006/main" flipH="1" flipV="1">
          <a:off x="3025140" y="121920"/>
          <a:ext cx="7620" cy="397764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0.33971</cdr:x>
      <cdr:y>0.0264</cdr:y>
    </cdr:from>
    <cdr:to>
      <cdr:x>0.33971</cdr:x>
      <cdr:y>0.83385</cdr:y>
    </cdr:to>
    <cdr:cxnSp macro="">
      <cdr:nvCxnSpPr>
        <cdr:cNvPr id="13" name="Straight Connector 12">
          <a:extLst xmlns:a="http://schemas.openxmlformats.org/drawingml/2006/main">
            <a:ext uri="{FF2B5EF4-FFF2-40B4-BE49-F238E27FC236}">
              <a16:creationId xmlns="" xmlns:a16="http://schemas.microsoft.com/office/drawing/2014/main" id="{6CBA5E71-F2AD-44AE-99F2-44432614A725}"/>
            </a:ext>
          </a:extLst>
        </cdr:cNvPr>
        <cdr:cNvCxnSpPr/>
      </cdr:nvCxnSpPr>
      <cdr:spPr>
        <a:xfrm xmlns:a="http://schemas.openxmlformats.org/drawingml/2006/main" flipV="1">
          <a:off x="3383280" y="129540"/>
          <a:ext cx="0" cy="396240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0.40474</cdr:x>
      <cdr:y>0.02795</cdr:y>
    </cdr:from>
    <cdr:to>
      <cdr:x>0.40551</cdr:x>
      <cdr:y>0.83385</cdr:y>
    </cdr:to>
    <cdr:cxnSp macro="">
      <cdr:nvCxnSpPr>
        <cdr:cNvPr id="15" name="Straight Connector 14">
          <a:extLst xmlns:a="http://schemas.openxmlformats.org/drawingml/2006/main">
            <a:ext uri="{FF2B5EF4-FFF2-40B4-BE49-F238E27FC236}">
              <a16:creationId xmlns="" xmlns:a16="http://schemas.microsoft.com/office/drawing/2014/main" id="{8CCB88EC-7A7D-40B0-B39C-6A2FA4772D9C}"/>
            </a:ext>
          </a:extLst>
        </cdr:cNvPr>
        <cdr:cNvCxnSpPr/>
      </cdr:nvCxnSpPr>
      <cdr:spPr>
        <a:xfrm xmlns:a="http://schemas.openxmlformats.org/drawingml/2006/main" flipH="1" flipV="1">
          <a:off x="4030980" y="137160"/>
          <a:ext cx="7620" cy="395478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0.44759</cdr:x>
      <cdr:y>0.02795</cdr:y>
    </cdr:from>
    <cdr:to>
      <cdr:x>0.44912</cdr:x>
      <cdr:y>0.8323</cdr:y>
    </cdr:to>
    <cdr:cxnSp macro="">
      <cdr:nvCxnSpPr>
        <cdr:cNvPr id="17" name="Straight Connector 16">
          <a:extLst xmlns:a="http://schemas.openxmlformats.org/drawingml/2006/main">
            <a:ext uri="{FF2B5EF4-FFF2-40B4-BE49-F238E27FC236}">
              <a16:creationId xmlns="" xmlns:a16="http://schemas.microsoft.com/office/drawing/2014/main" id="{7070155B-4CE0-4ED7-BF4F-A9B2ECF34E9B}"/>
            </a:ext>
          </a:extLst>
        </cdr:cNvPr>
        <cdr:cNvCxnSpPr/>
      </cdr:nvCxnSpPr>
      <cdr:spPr>
        <a:xfrm xmlns:a="http://schemas.openxmlformats.org/drawingml/2006/main" flipV="1">
          <a:off x="4457700" y="137160"/>
          <a:ext cx="15240" cy="394716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0.68171</cdr:x>
      <cdr:y>0.02484</cdr:y>
    </cdr:from>
    <cdr:to>
      <cdr:x>0.68477</cdr:x>
      <cdr:y>0.83075</cdr:y>
    </cdr:to>
    <cdr:cxnSp macro="">
      <cdr:nvCxnSpPr>
        <cdr:cNvPr id="19" name="Straight Connector 18">
          <a:extLst xmlns:a="http://schemas.openxmlformats.org/drawingml/2006/main">
            <a:ext uri="{FF2B5EF4-FFF2-40B4-BE49-F238E27FC236}">
              <a16:creationId xmlns="" xmlns:a16="http://schemas.microsoft.com/office/drawing/2014/main" id="{8C77A97E-8E38-46FA-86C2-799DE4FD8F6C}"/>
            </a:ext>
          </a:extLst>
        </cdr:cNvPr>
        <cdr:cNvCxnSpPr/>
      </cdr:nvCxnSpPr>
      <cdr:spPr>
        <a:xfrm xmlns:a="http://schemas.openxmlformats.org/drawingml/2006/main" flipH="1" flipV="1">
          <a:off x="6789420" y="121920"/>
          <a:ext cx="30480" cy="395478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0.89059</cdr:x>
      <cdr:y>0.0264</cdr:y>
    </cdr:from>
    <cdr:to>
      <cdr:x>0.89059</cdr:x>
      <cdr:y>0.82919</cdr:y>
    </cdr:to>
    <cdr:cxnSp macro="">
      <cdr:nvCxnSpPr>
        <cdr:cNvPr id="21" name="Straight Connector 20">
          <a:extLst xmlns:a="http://schemas.openxmlformats.org/drawingml/2006/main">
            <a:ext uri="{FF2B5EF4-FFF2-40B4-BE49-F238E27FC236}">
              <a16:creationId xmlns="" xmlns:a16="http://schemas.microsoft.com/office/drawing/2014/main" id="{A39149A2-24A6-4755-AB36-B859DD1062AE}"/>
            </a:ext>
          </a:extLst>
        </cdr:cNvPr>
        <cdr:cNvCxnSpPr/>
      </cdr:nvCxnSpPr>
      <cdr:spPr>
        <a:xfrm xmlns:a="http://schemas.openxmlformats.org/drawingml/2006/main" flipV="1">
          <a:off x="8869680" y="129540"/>
          <a:ext cx="0" cy="393954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0.96251</cdr:x>
      <cdr:y>0.0264</cdr:y>
    </cdr:from>
    <cdr:to>
      <cdr:x>0.96404</cdr:x>
      <cdr:y>0.83075</cdr:y>
    </cdr:to>
    <cdr:cxnSp macro="">
      <cdr:nvCxnSpPr>
        <cdr:cNvPr id="23" name="Straight Connector 22">
          <a:extLst xmlns:a="http://schemas.openxmlformats.org/drawingml/2006/main">
            <a:ext uri="{FF2B5EF4-FFF2-40B4-BE49-F238E27FC236}">
              <a16:creationId xmlns="" xmlns:a16="http://schemas.microsoft.com/office/drawing/2014/main" id="{1ABB0693-E621-4D13-A62E-27172B88AC3E}"/>
            </a:ext>
          </a:extLst>
        </cdr:cNvPr>
        <cdr:cNvCxnSpPr/>
      </cdr:nvCxnSpPr>
      <cdr:spPr>
        <a:xfrm xmlns:a="http://schemas.openxmlformats.org/drawingml/2006/main" flipV="1">
          <a:off x="9585960" y="129540"/>
          <a:ext cx="15240" cy="394716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0.49503</cdr:x>
      <cdr:y>0.02484</cdr:y>
    </cdr:from>
    <cdr:to>
      <cdr:x>0.49656</cdr:x>
      <cdr:y>0.8354</cdr:y>
    </cdr:to>
    <cdr:cxnSp macro="">
      <cdr:nvCxnSpPr>
        <cdr:cNvPr id="25" name="Straight Connector 24">
          <a:extLst xmlns:a="http://schemas.openxmlformats.org/drawingml/2006/main">
            <a:ext uri="{FF2B5EF4-FFF2-40B4-BE49-F238E27FC236}">
              <a16:creationId xmlns="" xmlns:a16="http://schemas.microsoft.com/office/drawing/2014/main" id="{A1B22897-4163-4935-BEEE-AEB83C0C4101}"/>
            </a:ext>
          </a:extLst>
        </cdr:cNvPr>
        <cdr:cNvCxnSpPr/>
      </cdr:nvCxnSpPr>
      <cdr:spPr>
        <a:xfrm xmlns:a="http://schemas.openxmlformats.org/drawingml/2006/main" flipH="1" flipV="1">
          <a:off x="4930140" y="121920"/>
          <a:ext cx="15240" cy="397764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cdr:x>
      <cdr:y>0.02692</cdr:y>
    </cdr:from>
    <cdr:to>
      <cdr:x>0.1246</cdr:x>
      <cdr:y>0.82751</cdr:y>
    </cdr:to>
    <cdr:cxnSp macro="">
      <cdr:nvCxnSpPr>
        <cdr:cNvPr id="4" name="Straight Connector 3">
          <a:extLst xmlns:a="http://schemas.openxmlformats.org/drawingml/2006/main">
            <a:ext uri="{FF2B5EF4-FFF2-40B4-BE49-F238E27FC236}">
              <a16:creationId xmlns="" xmlns:a16="http://schemas.microsoft.com/office/drawing/2014/main" id="{45139941-22CB-4B40-9506-46AAB64B810C}"/>
            </a:ext>
          </a:extLst>
        </cdr:cNvPr>
        <cdr:cNvCxnSpPr/>
      </cdr:nvCxnSpPr>
      <cdr:spPr>
        <a:xfrm xmlns:a="http://schemas.openxmlformats.org/drawingml/2006/main" flipV="1">
          <a:off x="1310196" y="127463"/>
          <a:ext cx="0" cy="3790764"/>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0.62101</cdr:x>
      <cdr:y>0.9857</cdr:y>
    </cdr:from>
    <cdr:to>
      <cdr:x>0.74708</cdr:x>
      <cdr:y>1</cdr:y>
    </cdr:to>
    <cdr:sp macro="" textlink="">
      <cdr:nvSpPr>
        <cdr:cNvPr id="14" name="TextBox 13">
          <a:extLst xmlns:a="http://schemas.openxmlformats.org/drawingml/2006/main">
            <a:ext uri="{FF2B5EF4-FFF2-40B4-BE49-F238E27FC236}">
              <a16:creationId xmlns="" xmlns:a16="http://schemas.microsoft.com/office/drawing/2014/main" id="{8FE83F25-90FA-4942-9686-7589E63371A8}"/>
            </a:ext>
          </a:extLst>
        </cdr:cNvPr>
        <cdr:cNvSpPr txBox="1"/>
      </cdr:nvSpPr>
      <cdr:spPr>
        <a:xfrm xmlns:a="http://schemas.openxmlformats.org/drawingml/2006/main">
          <a:off x="6530265" y="4667248"/>
          <a:ext cx="1325733" cy="67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Hospitalizations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0.08571</cdr:y>
    </cdr:to>
    <cdr:sp macro="" textlink="">
      <cdr:nvSpPr>
        <cdr:cNvPr id="2" name="TextBox 1">
          <a:extLst xmlns:a="http://schemas.openxmlformats.org/drawingml/2006/main">
            <a:ext uri="{FF2B5EF4-FFF2-40B4-BE49-F238E27FC236}">
              <a16:creationId xmlns="" xmlns:a16="http://schemas.microsoft.com/office/drawing/2014/main" id="{7757172A-BB7C-4B26-80DF-FEE12F8201FC}"/>
            </a:ext>
          </a:extLst>
        </cdr:cNvPr>
        <cdr:cNvSpPr txBox="1"/>
      </cdr:nvSpPr>
      <cdr:spPr>
        <a:xfrm xmlns:a="http://schemas.openxmlformats.org/drawingml/2006/main">
          <a:off x="0" y="0"/>
          <a:ext cx="6492240" cy="274320"/>
        </a:xfrm>
        <a:prstGeom xmlns:a="http://schemas.openxmlformats.org/drawingml/2006/main" prst="rect">
          <a:avLst/>
        </a:prstGeom>
        <a:solidFill xmlns:a="http://schemas.openxmlformats.org/drawingml/2006/main">
          <a:srgbClr val="7D1E66"/>
        </a:solidFill>
      </cdr:spPr>
      <cdr:txBody>
        <a:bodyPr xmlns:a="http://schemas.openxmlformats.org/drawingml/2006/main"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i="0" baseline="0" dirty="0">
              <a:solidFill>
                <a:schemeClr val="bg1"/>
              </a:solidFill>
              <a:latin typeface="Avenir LT Std 55 Roman"/>
              <a:ea typeface="ヒラギノ角ゴ Std W8"/>
              <a:cs typeface="Avenir LT Std 55 Roman"/>
            </a:rPr>
            <a:t>Prevalence of Respiratory Microorganisms, 1991–2017</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0.08423</cdr:y>
    </cdr:to>
    <cdr:sp macro="" textlink="">
      <cdr:nvSpPr>
        <cdr:cNvPr id="2" name="TextBox 1">
          <a:extLst xmlns:a="http://schemas.openxmlformats.org/drawingml/2006/main">
            <a:ext uri="{FF2B5EF4-FFF2-40B4-BE49-F238E27FC236}">
              <a16:creationId xmlns="" xmlns:a16="http://schemas.microsoft.com/office/drawing/2014/main" id="{E2258F56-14E3-4A2D-8CE8-32219E8BDBC3}"/>
            </a:ext>
          </a:extLst>
        </cdr:cNvPr>
        <cdr:cNvSpPr txBox="1"/>
      </cdr:nvSpPr>
      <cdr:spPr>
        <a:xfrm xmlns:a="http://schemas.openxmlformats.org/drawingml/2006/main">
          <a:off x="0" y="0"/>
          <a:ext cx="9056422" cy="387239"/>
        </a:xfrm>
        <a:prstGeom xmlns:a="http://schemas.openxmlformats.org/drawingml/2006/main" prst="rect">
          <a:avLst/>
        </a:prstGeom>
        <a:solidFill xmlns:a="http://schemas.openxmlformats.org/drawingml/2006/main">
          <a:srgbClr val="7D1E66"/>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i="0" dirty="0">
              <a:solidFill>
                <a:schemeClr val="bg1"/>
              </a:solidFill>
              <a:latin typeface="Avenir LT Std 55 Roman"/>
              <a:ea typeface="ヒラギノ角ゴ Std W8"/>
              <a:cs typeface="Avenir LT Std 55 Roman"/>
            </a:rPr>
            <a:t>Prevalence of Non-tuberculous Mycobacteria by Age</a:t>
          </a:r>
          <a:r>
            <a:rPr lang="en-US" sz="1800" b="1" i="0" baseline="0" dirty="0">
              <a:solidFill>
                <a:schemeClr val="bg1"/>
              </a:solidFill>
              <a:latin typeface="Avenir LT Std 55 Roman"/>
              <a:ea typeface="ヒラギノ角ゴ Std W8"/>
              <a:cs typeface="Avenir LT Std 55 Roman"/>
            </a:rPr>
            <a:t> Cohort, </a:t>
          </a:r>
          <a:r>
            <a:rPr lang="en-US" sz="1800" b="1" i="0" dirty="0">
              <a:solidFill>
                <a:schemeClr val="bg1"/>
              </a:solidFill>
              <a:latin typeface="Avenir LT Std 55 Roman"/>
              <a:ea typeface="ヒラギノ角ゴ Std W8"/>
              <a:cs typeface="Avenir LT Std 55 Roman"/>
            </a:rPr>
            <a:t>2017</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76842E-1502-D44A-8892-37B6CC5B7608}" type="datetimeFigureOut">
              <a:rPr lang="en-US" smtClean="0"/>
              <a:t>12/25/2019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6FADAD-D282-C34C-921E-4A2882E1A0E9}" type="slidenum">
              <a:rPr lang="en-US" smtClean="0"/>
              <a:t>‹#›</a:t>
            </a:fld>
            <a:endParaRPr lang="en-US"/>
          </a:p>
        </p:txBody>
      </p:sp>
    </p:spTree>
    <p:extLst>
      <p:ext uri="{BB962C8B-B14F-4D97-AF65-F5344CB8AC3E}">
        <p14:creationId xmlns:p14="http://schemas.microsoft.com/office/powerpoint/2010/main" val="37612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AD157-2D64-564F-B369-17EBABA3C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64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ADAD-D282-C34C-921E-4A2882E1A0E9}" type="slidenum">
              <a:rPr lang="en-US" smtClean="0"/>
              <a:t>33</a:t>
            </a:fld>
            <a:endParaRPr lang="en-US"/>
          </a:p>
        </p:txBody>
      </p:sp>
    </p:spTree>
    <p:extLst>
      <p:ext uri="{BB962C8B-B14F-4D97-AF65-F5344CB8AC3E}">
        <p14:creationId xmlns:p14="http://schemas.microsoft.com/office/powerpoint/2010/main" val="20767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ADAD-D282-C34C-921E-4A2882E1A0E9}" type="slidenum">
              <a:rPr lang="en-US" smtClean="0"/>
              <a:t>38</a:t>
            </a:fld>
            <a:endParaRPr lang="en-US"/>
          </a:p>
        </p:txBody>
      </p:sp>
    </p:spTree>
    <p:extLst>
      <p:ext uri="{BB962C8B-B14F-4D97-AF65-F5344CB8AC3E}">
        <p14:creationId xmlns:p14="http://schemas.microsoft.com/office/powerpoint/2010/main" val="55094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ADAD-D282-C34C-921E-4A2882E1A0E9}" type="slidenum">
              <a:rPr lang="en-US" smtClean="0"/>
              <a:t>40</a:t>
            </a:fld>
            <a:endParaRPr lang="en-US"/>
          </a:p>
        </p:txBody>
      </p:sp>
    </p:spTree>
    <p:extLst>
      <p:ext uri="{BB962C8B-B14F-4D97-AF65-F5344CB8AC3E}">
        <p14:creationId xmlns:p14="http://schemas.microsoft.com/office/powerpoint/2010/main" val="12990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FADAD-D282-C34C-921E-4A2882E1A0E9}" type="slidenum">
              <a:rPr lang="en-US" smtClean="0"/>
              <a:t>42</a:t>
            </a:fld>
            <a:endParaRPr lang="en-US"/>
          </a:p>
        </p:txBody>
      </p:sp>
    </p:spTree>
    <p:extLst>
      <p:ext uri="{BB962C8B-B14F-4D97-AF65-F5344CB8AC3E}">
        <p14:creationId xmlns:p14="http://schemas.microsoft.com/office/powerpoint/2010/main" val="368039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(2012- ivacaftor, 2015 – lumacaftor/</a:t>
            </a:r>
            <a:r>
              <a:rPr lang="en-US" dirty="0" err="1">
                <a:latin typeface="Calibri" panose="020F0502020204030204" pitchFamily="34" charset="0"/>
              </a:rPr>
              <a:t>ivacactor</a:t>
            </a:r>
            <a:r>
              <a:rPr lang="en-US" dirty="0">
                <a:latin typeface="Calibri" panose="020F050202020403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566FADAD-D282-C34C-921E-4A2882E1A0E9}" type="slidenum">
              <a:rPr lang="en-US" smtClean="0"/>
              <a:t>19</a:t>
            </a:fld>
            <a:endParaRPr lang="en-US"/>
          </a:p>
        </p:txBody>
      </p:sp>
    </p:spTree>
    <p:extLst>
      <p:ext uri="{BB962C8B-B14F-4D97-AF65-F5344CB8AC3E}">
        <p14:creationId xmlns:p14="http://schemas.microsoft.com/office/powerpoint/2010/main" val="20198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CF Community Survey: </a:t>
            </a:r>
            <a:r>
              <a:rPr lang="en-US" b="1" dirty="0"/>
              <a:t>Which of the following research topics should be prioritized?</a:t>
            </a:r>
            <a:endParaRPr lang="en-US" dirty="0"/>
          </a:p>
        </p:txBody>
      </p:sp>
      <p:sp>
        <p:nvSpPr>
          <p:cNvPr id="4" name="Slide Number Placeholder 3"/>
          <p:cNvSpPr>
            <a:spLocks noGrp="1"/>
          </p:cNvSpPr>
          <p:nvPr>
            <p:ph type="sldNum" sz="quarter" idx="5"/>
          </p:nvPr>
        </p:nvSpPr>
        <p:spPr/>
        <p:txBody>
          <a:bodyPr/>
          <a:lstStyle/>
          <a:p>
            <a:fld id="{499771AC-738D-4CEB-A2EA-ED30BFEF9E9A}" type="slidenum">
              <a:rPr lang="en-US" smtClean="0"/>
              <a:t>20</a:t>
            </a:fld>
            <a:endParaRPr lang="en-US"/>
          </a:p>
        </p:txBody>
      </p:sp>
    </p:spTree>
    <p:extLst>
      <p:ext uri="{BB962C8B-B14F-4D97-AF65-F5344CB8AC3E}">
        <p14:creationId xmlns:p14="http://schemas.microsoft.com/office/powerpoint/2010/main" val="129161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Arial" panose="020B0604020202020204" pitchFamily="34" charset="0"/>
              </a:defRPr>
            </a:lvl1pPr>
            <a:lvl2pPr marL="742950" indent="-285750" defTabSz="931863" eaLnBrk="0" hangingPunct="0">
              <a:defRPr sz="1200">
                <a:solidFill>
                  <a:schemeClr val="tx1"/>
                </a:solidFill>
                <a:latin typeface="Arial" panose="020B0604020202020204" pitchFamily="34" charset="0"/>
              </a:defRPr>
            </a:lvl2pPr>
            <a:lvl3pPr marL="1143000" indent="-228600" defTabSz="931863" eaLnBrk="0" hangingPunct="0">
              <a:defRPr sz="1200">
                <a:solidFill>
                  <a:schemeClr val="tx1"/>
                </a:solidFill>
                <a:latin typeface="Arial" panose="020B0604020202020204" pitchFamily="34" charset="0"/>
              </a:defRPr>
            </a:lvl3pPr>
            <a:lvl4pPr marL="1600200" indent="-228600" defTabSz="931863" eaLnBrk="0" hangingPunct="0">
              <a:defRPr sz="1200">
                <a:solidFill>
                  <a:schemeClr val="tx1"/>
                </a:solidFill>
                <a:latin typeface="Arial" panose="020B0604020202020204" pitchFamily="34" charset="0"/>
              </a:defRPr>
            </a:lvl4pPr>
            <a:lvl5pPr marL="2057400" indent="-228600" defTabSz="931863" eaLnBrk="0" hangingPunct="0">
              <a:defRPr sz="1200">
                <a:solidFill>
                  <a:schemeClr val="tx1"/>
                </a:solidFill>
                <a:latin typeface="Arial" panose="020B0604020202020204" pitchFamily="34" charset="0"/>
              </a:defRPr>
            </a:lvl5pPr>
            <a:lvl6pPr marL="2514600" indent="-228600" algn="ctr" defTabSz="931863"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defTabSz="931863"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defTabSz="931863"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defTabSz="931863"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F676E976-BA57-4851-88CC-87CB1C9B125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Our understanding of Pseudomonas has been expanding. We were learning about when it appeared and its different growth characteristics and how to address these differences with therapeutic strategies like early eradication and chronic suppressive therapy </a:t>
            </a:r>
            <a:endParaRPr lang="en-US" sz="1200" kern="1200" dirty="0">
              <a:solidFill>
                <a:schemeClr val="tx1"/>
              </a:solidFill>
              <a:effectLst/>
              <a:latin typeface="+mn-lt"/>
              <a:ea typeface="+mn-ea"/>
              <a:cs typeface="+mn-cs"/>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figure illustrates the natural history of acquisition of </a:t>
            </a:r>
            <a:r>
              <a:rPr lang="en-US" altLang="en-US" i="1" dirty="0">
                <a:latin typeface="Arial" panose="020B0604020202020204" pitchFamily="34" charset="0"/>
              </a:rPr>
              <a:t>Pseudomonas aeruginosa</a:t>
            </a:r>
            <a:r>
              <a:rPr lang="en-US" altLang="en-US" dirty="0">
                <a:latin typeface="Arial" panose="020B0604020202020204" pitchFamily="34" charset="0"/>
              </a:rPr>
              <a:t>. First acquisition of Pseudomonas occurs during infancy and early childhood. This can be intermittent as follow-up cultures can be negative. Unfortunately, with time, cultures become persistently positive for this pathogen and chronic infection is established. Initial infection occurs with non-mucoid Pseudomonas and after years of chronic infection, mucoid strains predominate.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Over the past several years, it has been increasingly appreciated that CF pathogens exist in biofilms.  Initially, we believe that Pseudomonas attach within the respiratory tract using pili and other adhesins. Attached bacteria then grow first as microcolonies and ultimately to mature biofilms consisting of a community of bacteria embedded within an extracellular matrix. Such bacteria communicate to each other by quorum sensing and are physiologically resistant to conventional antibiotics. Thus, biofilms are likely to become a potential target for new antibiotics.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different indications for antibiotic treatment during the natural history of CF. Antibiotics can be used during early infection in efforts to eradicate pathogens. Antibiotics are used to treat pulmonary exacerbations, and antibiotics can be used as chronic suppressive therapy in efforts to improve lung function and potentially to slow the decline in lung function and reduce  the incidence of pulmonary exacerbations.</a:t>
            </a:r>
            <a:r>
              <a:rPr lang="en-US" altLang="en-US" b="1" dirty="0">
                <a:latin typeface="Arial" panose="020B0604020202020204" pitchFamily="34" charset="0"/>
              </a:rPr>
              <a:t> </a:t>
            </a:r>
          </a:p>
        </p:txBody>
      </p:sp>
    </p:spTree>
    <p:extLst>
      <p:ext uri="{BB962C8B-B14F-4D97-AF65-F5344CB8AC3E}">
        <p14:creationId xmlns:p14="http://schemas.microsoft.com/office/powerpoint/2010/main" val="331414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from Jennifer </a:t>
            </a:r>
            <a:r>
              <a:rPr lang="en-US" dirty="0" err="1"/>
              <a:t>Bomberger’s</a:t>
            </a:r>
            <a:r>
              <a:rPr lang="en-US" dirty="0"/>
              <a:t> lab</a:t>
            </a:r>
          </a:p>
          <a:p>
            <a:r>
              <a:rPr lang="en-US" dirty="0"/>
              <a:t>Nutrient iron is tightly regulated in the host through</a:t>
            </a:r>
          </a:p>
          <a:p>
            <a:r>
              <a:rPr lang="en-US" dirty="0"/>
              <a:t>complex interactions among uptake, storage, and use in the cell.</a:t>
            </a:r>
          </a:p>
          <a:p>
            <a:r>
              <a:rPr lang="en-US" dirty="0"/>
              <a:t>Nutritional immunity postulates that, because iron is required for</a:t>
            </a:r>
          </a:p>
          <a:p>
            <a:r>
              <a:rPr lang="en-US" dirty="0"/>
              <a:t>microbial growth, respiration, and metabolism, the host employs</a:t>
            </a:r>
          </a:p>
          <a:p>
            <a:r>
              <a:rPr lang="en-US" dirty="0"/>
              <a:t>many regulatory pathways to sequester free iron (14). </a:t>
            </a:r>
            <a:r>
              <a:rPr lang="en-US" dirty="0" err="1"/>
              <a:t>InCF</a:t>
            </a:r>
            <a:r>
              <a:rPr lang="en-US" dirty="0"/>
              <a:t>, elevated</a:t>
            </a:r>
          </a:p>
          <a:p>
            <a:r>
              <a:rPr lang="en-US" dirty="0"/>
              <a:t>levels of iron in the airways of infected patients are correlated with</a:t>
            </a:r>
          </a:p>
          <a:p>
            <a:r>
              <a:rPr lang="en-US" dirty="0"/>
              <a:t>frequency of exacerbation and have been proposed to play a role in</a:t>
            </a:r>
          </a:p>
          <a:p>
            <a:r>
              <a:rPr lang="en-US" dirty="0"/>
              <a:t>airway colonization </a:t>
            </a:r>
          </a:p>
        </p:txBody>
      </p:sp>
      <p:sp>
        <p:nvSpPr>
          <p:cNvPr id="4" name="Slide Number Placeholder 3"/>
          <p:cNvSpPr>
            <a:spLocks noGrp="1"/>
          </p:cNvSpPr>
          <p:nvPr>
            <p:ph type="sldNum" sz="quarter" idx="5"/>
          </p:nvPr>
        </p:nvSpPr>
        <p:spPr/>
        <p:txBody>
          <a:bodyPr/>
          <a:lstStyle/>
          <a:p>
            <a:fld id="{566FADAD-D282-C34C-921E-4A2882E1A0E9}" type="slidenum">
              <a:rPr lang="en-US" smtClean="0"/>
              <a:t>23</a:t>
            </a:fld>
            <a:endParaRPr lang="en-US"/>
          </a:p>
        </p:txBody>
      </p:sp>
    </p:spTree>
    <p:extLst>
      <p:ext uri="{BB962C8B-B14F-4D97-AF65-F5344CB8AC3E}">
        <p14:creationId xmlns:p14="http://schemas.microsoft.com/office/powerpoint/2010/main" val="200574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needs cooperation of parents and patients.</a:t>
            </a:r>
          </a:p>
          <a:p>
            <a:r>
              <a:rPr lang="en-US" dirty="0"/>
              <a:t>Agreement-based care.</a:t>
            </a:r>
          </a:p>
        </p:txBody>
      </p:sp>
      <p:sp>
        <p:nvSpPr>
          <p:cNvPr id="4" name="Slide Number Placeholder 3"/>
          <p:cNvSpPr>
            <a:spLocks noGrp="1"/>
          </p:cNvSpPr>
          <p:nvPr>
            <p:ph type="sldNum" sz="quarter" idx="5"/>
          </p:nvPr>
        </p:nvSpPr>
        <p:spPr/>
        <p:txBody>
          <a:bodyPr/>
          <a:lstStyle/>
          <a:p>
            <a:fld id="{566FADAD-D282-C34C-921E-4A2882E1A0E9}" type="slidenum">
              <a:rPr lang="en-US" smtClean="0"/>
              <a:t>24</a:t>
            </a:fld>
            <a:endParaRPr lang="en-US"/>
          </a:p>
        </p:txBody>
      </p:sp>
    </p:spTree>
    <p:extLst>
      <p:ext uri="{BB962C8B-B14F-4D97-AF65-F5344CB8AC3E}">
        <p14:creationId xmlns:p14="http://schemas.microsoft.com/office/powerpoint/2010/main" val="123275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such study at our center that focuses on the duration of IV antibiotic therapy during pulmonary exacerbation.</a:t>
            </a:r>
          </a:p>
          <a:p>
            <a:pPr marL="176615" indent="-176615">
              <a:buFont typeface="Arial"/>
              <a:buChar char="•"/>
            </a:pPr>
            <a:r>
              <a:rPr lang="en-US" dirty="0"/>
              <a:t>STOP 2 prospectively</a:t>
            </a:r>
            <a:r>
              <a:rPr lang="en-US" baseline="0" dirty="0"/>
              <a:t> compares different IV antibiotic treatment durations</a:t>
            </a:r>
          </a:p>
          <a:p>
            <a:pPr marL="176615" indent="-176615">
              <a:buFont typeface="Arial"/>
              <a:buChar char="•"/>
            </a:pPr>
            <a:r>
              <a:rPr lang="en-US" baseline="0" dirty="0"/>
              <a:t>Treatment duration was a high priority in </a:t>
            </a:r>
            <a:r>
              <a:rPr lang="en-US" baseline="0" dirty="0" err="1"/>
              <a:t>PEx</a:t>
            </a:r>
            <a:r>
              <a:rPr lang="en-US" baseline="0" dirty="0"/>
              <a:t> management based on the authors’ </a:t>
            </a:r>
            <a:r>
              <a:rPr lang="en-US" dirty="0"/>
              <a:t>survey</a:t>
            </a:r>
            <a:r>
              <a:rPr lang="en-US" baseline="0" dirty="0"/>
              <a:t> of CF physicians, patients/caregivers asking them to rank current interest in the items in table on the left </a:t>
            </a:r>
          </a:p>
          <a:p>
            <a:endParaRPr lang="en-US" dirty="0"/>
          </a:p>
        </p:txBody>
      </p:sp>
      <p:sp>
        <p:nvSpPr>
          <p:cNvPr id="4" name="Slide Number Placeholder 3"/>
          <p:cNvSpPr>
            <a:spLocks noGrp="1"/>
          </p:cNvSpPr>
          <p:nvPr>
            <p:ph type="sldNum" sz="quarter" idx="5"/>
          </p:nvPr>
        </p:nvSpPr>
        <p:spPr/>
        <p:txBody>
          <a:bodyPr/>
          <a:lstStyle/>
          <a:p>
            <a:fld id="{476072E2-B4FC-4948-9D4D-0493C88A5907}" type="slidenum">
              <a:rPr lang="en-US" smtClean="0"/>
              <a:t>26</a:t>
            </a:fld>
            <a:endParaRPr lang="en-US"/>
          </a:p>
        </p:txBody>
      </p:sp>
    </p:spTree>
    <p:extLst>
      <p:ext uri="{BB962C8B-B14F-4D97-AF65-F5344CB8AC3E}">
        <p14:creationId xmlns:p14="http://schemas.microsoft.com/office/powerpoint/2010/main" val="61029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from Jennifer </a:t>
            </a:r>
            <a:r>
              <a:rPr lang="en-US" dirty="0" err="1"/>
              <a:t>Bomberger’s</a:t>
            </a:r>
            <a:r>
              <a:rPr lang="en-US" dirty="0"/>
              <a:t> lab</a:t>
            </a:r>
          </a:p>
          <a:p>
            <a:r>
              <a:rPr lang="en-US" dirty="0"/>
              <a:t>Nutrient iron is tightly regulated in the host through</a:t>
            </a:r>
          </a:p>
          <a:p>
            <a:r>
              <a:rPr lang="en-US" dirty="0"/>
              <a:t>complex interactions among uptake, storage, and use in the cell.</a:t>
            </a:r>
          </a:p>
          <a:p>
            <a:r>
              <a:rPr lang="en-US" dirty="0"/>
              <a:t>Nutritional immunity postulates that, because iron is required for</a:t>
            </a:r>
          </a:p>
          <a:p>
            <a:r>
              <a:rPr lang="en-US" dirty="0"/>
              <a:t>microbial growth, respiration, and metabolism, the host employs</a:t>
            </a:r>
          </a:p>
          <a:p>
            <a:r>
              <a:rPr lang="en-US" dirty="0"/>
              <a:t>many regulatory pathways to sequester free iron (14). </a:t>
            </a:r>
            <a:r>
              <a:rPr lang="en-US" dirty="0" err="1"/>
              <a:t>InCF</a:t>
            </a:r>
            <a:r>
              <a:rPr lang="en-US" dirty="0"/>
              <a:t>, elevated</a:t>
            </a:r>
          </a:p>
          <a:p>
            <a:r>
              <a:rPr lang="en-US" dirty="0"/>
              <a:t>levels of iron in the airways of infected patients are correlated with</a:t>
            </a:r>
          </a:p>
          <a:p>
            <a:r>
              <a:rPr lang="en-US" dirty="0"/>
              <a:t>frequency of exacerbation and have been proposed to play a role in</a:t>
            </a:r>
          </a:p>
          <a:p>
            <a:r>
              <a:rPr lang="en-US" dirty="0"/>
              <a:t>airway colonization </a:t>
            </a:r>
          </a:p>
        </p:txBody>
      </p:sp>
      <p:sp>
        <p:nvSpPr>
          <p:cNvPr id="4" name="Slide Number Placeholder 3"/>
          <p:cNvSpPr>
            <a:spLocks noGrp="1"/>
          </p:cNvSpPr>
          <p:nvPr>
            <p:ph type="sldNum" sz="quarter" idx="5"/>
          </p:nvPr>
        </p:nvSpPr>
        <p:spPr/>
        <p:txBody>
          <a:bodyPr/>
          <a:lstStyle/>
          <a:p>
            <a:fld id="{566FADAD-D282-C34C-921E-4A2882E1A0E9}" type="slidenum">
              <a:rPr lang="en-US" smtClean="0"/>
              <a:t>31</a:t>
            </a:fld>
            <a:endParaRPr lang="en-US"/>
          </a:p>
        </p:txBody>
      </p:sp>
    </p:spTree>
    <p:extLst>
      <p:ext uri="{BB962C8B-B14F-4D97-AF65-F5344CB8AC3E}">
        <p14:creationId xmlns:p14="http://schemas.microsoft.com/office/powerpoint/2010/main" val="258452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Azithromycin when combined with Tobramycin greatly increased gene expression of a Pseudomonas efflux pump, </a:t>
            </a:r>
            <a:r>
              <a:rPr lang="en-US" dirty="0" err="1"/>
              <a:t>MexXY</a:t>
            </a:r>
            <a:r>
              <a:rPr lang="en-US" dirty="0"/>
              <a:t>, which is a central mechanism of inducible aminoglycoside resistance.</a:t>
            </a:r>
          </a:p>
          <a:p>
            <a:r>
              <a:rPr lang="en-US" dirty="0"/>
              <a:t>Both Aminoglycosides and macrolide antibiotics target the bacterial ribosome.  Overlap in the bacterial response to ribosomal perturbation from each antibiotics may explain how chronic azithromycin can lessen the antimicrobial effectiveness of tobramycin.</a:t>
            </a:r>
          </a:p>
        </p:txBody>
      </p:sp>
      <p:sp>
        <p:nvSpPr>
          <p:cNvPr id="4" name="Slide Number Placeholder 3"/>
          <p:cNvSpPr>
            <a:spLocks noGrp="1"/>
          </p:cNvSpPr>
          <p:nvPr>
            <p:ph type="sldNum" sz="quarter" idx="5"/>
          </p:nvPr>
        </p:nvSpPr>
        <p:spPr/>
        <p:txBody>
          <a:bodyPr/>
          <a:lstStyle/>
          <a:p>
            <a:fld id="{476072E2-B4FC-4948-9D4D-0493C88A5907}" type="slidenum">
              <a:rPr lang="en-US" smtClean="0"/>
              <a:t>32</a:t>
            </a:fld>
            <a:endParaRPr lang="en-US"/>
          </a:p>
        </p:txBody>
      </p:sp>
    </p:spTree>
    <p:extLst>
      <p:ext uri="{BB962C8B-B14F-4D97-AF65-F5344CB8AC3E}">
        <p14:creationId xmlns:p14="http://schemas.microsoft.com/office/powerpoint/2010/main" val="156446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05C35-F64B-2F43-9C20-994F87D11F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7E47E9E-EE8E-9D4E-8B83-9D7843831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B62FF11-AE26-6140-993D-BC5B4D477540}"/>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7F25696C-257F-F34D-B5D3-361377BEA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99753E2-507B-E145-A7DB-EE85898F3437}"/>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355810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4B4491-6728-2F4E-AC4F-458A572E78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A7EEBC6-897D-2345-97B2-7F587265A6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3A06BF-80ED-8D48-8318-8BAED3385CC5}"/>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97900D61-5C0C-744F-9CF7-9E586361E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E853035-70F5-EB44-B831-1579833A2F56}"/>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389325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7D4217D-1420-DC43-8513-38DA8538F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B5063F3-19A4-D749-8EC2-E8924F674E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15E2DB2-DF89-5642-8786-16E12A613755}"/>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E3332A1A-6D50-364B-8080-AF1394088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2B0943-FDDB-5B43-B59D-60421B761E26}"/>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312928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hart Placeholder 3"/>
          <p:cNvSpPr>
            <a:spLocks noGrp="1"/>
          </p:cNvSpPr>
          <p:nvPr>
            <p:ph type="chart" sz="quarter" idx="10"/>
          </p:nvPr>
        </p:nvSpPr>
        <p:spPr>
          <a:xfrm>
            <a:off x="1422400" y="639839"/>
            <a:ext cx="9706237" cy="5556997"/>
          </a:xfr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6754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1317B-AA72-4149-BCC8-729476414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335F81B-D6CB-234F-BD3A-EC9B008A0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E83AB7-7AFE-C04C-87D2-A41D5CC72260}"/>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788B9DA0-F89D-5A4E-A8A9-49556F13E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794DB3-4107-ED4C-8659-E3928A0A52EE}"/>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253109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F229C-B08C-BA4C-99C7-44808F305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1AF3C24-B95F-5F47-8237-EC27FAA4A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E5472BB-90A1-1448-8E0D-1F8398B79393}"/>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D152EACC-8603-3842-91A9-32325E443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1F230DC-A0DC-E044-9E86-9E34D20A00D7}"/>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142120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A48E0-FA29-0C4E-9ED2-FB768BC34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50EDB3-D957-5F41-9F5D-0920E2B214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3532C33-0FEA-9A43-9711-56FAD0C3AF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4A1379D-4783-1643-BBBA-6AF821D39ED9}"/>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6" name="Footer Placeholder 5">
            <a:extLst>
              <a:ext uri="{FF2B5EF4-FFF2-40B4-BE49-F238E27FC236}">
                <a16:creationId xmlns="" xmlns:a16="http://schemas.microsoft.com/office/drawing/2014/main" id="{D08AA87A-8762-D946-B572-D064A3D52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A1F866-4BB9-EC4F-A0AB-E5960477F8C3}"/>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5392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0FE4B-88E2-2E43-ACFF-CF10D855F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2FE9747-78ED-A447-A6AA-5843672F3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7A4FC63-0125-DF4C-9D7E-73591BF36A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EDEC520-296D-D243-AB50-C5BEE7D08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D7A2DD3-65FF-5847-B3FF-B91BF0A3F7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20D9861-D442-6D4C-8E26-CBEBDAAA1DD1}"/>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8" name="Footer Placeholder 7">
            <a:extLst>
              <a:ext uri="{FF2B5EF4-FFF2-40B4-BE49-F238E27FC236}">
                <a16:creationId xmlns="" xmlns:a16="http://schemas.microsoft.com/office/drawing/2014/main" id="{46F733E7-B63C-C64C-95BE-BD57D8F714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5B368EB-BFD9-D348-ABEA-7AB05A555959}"/>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133975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731E2F-DB88-2F4A-A616-7276174BB3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7A1D1CA-C2C3-0944-9479-91AA40221745}"/>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4" name="Footer Placeholder 3">
            <a:extLst>
              <a:ext uri="{FF2B5EF4-FFF2-40B4-BE49-F238E27FC236}">
                <a16:creationId xmlns="" xmlns:a16="http://schemas.microsoft.com/office/drawing/2014/main" id="{6679C3EA-6CFF-FF4B-A6B2-F6448D8CB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0FEF31F-0C50-A649-B243-B1CF70384FDA}"/>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26682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22BDBB9-5F96-E34A-AA25-FBE381080A1A}"/>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3" name="Footer Placeholder 2">
            <a:extLst>
              <a:ext uri="{FF2B5EF4-FFF2-40B4-BE49-F238E27FC236}">
                <a16:creationId xmlns="" xmlns:a16="http://schemas.microsoft.com/office/drawing/2014/main" id="{11513EB8-2D57-D34C-9C1A-2C0C7E98A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3C7A362-2BE0-B74B-B5D8-5AF08C23D694}"/>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179005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E0A80-3F0B-DB4B-9F7D-07E767A04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6D05317-1F3D-124A-BBA3-B9297C29C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23868F-1415-7A41-892A-ABC33E7D2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C8FFEEB-DB93-9448-B71E-D98DD94D0AE6}"/>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6" name="Footer Placeholder 5">
            <a:extLst>
              <a:ext uri="{FF2B5EF4-FFF2-40B4-BE49-F238E27FC236}">
                <a16:creationId xmlns="" xmlns:a16="http://schemas.microsoft.com/office/drawing/2014/main" id="{D1698737-F62A-CA4F-91EA-6E7EFD0CD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190B12-6014-264B-9345-BC7A248A47F6}"/>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8918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5F943B-0B02-7549-A1FB-7DDA59E79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3AB10C5-6C86-B747-B4B8-8F7DCA37D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14B09B7-72E1-144D-A0D1-7FA294CA2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AD92CD2-0919-D84B-AFB4-861FD755C1A8}"/>
              </a:ext>
            </a:extLst>
          </p:cNvPr>
          <p:cNvSpPr>
            <a:spLocks noGrp="1"/>
          </p:cNvSpPr>
          <p:nvPr>
            <p:ph type="dt" sz="half" idx="10"/>
          </p:nvPr>
        </p:nvSpPr>
        <p:spPr/>
        <p:txBody>
          <a:bodyPr/>
          <a:lstStyle/>
          <a:p>
            <a:fld id="{927F8302-8544-8E43-AA25-843D985F16E6}" type="datetimeFigureOut">
              <a:rPr lang="en-US" smtClean="0"/>
              <a:t>12/25/2019</a:t>
            </a:fld>
            <a:endParaRPr lang="en-US"/>
          </a:p>
        </p:txBody>
      </p:sp>
      <p:sp>
        <p:nvSpPr>
          <p:cNvPr id="6" name="Footer Placeholder 5">
            <a:extLst>
              <a:ext uri="{FF2B5EF4-FFF2-40B4-BE49-F238E27FC236}">
                <a16:creationId xmlns="" xmlns:a16="http://schemas.microsoft.com/office/drawing/2014/main" id="{38EF0D54-10B7-CC46-8364-A86FE9741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107050-400B-454F-9473-0A88AB931D75}"/>
              </a:ext>
            </a:extLst>
          </p:cNvPr>
          <p:cNvSpPr>
            <a:spLocks noGrp="1"/>
          </p:cNvSpPr>
          <p:nvPr>
            <p:ph type="sldNum" sz="quarter" idx="12"/>
          </p:nvPr>
        </p:nvSpPr>
        <p:spPr/>
        <p:txBody>
          <a:bodyPr/>
          <a:lstStyle/>
          <a:p>
            <a:fld id="{3028A5B4-87E1-094F-9225-781E4D441840}" type="slidenum">
              <a:rPr lang="en-US" smtClean="0"/>
              <a:t>‹#›</a:t>
            </a:fld>
            <a:endParaRPr lang="en-US"/>
          </a:p>
        </p:txBody>
      </p:sp>
    </p:spTree>
    <p:extLst>
      <p:ext uri="{BB962C8B-B14F-4D97-AF65-F5344CB8AC3E}">
        <p14:creationId xmlns:p14="http://schemas.microsoft.com/office/powerpoint/2010/main" val="36239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5E0212B-74F8-F64C-9460-66B4248CA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FE0829E-B96B-5D46-9043-8A698DC75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C82D9E-9D78-5647-9E89-5C1FE9E8E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F8302-8544-8E43-AA25-843D985F16E6}" type="datetimeFigureOut">
              <a:rPr lang="en-US" smtClean="0"/>
              <a:t>12/25/2019</a:t>
            </a:fld>
            <a:endParaRPr lang="en-US"/>
          </a:p>
        </p:txBody>
      </p:sp>
      <p:sp>
        <p:nvSpPr>
          <p:cNvPr id="5" name="Footer Placeholder 4">
            <a:extLst>
              <a:ext uri="{FF2B5EF4-FFF2-40B4-BE49-F238E27FC236}">
                <a16:creationId xmlns="" xmlns:a16="http://schemas.microsoft.com/office/drawing/2014/main" id="{DE62C11D-D898-7B49-B6BF-FA0FAB1BF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B8B39DA-5F4D-8240-8962-1292DD7DB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8A5B4-87E1-094F-9225-781E4D441840}" type="slidenum">
              <a:rPr lang="en-US" smtClean="0"/>
              <a:t>‹#›</a:t>
            </a:fld>
            <a:endParaRPr lang="en-US"/>
          </a:p>
        </p:txBody>
      </p:sp>
    </p:spTree>
    <p:extLst>
      <p:ext uri="{BB962C8B-B14F-4D97-AF65-F5344CB8AC3E}">
        <p14:creationId xmlns:p14="http://schemas.microsoft.com/office/powerpoint/2010/main" val="32005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B5E"/>
        </a:solidFill>
        <a:effectLst/>
      </p:bgPr>
    </p:bg>
    <p:spTree>
      <p:nvGrpSpPr>
        <p:cNvPr id="1" name=""/>
        <p:cNvGrpSpPr/>
        <p:nvPr/>
      </p:nvGrpSpPr>
      <p:grpSpPr>
        <a:xfrm>
          <a:off x="0" y="0"/>
          <a:ext cx="0" cy="0"/>
          <a:chOff x="0" y="0"/>
          <a:chExt cx="0" cy="0"/>
        </a:xfrm>
      </p:grpSpPr>
      <p:pic>
        <p:nvPicPr>
          <p:cNvPr id="9" name="Picture 8" descr="A tall building in a city&#10;&#10;Description automatically generated">
            <a:extLst>
              <a:ext uri="{FF2B5EF4-FFF2-40B4-BE49-F238E27FC236}">
                <a16:creationId xmlns="" xmlns:a16="http://schemas.microsoft.com/office/drawing/2014/main" id="{4CDB2D3A-B0FD-8343-92BE-94667E32CBE2}"/>
              </a:ext>
            </a:extLst>
          </p:cNvPr>
          <p:cNvPicPr>
            <a:picLocks noChangeAspect="1"/>
          </p:cNvPicPr>
          <p:nvPr/>
        </p:nvPicPr>
        <p:blipFill>
          <a:blip r:embed="rId2">
            <a:grayscl/>
            <a:alphaModFix amt="40000"/>
          </a:blip>
          <a:stretch>
            <a:fillRect/>
          </a:stretch>
        </p:blipFill>
        <p:spPr>
          <a:xfrm>
            <a:off x="0" y="0"/>
            <a:ext cx="12192000" cy="6858000"/>
          </a:xfrm>
          <a:prstGeom prst="rect">
            <a:avLst/>
          </a:prstGeom>
        </p:spPr>
      </p:pic>
      <p:sp>
        <p:nvSpPr>
          <p:cNvPr id="4" name="Rectangle 3">
            <a:extLst>
              <a:ext uri="{FF2B5EF4-FFF2-40B4-BE49-F238E27FC236}">
                <a16:creationId xmlns="" xmlns:a16="http://schemas.microsoft.com/office/drawing/2014/main" id="{60D58C9D-0930-2F40-8DBE-0E3B0568D05F}"/>
              </a:ext>
            </a:extLst>
          </p:cNvPr>
          <p:cNvSpPr/>
          <p:nvPr/>
        </p:nvSpPr>
        <p:spPr>
          <a:xfrm>
            <a:off x="0" y="901875"/>
            <a:ext cx="7615451" cy="1565752"/>
          </a:xfrm>
          <a:prstGeom prst="rect">
            <a:avLst/>
          </a:prstGeom>
          <a:solidFill>
            <a:srgbClr val="7D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 xmlns:a16="http://schemas.microsoft.com/office/drawing/2014/main" id="{B8715B82-1473-1C4E-A13C-5BFA4BC15CA7}"/>
              </a:ext>
            </a:extLst>
          </p:cNvPr>
          <p:cNvSpPr txBox="1">
            <a:spLocks/>
          </p:cNvSpPr>
          <p:nvPr/>
        </p:nvSpPr>
        <p:spPr>
          <a:xfrm>
            <a:off x="177421" y="1091821"/>
            <a:ext cx="8855743" cy="120919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bg1"/>
                </a:solidFill>
                <a:latin typeface="+mn-lt"/>
              </a:rPr>
              <a:t>Improving outcomes of infections</a:t>
            </a:r>
            <a:r>
              <a:rPr lang="en-US" b="1" dirty="0">
                <a:solidFill>
                  <a:schemeClr val="bg1"/>
                </a:solidFill>
              </a:rPr>
              <a:t/>
            </a:r>
            <a:br>
              <a:rPr lang="en-US" b="1" dirty="0">
                <a:solidFill>
                  <a:schemeClr val="bg1"/>
                </a:solidFill>
              </a:rPr>
            </a:br>
            <a:r>
              <a:rPr lang="en-US" b="1" dirty="0">
                <a:solidFill>
                  <a:schemeClr val="bg1"/>
                </a:solidFill>
              </a:rPr>
              <a:t>in the era of </a:t>
            </a:r>
            <a:r>
              <a:rPr lang="en-US" sz="4800" b="1" dirty="0">
                <a:solidFill>
                  <a:schemeClr val="bg1"/>
                </a:solidFill>
              </a:rPr>
              <a:t>CFTR modulators</a:t>
            </a:r>
          </a:p>
        </p:txBody>
      </p:sp>
      <p:sp>
        <p:nvSpPr>
          <p:cNvPr id="6" name="Subtitle 2">
            <a:extLst>
              <a:ext uri="{FF2B5EF4-FFF2-40B4-BE49-F238E27FC236}">
                <a16:creationId xmlns="" xmlns:a16="http://schemas.microsoft.com/office/drawing/2014/main" id="{C365675F-28F8-034E-BC8A-5C1CBFB33CE7}"/>
              </a:ext>
            </a:extLst>
          </p:cNvPr>
          <p:cNvSpPr txBox="1">
            <a:spLocks/>
          </p:cNvSpPr>
          <p:nvPr/>
        </p:nvSpPr>
        <p:spPr>
          <a:xfrm>
            <a:off x="626303" y="358621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bg1"/>
                </a:solidFill>
              </a:rPr>
              <a:t>Hossein Sadeghi, M.D.</a:t>
            </a:r>
            <a:br>
              <a:rPr lang="en-US" sz="2000" b="1" dirty="0">
                <a:solidFill>
                  <a:schemeClr val="bg1"/>
                </a:solidFill>
              </a:rPr>
            </a:br>
            <a:r>
              <a:rPr lang="en-US" sz="2000" dirty="0">
                <a:solidFill>
                  <a:schemeClr val="bg1"/>
                </a:solidFill>
              </a:rPr>
              <a:t>Columbia University Medical Center</a:t>
            </a:r>
            <a:br>
              <a:rPr lang="en-US" sz="2000" dirty="0">
                <a:solidFill>
                  <a:schemeClr val="bg1"/>
                </a:solidFill>
              </a:rPr>
            </a:br>
            <a:r>
              <a:rPr lang="en-US" sz="2000" dirty="0">
                <a:solidFill>
                  <a:schemeClr val="bg1"/>
                </a:solidFill>
              </a:rPr>
              <a:t>Director, Sue &amp; John L. Weinberg Cystic Fibrosis Center</a:t>
            </a:r>
          </a:p>
        </p:txBody>
      </p:sp>
      <p:pic>
        <p:nvPicPr>
          <p:cNvPr id="11" name="Picture 1">
            <a:extLst>
              <a:ext uri="{FF2B5EF4-FFF2-40B4-BE49-F238E27FC236}">
                <a16:creationId xmlns="" xmlns:a16="http://schemas.microsoft.com/office/drawing/2014/main" id="{BD666791-CFF0-7140-91FE-79A2B39F14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879" y="5766179"/>
            <a:ext cx="3638036" cy="939592"/>
          </a:xfrm>
          <a:prstGeom prst="rect">
            <a:avLst/>
          </a:prstGeom>
          <a:solidFill>
            <a:schemeClr val="bg1"/>
          </a:solidFill>
          <a:ln w="9525">
            <a:solidFill>
              <a:srgbClr val="FF0000"/>
            </a:solidFill>
            <a:miter lim="800000"/>
            <a:headEnd/>
            <a:tailEnd/>
          </a:ln>
        </p:spPr>
      </p:pic>
      <p:pic>
        <p:nvPicPr>
          <p:cNvPr id="13" name="Picture 12">
            <a:extLst>
              <a:ext uri="{FF2B5EF4-FFF2-40B4-BE49-F238E27FC236}">
                <a16:creationId xmlns="" xmlns:a16="http://schemas.microsoft.com/office/drawing/2014/main" id="{C52ADE14-8602-F94C-B092-A33A5AFA2007}"/>
              </a:ext>
            </a:extLst>
          </p:cNvPr>
          <p:cNvPicPr>
            <a:picLocks noChangeAspect="1"/>
          </p:cNvPicPr>
          <p:nvPr/>
        </p:nvPicPr>
        <p:blipFill rotWithShape="1">
          <a:blip r:embed="rId4">
            <a:extLst>
              <a:ext uri="{28A0092B-C50C-407E-A947-70E740481C1C}">
                <a14:useLocalDpi xmlns:a14="http://schemas.microsoft.com/office/drawing/2010/main" val="0"/>
              </a:ext>
            </a:extLst>
          </a:blip>
          <a:srcRect l="27038" t="36111" r="31365" b="44247"/>
          <a:stretch/>
        </p:blipFill>
        <p:spPr>
          <a:xfrm>
            <a:off x="626303" y="5485478"/>
            <a:ext cx="3132218" cy="1221004"/>
          </a:xfrm>
          <a:prstGeom prst="rect">
            <a:avLst/>
          </a:prstGeom>
        </p:spPr>
      </p:pic>
    </p:spTree>
    <p:extLst>
      <p:ext uri="{BB962C8B-B14F-4D97-AF65-F5344CB8AC3E}">
        <p14:creationId xmlns:p14="http://schemas.microsoft.com/office/powerpoint/2010/main" val="33031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F5FC87-C72D-A742-886D-ECFA8A4B3E38}"/>
              </a:ext>
            </a:extLst>
          </p:cNvPr>
          <p:cNvSpPr>
            <a:spLocks noGrp="1"/>
          </p:cNvSpPr>
          <p:nvPr>
            <p:ph type="title"/>
          </p:nvPr>
        </p:nvSpPr>
        <p:spPr/>
        <p:txBody>
          <a:bodyPr/>
          <a:lstStyle/>
          <a:p>
            <a:r>
              <a:rPr lang="en-US" b="1" dirty="0">
                <a:solidFill>
                  <a:srgbClr val="002B5E"/>
                </a:solidFill>
              </a:rPr>
              <a:t>What questions are emerging for treating infections in the era of CFTR modulators?</a:t>
            </a:r>
            <a:endParaRPr lang="en-US" dirty="0"/>
          </a:p>
        </p:txBody>
      </p:sp>
      <p:sp>
        <p:nvSpPr>
          <p:cNvPr id="3" name="Content Placeholder 2">
            <a:extLst>
              <a:ext uri="{FF2B5EF4-FFF2-40B4-BE49-F238E27FC236}">
                <a16:creationId xmlns="" xmlns:a16="http://schemas.microsoft.com/office/drawing/2014/main" id="{D15775BE-3345-9E4C-8F80-9F96F43A7F15}"/>
              </a:ext>
            </a:extLst>
          </p:cNvPr>
          <p:cNvSpPr>
            <a:spLocks noGrp="1"/>
          </p:cNvSpPr>
          <p:nvPr>
            <p:ph idx="1"/>
          </p:nvPr>
        </p:nvSpPr>
        <p:spPr>
          <a:xfrm>
            <a:off x="838200" y="1825625"/>
            <a:ext cx="5972033" cy="4351338"/>
          </a:xfrm>
        </p:spPr>
        <p:txBody>
          <a:bodyPr>
            <a:normAutofit lnSpcReduction="10000"/>
          </a:bodyPr>
          <a:lstStyle/>
          <a:p>
            <a:r>
              <a:rPr lang="en-US" dirty="0"/>
              <a:t>What will happen to microbiology among individuals with: </a:t>
            </a:r>
          </a:p>
          <a:p>
            <a:pPr lvl="1"/>
            <a:r>
              <a:rPr lang="en-US" dirty="0"/>
              <a:t>established lung disease already infected</a:t>
            </a:r>
          </a:p>
          <a:p>
            <a:pPr lvl="1"/>
            <a:r>
              <a:rPr lang="en-US" dirty="0"/>
              <a:t>less severe lung disease and positive cultures </a:t>
            </a:r>
          </a:p>
          <a:p>
            <a:pPr lvl="1"/>
            <a:r>
              <a:rPr lang="en-US" dirty="0"/>
              <a:t>without documented infections</a:t>
            </a:r>
          </a:p>
          <a:p>
            <a:r>
              <a:rPr lang="en-US" dirty="0"/>
              <a:t>Some individuals may not tolerate or respond to existing modulators.</a:t>
            </a:r>
          </a:p>
          <a:p>
            <a:r>
              <a:rPr lang="en-US" i="1" dirty="0"/>
              <a:t>All need monitoring of microbiology to guide treatment. </a:t>
            </a:r>
          </a:p>
          <a:p>
            <a:r>
              <a:rPr lang="en-US" i="1" dirty="0"/>
              <a:t>We still need antimicrobials!!!</a:t>
            </a:r>
          </a:p>
          <a:p>
            <a:endParaRPr lang="en-US" dirty="0"/>
          </a:p>
        </p:txBody>
      </p:sp>
    </p:spTree>
    <p:extLst>
      <p:ext uri="{BB962C8B-B14F-4D97-AF65-F5344CB8AC3E}">
        <p14:creationId xmlns:p14="http://schemas.microsoft.com/office/powerpoint/2010/main" val="182155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B4E2E-E3CB-8542-8576-DBEE4AFD33F2}"/>
              </a:ext>
            </a:extLst>
          </p:cNvPr>
          <p:cNvSpPr>
            <a:spLocks noGrp="1"/>
          </p:cNvSpPr>
          <p:nvPr>
            <p:ph type="title"/>
          </p:nvPr>
        </p:nvSpPr>
        <p:spPr/>
        <p:txBody>
          <a:bodyPr/>
          <a:lstStyle/>
          <a:p>
            <a:r>
              <a:rPr lang="en-US" b="1" dirty="0">
                <a:solidFill>
                  <a:srgbClr val="002B5E"/>
                </a:solidFill>
              </a:rPr>
              <a:t>What does the future look like?</a:t>
            </a:r>
            <a:endParaRPr lang="en-US" dirty="0">
              <a:solidFill>
                <a:srgbClr val="002B5E"/>
              </a:solidFill>
            </a:endParaRPr>
          </a:p>
        </p:txBody>
      </p:sp>
      <p:sp>
        <p:nvSpPr>
          <p:cNvPr id="3" name="Content Placeholder 2">
            <a:extLst>
              <a:ext uri="{FF2B5EF4-FFF2-40B4-BE49-F238E27FC236}">
                <a16:creationId xmlns="" xmlns:a16="http://schemas.microsoft.com/office/drawing/2014/main" id="{21120209-E5CF-3640-92A7-271B4D397BDC}"/>
              </a:ext>
            </a:extLst>
          </p:cNvPr>
          <p:cNvSpPr>
            <a:spLocks noGrp="1"/>
          </p:cNvSpPr>
          <p:nvPr>
            <p:ph idx="1"/>
          </p:nvPr>
        </p:nvSpPr>
        <p:spPr/>
        <p:txBody>
          <a:bodyPr/>
          <a:lstStyle/>
          <a:p>
            <a:pPr lvl="0">
              <a:spcBef>
                <a:spcPts val="0"/>
              </a:spcBef>
              <a:spcAft>
                <a:spcPts val="1200"/>
              </a:spcAft>
            </a:pPr>
            <a:r>
              <a:rPr lang="en-US" dirty="0"/>
              <a:t>Ivacaftor is highly effective for responsive mutations</a:t>
            </a:r>
          </a:p>
          <a:p>
            <a:pPr lvl="0">
              <a:spcBef>
                <a:spcPts val="0"/>
              </a:spcBef>
              <a:spcAft>
                <a:spcPts val="1200"/>
              </a:spcAft>
            </a:pPr>
            <a:r>
              <a:rPr lang="en-US" dirty="0" err="1"/>
              <a:t>Lumicaftor</a:t>
            </a:r>
            <a:r>
              <a:rPr lang="en-US" dirty="0"/>
              <a:t>/</a:t>
            </a:r>
            <a:r>
              <a:rPr lang="en-US" dirty="0" err="1"/>
              <a:t>iva</a:t>
            </a:r>
            <a:r>
              <a:rPr lang="en-US" dirty="0"/>
              <a:t> &amp; </a:t>
            </a:r>
            <a:r>
              <a:rPr lang="en-US" dirty="0" err="1"/>
              <a:t>Tezacaftor</a:t>
            </a:r>
            <a:r>
              <a:rPr lang="en-US" dirty="0"/>
              <a:t>/</a:t>
            </a:r>
            <a:r>
              <a:rPr lang="en-US" dirty="0" err="1"/>
              <a:t>iva</a:t>
            </a:r>
            <a:r>
              <a:rPr lang="en-US" dirty="0"/>
              <a:t> provide therapy for ~50% of individuals with CF (∆F∆F  and ∆F other)</a:t>
            </a:r>
          </a:p>
          <a:p>
            <a:pPr lvl="0">
              <a:spcBef>
                <a:spcPts val="0"/>
              </a:spcBef>
              <a:spcAft>
                <a:spcPts val="1200"/>
              </a:spcAft>
            </a:pPr>
            <a:r>
              <a:rPr lang="en-US" dirty="0" err="1"/>
              <a:t>Trikafta</a:t>
            </a:r>
            <a:r>
              <a:rPr lang="en-US" dirty="0"/>
              <a:t> (</a:t>
            </a:r>
            <a:r>
              <a:rPr lang="en-US" dirty="0" err="1"/>
              <a:t>Elexacaftor</a:t>
            </a:r>
            <a:r>
              <a:rPr lang="en-US" dirty="0"/>
              <a:t>/</a:t>
            </a:r>
            <a:r>
              <a:rPr lang="en-US" dirty="0" err="1"/>
              <a:t>Tezacaftor</a:t>
            </a:r>
            <a:r>
              <a:rPr lang="en-US" dirty="0"/>
              <a:t>/</a:t>
            </a:r>
            <a:r>
              <a:rPr lang="en-US" dirty="0" err="1"/>
              <a:t>iva</a:t>
            </a:r>
            <a:r>
              <a:rPr lang="en-US" dirty="0"/>
              <a:t>) is highly effective for people with only one ∆F</a:t>
            </a:r>
          </a:p>
          <a:p>
            <a:pPr lvl="0">
              <a:spcBef>
                <a:spcPts val="0"/>
              </a:spcBef>
              <a:spcAft>
                <a:spcPts val="1200"/>
              </a:spcAft>
            </a:pPr>
            <a:r>
              <a:rPr lang="en-US" dirty="0"/>
              <a:t>Strategies for rare mutations underway</a:t>
            </a:r>
          </a:p>
          <a:p>
            <a:pPr lvl="0">
              <a:spcBef>
                <a:spcPts val="0"/>
              </a:spcBef>
              <a:spcAft>
                <a:spcPts val="1200"/>
              </a:spcAft>
            </a:pPr>
            <a:r>
              <a:rPr lang="en-US" dirty="0"/>
              <a:t>New cases remain constant: e.g., ~900 cases /year in U.S.</a:t>
            </a:r>
          </a:p>
          <a:p>
            <a:pPr lvl="0">
              <a:spcBef>
                <a:spcPts val="0"/>
              </a:spcBef>
              <a:spcAft>
                <a:spcPts val="1200"/>
              </a:spcAft>
            </a:pPr>
            <a:r>
              <a:rPr lang="en-US" dirty="0"/>
              <a:t>People with CF will be living longer than ever before</a:t>
            </a:r>
          </a:p>
          <a:p>
            <a:endParaRPr lang="en-US" dirty="0"/>
          </a:p>
        </p:txBody>
      </p:sp>
    </p:spTree>
    <p:extLst>
      <p:ext uri="{BB962C8B-B14F-4D97-AF65-F5344CB8AC3E}">
        <p14:creationId xmlns:p14="http://schemas.microsoft.com/office/powerpoint/2010/main" val="401674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B4E2E-E3CB-8542-8576-DBEE4AFD33F2}"/>
              </a:ext>
            </a:extLst>
          </p:cNvPr>
          <p:cNvSpPr>
            <a:spLocks noGrp="1"/>
          </p:cNvSpPr>
          <p:nvPr>
            <p:ph type="title"/>
          </p:nvPr>
        </p:nvSpPr>
        <p:spPr>
          <a:xfrm>
            <a:off x="838199" y="365125"/>
            <a:ext cx="10885227" cy="1325563"/>
          </a:xfrm>
        </p:spPr>
        <p:txBody>
          <a:bodyPr/>
          <a:lstStyle/>
          <a:p>
            <a:r>
              <a:rPr lang="en-US" b="1" dirty="0">
                <a:solidFill>
                  <a:srgbClr val="002B5E"/>
                </a:solidFill>
              </a:rPr>
              <a:t>Modulator Therapy is Predicted to Dramatically Change the Course of CF</a:t>
            </a:r>
          </a:p>
        </p:txBody>
      </p:sp>
      <p:sp>
        <p:nvSpPr>
          <p:cNvPr id="3" name="Content Placeholder 2">
            <a:extLst>
              <a:ext uri="{FF2B5EF4-FFF2-40B4-BE49-F238E27FC236}">
                <a16:creationId xmlns="" xmlns:a16="http://schemas.microsoft.com/office/drawing/2014/main" id="{21120209-E5CF-3640-92A7-271B4D397BDC}"/>
              </a:ext>
            </a:extLst>
          </p:cNvPr>
          <p:cNvSpPr>
            <a:spLocks noGrp="1"/>
          </p:cNvSpPr>
          <p:nvPr>
            <p:ph idx="1"/>
          </p:nvPr>
        </p:nvSpPr>
        <p:spPr/>
        <p:txBody>
          <a:bodyPr/>
          <a:lstStyle/>
          <a:p>
            <a:pPr marL="342900" lvl="1" indent="-342900">
              <a:spcBef>
                <a:spcPts val="0"/>
              </a:spcBef>
              <a:buFont typeface="Arial"/>
              <a:buChar char="•"/>
            </a:pPr>
            <a:r>
              <a:rPr lang="en-US" sz="2800" dirty="0"/>
              <a:t>For people with mutations that do not respond to modulators, prevention of complications is critical.</a:t>
            </a:r>
          </a:p>
          <a:p>
            <a:pPr marL="0" lvl="1" indent="0">
              <a:spcBef>
                <a:spcPts val="0"/>
              </a:spcBef>
              <a:buNone/>
            </a:pPr>
            <a:endParaRPr lang="en-US" sz="2800" dirty="0"/>
          </a:p>
          <a:p>
            <a:pPr marL="342900" lvl="1" indent="-342900">
              <a:spcBef>
                <a:spcPts val="0"/>
              </a:spcBef>
              <a:buFont typeface="Arial"/>
              <a:buChar char="•"/>
            </a:pPr>
            <a:r>
              <a:rPr lang="en-US" sz="2800" dirty="0"/>
              <a:t>Nearly 40% of people on modulators will continue to need treatment for complications.</a:t>
            </a:r>
          </a:p>
          <a:p>
            <a:pPr marL="0" lvl="1" indent="0">
              <a:spcBef>
                <a:spcPts val="0"/>
              </a:spcBef>
              <a:buNone/>
            </a:pPr>
            <a:endParaRPr lang="en-US" dirty="0"/>
          </a:p>
          <a:p>
            <a:r>
              <a:rPr lang="en-US" dirty="0"/>
              <a:t>Treating and preventing CF complications remain among the highest priorities for the CF community</a:t>
            </a:r>
          </a:p>
          <a:p>
            <a:pPr lvl="1"/>
            <a:r>
              <a:rPr lang="en-US" sz="2533" dirty="0"/>
              <a:t>Treatment for respiratory infections is a great concern</a:t>
            </a:r>
          </a:p>
          <a:p>
            <a:pPr lvl="1"/>
            <a:r>
              <a:rPr lang="en-US" sz="2533" dirty="0"/>
              <a:t>Inflammation remains the major cause of lung damage</a:t>
            </a:r>
          </a:p>
          <a:p>
            <a:endParaRPr lang="en-US" dirty="0"/>
          </a:p>
        </p:txBody>
      </p:sp>
    </p:spTree>
    <p:extLst>
      <p:ext uri="{BB962C8B-B14F-4D97-AF65-F5344CB8AC3E}">
        <p14:creationId xmlns:p14="http://schemas.microsoft.com/office/powerpoint/2010/main" val="9450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A51298A3-8678-4B4E-8835-EEB397C2EE35}"/>
              </a:ext>
            </a:extLst>
          </p:cNvPr>
          <p:cNvGraphicFramePr>
            <a:graphicFrameLocks/>
          </p:cNvGraphicFramePr>
          <p:nvPr/>
        </p:nvGraphicFramePr>
        <p:xfrm>
          <a:off x="2092737" y="1433309"/>
          <a:ext cx="9118952" cy="4549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 xmlns:a16="http://schemas.microsoft.com/office/drawing/2014/main" id="{B30DF8E1-6C04-4FD8-BB9F-D2114F6340B0}"/>
              </a:ext>
            </a:extLst>
          </p:cNvPr>
          <p:cNvGraphicFramePr>
            <a:graphicFrameLocks noGrp="1"/>
          </p:cNvGraphicFramePr>
          <p:nvPr/>
        </p:nvGraphicFramePr>
        <p:xfrm>
          <a:off x="2568321" y="5497460"/>
          <a:ext cx="8066074" cy="370840"/>
        </p:xfrm>
        <a:graphic>
          <a:graphicData uri="http://schemas.openxmlformats.org/drawingml/2006/table">
            <a:tbl>
              <a:tblPr firstRow="1" bandRow="1">
                <a:tableStyleId>{5C22544A-7EE6-4342-B048-85BDC9FD1C3A}</a:tableStyleId>
              </a:tblPr>
              <a:tblGrid>
                <a:gridCol w="1772034">
                  <a:extLst>
                    <a:ext uri="{9D8B030D-6E8A-4147-A177-3AD203B41FA5}">
                      <a16:colId xmlns="" xmlns:a16="http://schemas.microsoft.com/office/drawing/2014/main" val="2202824112"/>
                    </a:ext>
                  </a:extLst>
                </a:gridCol>
                <a:gridCol w="2261002">
                  <a:extLst>
                    <a:ext uri="{9D8B030D-6E8A-4147-A177-3AD203B41FA5}">
                      <a16:colId xmlns="" xmlns:a16="http://schemas.microsoft.com/office/drawing/2014/main" val="408967249"/>
                    </a:ext>
                  </a:extLst>
                </a:gridCol>
                <a:gridCol w="2016519">
                  <a:extLst>
                    <a:ext uri="{9D8B030D-6E8A-4147-A177-3AD203B41FA5}">
                      <a16:colId xmlns="" xmlns:a16="http://schemas.microsoft.com/office/drawing/2014/main" val="4103354113"/>
                    </a:ext>
                  </a:extLst>
                </a:gridCol>
                <a:gridCol w="2016519">
                  <a:extLst>
                    <a:ext uri="{9D8B030D-6E8A-4147-A177-3AD203B41FA5}">
                      <a16:colId xmlns="" xmlns:a16="http://schemas.microsoft.com/office/drawing/2014/main" val="1787251333"/>
                    </a:ext>
                  </a:extLst>
                </a:gridCol>
              </a:tblGrid>
              <a:tr h="370840">
                <a:tc>
                  <a:txBody>
                    <a:bodyPr/>
                    <a:lstStyle/>
                    <a:p>
                      <a:pPr algn="ctr"/>
                      <a:r>
                        <a:rPr lang="en-US" sz="1800" dirty="0">
                          <a:solidFill>
                            <a:srgbClr val="FFFFFF"/>
                          </a:solidFill>
                        </a:rPr>
                        <a:t>End of 2016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rgbClr val="FFFFFF"/>
                          </a:solidFill>
                        </a:rPr>
                        <a:t>~5 year vision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rgbClr val="FFFFFF"/>
                          </a:solidFill>
                        </a:rPr>
                        <a:t>~10 year vision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rgbClr val="FFFFFF"/>
                          </a:solidFill>
                        </a:rPr>
                        <a:t>~20 year vision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01422366"/>
                  </a:ext>
                </a:extLst>
              </a:tr>
            </a:tbl>
          </a:graphicData>
        </a:graphic>
      </p:graphicFrame>
      <p:cxnSp>
        <p:nvCxnSpPr>
          <p:cNvPr id="7" name="Straight Connector 6">
            <a:extLst>
              <a:ext uri="{FF2B5EF4-FFF2-40B4-BE49-F238E27FC236}">
                <a16:creationId xmlns="" xmlns:a16="http://schemas.microsoft.com/office/drawing/2014/main" id="{06F816BF-91EE-4073-AE30-2A794F9E7CC8}"/>
              </a:ext>
            </a:extLst>
          </p:cNvPr>
          <p:cNvCxnSpPr/>
          <p:nvPr/>
        </p:nvCxnSpPr>
        <p:spPr>
          <a:xfrm flipV="1">
            <a:off x="2446734" y="4959413"/>
            <a:ext cx="999815" cy="13509"/>
          </a:xfrm>
          <a:prstGeom prst="line">
            <a:avLst/>
          </a:prstGeom>
          <a:ln w="28575">
            <a:solidFill>
              <a:srgbClr val="012C5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ECB46968-D345-4E2E-B29D-C58C2DCC93DC}"/>
              </a:ext>
            </a:extLst>
          </p:cNvPr>
          <p:cNvSpPr txBox="1"/>
          <p:nvPr/>
        </p:nvSpPr>
        <p:spPr>
          <a:xfrm>
            <a:off x="750504" y="4760299"/>
            <a:ext cx="151817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C5F"/>
                </a:solidFill>
                <a:effectLst/>
                <a:uLnTx/>
                <a:uFillTx/>
                <a:latin typeface="Arial" panose="020B0604020202020204"/>
                <a:ea typeface="+mn-ea"/>
                <a:cs typeface="+mn-cs"/>
              </a:rPr>
              <a:t>Healthy</a:t>
            </a:r>
          </a:p>
        </p:txBody>
      </p:sp>
      <p:cxnSp>
        <p:nvCxnSpPr>
          <p:cNvPr id="9" name="Straight Connector 8">
            <a:extLst>
              <a:ext uri="{FF2B5EF4-FFF2-40B4-BE49-F238E27FC236}">
                <a16:creationId xmlns="" xmlns:a16="http://schemas.microsoft.com/office/drawing/2014/main" id="{8445C6D8-87FC-4294-B4C6-F9894999F3F8}"/>
              </a:ext>
            </a:extLst>
          </p:cNvPr>
          <p:cNvCxnSpPr/>
          <p:nvPr/>
        </p:nvCxnSpPr>
        <p:spPr>
          <a:xfrm>
            <a:off x="2392690" y="3987904"/>
            <a:ext cx="986304" cy="0"/>
          </a:xfrm>
          <a:prstGeom prst="line">
            <a:avLst/>
          </a:prstGeom>
          <a:ln w="28575">
            <a:solidFill>
              <a:srgbClr val="012C5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12614255-8E96-4A85-B28D-8E22F64540EE}"/>
              </a:ext>
            </a:extLst>
          </p:cNvPr>
          <p:cNvSpPr txBox="1"/>
          <p:nvPr/>
        </p:nvSpPr>
        <p:spPr>
          <a:xfrm>
            <a:off x="230928" y="3788647"/>
            <a:ext cx="2037747"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C5F"/>
                </a:solidFill>
                <a:effectLst/>
                <a:uLnTx/>
                <a:uFillTx/>
                <a:latin typeface="Arial" panose="020B0604020202020204"/>
                <a:ea typeface="+mn-ea"/>
                <a:cs typeface="+mn-cs"/>
              </a:rPr>
              <a:t>Some decline in lung function</a:t>
            </a:r>
          </a:p>
        </p:txBody>
      </p:sp>
      <p:cxnSp>
        <p:nvCxnSpPr>
          <p:cNvPr id="11" name="Straight Connector 10">
            <a:extLst>
              <a:ext uri="{FF2B5EF4-FFF2-40B4-BE49-F238E27FC236}">
                <a16:creationId xmlns="" xmlns:a16="http://schemas.microsoft.com/office/drawing/2014/main" id="{CA83D5B0-132F-44E3-B947-EC1A059AAA60}"/>
              </a:ext>
            </a:extLst>
          </p:cNvPr>
          <p:cNvCxnSpPr/>
          <p:nvPr/>
        </p:nvCxnSpPr>
        <p:spPr>
          <a:xfrm>
            <a:off x="2379179" y="3270665"/>
            <a:ext cx="999815" cy="0"/>
          </a:xfrm>
          <a:prstGeom prst="line">
            <a:avLst/>
          </a:prstGeom>
          <a:ln w="28575">
            <a:solidFill>
              <a:srgbClr val="012C5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9C6F1805-DB2C-4B79-B2B3-51824E9A8925}"/>
              </a:ext>
            </a:extLst>
          </p:cNvPr>
          <p:cNvSpPr txBox="1"/>
          <p:nvPr/>
        </p:nvSpPr>
        <p:spPr>
          <a:xfrm>
            <a:off x="16169" y="2953270"/>
            <a:ext cx="2408525" cy="660865"/>
          </a:xfrm>
          <a:prstGeom prst="rect">
            <a:avLst/>
          </a:prstGeom>
          <a:noFill/>
        </p:spPr>
        <p:txBody>
          <a:bodyPr wrap="square" rtlCol="0">
            <a:spAutoFit/>
          </a:bodyPr>
          <a:lstStyle/>
          <a:p>
            <a:pPr marL="0" marR="0" lvl="0" indent="0" algn="r" defTabSz="914400" rtl="0" eaLnBrk="1" fontAlgn="auto" latinLnBrk="0" hangingPunct="1">
              <a:lnSpc>
                <a:spcPts val="22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C5F"/>
                </a:solidFill>
                <a:effectLst/>
                <a:uLnTx/>
                <a:uFillTx/>
                <a:latin typeface="Arial" panose="020B0604020202020204"/>
                <a:ea typeface="+mn-ea"/>
                <a:cs typeface="+mn-cs"/>
              </a:rPr>
              <a:t>Advanced disease/</a:t>
            </a:r>
          </a:p>
          <a:p>
            <a:pPr marL="0" marR="0" lvl="0" indent="0" algn="r" defTabSz="914400" rtl="0" eaLnBrk="1" fontAlgn="auto" latinLnBrk="0" hangingPunct="1">
              <a:lnSpc>
                <a:spcPts val="22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C5F"/>
                </a:solidFill>
                <a:effectLst/>
                <a:uLnTx/>
                <a:uFillTx/>
                <a:latin typeface="Arial" panose="020B0604020202020204"/>
                <a:ea typeface="+mn-ea"/>
                <a:cs typeface="+mn-cs"/>
              </a:rPr>
              <a:t>lung transplant</a:t>
            </a:r>
          </a:p>
        </p:txBody>
      </p:sp>
      <p:grpSp>
        <p:nvGrpSpPr>
          <p:cNvPr id="22" name="Group 21"/>
          <p:cNvGrpSpPr/>
          <p:nvPr/>
        </p:nvGrpSpPr>
        <p:grpSpPr>
          <a:xfrm>
            <a:off x="3229132" y="1361780"/>
            <a:ext cx="7826295" cy="1368488"/>
            <a:chOff x="3229132" y="1117349"/>
            <a:chExt cx="7826295" cy="1368488"/>
          </a:xfrm>
        </p:grpSpPr>
        <p:cxnSp>
          <p:nvCxnSpPr>
            <p:cNvPr id="14" name="Straight Arrow Connector 13"/>
            <p:cNvCxnSpPr/>
            <p:nvPr/>
          </p:nvCxnSpPr>
          <p:spPr>
            <a:xfrm flipV="1">
              <a:off x="3229132" y="1499607"/>
              <a:ext cx="6417731" cy="986230"/>
            </a:xfrm>
            <a:prstGeom prst="straightConnector1">
              <a:avLst/>
            </a:prstGeom>
            <a:ln w="38100" cmpd="sng">
              <a:solidFill>
                <a:srgbClr val="012C5F"/>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97431" y="1772677"/>
              <a:ext cx="702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57%</a:t>
              </a:r>
            </a:p>
          </p:txBody>
        </p:sp>
        <p:sp>
          <p:nvSpPr>
            <p:cNvPr id="17" name="TextBox 16"/>
            <p:cNvSpPr txBox="1"/>
            <p:nvPr/>
          </p:nvSpPr>
          <p:spPr>
            <a:xfrm>
              <a:off x="7208928" y="1437798"/>
              <a:ext cx="702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61%</a:t>
              </a:r>
            </a:p>
          </p:txBody>
        </p:sp>
        <p:sp>
          <p:nvSpPr>
            <p:cNvPr id="18" name="TextBox 17"/>
            <p:cNvSpPr txBox="1"/>
            <p:nvPr/>
          </p:nvSpPr>
          <p:spPr>
            <a:xfrm>
              <a:off x="9320424" y="1117349"/>
              <a:ext cx="1735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68% Adults</a:t>
              </a:r>
            </a:p>
          </p:txBody>
        </p:sp>
      </p:grpSp>
      <p:grpSp>
        <p:nvGrpSpPr>
          <p:cNvPr id="19" name="Group 18"/>
          <p:cNvGrpSpPr/>
          <p:nvPr/>
        </p:nvGrpSpPr>
        <p:grpSpPr>
          <a:xfrm>
            <a:off x="10146173" y="2149336"/>
            <a:ext cx="2045827" cy="1543936"/>
            <a:chOff x="10146173" y="1904906"/>
            <a:chExt cx="2045827" cy="1297582"/>
          </a:xfrm>
        </p:grpSpPr>
        <p:sp>
          <p:nvSpPr>
            <p:cNvPr id="20" name="Right Brace 19"/>
            <p:cNvSpPr/>
            <p:nvPr/>
          </p:nvSpPr>
          <p:spPr>
            <a:xfrm>
              <a:off x="10146173" y="1904906"/>
              <a:ext cx="346672" cy="1297582"/>
            </a:xfrm>
            <a:prstGeom prst="rightBrac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p:txBody>
        </p:sp>
        <p:sp>
          <p:nvSpPr>
            <p:cNvPr id="21" name="TextBox 20">
              <a:extLst>
                <a:ext uri="{FF2B5EF4-FFF2-40B4-BE49-F238E27FC236}">
                  <a16:creationId xmlns="" xmlns:a16="http://schemas.microsoft.com/office/drawing/2014/main" id="{9C6F1805-DB2C-4B79-B2B3-51824E9A8925}"/>
                </a:ext>
              </a:extLst>
            </p:cNvPr>
            <p:cNvSpPr txBox="1"/>
            <p:nvPr/>
          </p:nvSpPr>
          <p:spPr>
            <a:xfrm>
              <a:off x="10518608" y="2265870"/>
              <a:ext cx="1673392" cy="572660"/>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Continued need</a:t>
              </a:r>
            </a:p>
          </p:txBody>
        </p:sp>
      </p:grpSp>
      <p:sp>
        <p:nvSpPr>
          <p:cNvPr id="15" name="TextBox 14"/>
          <p:cNvSpPr txBox="1"/>
          <p:nvPr/>
        </p:nvSpPr>
        <p:spPr>
          <a:xfrm>
            <a:off x="2985934" y="2308697"/>
            <a:ext cx="1560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C5F"/>
                </a:solidFill>
                <a:effectLst/>
                <a:uLnTx/>
                <a:uFillTx/>
                <a:latin typeface="Arial" panose="020B0604020202020204"/>
                <a:ea typeface="+mn-ea"/>
                <a:cs typeface="+mn-cs"/>
              </a:rPr>
              <a:t>52% Adults</a:t>
            </a:r>
          </a:p>
        </p:txBody>
      </p:sp>
      <p:sp>
        <p:nvSpPr>
          <p:cNvPr id="6" name="Rectangle 5">
            <a:extLst>
              <a:ext uri="{FF2B5EF4-FFF2-40B4-BE49-F238E27FC236}">
                <a16:creationId xmlns="" xmlns:a16="http://schemas.microsoft.com/office/drawing/2014/main" id="{55423AA1-1A11-4D65-A292-B7E4D76F4F86}"/>
              </a:ext>
            </a:extLst>
          </p:cNvPr>
          <p:cNvSpPr/>
          <p:nvPr/>
        </p:nvSpPr>
        <p:spPr>
          <a:xfrm>
            <a:off x="331469" y="6231638"/>
            <a:ext cx="6526531" cy="551090"/>
          </a:xfrm>
          <a:prstGeom prst="rect">
            <a:avLst/>
          </a:prstGeom>
          <a:noFill/>
          <a:ln w="9525" cap="flat" cmpd="sng" algn="ctr">
            <a:solidFill>
              <a:srgbClr val="FFFFFF"/>
            </a:solidFill>
            <a:prstDash val="solid"/>
          </a:ln>
          <a:effectLst/>
        </p:spPr>
        <p:txBody>
          <a:bodyPr wrap="square" tIns="90000" b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2C5F"/>
                </a:solidFill>
                <a:effectLst/>
                <a:uLnTx/>
                <a:uFillTx/>
                <a:latin typeface="Arial" pitchFamily="34" charset="0"/>
                <a:ea typeface="+mn-ea"/>
                <a:cs typeface="Arial" pitchFamily="34" charset="0"/>
              </a:rPr>
              <a:t>Note: Healthy = FEV1 &gt;90%, Moderate =FEV1 40-90%, and Advanced disease =FEV1 &lt;40%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2C5F"/>
                </a:solidFill>
                <a:effectLst/>
                <a:uLnTx/>
                <a:uFillTx/>
                <a:latin typeface="Arial" pitchFamily="34" charset="0"/>
                <a:ea typeface="+mn-ea"/>
                <a:cs typeface="Arial" pitchFamily="34" charset="0"/>
              </a:rPr>
              <a:t>Source: Revised Model for July 2018 CFF Medical Strategy Retreat</a:t>
            </a:r>
          </a:p>
        </p:txBody>
      </p:sp>
      <p:sp>
        <p:nvSpPr>
          <p:cNvPr id="24" name="Content Placeholder 2"/>
          <p:cNvSpPr txBox="1">
            <a:spLocks/>
          </p:cNvSpPr>
          <p:nvPr/>
        </p:nvSpPr>
        <p:spPr>
          <a:xfrm>
            <a:off x="605790" y="281814"/>
            <a:ext cx="11170279" cy="707886"/>
          </a:xfrm>
          <a:prstGeom prst="rect">
            <a:avLst/>
          </a:prstGeom>
        </p:spPr>
        <p:txBody>
          <a:bodyPr wrap="square">
            <a:spAutoFit/>
          </a:bodyPr>
          <a:lstStyle>
            <a:lvl1pPr marL="457189" indent="-457189" algn="l" defTabSz="609585" rtl="0" eaLnBrk="1" latinLnBrk="0" hangingPunct="1">
              <a:spcBef>
                <a:spcPct val="20000"/>
              </a:spcBef>
              <a:buFont typeface="Arial"/>
              <a:buChar char="•"/>
              <a:defRPr sz="3733"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990575" indent="-380990" algn="l" defTabSz="609585" rtl="0" eaLnBrk="1" latinLnBrk="0" hangingPunct="1">
              <a:spcBef>
                <a:spcPct val="20000"/>
              </a:spcBef>
              <a:buFont typeface="Arial"/>
              <a:buChar char="–"/>
              <a:defRPr sz="3200" b="0" i="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523962" indent="-304792" algn="l" defTabSz="609585" rtl="0" eaLnBrk="1" latinLnBrk="0" hangingPunct="1">
              <a:spcBef>
                <a:spcPct val="20000"/>
              </a:spcBef>
              <a:buFont typeface="Arial"/>
              <a:buChar char="•"/>
              <a:defRPr sz="2667" b="0" i="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2133547" indent="-304792" algn="l" defTabSz="609585" rtl="0" eaLnBrk="1" latinLnBrk="0" hangingPunct="1">
              <a:spcBef>
                <a:spcPct val="20000"/>
              </a:spcBef>
              <a:buFont typeface="Arial"/>
              <a:buChar char="–"/>
              <a:defRPr sz="2400" b="0" i="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743131" indent="-304792" algn="l" defTabSz="609585" rtl="0" eaLnBrk="1" latinLnBrk="0" hangingPunct="1">
              <a:spcBef>
                <a:spcPct val="20000"/>
              </a:spcBef>
              <a:buFont typeface="Arial"/>
              <a:buChar char="»"/>
              <a:defRPr sz="2400" b="0" i="0" kern="12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defTabSz="609585"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srgbClr val="012C5F"/>
                </a:solidFill>
                <a:effectLst/>
                <a:uLnTx/>
                <a:uFillTx/>
                <a:latin typeface="+mn-lt"/>
                <a:cs typeface="Arial" panose="020B0604020202020204" pitchFamily="34" charset="0"/>
              </a:rPr>
              <a:t>Effect of CFTR modulators on population health</a:t>
            </a:r>
          </a:p>
        </p:txBody>
      </p:sp>
      <p:sp>
        <p:nvSpPr>
          <p:cNvPr id="29" name="Rectangle 28">
            <a:extLst>
              <a:ext uri="{FF2B5EF4-FFF2-40B4-BE49-F238E27FC236}">
                <a16:creationId xmlns="" xmlns:a16="http://schemas.microsoft.com/office/drawing/2014/main" id="{5B6DBFEF-04CD-C842-AA5F-1B3A2C3A7949}"/>
              </a:ext>
            </a:extLst>
          </p:cNvPr>
          <p:cNvSpPr/>
          <p:nvPr/>
        </p:nvSpPr>
        <p:spPr>
          <a:xfrm>
            <a:off x="4398098" y="1238120"/>
            <a:ext cx="7596004" cy="47520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1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397E75D-D171-4243-80DB-0B54DC4EA6FD}"/>
              </a:ext>
            </a:extLst>
          </p:cNvPr>
          <p:cNvSpPr txBox="1"/>
          <p:nvPr/>
        </p:nvSpPr>
        <p:spPr>
          <a:xfrm>
            <a:off x="1187355" y="1610436"/>
            <a:ext cx="10228791" cy="2308324"/>
          </a:xfrm>
          <a:prstGeom prst="rect">
            <a:avLst/>
          </a:prstGeom>
          <a:noFill/>
        </p:spPr>
        <p:txBody>
          <a:bodyPr wrap="square" rtlCol="0">
            <a:spAutoFit/>
          </a:bodyPr>
          <a:lstStyle/>
          <a:p>
            <a:r>
              <a:rPr lang="en-US" sz="4800" dirty="0">
                <a:solidFill>
                  <a:schemeClr val="bg1"/>
                </a:solidFill>
              </a:rPr>
              <a:t>What have we learned so far about the impact of CFTR modulators on CF microbiology?</a:t>
            </a:r>
          </a:p>
        </p:txBody>
      </p:sp>
    </p:spTree>
    <p:extLst>
      <p:ext uri="{BB962C8B-B14F-4D97-AF65-F5344CB8AC3E}">
        <p14:creationId xmlns:p14="http://schemas.microsoft.com/office/powerpoint/2010/main" val="205434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E919B5-8E21-5841-94BD-463366D82237}"/>
              </a:ext>
            </a:extLst>
          </p:cNvPr>
          <p:cNvSpPr>
            <a:spLocks noGrp="1"/>
          </p:cNvSpPr>
          <p:nvPr>
            <p:ph type="title"/>
          </p:nvPr>
        </p:nvSpPr>
        <p:spPr>
          <a:xfrm>
            <a:off x="838200" y="365125"/>
            <a:ext cx="11353800" cy="1325563"/>
          </a:xfrm>
        </p:spPr>
        <p:txBody>
          <a:bodyPr/>
          <a:lstStyle/>
          <a:p>
            <a:r>
              <a:rPr lang="en-US" b="1" dirty="0">
                <a:solidFill>
                  <a:srgbClr val="002B5E"/>
                </a:solidFill>
              </a:rPr>
              <a:t>Restoring CFTR function associated with decreased </a:t>
            </a:r>
            <a:r>
              <a:rPr lang="en-US" b="1" i="1" dirty="0">
                <a:solidFill>
                  <a:srgbClr val="002B5E"/>
                </a:solidFill>
              </a:rPr>
              <a:t>P. aeruginosa</a:t>
            </a:r>
            <a:endParaRPr lang="en-US" dirty="0">
              <a:solidFill>
                <a:srgbClr val="002B5E"/>
              </a:solidFill>
            </a:endParaRPr>
          </a:p>
        </p:txBody>
      </p:sp>
      <p:sp>
        <p:nvSpPr>
          <p:cNvPr id="3" name="Content Placeholder 2">
            <a:extLst>
              <a:ext uri="{FF2B5EF4-FFF2-40B4-BE49-F238E27FC236}">
                <a16:creationId xmlns="" xmlns:a16="http://schemas.microsoft.com/office/drawing/2014/main" id="{82BDC493-DA67-8546-A5B9-BF76758645CA}"/>
              </a:ext>
            </a:extLst>
          </p:cNvPr>
          <p:cNvSpPr>
            <a:spLocks noGrp="1"/>
          </p:cNvSpPr>
          <p:nvPr>
            <p:ph sz="half" idx="1"/>
          </p:nvPr>
        </p:nvSpPr>
        <p:spPr/>
        <p:txBody>
          <a:bodyPr/>
          <a:lstStyle/>
          <a:p>
            <a:r>
              <a:rPr lang="en-US" sz="3200" dirty="0"/>
              <a:t>Participants </a:t>
            </a:r>
            <a:r>
              <a:rPr lang="en-US" sz="3200" u="sng" dirty="0"/>
              <a:t>&gt;</a:t>
            </a:r>
            <a:r>
              <a:rPr lang="en-US" sz="3200" dirty="0"/>
              <a:t> 6 years old</a:t>
            </a:r>
          </a:p>
          <a:p>
            <a:pPr marL="0" indent="0">
              <a:buNone/>
            </a:pPr>
            <a:endParaRPr lang="en-US" sz="3200" dirty="0"/>
          </a:p>
          <a:p>
            <a:r>
              <a:rPr lang="en-US" sz="3200" dirty="0"/>
              <a:t>G551D mutation</a:t>
            </a:r>
          </a:p>
          <a:p>
            <a:endParaRPr lang="en-US" sz="3200" dirty="0"/>
          </a:p>
          <a:p>
            <a:r>
              <a:rPr lang="en-US" sz="3200" dirty="0"/>
              <a:t>Decreased </a:t>
            </a:r>
            <a:r>
              <a:rPr lang="en-US" sz="3200" i="1" dirty="0"/>
              <a:t>P. aeruginosa</a:t>
            </a:r>
          </a:p>
          <a:p>
            <a:pPr lvl="1"/>
            <a:r>
              <a:rPr lang="en-US" dirty="0"/>
              <a:t>6 months</a:t>
            </a:r>
          </a:p>
          <a:p>
            <a:pPr lvl="1"/>
            <a:r>
              <a:rPr lang="en-US" dirty="0"/>
              <a:t>12 months</a:t>
            </a:r>
          </a:p>
        </p:txBody>
      </p:sp>
      <p:pic>
        <p:nvPicPr>
          <p:cNvPr id="5" name="Picture 1" descr="pa_registry.png">
            <a:extLst>
              <a:ext uri="{FF2B5EF4-FFF2-40B4-BE49-F238E27FC236}">
                <a16:creationId xmlns="" xmlns:a16="http://schemas.microsoft.com/office/drawing/2014/main" id="{B1213FE4-714C-BF41-B6C9-BE4AACA41F3B}"/>
              </a:ext>
            </a:extLst>
          </p:cNvPr>
          <p:cNvPicPr>
            <a:picLocks noGrp="1" noChangeAspect="1"/>
          </p:cNvPicPr>
          <p:nvPr>
            <p:ph sz="half" idx="2"/>
          </p:nvPr>
        </p:nvPicPr>
        <p:blipFill>
          <a:blip r:embed="rId2"/>
          <a:srcRect l="14204" t="11313" r="5037" b="17207"/>
          <a:stretch>
            <a:fillRect/>
          </a:stretch>
        </p:blipFill>
        <p:spPr bwMode="auto">
          <a:xfrm>
            <a:off x="5462188" y="1825624"/>
            <a:ext cx="5771869" cy="3947628"/>
          </a:xfrm>
          <a:prstGeom prst="rect">
            <a:avLst/>
          </a:prstGeom>
          <a:noFill/>
          <a:ln w="9525">
            <a:noFill/>
            <a:miter lim="800000"/>
            <a:headEnd/>
            <a:tailEnd/>
          </a:ln>
        </p:spPr>
      </p:pic>
      <p:sp>
        <p:nvSpPr>
          <p:cNvPr id="6" name="Rectangle 1">
            <a:extLst>
              <a:ext uri="{FF2B5EF4-FFF2-40B4-BE49-F238E27FC236}">
                <a16:creationId xmlns="" xmlns:a16="http://schemas.microsoft.com/office/drawing/2014/main" id="{2F18C755-3BD8-E049-A3FC-55357ACD547F}"/>
              </a:ext>
            </a:extLst>
          </p:cNvPr>
          <p:cNvSpPr>
            <a:spLocks noChangeArrowheads="1"/>
          </p:cNvSpPr>
          <p:nvPr/>
        </p:nvSpPr>
        <p:spPr bwMode="auto">
          <a:xfrm>
            <a:off x="9594376" y="2644636"/>
            <a:ext cx="1639681" cy="369332"/>
          </a:xfrm>
          <a:prstGeom prst="rect">
            <a:avLst/>
          </a:prstGeom>
          <a:solidFill>
            <a:schemeClr val="bg1"/>
          </a:solidFill>
          <a:ln w="9525">
            <a:solidFill>
              <a:srgbClr val="000000"/>
            </a:solidFill>
            <a:miter lim="800000"/>
            <a:headEnd/>
            <a:tailEnd/>
          </a:ln>
        </p:spPr>
        <p:txBody>
          <a:bodyPr wrap="square">
            <a:spAutoFit/>
          </a:bodyPr>
          <a:lstStyle/>
          <a:p>
            <a:r>
              <a:rPr lang="en-US" dirty="0">
                <a:solidFill>
                  <a:srgbClr val="0D0D0D"/>
                </a:solidFill>
                <a:cs typeface="Arial" charset="0"/>
              </a:rPr>
              <a:t>p &lt; 0.001 </a:t>
            </a:r>
            <a:endParaRPr lang="en-US" dirty="0"/>
          </a:p>
        </p:txBody>
      </p:sp>
      <p:sp>
        <p:nvSpPr>
          <p:cNvPr id="7" name="Rectangle 9">
            <a:extLst>
              <a:ext uri="{FF2B5EF4-FFF2-40B4-BE49-F238E27FC236}">
                <a16:creationId xmlns="" xmlns:a16="http://schemas.microsoft.com/office/drawing/2014/main" id="{C4E4C54A-7949-A245-940E-014FBCB3A383}"/>
              </a:ext>
            </a:extLst>
          </p:cNvPr>
          <p:cNvSpPr>
            <a:spLocks noChangeArrowheads="1"/>
          </p:cNvSpPr>
          <p:nvPr/>
        </p:nvSpPr>
        <p:spPr bwMode="auto">
          <a:xfrm>
            <a:off x="8198664" y="4281459"/>
            <a:ext cx="1157433" cy="707886"/>
          </a:xfrm>
          <a:prstGeom prst="rect">
            <a:avLst/>
          </a:prstGeom>
          <a:noFill/>
          <a:ln w="9525">
            <a:noFill/>
            <a:miter lim="800000"/>
            <a:headEnd/>
            <a:tailEnd/>
          </a:ln>
        </p:spPr>
        <p:txBody>
          <a:bodyPr wrap="none">
            <a:spAutoFit/>
          </a:bodyPr>
          <a:lstStyle/>
          <a:p>
            <a:pPr algn="ctr"/>
            <a:r>
              <a:rPr lang="en-US" sz="2000" dirty="0" err="1">
                <a:solidFill>
                  <a:srgbClr val="0D0D0D"/>
                </a:solidFill>
                <a:cs typeface="Arial" charset="0"/>
              </a:rPr>
              <a:t>Ivacaftor</a:t>
            </a:r>
            <a:r>
              <a:rPr lang="en-US" sz="2000" dirty="0">
                <a:solidFill>
                  <a:srgbClr val="0D0D0D"/>
                </a:solidFill>
                <a:cs typeface="Arial" charset="0"/>
              </a:rPr>
              <a:t> </a:t>
            </a:r>
          </a:p>
          <a:p>
            <a:pPr algn="ctr"/>
            <a:r>
              <a:rPr lang="en-US" sz="2000" dirty="0">
                <a:solidFill>
                  <a:srgbClr val="0D0D0D"/>
                </a:solidFill>
                <a:cs typeface="Arial" charset="0"/>
              </a:rPr>
              <a:t>started</a:t>
            </a:r>
            <a:endParaRPr lang="en-US" sz="2000" dirty="0"/>
          </a:p>
        </p:txBody>
      </p:sp>
      <p:sp>
        <p:nvSpPr>
          <p:cNvPr id="8" name="TextBox 10">
            <a:extLst>
              <a:ext uri="{FF2B5EF4-FFF2-40B4-BE49-F238E27FC236}">
                <a16:creationId xmlns="" xmlns:a16="http://schemas.microsoft.com/office/drawing/2014/main" id="{0BAC53AC-4E8F-D349-93C3-E3B1DF0518B6}"/>
              </a:ext>
            </a:extLst>
          </p:cNvPr>
          <p:cNvSpPr txBox="1">
            <a:spLocks noChangeArrowheads="1"/>
          </p:cNvSpPr>
          <p:nvPr/>
        </p:nvSpPr>
        <p:spPr bwMode="auto">
          <a:xfrm>
            <a:off x="5186490" y="6017066"/>
            <a:ext cx="6123466" cy="338554"/>
          </a:xfrm>
          <a:prstGeom prst="rect">
            <a:avLst/>
          </a:prstGeom>
          <a:noFill/>
          <a:ln w="9525">
            <a:solidFill>
              <a:schemeClr val="bg1"/>
            </a:solidFill>
            <a:miter lim="800000"/>
            <a:headEnd/>
            <a:tailEnd/>
          </a:ln>
        </p:spPr>
        <p:txBody>
          <a:bodyPr wrap="square">
            <a:spAutoFit/>
          </a:bodyPr>
          <a:lstStyle/>
          <a:p>
            <a:pPr algn="ctr"/>
            <a:r>
              <a:rPr lang="en-US" sz="1600" dirty="0">
                <a:solidFill>
                  <a:srgbClr val="002B5E"/>
                </a:solidFill>
                <a:latin typeface="Arial" panose="020B0604020202020204" pitchFamily="34" charset="0"/>
                <a:cs typeface="Arial" panose="020B0604020202020204" pitchFamily="34" charset="0"/>
              </a:rPr>
              <a:t>Rowe SM et al. Am J </a:t>
            </a:r>
            <a:r>
              <a:rPr lang="en-US" sz="1600" dirty="0" err="1">
                <a:solidFill>
                  <a:srgbClr val="002B5E"/>
                </a:solidFill>
                <a:latin typeface="Arial" panose="020B0604020202020204" pitchFamily="34" charset="0"/>
                <a:cs typeface="Arial" panose="020B0604020202020204" pitchFamily="34" charset="0"/>
              </a:rPr>
              <a:t>Respir</a:t>
            </a:r>
            <a:r>
              <a:rPr lang="en-US" sz="1600" dirty="0">
                <a:solidFill>
                  <a:srgbClr val="002B5E"/>
                </a:solidFill>
                <a:latin typeface="Arial" panose="020B0604020202020204" pitchFamily="34" charset="0"/>
                <a:cs typeface="Arial" panose="020B0604020202020204" pitchFamily="34" charset="0"/>
              </a:rPr>
              <a:t> </a:t>
            </a:r>
            <a:r>
              <a:rPr lang="en-US" sz="1600" dirty="0" err="1">
                <a:solidFill>
                  <a:srgbClr val="002B5E"/>
                </a:solidFill>
                <a:latin typeface="Arial" panose="020B0604020202020204" pitchFamily="34" charset="0"/>
                <a:cs typeface="Arial" panose="020B0604020202020204" pitchFamily="34" charset="0"/>
              </a:rPr>
              <a:t>Crit</a:t>
            </a:r>
            <a:r>
              <a:rPr lang="en-US" sz="1600" dirty="0">
                <a:solidFill>
                  <a:srgbClr val="002B5E"/>
                </a:solidFill>
                <a:latin typeface="Arial" panose="020B0604020202020204" pitchFamily="34" charset="0"/>
                <a:cs typeface="Arial" panose="020B0604020202020204" pitchFamily="34" charset="0"/>
              </a:rPr>
              <a:t> Care Med. 2014 ;190(2):175-84</a:t>
            </a:r>
          </a:p>
        </p:txBody>
      </p:sp>
      <p:sp>
        <p:nvSpPr>
          <p:cNvPr id="9" name="TextBox 8">
            <a:extLst>
              <a:ext uri="{FF2B5EF4-FFF2-40B4-BE49-F238E27FC236}">
                <a16:creationId xmlns="" xmlns:a16="http://schemas.microsoft.com/office/drawing/2014/main" id="{84EF962B-34AF-E044-9DEC-92BC59D20A9A}"/>
              </a:ext>
            </a:extLst>
          </p:cNvPr>
          <p:cNvSpPr txBox="1"/>
          <p:nvPr/>
        </p:nvSpPr>
        <p:spPr>
          <a:xfrm rot="16200000">
            <a:off x="4216610" y="3614772"/>
            <a:ext cx="2527359" cy="369332"/>
          </a:xfrm>
          <a:prstGeom prst="rect">
            <a:avLst/>
          </a:prstGeom>
          <a:noFill/>
        </p:spPr>
        <p:txBody>
          <a:bodyPr wrap="none" rtlCol="0">
            <a:spAutoFit/>
          </a:bodyPr>
          <a:lstStyle/>
          <a:p>
            <a:r>
              <a:rPr lang="en-US" i="1" dirty="0">
                <a:solidFill>
                  <a:srgbClr val="000000"/>
                </a:solidFill>
              </a:rPr>
              <a:t>P. aeruginosa detected</a:t>
            </a:r>
            <a:endParaRPr lang="en-US" dirty="0">
              <a:solidFill>
                <a:srgbClr val="000000"/>
              </a:solidFill>
            </a:endParaRPr>
          </a:p>
        </p:txBody>
      </p:sp>
    </p:spTree>
    <p:extLst>
      <p:ext uri="{BB962C8B-B14F-4D97-AF65-F5344CB8AC3E}">
        <p14:creationId xmlns:p14="http://schemas.microsoft.com/office/powerpoint/2010/main" val="74217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6A193F-3E82-6749-9421-E5F121581D1B}"/>
              </a:ext>
            </a:extLst>
          </p:cNvPr>
          <p:cNvSpPr>
            <a:spLocks noGrp="1"/>
          </p:cNvSpPr>
          <p:nvPr>
            <p:ph type="title"/>
          </p:nvPr>
        </p:nvSpPr>
        <p:spPr/>
        <p:txBody>
          <a:bodyPr/>
          <a:lstStyle/>
          <a:p>
            <a:r>
              <a:rPr lang="en-US" b="1" dirty="0">
                <a:solidFill>
                  <a:srgbClr val="002B5E"/>
                </a:solidFill>
              </a:rPr>
              <a:t>Restoring CFTR function associated with other microbiology changes</a:t>
            </a:r>
          </a:p>
        </p:txBody>
      </p:sp>
      <p:sp>
        <p:nvSpPr>
          <p:cNvPr id="3" name="Content Placeholder 2">
            <a:extLst>
              <a:ext uri="{FF2B5EF4-FFF2-40B4-BE49-F238E27FC236}">
                <a16:creationId xmlns="" xmlns:a16="http://schemas.microsoft.com/office/drawing/2014/main" id="{9D73727E-7BE1-8943-B42D-4846A60E162E}"/>
              </a:ext>
            </a:extLst>
          </p:cNvPr>
          <p:cNvSpPr>
            <a:spLocks noGrp="1"/>
          </p:cNvSpPr>
          <p:nvPr>
            <p:ph sz="half" idx="1"/>
          </p:nvPr>
        </p:nvSpPr>
        <p:spPr/>
        <p:txBody>
          <a:bodyPr/>
          <a:lstStyle/>
          <a:p>
            <a:r>
              <a:rPr lang="en-US" dirty="0"/>
              <a:t>Decreased </a:t>
            </a:r>
            <a:r>
              <a:rPr lang="en-US" i="1" dirty="0"/>
              <a:t>P. aeruginosa</a:t>
            </a:r>
            <a:r>
              <a:rPr lang="en-US" dirty="0"/>
              <a:t>,</a:t>
            </a:r>
            <a:r>
              <a:rPr lang="en-US" i="1" dirty="0"/>
              <a:t> </a:t>
            </a:r>
          </a:p>
          <a:p>
            <a:pPr marL="0" indent="0">
              <a:buNone/>
            </a:pPr>
            <a:r>
              <a:rPr lang="en-US" dirty="0"/>
              <a:t>mucoid </a:t>
            </a:r>
            <a:r>
              <a:rPr lang="en-US" i="1" dirty="0"/>
              <a:t>P. aeruginosa</a:t>
            </a:r>
            <a:r>
              <a:rPr lang="en-US" dirty="0"/>
              <a:t>, and </a:t>
            </a:r>
            <a:r>
              <a:rPr lang="en-US" i="1" dirty="0"/>
              <a:t>Aspergillus</a:t>
            </a:r>
          </a:p>
          <a:p>
            <a:pPr marL="0" indent="0">
              <a:buNone/>
            </a:pPr>
            <a:endParaRPr lang="en-US" i="1" dirty="0"/>
          </a:p>
          <a:p>
            <a:r>
              <a:rPr lang="en-US" dirty="0"/>
              <a:t>Increased </a:t>
            </a:r>
            <a:r>
              <a:rPr lang="en-US" i="1" dirty="0"/>
              <a:t>H. influenzae</a:t>
            </a:r>
            <a:endParaRPr lang="en-US" dirty="0"/>
          </a:p>
          <a:p>
            <a:pPr marL="0" indent="0">
              <a:buNone/>
            </a:pPr>
            <a:endParaRPr lang="en-US" dirty="0"/>
          </a:p>
        </p:txBody>
      </p:sp>
      <p:pic>
        <p:nvPicPr>
          <p:cNvPr id="5" name="Content Placeholder 4" descr="Screen Clipping">
            <a:extLst>
              <a:ext uri="{FF2B5EF4-FFF2-40B4-BE49-F238E27FC236}">
                <a16:creationId xmlns="" xmlns:a16="http://schemas.microsoft.com/office/drawing/2014/main" id="{199BDD0E-378B-A74F-9223-2E7DB9D01D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40895" y="1690688"/>
            <a:ext cx="6275334" cy="4644245"/>
          </a:xfrm>
          <a:prstGeom prst="rect">
            <a:avLst/>
          </a:prstGeom>
          <a:ln>
            <a:solidFill>
              <a:srgbClr val="002060"/>
            </a:solidFill>
          </a:ln>
        </p:spPr>
      </p:pic>
      <p:sp>
        <p:nvSpPr>
          <p:cNvPr id="6" name="Oval 5">
            <a:extLst>
              <a:ext uri="{FF2B5EF4-FFF2-40B4-BE49-F238E27FC236}">
                <a16:creationId xmlns="" xmlns:a16="http://schemas.microsoft.com/office/drawing/2014/main" id="{B094AF76-80BC-3C47-98D4-CBD662F53E71}"/>
              </a:ext>
            </a:extLst>
          </p:cNvPr>
          <p:cNvSpPr/>
          <p:nvPr/>
        </p:nvSpPr>
        <p:spPr>
          <a:xfrm>
            <a:off x="6674954" y="2721707"/>
            <a:ext cx="668978" cy="185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E16D9BB6-561B-F549-AE69-CCF87A2E8864}"/>
              </a:ext>
            </a:extLst>
          </p:cNvPr>
          <p:cNvSpPr/>
          <p:nvPr/>
        </p:nvSpPr>
        <p:spPr>
          <a:xfrm>
            <a:off x="7284553" y="3345818"/>
            <a:ext cx="668978" cy="185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56A0D1A8-639E-2E42-9F99-508C4CDC595A}"/>
              </a:ext>
            </a:extLst>
          </p:cNvPr>
          <p:cNvSpPr/>
          <p:nvPr/>
        </p:nvSpPr>
        <p:spPr>
          <a:xfrm>
            <a:off x="10826035" y="3940902"/>
            <a:ext cx="668978" cy="185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020BC9BB-88A2-D147-A53F-86C0C5B3BF04}"/>
              </a:ext>
            </a:extLst>
          </p:cNvPr>
          <p:cNvSpPr txBox="1"/>
          <p:nvPr/>
        </p:nvSpPr>
        <p:spPr>
          <a:xfrm>
            <a:off x="6169928" y="6468386"/>
            <a:ext cx="5799161" cy="369332"/>
          </a:xfrm>
          <a:prstGeom prst="rect">
            <a:avLst/>
          </a:prstGeom>
          <a:noFill/>
        </p:spPr>
        <p:txBody>
          <a:bodyPr wrap="square" rtlCol="0">
            <a:spAutoFit/>
          </a:bodyPr>
          <a:lstStyle/>
          <a:p>
            <a:r>
              <a:rPr lang="en-US" dirty="0" err="1">
                <a:solidFill>
                  <a:srgbClr val="002B5E"/>
                </a:solidFill>
                <a:latin typeface="Arial" panose="020B0604020202020204" pitchFamily="34" charset="0"/>
                <a:cs typeface="Arial" panose="020B0604020202020204" pitchFamily="34" charset="0"/>
              </a:rPr>
              <a:t>Heltshe</a:t>
            </a:r>
            <a:r>
              <a:rPr lang="en-US" dirty="0">
                <a:solidFill>
                  <a:srgbClr val="002B5E"/>
                </a:solidFill>
                <a:latin typeface="Arial" panose="020B0604020202020204" pitchFamily="34" charset="0"/>
                <a:cs typeface="Arial" panose="020B0604020202020204" pitchFamily="34" charset="0"/>
              </a:rPr>
              <a:t> SL, et al Clin Infect Dis 2015; 60(5):703–12</a:t>
            </a:r>
          </a:p>
        </p:txBody>
      </p:sp>
    </p:spTree>
    <p:extLst>
      <p:ext uri="{BB962C8B-B14F-4D97-AF65-F5344CB8AC3E}">
        <p14:creationId xmlns:p14="http://schemas.microsoft.com/office/powerpoint/2010/main" val="39016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4C90E7-941B-7044-A922-2B7C398767FE}"/>
              </a:ext>
            </a:extLst>
          </p:cNvPr>
          <p:cNvSpPr>
            <a:spLocks noGrp="1"/>
          </p:cNvSpPr>
          <p:nvPr>
            <p:ph type="title"/>
          </p:nvPr>
        </p:nvSpPr>
        <p:spPr>
          <a:xfrm>
            <a:off x="838199" y="365125"/>
            <a:ext cx="11199125" cy="1325563"/>
          </a:xfrm>
        </p:spPr>
        <p:txBody>
          <a:bodyPr>
            <a:normAutofit fontScale="90000"/>
          </a:bodyPr>
          <a:lstStyle/>
          <a:p>
            <a:r>
              <a:rPr lang="en-US" sz="4000" b="1" dirty="0">
                <a:solidFill>
                  <a:srgbClr val="002B5E"/>
                </a:solidFill>
              </a:rPr>
              <a:t>Restoring CFTR function associated with decreased </a:t>
            </a:r>
            <a:r>
              <a:rPr lang="en-US" sz="4000" b="1" u="sng" dirty="0">
                <a:solidFill>
                  <a:srgbClr val="002B5E"/>
                </a:solidFill>
              </a:rPr>
              <a:t>density</a:t>
            </a:r>
            <a:r>
              <a:rPr lang="en-US" sz="4000" b="1" dirty="0">
                <a:solidFill>
                  <a:srgbClr val="002B5E"/>
                </a:solidFill>
              </a:rPr>
              <a:t> of </a:t>
            </a:r>
            <a:r>
              <a:rPr lang="en-US" sz="4000" b="1" i="1" dirty="0">
                <a:solidFill>
                  <a:srgbClr val="002B5E"/>
                </a:solidFill>
              </a:rPr>
              <a:t>P. aeruginosa -&gt;</a:t>
            </a:r>
            <a:r>
              <a:rPr lang="en-US" sz="4000" b="1" dirty="0">
                <a:solidFill>
                  <a:srgbClr val="002B5E"/>
                </a:solidFill>
              </a:rPr>
              <a:t> </a:t>
            </a:r>
            <a:r>
              <a:rPr lang="en-US" sz="4000" b="1" u="sng" dirty="0">
                <a:solidFill>
                  <a:srgbClr val="002B5E"/>
                </a:solidFill>
              </a:rPr>
              <a:t>rebounded</a:t>
            </a:r>
            <a:r>
              <a:rPr lang="en-US" sz="4000" b="1" dirty="0">
                <a:solidFill>
                  <a:srgbClr val="002B5E"/>
                </a:solidFill>
              </a:rPr>
              <a:t> within 2 years</a:t>
            </a:r>
          </a:p>
        </p:txBody>
      </p:sp>
      <p:sp>
        <p:nvSpPr>
          <p:cNvPr id="3" name="Content Placeholder 2">
            <a:extLst>
              <a:ext uri="{FF2B5EF4-FFF2-40B4-BE49-F238E27FC236}">
                <a16:creationId xmlns="" xmlns:a16="http://schemas.microsoft.com/office/drawing/2014/main" id="{116C88EF-67D2-1049-B697-A5E6A87CB393}"/>
              </a:ext>
            </a:extLst>
          </p:cNvPr>
          <p:cNvSpPr>
            <a:spLocks noGrp="1"/>
          </p:cNvSpPr>
          <p:nvPr>
            <p:ph sz="half" idx="1"/>
          </p:nvPr>
        </p:nvSpPr>
        <p:spPr/>
        <p:txBody>
          <a:bodyPr/>
          <a:lstStyle/>
          <a:p>
            <a:pPr lvl="0"/>
            <a:r>
              <a:rPr lang="en-US" dirty="0"/>
              <a:t>Adult participants </a:t>
            </a:r>
          </a:p>
          <a:p>
            <a:pPr lvl="0"/>
            <a:r>
              <a:rPr lang="en-US" dirty="0"/>
              <a:t>G551D</a:t>
            </a:r>
          </a:p>
          <a:p>
            <a:pPr lvl="0"/>
            <a:r>
              <a:rPr lang="en-US" dirty="0"/>
              <a:t>8/12 chronic </a:t>
            </a:r>
            <a:r>
              <a:rPr lang="en-US" i="1" dirty="0"/>
              <a:t>P. aeruginosa </a:t>
            </a:r>
          </a:p>
          <a:p>
            <a:pPr lvl="0"/>
            <a:r>
              <a:rPr lang="en-US" dirty="0"/>
              <a:t>Initially density decreased</a:t>
            </a:r>
          </a:p>
          <a:p>
            <a:pPr lvl="0"/>
            <a:r>
              <a:rPr lang="en-US" dirty="0"/>
              <a:t>Rebounded within 2 years</a:t>
            </a:r>
            <a:r>
              <a:rPr lang="en-US" sz="6600" dirty="0"/>
              <a:t/>
            </a:r>
            <a:br>
              <a:rPr lang="en-US" sz="6600" dirty="0"/>
            </a:br>
            <a:endParaRPr lang="en-US" dirty="0"/>
          </a:p>
        </p:txBody>
      </p:sp>
      <p:pic>
        <p:nvPicPr>
          <p:cNvPr id="5" name="Content Placeholder 4" descr="Screen Clipping">
            <a:extLst>
              <a:ext uri="{FF2B5EF4-FFF2-40B4-BE49-F238E27FC236}">
                <a16:creationId xmlns="" xmlns:a16="http://schemas.microsoft.com/office/drawing/2014/main" id="{A47D9C65-3144-3E48-92CD-BD54D56B05B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2235" y="2181295"/>
            <a:ext cx="3360057" cy="3197949"/>
          </a:xfrm>
          <a:prstGeom prst="rect">
            <a:avLst/>
          </a:prstGeom>
        </p:spPr>
      </p:pic>
      <p:pic>
        <p:nvPicPr>
          <p:cNvPr id="6" name="Picture 5" descr="Screen Clipping">
            <a:extLst>
              <a:ext uri="{FF2B5EF4-FFF2-40B4-BE49-F238E27FC236}">
                <a16:creationId xmlns="" xmlns:a16="http://schemas.microsoft.com/office/drawing/2014/main" id="{7337D36E-0FF9-EA44-835E-161B147A4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494" y="2195809"/>
            <a:ext cx="3447321" cy="3105792"/>
          </a:xfrm>
          <a:prstGeom prst="rect">
            <a:avLst/>
          </a:prstGeom>
        </p:spPr>
      </p:pic>
      <p:sp>
        <p:nvSpPr>
          <p:cNvPr id="7" name="TextBox 6">
            <a:extLst>
              <a:ext uri="{FF2B5EF4-FFF2-40B4-BE49-F238E27FC236}">
                <a16:creationId xmlns="" xmlns:a16="http://schemas.microsoft.com/office/drawing/2014/main" id="{E465D4AC-78A4-CB40-884B-440A177A1D8A}"/>
              </a:ext>
            </a:extLst>
          </p:cNvPr>
          <p:cNvSpPr txBox="1"/>
          <p:nvPr/>
        </p:nvSpPr>
        <p:spPr>
          <a:xfrm>
            <a:off x="6175074" y="5923561"/>
            <a:ext cx="5985084" cy="369332"/>
          </a:xfrm>
          <a:prstGeom prst="rect">
            <a:avLst/>
          </a:prstGeom>
          <a:noFill/>
        </p:spPr>
        <p:txBody>
          <a:bodyPr wrap="square" rtlCol="0">
            <a:spAutoFit/>
          </a:bodyPr>
          <a:lstStyle/>
          <a:p>
            <a:r>
              <a:rPr lang="en-US" dirty="0" err="1">
                <a:solidFill>
                  <a:srgbClr val="002B5E"/>
                </a:solidFill>
              </a:rPr>
              <a:t>Hisert</a:t>
            </a:r>
            <a:r>
              <a:rPr lang="en-US" dirty="0">
                <a:solidFill>
                  <a:srgbClr val="002B5E"/>
                </a:solidFill>
              </a:rPr>
              <a:t> KB et al. Am J Resp </a:t>
            </a:r>
            <a:r>
              <a:rPr lang="en-US" dirty="0" err="1">
                <a:solidFill>
                  <a:srgbClr val="002B5E"/>
                </a:solidFill>
              </a:rPr>
              <a:t>Crit</a:t>
            </a:r>
            <a:r>
              <a:rPr lang="en-US" dirty="0">
                <a:solidFill>
                  <a:srgbClr val="002B5E"/>
                </a:solidFill>
              </a:rPr>
              <a:t> Care Med 2017;195:1617-28.</a:t>
            </a:r>
          </a:p>
        </p:txBody>
      </p:sp>
    </p:spTree>
    <p:extLst>
      <p:ext uri="{BB962C8B-B14F-4D97-AF65-F5344CB8AC3E}">
        <p14:creationId xmlns:p14="http://schemas.microsoft.com/office/powerpoint/2010/main" val="17001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EDA255-0AAE-0540-9EEF-3C361C6BAAF7}"/>
              </a:ext>
            </a:extLst>
          </p:cNvPr>
          <p:cNvSpPr>
            <a:spLocks noGrp="1"/>
          </p:cNvSpPr>
          <p:nvPr>
            <p:ph type="title"/>
          </p:nvPr>
        </p:nvSpPr>
        <p:spPr>
          <a:xfrm>
            <a:off x="272954" y="-493484"/>
            <a:ext cx="6853560" cy="1596788"/>
          </a:xfrm>
        </p:spPr>
        <p:txBody>
          <a:bodyPr/>
          <a:lstStyle/>
          <a:p>
            <a:r>
              <a:rPr lang="en-US" b="1" dirty="0">
                <a:solidFill>
                  <a:srgbClr val="002B5E"/>
                </a:solidFill>
              </a:rPr>
              <a:t>Restoring CFTR function associated with decline in </a:t>
            </a:r>
            <a:r>
              <a:rPr lang="en-US" b="1" i="1" dirty="0">
                <a:solidFill>
                  <a:srgbClr val="002B5E"/>
                </a:solidFill>
              </a:rPr>
              <a:t>Pseudomonas </a:t>
            </a:r>
            <a:r>
              <a:rPr lang="en-US" b="1" dirty="0">
                <a:solidFill>
                  <a:srgbClr val="002B5E"/>
                </a:solidFill>
              </a:rPr>
              <a:t>Prevalence </a:t>
            </a:r>
          </a:p>
        </p:txBody>
      </p:sp>
      <p:sp>
        <p:nvSpPr>
          <p:cNvPr id="4" name="Text Placeholder 3">
            <a:extLst>
              <a:ext uri="{FF2B5EF4-FFF2-40B4-BE49-F238E27FC236}">
                <a16:creationId xmlns="" xmlns:a16="http://schemas.microsoft.com/office/drawing/2014/main" id="{7F702C8A-3095-DA4B-90F3-4DD837730B6F}"/>
              </a:ext>
            </a:extLst>
          </p:cNvPr>
          <p:cNvSpPr>
            <a:spLocks noGrp="1"/>
          </p:cNvSpPr>
          <p:nvPr>
            <p:ph type="body" sz="half" idx="2"/>
          </p:nvPr>
        </p:nvSpPr>
        <p:spPr>
          <a:xfrm>
            <a:off x="286602" y="1265819"/>
            <a:ext cx="6853560" cy="3811588"/>
          </a:xfrm>
        </p:spPr>
        <p:txBody>
          <a:bodyPr>
            <a:normAutofit fontScale="92500" lnSpcReduction="10000"/>
          </a:bodyPr>
          <a:lstStyle/>
          <a:p>
            <a:pPr marL="457200" indent="-457200">
              <a:buFont typeface="Arial" panose="020B0604020202020204" pitchFamily="34" charset="0"/>
              <a:buChar char="•"/>
            </a:pPr>
            <a:r>
              <a:rPr lang="en-US" sz="2800" dirty="0"/>
              <a:t>Observational safety study using registry data to assess disease progression in ‘the real-world’</a:t>
            </a:r>
          </a:p>
          <a:p>
            <a:pPr marL="457200" indent="-457200">
              <a:buFont typeface="Arial" panose="020B0604020202020204" pitchFamily="34" charset="0"/>
              <a:buChar char="•"/>
            </a:pPr>
            <a:r>
              <a:rPr lang="en-US" sz="2800" i="1" dirty="0"/>
              <a:t>Pseudomonas decreased in those treated with ivacaftor and increased in comparator group</a:t>
            </a:r>
          </a:p>
          <a:p>
            <a:pPr marL="457200" indent="-457200">
              <a:buFont typeface="Arial" panose="020B0604020202020204" pitchFamily="34" charset="0"/>
              <a:buChar char="•"/>
            </a:pPr>
            <a:r>
              <a:rPr lang="en-US" sz="2800" dirty="0"/>
              <a:t>Mechanism of action unclear</a:t>
            </a:r>
          </a:p>
          <a:p>
            <a:pPr marL="914400" lvl="1" indent="-457200">
              <a:buFont typeface="Arial" panose="020B0604020202020204" pitchFamily="34" charset="0"/>
              <a:buChar char="•"/>
            </a:pPr>
            <a:r>
              <a:rPr lang="en-US" sz="2600" dirty="0"/>
              <a:t>ivacaftor-mediated increases in </a:t>
            </a:r>
            <a:r>
              <a:rPr lang="en-US" sz="2600" dirty="0" err="1"/>
              <a:t>mucociliary</a:t>
            </a:r>
            <a:r>
              <a:rPr lang="en-US" sz="2600" dirty="0"/>
              <a:t> clearance</a:t>
            </a:r>
          </a:p>
          <a:p>
            <a:pPr marL="914400" lvl="1" indent="-457200">
              <a:buFont typeface="Arial" panose="020B0604020202020204" pitchFamily="34" charset="0"/>
              <a:buChar char="•"/>
            </a:pPr>
            <a:r>
              <a:rPr lang="en-US" sz="2600" dirty="0"/>
              <a:t>immunologic involvement</a:t>
            </a:r>
          </a:p>
          <a:p>
            <a:pPr marL="914400" lvl="1" indent="-457200">
              <a:buFont typeface="Arial" panose="020B0604020202020204" pitchFamily="34" charset="0"/>
              <a:buChar char="•"/>
            </a:pPr>
            <a:r>
              <a:rPr lang="en-US" sz="2600" dirty="0"/>
              <a:t>Other mechanisms?</a:t>
            </a:r>
          </a:p>
          <a:p>
            <a:pPr marL="285750" indent="-285750">
              <a:buFont typeface="Arial" panose="020B0604020202020204" pitchFamily="34" charset="0"/>
              <a:buChar char="•"/>
            </a:pPr>
            <a:endParaRPr lang="en-US" dirty="0"/>
          </a:p>
        </p:txBody>
      </p:sp>
      <p:pic>
        <p:nvPicPr>
          <p:cNvPr id="11" name="Picture 10" descr="Screen Clipping">
            <a:extLst>
              <a:ext uri="{FF2B5EF4-FFF2-40B4-BE49-F238E27FC236}">
                <a16:creationId xmlns="" xmlns:a16="http://schemas.microsoft.com/office/drawing/2014/main" id="{CF641334-43D1-1940-9D65-C4B3E567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823" y="10641"/>
            <a:ext cx="4359077" cy="6858000"/>
          </a:xfrm>
          <a:prstGeom prst="rect">
            <a:avLst/>
          </a:prstGeom>
        </p:spPr>
      </p:pic>
      <p:sp>
        <p:nvSpPr>
          <p:cNvPr id="12" name="TextBox 11">
            <a:extLst>
              <a:ext uri="{FF2B5EF4-FFF2-40B4-BE49-F238E27FC236}">
                <a16:creationId xmlns="" xmlns:a16="http://schemas.microsoft.com/office/drawing/2014/main" id="{68B4B11E-6A0C-3445-9FD6-24AC6B9CB5A0}"/>
              </a:ext>
            </a:extLst>
          </p:cNvPr>
          <p:cNvSpPr txBox="1"/>
          <p:nvPr/>
        </p:nvSpPr>
        <p:spPr>
          <a:xfrm>
            <a:off x="711199" y="6371771"/>
            <a:ext cx="7231797" cy="646331"/>
          </a:xfrm>
          <a:prstGeom prst="rect">
            <a:avLst/>
          </a:prstGeom>
          <a:noFill/>
        </p:spPr>
        <p:txBody>
          <a:bodyPr wrap="square" rtlCol="0">
            <a:spAutoFit/>
          </a:bodyPr>
          <a:lstStyle/>
          <a:p>
            <a:r>
              <a:rPr lang="en-US" dirty="0"/>
              <a:t>N. Volkova, K. Moy, J. Evans, et al. https://</a:t>
            </a:r>
            <a:r>
              <a:rPr lang="en-US" dirty="0" err="1"/>
              <a:t>doi.org</a:t>
            </a:r>
            <a:r>
              <a:rPr lang="en-US" dirty="0"/>
              <a:t>/10.1016/j.jcf.2019.05.015</a:t>
            </a:r>
          </a:p>
          <a:p>
            <a:endParaRPr lang="en-US" dirty="0"/>
          </a:p>
        </p:txBody>
      </p:sp>
    </p:spTree>
    <p:extLst>
      <p:ext uri="{BB962C8B-B14F-4D97-AF65-F5344CB8AC3E}">
        <p14:creationId xmlns:p14="http://schemas.microsoft.com/office/powerpoint/2010/main" val="94191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EDA255-0AAE-0540-9EEF-3C361C6BAAF7}"/>
              </a:ext>
            </a:extLst>
          </p:cNvPr>
          <p:cNvSpPr>
            <a:spLocks noGrp="1"/>
          </p:cNvSpPr>
          <p:nvPr>
            <p:ph type="title"/>
          </p:nvPr>
        </p:nvSpPr>
        <p:spPr>
          <a:xfrm>
            <a:off x="272953" y="-493484"/>
            <a:ext cx="11450473" cy="1596788"/>
          </a:xfrm>
        </p:spPr>
        <p:txBody>
          <a:bodyPr/>
          <a:lstStyle/>
          <a:p>
            <a:r>
              <a:rPr lang="en-US" b="1" dirty="0">
                <a:solidFill>
                  <a:srgbClr val="002B5E"/>
                </a:solidFill>
              </a:rPr>
              <a:t>Restoring CFTR function associated with fewer new infections with CF Pathogens</a:t>
            </a:r>
          </a:p>
        </p:txBody>
      </p:sp>
      <p:sp>
        <p:nvSpPr>
          <p:cNvPr id="12" name="TextBox 11">
            <a:extLst>
              <a:ext uri="{FF2B5EF4-FFF2-40B4-BE49-F238E27FC236}">
                <a16:creationId xmlns="" xmlns:a16="http://schemas.microsoft.com/office/drawing/2014/main" id="{68B4B11E-6A0C-3445-9FD6-24AC6B9CB5A0}"/>
              </a:ext>
            </a:extLst>
          </p:cNvPr>
          <p:cNvSpPr txBox="1"/>
          <p:nvPr/>
        </p:nvSpPr>
        <p:spPr>
          <a:xfrm>
            <a:off x="1061701" y="6332518"/>
            <a:ext cx="7231797" cy="369332"/>
          </a:xfrm>
          <a:prstGeom prst="rect">
            <a:avLst/>
          </a:prstGeom>
          <a:noFill/>
        </p:spPr>
        <p:txBody>
          <a:bodyPr wrap="square" rtlCol="0">
            <a:spAutoFit/>
          </a:bodyPr>
          <a:lstStyle/>
          <a:p>
            <a:r>
              <a:rPr lang="en-US" dirty="0"/>
              <a:t>Singh SB et al, Pediatric Pulmonology. 2019;54:1200–1208</a:t>
            </a:r>
          </a:p>
        </p:txBody>
      </p:sp>
      <p:sp>
        <p:nvSpPr>
          <p:cNvPr id="8" name="Text Placeholder 1">
            <a:extLst>
              <a:ext uri="{FF2B5EF4-FFF2-40B4-BE49-F238E27FC236}">
                <a16:creationId xmlns="" xmlns:a16="http://schemas.microsoft.com/office/drawing/2014/main" id="{A2C736FC-C49B-7545-814A-36C949CE001E}"/>
              </a:ext>
            </a:extLst>
          </p:cNvPr>
          <p:cNvSpPr txBox="1">
            <a:spLocks/>
          </p:cNvSpPr>
          <p:nvPr/>
        </p:nvSpPr>
        <p:spPr>
          <a:xfrm>
            <a:off x="166255" y="1417639"/>
            <a:ext cx="8127243" cy="4181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rPr>
              <a:t>Time to new infection compared: 2008-11 (pre-CFTR modulators vs. 2012-15</a:t>
            </a:r>
          </a:p>
          <a:p>
            <a:r>
              <a:rPr lang="en-US" dirty="0">
                <a:latin typeface="Calibri" panose="020F0502020204030204" pitchFamily="34" charset="0"/>
              </a:rPr>
              <a:t>Group A –no modulators; Group B– modulators</a:t>
            </a:r>
          </a:p>
          <a:p>
            <a:r>
              <a:rPr lang="en-US" dirty="0">
                <a:latin typeface="Calibri" panose="020F0502020204030204" pitchFamily="34" charset="0"/>
              </a:rPr>
              <a:t>Composite endpoint: new infection with MSSA, MRSA, and/or </a:t>
            </a:r>
            <a:r>
              <a:rPr lang="en-US" i="1" dirty="0">
                <a:latin typeface="Calibri" panose="020F0502020204030204" pitchFamily="34" charset="0"/>
              </a:rPr>
              <a:t>Pseudomonas</a:t>
            </a:r>
          </a:p>
          <a:p>
            <a:pPr marL="0" indent="0">
              <a:buNone/>
            </a:pPr>
            <a:endParaRPr lang="en-US" i="1" dirty="0">
              <a:latin typeface="Calibri" panose="020F0502020204030204" pitchFamily="34" charset="0"/>
            </a:endParaRPr>
          </a:p>
          <a:p>
            <a:endParaRPr lang="en-US" dirty="0"/>
          </a:p>
          <a:p>
            <a:endParaRPr lang="en-US" dirty="0"/>
          </a:p>
        </p:txBody>
      </p:sp>
      <p:graphicFrame>
        <p:nvGraphicFramePr>
          <p:cNvPr id="9" name="Table 8">
            <a:extLst>
              <a:ext uri="{FF2B5EF4-FFF2-40B4-BE49-F238E27FC236}">
                <a16:creationId xmlns="" xmlns:a16="http://schemas.microsoft.com/office/drawing/2014/main" id="{A6967DDD-A2FA-EE46-A054-39EA78E7203E}"/>
              </a:ext>
            </a:extLst>
          </p:cNvPr>
          <p:cNvGraphicFramePr>
            <a:graphicFrameLocks noGrp="1"/>
          </p:cNvGraphicFramePr>
          <p:nvPr>
            <p:extLst>
              <p:ext uri="{D42A27DB-BD31-4B8C-83A1-F6EECF244321}">
                <p14:modId xmlns:p14="http://schemas.microsoft.com/office/powerpoint/2010/main" val="1360038967"/>
              </p:ext>
            </p:extLst>
          </p:nvPr>
        </p:nvGraphicFramePr>
        <p:xfrm>
          <a:off x="332509" y="4114336"/>
          <a:ext cx="6962078" cy="1381760"/>
        </p:xfrm>
        <a:graphic>
          <a:graphicData uri="http://schemas.openxmlformats.org/drawingml/2006/table">
            <a:tbl>
              <a:tblPr firstRow="1" bandRow="1">
                <a:tableStyleId>{5C22544A-7EE6-4342-B048-85BDC9FD1C3A}</a:tableStyleId>
              </a:tblPr>
              <a:tblGrid>
                <a:gridCol w="1509132">
                  <a:extLst>
                    <a:ext uri="{9D8B030D-6E8A-4147-A177-3AD203B41FA5}">
                      <a16:colId xmlns="" xmlns:a16="http://schemas.microsoft.com/office/drawing/2014/main" val="4199683227"/>
                    </a:ext>
                  </a:extLst>
                </a:gridCol>
                <a:gridCol w="1059366">
                  <a:extLst>
                    <a:ext uri="{9D8B030D-6E8A-4147-A177-3AD203B41FA5}">
                      <a16:colId xmlns="" xmlns:a16="http://schemas.microsoft.com/office/drawing/2014/main" val="2606263388"/>
                    </a:ext>
                  </a:extLst>
                </a:gridCol>
                <a:gridCol w="1159726">
                  <a:extLst>
                    <a:ext uri="{9D8B030D-6E8A-4147-A177-3AD203B41FA5}">
                      <a16:colId xmlns="" xmlns:a16="http://schemas.microsoft.com/office/drawing/2014/main" val="2410684788"/>
                    </a:ext>
                  </a:extLst>
                </a:gridCol>
                <a:gridCol w="879257">
                  <a:extLst>
                    <a:ext uri="{9D8B030D-6E8A-4147-A177-3AD203B41FA5}">
                      <a16:colId xmlns="" xmlns:a16="http://schemas.microsoft.com/office/drawing/2014/main" val="1652757454"/>
                    </a:ext>
                  </a:extLst>
                </a:gridCol>
                <a:gridCol w="2354597">
                  <a:extLst>
                    <a:ext uri="{9D8B030D-6E8A-4147-A177-3AD203B41FA5}">
                      <a16:colId xmlns="" xmlns:a16="http://schemas.microsoft.com/office/drawing/2014/main" val="2450550457"/>
                    </a:ext>
                  </a:extLst>
                </a:gridCol>
              </a:tblGrid>
              <a:tr h="370840">
                <a:tc>
                  <a:txBody>
                    <a:bodyPr/>
                    <a:lstStyle/>
                    <a:p>
                      <a:endParaRPr lang="en-US" dirty="0"/>
                    </a:p>
                  </a:txBody>
                  <a:tcPr/>
                </a:tc>
                <a:tc>
                  <a:txBody>
                    <a:bodyPr/>
                    <a:lstStyle/>
                    <a:p>
                      <a:r>
                        <a:rPr lang="en-US" dirty="0"/>
                        <a:t>2008-2011</a:t>
                      </a:r>
                    </a:p>
                  </a:txBody>
                  <a:tcPr/>
                </a:tc>
                <a:tc>
                  <a:txBody>
                    <a:bodyPr/>
                    <a:lstStyle/>
                    <a:p>
                      <a:r>
                        <a:rPr lang="en-US" dirty="0"/>
                        <a:t>2012-2015</a:t>
                      </a:r>
                    </a:p>
                  </a:txBody>
                  <a:tcPr/>
                </a:tc>
                <a:tc>
                  <a:txBody>
                    <a:bodyPr/>
                    <a:lstStyle/>
                    <a:p>
                      <a:r>
                        <a:rPr lang="en-US" dirty="0"/>
                        <a:t>P</a:t>
                      </a:r>
                    </a:p>
                  </a:txBody>
                  <a:tcPr/>
                </a:tc>
                <a:tc>
                  <a:txBody>
                    <a:bodyPr/>
                    <a:lstStyle/>
                    <a:p>
                      <a:r>
                        <a:rPr lang="en-US" dirty="0"/>
                        <a:t>CI 95% </a:t>
                      </a:r>
                    </a:p>
                  </a:txBody>
                  <a:tcPr/>
                </a:tc>
                <a:extLst>
                  <a:ext uri="{0D108BD9-81ED-4DB2-BD59-A6C34878D82A}">
                    <a16:rowId xmlns="" xmlns:a16="http://schemas.microsoft.com/office/drawing/2014/main" val="3378025982"/>
                  </a:ext>
                </a:extLst>
              </a:tr>
              <a:tr h="370840">
                <a:tc>
                  <a:txBody>
                    <a:bodyPr/>
                    <a:lstStyle/>
                    <a:p>
                      <a:r>
                        <a:rPr lang="en-US" dirty="0"/>
                        <a:t>Group</a:t>
                      </a:r>
                      <a:r>
                        <a:rPr lang="en-US" baseline="0" dirty="0"/>
                        <a:t> A </a:t>
                      </a:r>
                      <a:endParaRPr lang="en-US" dirty="0"/>
                    </a:p>
                  </a:txBody>
                  <a:tcPr/>
                </a:tc>
                <a:tc>
                  <a:txBody>
                    <a:bodyPr/>
                    <a:lstStyle/>
                    <a:p>
                      <a:r>
                        <a:rPr lang="en-US" dirty="0"/>
                        <a:t>49%</a:t>
                      </a:r>
                    </a:p>
                  </a:txBody>
                  <a:tcPr/>
                </a:tc>
                <a:tc>
                  <a:txBody>
                    <a:bodyPr/>
                    <a:lstStyle/>
                    <a:p>
                      <a:r>
                        <a:rPr lang="en-US" dirty="0"/>
                        <a:t>34%</a:t>
                      </a:r>
                    </a:p>
                  </a:txBody>
                  <a:tcPr/>
                </a:tc>
                <a:tc>
                  <a:txBody>
                    <a:bodyPr/>
                    <a:lstStyle/>
                    <a:p>
                      <a:r>
                        <a:rPr lang="en-US" dirty="0"/>
                        <a:t>0.06</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0.53 (0.27-1.04)</a:t>
                      </a:r>
                    </a:p>
                  </a:txBody>
                  <a:tcPr/>
                </a:tc>
                <a:extLst>
                  <a:ext uri="{0D108BD9-81ED-4DB2-BD59-A6C34878D82A}">
                    <a16:rowId xmlns="" xmlns:a16="http://schemas.microsoft.com/office/drawing/2014/main" val="1303784444"/>
                  </a:ext>
                </a:extLst>
              </a:tr>
              <a:tr h="370840">
                <a:tc>
                  <a:txBody>
                    <a:bodyPr/>
                    <a:lstStyle/>
                    <a:p>
                      <a:r>
                        <a:rPr lang="en-US" dirty="0"/>
                        <a:t>Group</a:t>
                      </a:r>
                      <a:r>
                        <a:rPr lang="en-US" baseline="0" dirty="0"/>
                        <a:t> B</a:t>
                      </a:r>
                      <a:endParaRPr lang="en-US" dirty="0"/>
                    </a:p>
                  </a:txBody>
                  <a:tcPr/>
                </a:tc>
                <a:tc>
                  <a:txBody>
                    <a:bodyPr/>
                    <a:lstStyle/>
                    <a:p>
                      <a:r>
                        <a:rPr lang="en-US" dirty="0"/>
                        <a:t>52%</a:t>
                      </a:r>
                    </a:p>
                  </a:txBody>
                  <a:tcPr/>
                </a:tc>
                <a:tc>
                  <a:txBody>
                    <a:bodyPr/>
                    <a:lstStyle/>
                    <a:p>
                      <a:r>
                        <a:rPr lang="en-US" dirty="0"/>
                        <a:t>29%</a:t>
                      </a:r>
                    </a:p>
                  </a:txBody>
                  <a:tcPr/>
                </a:tc>
                <a:tc>
                  <a:txBody>
                    <a:bodyPr/>
                    <a:lstStyle/>
                    <a:p>
                      <a:r>
                        <a:rPr lang="en-US" dirty="0"/>
                        <a:t>0.02</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0.23 (0.06-0.78)</a:t>
                      </a:r>
                    </a:p>
                  </a:txBody>
                  <a:tcPr/>
                </a:tc>
                <a:extLst>
                  <a:ext uri="{0D108BD9-81ED-4DB2-BD59-A6C34878D82A}">
                    <a16:rowId xmlns="" xmlns:a16="http://schemas.microsoft.com/office/drawing/2014/main" val="1577666753"/>
                  </a:ext>
                </a:extLst>
              </a:tr>
            </a:tbl>
          </a:graphicData>
        </a:graphic>
      </p:graphicFrame>
      <p:pic>
        <p:nvPicPr>
          <p:cNvPr id="10" name="Picture 9" descr="Screen Clipping">
            <a:extLst>
              <a:ext uri="{FF2B5EF4-FFF2-40B4-BE49-F238E27FC236}">
                <a16:creationId xmlns="" xmlns:a16="http://schemas.microsoft.com/office/drawing/2014/main" id="{60B58B79-1627-3347-981C-DA6997E85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498" y="1584126"/>
            <a:ext cx="3755902" cy="4267570"/>
          </a:xfrm>
          <a:prstGeom prst="rect">
            <a:avLst/>
          </a:prstGeom>
          <a:ln>
            <a:solidFill>
              <a:schemeClr val="tx1">
                <a:lumMod val="50000"/>
              </a:schemeClr>
            </a:solidFill>
          </a:ln>
        </p:spPr>
      </p:pic>
    </p:spTree>
    <p:extLst>
      <p:ext uri="{BB962C8B-B14F-4D97-AF65-F5344CB8AC3E}">
        <p14:creationId xmlns:p14="http://schemas.microsoft.com/office/powerpoint/2010/main" val="35671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1FA58A-13E6-7B4D-AFD3-C6D9957BFC92}"/>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Objectives</a:t>
            </a:r>
            <a:r>
              <a:rPr lang="en-US" b="1" dirty="0"/>
              <a:t> </a:t>
            </a:r>
            <a:r>
              <a:rPr lang="en-US" b="1" dirty="0">
                <a:latin typeface="Calibri" panose="020F0502020204030204" pitchFamily="34" charset="0"/>
                <a:cs typeface="Calibri" panose="020F0502020204030204" pitchFamily="34" charset="0"/>
              </a:rPr>
              <a:t>for </a:t>
            </a:r>
            <a:r>
              <a:rPr lang="en-US" b="1">
                <a:latin typeface="Calibri" panose="020F0502020204030204" pitchFamily="34" charset="0"/>
                <a:cs typeface="Calibri" panose="020F0502020204030204" pitchFamily="34" charset="0"/>
              </a:rPr>
              <a:t>today’s Session</a:t>
            </a:r>
            <a:endParaRPr lang="en-US" b="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96D9FE8-713E-224D-93EA-6C71FDB69E2A}"/>
              </a:ext>
            </a:extLst>
          </p:cNvPr>
          <p:cNvSpPr>
            <a:spLocks noGrp="1"/>
          </p:cNvSpPr>
          <p:nvPr>
            <p:ph idx="1"/>
          </p:nvPr>
        </p:nvSpPr>
        <p:spPr/>
        <p:txBody>
          <a:bodyPr/>
          <a:lstStyle/>
          <a:p>
            <a:r>
              <a:rPr lang="en-US" dirty="0"/>
              <a:t>Identify ongoing challenges in the treatment of infections in people with CF and discuss the potential impact of CFTR modulators on infections</a:t>
            </a:r>
          </a:p>
          <a:p>
            <a:r>
              <a:rPr lang="en-US" dirty="0"/>
              <a:t>Update you on the results of ongoing work to improve our understanding of CF microorganisms including detection, diagnosis, and optimal treatment</a:t>
            </a:r>
          </a:p>
          <a:p>
            <a:r>
              <a:rPr lang="en-US" dirty="0"/>
              <a:t>Discuss current strategies that will result in the new anti-infective therapies of tomorrow</a:t>
            </a:r>
          </a:p>
          <a:p>
            <a:endParaRPr lang="en-US" dirty="0"/>
          </a:p>
        </p:txBody>
      </p:sp>
      <p:pic>
        <p:nvPicPr>
          <p:cNvPr id="6" name="Picture 5">
            <a:extLst>
              <a:ext uri="{FF2B5EF4-FFF2-40B4-BE49-F238E27FC236}">
                <a16:creationId xmlns="" xmlns:a16="http://schemas.microsoft.com/office/drawing/2014/main" id="{4178CAD6-9162-0A4F-918C-8CA55373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259" y="5658419"/>
            <a:ext cx="3333750" cy="1035774"/>
          </a:xfrm>
          <a:prstGeom prst="rect">
            <a:avLst/>
          </a:prstGeom>
        </p:spPr>
      </p:pic>
      <p:pic>
        <p:nvPicPr>
          <p:cNvPr id="7" name="Picture 6">
            <a:extLst>
              <a:ext uri="{FF2B5EF4-FFF2-40B4-BE49-F238E27FC236}">
                <a16:creationId xmlns="" xmlns:a16="http://schemas.microsoft.com/office/drawing/2014/main" id="{6B4CFA1A-2409-4948-AD43-C959183A011B}"/>
              </a:ext>
            </a:extLst>
          </p:cNvPr>
          <p:cNvPicPr>
            <a:picLocks noChangeAspect="1"/>
          </p:cNvPicPr>
          <p:nvPr/>
        </p:nvPicPr>
        <p:blipFill rotWithShape="1">
          <a:blip r:embed="rId3">
            <a:extLst>
              <a:ext uri="{28A0092B-C50C-407E-A947-70E740481C1C}">
                <a14:useLocalDpi xmlns:a14="http://schemas.microsoft.com/office/drawing/2010/main" val="0"/>
              </a:ext>
            </a:extLst>
          </a:blip>
          <a:srcRect l="27038" t="36111" r="31365" b="44247"/>
          <a:stretch/>
        </p:blipFill>
        <p:spPr>
          <a:xfrm>
            <a:off x="417991" y="5473189"/>
            <a:ext cx="3132218" cy="1221004"/>
          </a:xfrm>
          <a:prstGeom prst="rect">
            <a:avLst/>
          </a:prstGeom>
        </p:spPr>
      </p:pic>
    </p:spTree>
    <p:extLst>
      <p:ext uri="{BB962C8B-B14F-4D97-AF65-F5344CB8AC3E}">
        <p14:creationId xmlns:p14="http://schemas.microsoft.com/office/powerpoint/2010/main" val="251302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17D5E30B-FE25-4272-AE7E-858B5E4962B2}"/>
              </a:ext>
            </a:extLst>
          </p:cNvPr>
          <p:cNvGraphicFramePr/>
          <p:nvPr/>
        </p:nvGraphicFramePr>
        <p:xfrm>
          <a:off x="997525" y="185526"/>
          <a:ext cx="12773500" cy="718509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idx="4294967295"/>
          </p:nvPr>
        </p:nvSpPr>
        <p:spPr>
          <a:xfrm>
            <a:off x="331762" y="2912227"/>
            <a:ext cx="2882494" cy="2394064"/>
          </a:xfrm>
          <a:solidFill>
            <a:schemeClr val="bg1"/>
          </a:solidFill>
          <a:ln>
            <a:solidFill>
              <a:schemeClr val="bg1"/>
            </a:solidFill>
          </a:ln>
        </p:spPr>
        <p:txBody>
          <a:bodyPr>
            <a:noAutofit/>
          </a:bodyPr>
          <a:lstStyle/>
          <a:p>
            <a:pPr algn="ctr" rtl="0"/>
            <a:r>
              <a:rPr lang="en-US" sz="3400" b="1" i="0" kern="1200" spc="0" baseline="0" dirty="0">
                <a:solidFill>
                  <a:schemeClr val="tx2"/>
                </a:solidFill>
                <a:effectLst/>
                <a:latin typeface="Arial" panose="020B0604020202020204" pitchFamily="34" charset="0"/>
                <a:cs typeface="Arial" panose="020B0604020202020204" pitchFamily="34" charset="0"/>
              </a:rPr>
              <a:t>Prioritization </a:t>
            </a:r>
            <a:br>
              <a:rPr lang="en-US" sz="3400" b="1" i="0" kern="1200" spc="0" baseline="0" dirty="0">
                <a:solidFill>
                  <a:schemeClr val="tx2"/>
                </a:solidFill>
                <a:effectLst/>
                <a:latin typeface="Arial" panose="020B0604020202020204" pitchFamily="34" charset="0"/>
                <a:cs typeface="Arial" panose="020B0604020202020204" pitchFamily="34" charset="0"/>
              </a:rPr>
            </a:br>
            <a:r>
              <a:rPr lang="en-US" sz="3400" b="1" i="0" kern="1200" spc="0" baseline="0" dirty="0">
                <a:solidFill>
                  <a:schemeClr val="tx2"/>
                </a:solidFill>
                <a:effectLst/>
                <a:latin typeface="Arial" panose="020B0604020202020204" pitchFamily="34" charset="0"/>
                <a:cs typeface="Arial" panose="020B0604020202020204" pitchFamily="34" charset="0"/>
              </a:rPr>
              <a:t>Survey of </a:t>
            </a:r>
            <a:r>
              <a:rPr lang="en-US" sz="3400" b="1" i="0" kern="1200" spc="0" baseline="0" dirty="0">
                <a:solidFill>
                  <a:schemeClr val="tx2"/>
                </a:solidFill>
                <a:effectLst/>
              </a:rPr>
              <a:t/>
            </a:r>
            <a:br>
              <a:rPr lang="en-US" sz="3400" b="1" i="0" kern="1200" spc="0" baseline="0" dirty="0">
                <a:solidFill>
                  <a:schemeClr val="tx2"/>
                </a:solidFill>
                <a:effectLst/>
              </a:rPr>
            </a:br>
            <a:r>
              <a:rPr lang="en-US" sz="3400" b="1" i="0" kern="1200" spc="0" baseline="0" dirty="0">
                <a:solidFill>
                  <a:schemeClr val="tx2"/>
                </a:solidFill>
                <a:effectLst/>
              </a:rPr>
              <a:t>Research </a:t>
            </a:r>
            <a:br>
              <a:rPr lang="en-US" sz="3400" b="1" i="0" kern="1200" spc="0" baseline="0" dirty="0">
                <a:solidFill>
                  <a:schemeClr val="tx2"/>
                </a:solidFill>
                <a:effectLst/>
              </a:rPr>
            </a:br>
            <a:r>
              <a:rPr lang="en-US" sz="3400" b="1" i="0" kern="1200" spc="0" baseline="0" dirty="0">
                <a:solidFill>
                  <a:schemeClr val="tx2"/>
                </a:solidFill>
                <a:effectLst/>
              </a:rPr>
              <a:t>Topics</a:t>
            </a:r>
            <a:endParaRPr lang="en-US" sz="3400" dirty="0">
              <a:solidFill>
                <a:schemeClr val="tx2"/>
              </a:solidFill>
              <a:effectLst/>
            </a:endParaRPr>
          </a:p>
        </p:txBody>
      </p:sp>
    </p:spTree>
    <p:extLst>
      <p:ext uri="{BB962C8B-B14F-4D97-AF65-F5344CB8AC3E}">
        <p14:creationId xmlns:p14="http://schemas.microsoft.com/office/powerpoint/2010/main" val="381118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397E75D-D171-4243-80DB-0B54DC4EA6FD}"/>
              </a:ext>
            </a:extLst>
          </p:cNvPr>
          <p:cNvSpPr txBox="1"/>
          <p:nvPr/>
        </p:nvSpPr>
        <p:spPr>
          <a:xfrm>
            <a:off x="1187355" y="1610436"/>
            <a:ext cx="10228791" cy="3046988"/>
          </a:xfrm>
          <a:prstGeom prst="rect">
            <a:avLst/>
          </a:prstGeom>
          <a:noFill/>
        </p:spPr>
        <p:txBody>
          <a:bodyPr wrap="square" rtlCol="0">
            <a:spAutoFit/>
          </a:bodyPr>
          <a:lstStyle/>
          <a:p>
            <a:r>
              <a:rPr lang="en-US" sz="4800" b="1" dirty="0">
                <a:solidFill>
                  <a:schemeClr val="bg1"/>
                </a:solidFill>
              </a:rPr>
              <a:t>Update you on the results of ongoing work to improve our understanding of CF microorganisms including detection, diagnosis, and optimal treatment</a:t>
            </a:r>
            <a:endParaRPr lang="en-US" sz="4800" dirty="0">
              <a:solidFill>
                <a:schemeClr val="bg1"/>
              </a:solidFill>
            </a:endParaRPr>
          </a:p>
        </p:txBody>
      </p:sp>
    </p:spTree>
    <p:extLst>
      <p:ext uri="{BB962C8B-B14F-4D97-AF65-F5344CB8AC3E}">
        <p14:creationId xmlns:p14="http://schemas.microsoft.com/office/powerpoint/2010/main" val="3290778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364231" y="6207126"/>
            <a:ext cx="1847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12C5F"/>
              </a:solidFill>
              <a:effectLst/>
              <a:uLnTx/>
              <a:uFillTx/>
              <a:latin typeface="Times New Roman" panose="02020603050405020304" pitchFamily="18"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12C5F"/>
              </a:solidFill>
              <a:effectLst/>
              <a:uLnTx/>
              <a:uFillTx/>
              <a:latin typeface="Times New Roman" panose="02020603050405020304" pitchFamily="18" charset="0"/>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12C5F"/>
              </a:solidFill>
              <a:effectLst/>
              <a:uLnTx/>
              <a:uFillTx/>
              <a:latin typeface="Times New Roman" panose="02020603050405020304" pitchFamily="18" charset="0"/>
              <a:ea typeface="+mn-ea"/>
              <a:cs typeface="+mn-cs"/>
            </a:endParaRPr>
          </a:p>
        </p:txBody>
      </p:sp>
      <p:grpSp>
        <p:nvGrpSpPr>
          <p:cNvPr id="2" name="Group 32"/>
          <p:cNvGrpSpPr>
            <a:grpSpLocks/>
          </p:cNvGrpSpPr>
          <p:nvPr/>
        </p:nvGrpSpPr>
        <p:grpSpPr bwMode="auto">
          <a:xfrm>
            <a:off x="5308919" y="1785938"/>
            <a:ext cx="3235325" cy="3404890"/>
            <a:chOff x="3316288" y="1843088"/>
            <a:chExt cx="3235325" cy="3404890"/>
          </a:xfrm>
        </p:grpSpPr>
        <p:sp>
          <p:nvSpPr>
            <p:cNvPr id="53279" name="Text Box 10"/>
            <p:cNvSpPr txBox="1">
              <a:spLocks noChangeArrowheads="1"/>
            </p:cNvSpPr>
            <p:nvPr/>
          </p:nvSpPr>
          <p:spPr bwMode="auto">
            <a:xfrm>
              <a:off x="3316288" y="1843088"/>
              <a:ext cx="1689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Persistently </a:t>
              </a:r>
              <a:r>
                <a:rPr kumimoji="0" lang="en-US" altLang="en-US" sz="1200" b="1" i="1" u="none" strike="noStrike" kern="1200" cap="none" spc="0" normalizeH="0" baseline="0" noProof="0">
                  <a:ln>
                    <a:noFill/>
                  </a:ln>
                  <a:solidFill>
                    <a:srgbClr val="012C5F"/>
                  </a:solidFill>
                  <a:effectLst/>
                  <a:uLnTx/>
                  <a:uFillTx/>
                  <a:latin typeface="Arial" panose="020B0604020202020204" pitchFamily="34" charset="0"/>
                  <a:ea typeface="+mn-ea"/>
                  <a:cs typeface="+mn-cs"/>
                </a:rPr>
                <a:t>Pa +</a:t>
              </a: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 cultures</a:t>
              </a:r>
            </a:p>
          </p:txBody>
        </p:sp>
        <p:sp>
          <p:nvSpPr>
            <p:cNvPr id="53280" name="Line 14"/>
            <p:cNvSpPr>
              <a:spLocks noChangeShapeType="1"/>
            </p:cNvSpPr>
            <p:nvPr/>
          </p:nvSpPr>
          <p:spPr bwMode="auto">
            <a:xfrm>
              <a:off x="3620901"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81" name="Line 15"/>
            <p:cNvSpPr>
              <a:spLocks noChangeShapeType="1"/>
            </p:cNvSpPr>
            <p:nvPr/>
          </p:nvSpPr>
          <p:spPr bwMode="auto">
            <a:xfrm>
              <a:off x="3857411"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82" name="Line 16"/>
            <p:cNvSpPr>
              <a:spLocks noChangeShapeType="1"/>
            </p:cNvSpPr>
            <p:nvPr/>
          </p:nvSpPr>
          <p:spPr bwMode="auto">
            <a:xfrm>
              <a:off x="4057535"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83" name="Line 17"/>
            <p:cNvSpPr>
              <a:spLocks noChangeShapeType="1"/>
            </p:cNvSpPr>
            <p:nvPr/>
          </p:nvSpPr>
          <p:spPr bwMode="auto">
            <a:xfrm>
              <a:off x="4291013"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84" name="AutoShape 18"/>
            <p:cNvSpPr>
              <a:spLocks/>
            </p:cNvSpPr>
            <p:nvPr/>
          </p:nvSpPr>
          <p:spPr bwMode="auto">
            <a:xfrm rot="5400000">
              <a:off x="4902994" y="3144044"/>
              <a:ext cx="295275" cy="3001963"/>
            </a:xfrm>
            <a:prstGeom prst="rightBrace">
              <a:avLst>
                <a:gd name="adj1" fmla="val 8429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85" name="Text Box 19"/>
            <p:cNvSpPr txBox="1">
              <a:spLocks noChangeArrowheads="1"/>
            </p:cNvSpPr>
            <p:nvPr/>
          </p:nvSpPr>
          <p:spPr bwMode="auto">
            <a:xfrm>
              <a:off x="4392613" y="4786313"/>
              <a:ext cx="138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Chronic infection</a:t>
              </a:r>
            </a:p>
          </p:txBody>
        </p:sp>
      </p:grpSp>
      <p:sp>
        <p:nvSpPr>
          <p:cNvPr id="12301" name="AutoShape 20"/>
          <p:cNvSpPr>
            <a:spLocks noChangeArrowheads="1"/>
          </p:cNvSpPr>
          <p:nvPr/>
        </p:nvSpPr>
        <p:spPr bwMode="auto">
          <a:xfrm>
            <a:off x="6709093" y="1208404"/>
            <a:ext cx="3370262" cy="820341"/>
          </a:xfrm>
          <a:prstGeom prst="rightArrow">
            <a:avLst>
              <a:gd name="adj1" fmla="val 49889"/>
              <a:gd name="adj2" fmla="val 86888"/>
            </a:avLst>
          </a:prstGeom>
          <a:solidFill>
            <a:srgbClr val="012C5F"/>
          </a:solidFill>
          <a:ln>
            <a:noFill/>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chemeClr val="accent1">
                    <a:lumMod val="20000"/>
                    <a:lumOff val="80000"/>
                  </a:schemeClr>
                </a:solidFill>
                <a:effectLst/>
                <a:uLnTx/>
                <a:uFillTx/>
                <a:latin typeface="Arial" panose="020B0604020202020204" pitchFamily="34" charset="0"/>
                <a:ea typeface="+mn-ea"/>
                <a:cs typeface="+mn-cs"/>
              </a:rPr>
              <a:t> Mucoid </a:t>
            </a:r>
            <a:r>
              <a:rPr kumimoji="0" lang="en-US" altLang="en-US" sz="2400" b="0" i="1" u="none" strike="noStrike" kern="1200" cap="none" spc="0" normalizeH="0" baseline="0" noProof="0" dirty="0">
                <a:ln>
                  <a:noFill/>
                </a:ln>
                <a:solidFill>
                  <a:schemeClr val="accent1">
                    <a:lumMod val="20000"/>
                    <a:lumOff val="80000"/>
                  </a:schemeClr>
                </a:solidFill>
                <a:effectLst/>
                <a:uLnTx/>
                <a:uFillTx/>
                <a:latin typeface="Arial" panose="020B0604020202020204" pitchFamily="34" charset="0"/>
                <a:ea typeface="+mn-ea"/>
                <a:cs typeface="+mn-cs"/>
              </a:rPr>
              <a:t>P. aeruginosa</a:t>
            </a:r>
          </a:p>
        </p:txBody>
      </p:sp>
      <p:grpSp>
        <p:nvGrpSpPr>
          <p:cNvPr id="3" name="Group 41"/>
          <p:cNvGrpSpPr>
            <a:grpSpLocks/>
          </p:cNvGrpSpPr>
          <p:nvPr/>
        </p:nvGrpSpPr>
        <p:grpSpPr bwMode="auto">
          <a:xfrm>
            <a:off x="2116455" y="1906588"/>
            <a:ext cx="7519988" cy="3284240"/>
            <a:chOff x="123825" y="1963738"/>
            <a:chExt cx="7519988" cy="3284240"/>
          </a:xfrm>
        </p:grpSpPr>
        <p:sp>
          <p:nvSpPr>
            <p:cNvPr id="53267" name="AutoShape 7"/>
            <p:cNvSpPr>
              <a:spLocks noChangeArrowheads="1"/>
            </p:cNvSpPr>
            <p:nvPr/>
          </p:nvSpPr>
          <p:spPr bwMode="auto">
            <a:xfrm>
              <a:off x="331788" y="3748088"/>
              <a:ext cx="7312025" cy="928687"/>
            </a:xfrm>
            <a:prstGeom prst="rightArrow">
              <a:avLst>
                <a:gd name="adj1" fmla="val 50000"/>
                <a:gd name="adj2" fmla="val 99731"/>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grpSp>
          <p:nvGrpSpPr>
            <p:cNvPr id="53268" name="Group 31"/>
            <p:cNvGrpSpPr>
              <a:grpSpLocks/>
            </p:cNvGrpSpPr>
            <p:nvPr/>
          </p:nvGrpSpPr>
          <p:grpSpPr bwMode="auto">
            <a:xfrm>
              <a:off x="123825" y="1963738"/>
              <a:ext cx="3306763" cy="3284240"/>
              <a:chOff x="123825" y="1963738"/>
              <a:chExt cx="3306763" cy="3284240"/>
            </a:xfrm>
          </p:grpSpPr>
          <p:sp>
            <p:nvSpPr>
              <p:cNvPr id="53269" name="Text Box 4"/>
              <p:cNvSpPr txBox="1">
                <a:spLocks noChangeArrowheads="1"/>
              </p:cNvSpPr>
              <p:nvPr/>
            </p:nvSpPr>
            <p:spPr bwMode="auto">
              <a:xfrm>
                <a:off x="123825" y="2365375"/>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Birth</a:t>
                </a:r>
              </a:p>
            </p:txBody>
          </p:sp>
          <p:sp>
            <p:nvSpPr>
              <p:cNvPr id="53270" name="Text Box 5"/>
              <p:cNvSpPr txBox="1">
                <a:spLocks noChangeArrowheads="1"/>
              </p:cNvSpPr>
              <p:nvPr/>
            </p:nvSpPr>
            <p:spPr bwMode="auto">
              <a:xfrm>
                <a:off x="639763" y="2614613"/>
                <a:ext cx="1216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1st </a:t>
                </a:r>
                <a:r>
                  <a:rPr kumimoji="0" lang="en-US" altLang="en-US" sz="1200" b="1" i="1" u="none" strike="noStrike" kern="1200" cap="none" spc="0" normalizeH="0" baseline="0" noProof="0">
                    <a:ln>
                      <a:noFill/>
                    </a:ln>
                    <a:solidFill>
                      <a:srgbClr val="012C5F"/>
                    </a:solidFill>
                    <a:effectLst/>
                    <a:uLnTx/>
                    <a:uFillTx/>
                    <a:latin typeface="Arial" panose="020B0604020202020204" pitchFamily="34" charset="0"/>
                    <a:ea typeface="+mn-ea"/>
                    <a:cs typeface="+mn-cs"/>
                  </a:rPr>
                  <a:t>Pa</a:t>
                </a: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 +  culture</a:t>
                </a:r>
              </a:p>
            </p:txBody>
          </p:sp>
          <p:sp>
            <p:nvSpPr>
              <p:cNvPr id="53271" name="Text Box 6"/>
              <p:cNvSpPr txBox="1">
                <a:spLocks noChangeArrowheads="1"/>
              </p:cNvSpPr>
              <p:nvPr/>
            </p:nvSpPr>
            <p:spPr bwMode="auto">
              <a:xfrm>
                <a:off x="1982788" y="2563813"/>
                <a:ext cx="1216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rPr>
                  <a:t> </a:t>
                </a:r>
                <a:r>
                  <a:rPr kumimoji="0" lang="en-US" altLang="en-US" sz="1200" b="1" i="1" u="none" strike="noStrike" kern="1200" cap="none" spc="0" normalizeH="0" baseline="0" noProof="0">
                    <a:ln>
                      <a:noFill/>
                    </a:ln>
                    <a:solidFill>
                      <a:srgbClr val="012C5F"/>
                    </a:solidFill>
                    <a:effectLst/>
                    <a:uLnTx/>
                    <a:uFillTx/>
                    <a:latin typeface="Arial" panose="020B0604020202020204" pitchFamily="34" charset="0"/>
                    <a:ea typeface="+mn-ea"/>
                    <a:cs typeface="+mn-cs"/>
                  </a:rPr>
                  <a:t>Pa</a:t>
                </a: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 negative culture</a:t>
                </a:r>
              </a:p>
            </p:txBody>
          </p:sp>
          <p:sp>
            <p:nvSpPr>
              <p:cNvPr id="53272" name="AutoShape 8"/>
              <p:cNvSpPr>
                <a:spLocks/>
              </p:cNvSpPr>
              <p:nvPr/>
            </p:nvSpPr>
            <p:spPr bwMode="auto">
              <a:xfrm rot="5400000">
                <a:off x="2214563" y="3576638"/>
                <a:ext cx="295275" cy="2136775"/>
              </a:xfrm>
              <a:prstGeom prst="rightBrace">
                <a:avLst>
                  <a:gd name="adj1" fmla="val 6000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73" name="Text Box 9"/>
              <p:cNvSpPr txBox="1">
                <a:spLocks noChangeArrowheads="1"/>
              </p:cNvSpPr>
              <p:nvPr/>
            </p:nvSpPr>
            <p:spPr bwMode="auto">
              <a:xfrm>
                <a:off x="1803400" y="4786313"/>
                <a:ext cx="152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Intermittent  infection</a:t>
                </a: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74" name="Line 12"/>
              <p:cNvSpPr>
                <a:spLocks noChangeShapeType="1"/>
              </p:cNvSpPr>
              <p:nvPr/>
            </p:nvSpPr>
            <p:spPr bwMode="auto">
              <a:xfrm>
                <a:off x="347663"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75" name="Line 13"/>
              <p:cNvSpPr>
                <a:spLocks noChangeShapeType="1"/>
              </p:cNvSpPr>
              <p:nvPr/>
            </p:nvSpPr>
            <p:spPr bwMode="auto">
              <a:xfrm>
                <a:off x="1777336" y="2687638"/>
                <a:ext cx="0" cy="1196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76" name="Line 22"/>
              <p:cNvSpPr>
                <a:spLocks noChangeShapeType="1"/>
              </p:cNvSpPr>
              <p:nvPr/>
            </p:nvSpPr>
            <p:spPr bwMode="auto">
              <a:xfrm rot="10799985" flipV="1">
                <a:off x="1293813" y="3265488"/>
                <a:ext cx="0" cy="652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sp>
            <p:nvSpPr>
              <p:cNvPr id="53277" name="Text Box 23"/>
              <p:cNvSpPr txBox="1">
                <a:spLocks noChangeArrowheads="1"/>
              </p:cNvSpPr>
              <p:nvPr/>
            </p:nvSpPr>
            <p:spPr bwMode="auto">
              <a:xfrm>
                <a:off x="1366838" y="1963738"/>
                <a:ext cx="865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2nd </a:t>
                </a:r>
                <a:r>
                  <a:rPr kumimoji="0" lang="en-US" altLang="en-US" sz="1200" b="1" i="1" u="none" strike="noStrike" kern="1200" cap="none" spc="0" normalizeH="0" baseline="0" noProof="0">
                    <a:ln>
                      <a:noFill/>
                    </a:ln>
                    <a:solidFill>
                      <a:srgbClr val="012C5F"/>
                    </a:solidFill>
                    <a:effectLst/>
                    <a:uLnTx/>
                    <a:uFillTx/>
                    <a:latin typeface="Arial" panose="020B0604020202020204" pitchFamily="34" charset="0"/>
                    <a:ea typeface="+mn-ea"/>
                    <a:cs typeface="+mn-cs"/>
                  </a:rPr>
                  <a:t>Pa</a:t>
                </a: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 +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culture</a:t>
                </a:r>
              </a:p>
            </p:txBody>
          </p:sp>
          <p:sp>
            <p:nvSpPr>
              <p:cNvPr id="53278" name="Line 24"/>
              <p:cNvSpPr>
                <a:spLocks noChangeShapeType="1"/>
              </p:cNvSpPr>
              <p:nvPr/>
            </p:nvSpPr>
            <p:spPr bwMode="auto">
              <a:xfrm>
                <a:off x="2603500" y="3482975"/>
                <a:ext cx="0" cy="434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C5F"/>
                  </a:solidFill>
                  <a:effectLst/>
                  <a:uLnTx/>
                  <a:uFillTx/>
                  <a:latin typeface="Calibri" panose="020F0502020204030204"/>
                  <a:ea typeface="+mn-ea"/>
                  <a:cs typeface="+mn-cs"/>
                </a:endParaRPr>
              </a:p>
            </p:txBody>
          </p:sp>
        </p:grpSp>
      </p:grpSp>
      <p:grpSp>
        <p:nvGrpSpPr>
          <p:cNvPr id="5" name="Group 38"/>
          <p:cNvGrpSpPr>
            <a:grpSpLocks/>
          </p:cNvGrpSpPr>
          <p:nvPr/>
        </p:nvGrpSpPr>
        <p:grpSpPr bwMode="auto">
          <a:xfrm>
            <a:off x="3676969" y="5370517"/>
            <a:ext cx="1023037" cy="562992"/>
            <a:chOff x="1684353" y="5427663"/>
            <a:chExt cx="1023016" cy="562515"/>
          </a:xfrm>
        </p:grpSpPr>
        <p:sp>
          <p:nvSpPr>
            <p:cNvPr id="53265" name="AutoShape 30"/>
            <p:cNvSpPr>
              <a:spLocks noChangeArrowheads="1"/>
            </p:cNvSpPr>
            <p:nvPr/>
          </p:nvSpPr>
          <p:spPr bwMode="auto">
            <a:xfrm>
              <a:off x="2271713" y="5427663"/>
              <a:ext cx="333375" cy="325437"/>
            </a:xfrm>
            <a:prstGeom prst="upArrow">
              <a:avLst>
                <a:gd name="adj1" fmla="val 50000"/>
                <a:gd name="adj2" fmla="val 25000"/>
              </a:avLst>
            </a:prstGeom>
            <a:solidFill>
              <a:schemeClr val="accent2"/>
            </a:solidFill>
            <a:ln w="9525" algn="ctr">
              <a:solidFill>
                <a:schemeClr val="tx1"/>
              </a:solidFill>
              <a:miter lim="800000"/>
              <a:headEnd/>
              <a:tailEnd/>
            </a:ln>
          </p:spPr>
          <p:txBody>
            <a:bodyPr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66" name="TextBox 33"/>
            <p:cNvSpPr txBox="1">
              <a:spLocks noChangeArrowheads="1"/>
            </p:cNvSpPr>
            <p:nvPr/>
          </p:nvSpPr>
          <p:spPr bwMode="auto">
            <a:xfrm>
              <a:off x="1684353" y="5713413"/>
              <a:ext cx="1023016" cy="27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Eradication</a:t>
              </a:r>
            </a:p>
          </p:txBody>
        </p:sp>
      </p:grpSp>
      <p:grpSp>
        <p:nvGrpSpPr>
          <p:cNvPr id="6" name="Group 39"/>
          <p:cNvGrpSpPr>
            <a:grpSpLocks/>
          </p:cNvGrpSpPr>
          <p:nvPr/>
        </p:nvGrpSpPr>
        <p:grpSpPr bwMode="auto">
          <a:xfrm>
            <a:off x="4946969" y="5518147"/>
            <a:ext cx="1537335" cy="917512"/>
            <a:chOff x="2954338" y="5575300"/>
            <a:chExt cx="1537335" cy="918157"/>
          </a:xfrm>
        </p:grpSpPr>
        <p:sp>
          <p:nvSpPr>
            <p:cNvPr id="53262" name="AutoShape 54"/>
            <p:cNvSpPr>
              <a:spLocks noChangeArrowheads="1"/>
            </p:cNvSpPr>
            <p:nvPr/>
          </p:nvSpPr>
          <p:spPr bwMode="auto">
            <a:xfrm rot="3411721">
              <a:off x="4123531" y="5540534"/>
              <a:ext cx="333375" cy="402908"/>
            </a:xfrm>
            <a:prstGeom prst="upArrow">
              <a:avLst>
                <a:gd name="adj1" fmla="val 50000"/>
                <a:gd name="adj2" fmla="val 75833"/>
              </a:avLst>
            </a:prstGeom>
            <a:solidFill>
              <a:srgbClr val="FF0000"/>
            </a:solidFill>
            <a:ln w="9525" algn="ctr">
              <a:solidFill>
                <a:schemeClr val="tx1"/>
              </a:solidFill>
              <a:miter lim="800000"/>
              <a:headEnd/>
              <a:tailEnd/>
            </a:ln>
          </p:spPr>
          <p:txBody>
            <a:bodyPr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63" name="AutoShape 56"/>
            <p:cNvSpPr>
              <a:spLocks noChangeArrowheads="1"/>
            </p:cNvSpPr>
            <p:nvPr/>
          </p:nvSpPr>
          <p:spPr bwMode="auto">
            <a:xfrm rot="18273604">
              <a:off x="3185319" y="5556409"/>
              <a:ext cx="333375" cy="402908"/>
            </a:xfrm>
            <a:prstGeom prst="upArrow">
              <a:avLst>
                <a:gd name="adj1" fmla="val 50000"/>
                <a:gd name="adj2" fmla="val 75833"/>
              </a:avLst>
            </a:prstGeom>
            <a:solidFill>
              <a:srgbClr val="FF0000"/>
            </a:solidFill>
            <a:ln w="9525" algn="ctr">
              <a:solidFill>
                <a:schemeClr val="tx1"/>
              </a:solidFill>
              <a:miter lim="800000"/>
              <a:headEnd/>
              <a:tailEnd/>
            </a:ln>
          </p:spPr>
          <p:txBody>
            <a:bodyPr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64" name="TextBox 35"/>
            <p:cNvSpPr txBox="1">
              <a:spLocks noChangeArrowheads="1"/>
            </p:cNvSpPr>
            <p:nvPr/>
          </p:nvSpPr>
          <p:spPr bwMode="auto">
            <a:xfrm>
              <a:off x="2954338" y="6031468"/>
              <a:ext cx="1234633" cy="46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Pulmonary</a:t>
              </a:r>
              <a:b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b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Exacerbations</a:t>
              </a:r>
            </a:p>
          </p:txBody>
        </p:sp>
      </p:grpSp>
      <p:grpSp>
        <p:nvGrpSpPr>
          <p:cNvPr id="7" name="Group 40"/>
          <p:cNvGrpSpPr>
            <a:grpSpLocks/>
          </p:cNvGrpSpPr>
          <p:nvPr/>
        </p:nvGrpSpPr>
        <p:grpSpPr bwMode="auto">
          <a:xfrm>
            <a:off x="6709094" y="5635784"/>
            <a:ext cx="2364750" cy="934462"/>
            <a:chOff x="4716359" y="5692820"/>
            <a:chExt cx="2365018" cy="934060"/>
          </a:xfrm>
        </p:grpSpPr>
        <p:sp>
          <p:nvSpPr>
            <p:cNvPr id="53260" name="AutoShape 55"/>
            <p:cNvSpPr>
              <a:spLocks noChangeArrowheads="1"/>
            </p:cNvSpPr>
            <p:nvPr/>
          </p:nvSpPr>
          <p:spPr bwMode="auto">
            <a:xfrm>
              <a:off x="5011738" y="5692820"/>
              <a:ext cx="333375" cy="392023"/>
            </a:xfrm>
            <a:prstGeom prst="upArrow">
              <a:avLst>
                <a:gd name="adj1" fmla="val 50000"/>
                <a:gd name="adj2" fmla="val 69167"/>
              </a:avLst>
            </a:prstGeom>
            <a:solidFill>
              <a:srgbClr val="FFFF00"/>
            </a:solidFill>
            <a:ln w="9525" algn="ctr">
              <a:solidFill>
                <a:schemeClr val="tx1"/>
              </a:solidFill>
              <a:miter lim="800000"/>
              <a:headEnd/>
              <a:tailEnd/>
            </a:ln>
          </p:spPr>
          <p:txBody>
            <a:bodyPr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12C5F"/>
                </a:solidFill>
                <a:effectLst/>
                <a:uLnTx/>
                <a:uFillTx/>
                <a:latin typeface="Arial" panose="020B0604020202020204" pitchFamily="34" charset="0"/>
                <a:ea typeface="+mn-ea"/>
                <a:cs typeface="+mn-cs"/>
              </a:endParaRPr>
            </a:p>
          </p:txBody>
        </p:sp>
        <p:sp>
          <p:nvSpPr>
            <p:cNvPr id="53261" name="TextBox 36"/>
            <p:cNvSpPr txBox="1">
              <a:spLocks noChangeArrowheads="1"/>
            </p:cNvSpPr>
            <p:nvPr/>
          </p:nvSpPr>
          <p:spPr bwMode="auto">
            <a:xfrm>
              <a:off x="4716359" y="6350000"/>
              <a:ext cx="2365018" cy="27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2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2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2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12C5F"/>
                  </a:solidFill>
                  <a:effectLst/>
                  <a:uLnTx/>
                  <a:uFillTx/>
                  <a:latin typeface="Arial" panose="020B0604020202020204" pitchFamily="34" charset="0"/>
                  <a:ea typeface="+mn-ea"/>
                  <a:cs typeface="+mn-cs"/>
                </a:rPr>
                <a:t>Chronic Suppressive Therapy</a:t>
              </a:r>
            </a:p>
          </p:txBody>
        </p:sp>
      </p:grpSp>
      <p:sp>
        <p:nvSpPr>
          <p:cNvPr id="4" name="Title 3"/>
          <p:cNvSpPr>
            <a:spLocks noGrp="1"/>
          </p:cNvSpPr>
          <p:nvPr>
            <p:ph type="title" idx="4294967295"/>
          </p:nvPr>
        </p:nvSpPr>
        <p:spPr>
          <a:xfrm>
            <a:off x="584771" y="204080"/>
            <a:ext cx="9939403" cy="1325563"/>
          </a:xfrm>
        </p:spPr>
        <p:txBody>
          <a:bodyPr>
            <a:normAutofit/>
          </a:bodyPr>
          <a:lstStyle/>
          <a:p>
            <a:pPr rtl="0" eaLnBrk="1" latinLnBrk="0" hangingPunct="1"/>
            <a:r>
              <a:rPr lang="en-US" sz="3600" b="1" kern="1200" dirty="0">
                <a:solidFill>
                  <a:srgbClr val="012C5F"/>
                </a:solidFill>
                <a:effectLst/>
                <a:latin typeface="+mn-lt"/>
                <a:ea typeface="+mn-ea"/>
                <a:cs typeface="Times New Roman" panose="02020603050405020304" pitchFamily="18" charset="0"/>
              </a:rPr>
              <a:t>Natural History of Acquisition </a:t>
            </a:r>
            <a:br>
              <a:rPr lang="en-US" sz="3600" b="1" kern="1200" dirty="0">
                <a:solidFill>
                  <a:srgbClr val="012C5F"/>
                </a:solidFill>
                <a:effectLst/>
                <a:latin typeface="+mn-lt"/>
                <a:ea typeface="+mn-ea"/>
                <a:cs typeface="Times New Roman" panose="02020603050405020304" pitchFamily="18" charset="0"/>
              </a:rPr>
            </a:br>
            <a:r>
              <a:rPr lang="en-US" sz="3600" b="1" kern="1200" dirty="0">
                <a:solidFill>
                  <a:srgbClr val="012C5F"/>
                </a:solidFill>
                <a:effectLst/>
                <a:latin typeface="+mn-lt"/>
                <a:ea typeface="+mn-ea"/>
                <a:cs typeface="Times New Roman" panose="02020603050405020304" pitchFamily="18" charset="0"/>
              </a:rPr>
              <a:t>of </a:t>
            </a:r>
            <a:r>
              <a:rPr lang="en-US" sz="3600" b="1" i="1" kern="1200" dirty="0">
                <a:solidFill>
                  <a:srgbClr val="012C5F"/>
                </a:solidFill>
                <a:effectLst/>
                <a:latin typeface="+mn-lt"/>
                <a:ea typeface="+mn-ea"/>
                <a:cs typeface="Times New Roman" panose="02020603050405020304" pitchFamily="18" charset="0"/>
              </a:rPr>
              <a:t>Pseudomonas aeruginosa</a:t>
            </a:r>
            <a:endParaRPr lang="en-US" sz="3600" b="1" dirty="0">
              <a:solidFill>
                <a:srgbClr val="012C5F"/>
              </a:solidFill>
              <a:effectLst/>
              <a:latin typeface="+mn-lt"/>
            </a:endParaRPr>
          </a:p>
        </p:txBody>
      </p:sp>
    </p:spTree>
    <p:extLst>
      <p:ext uri="{BB962C8B-B14F-4D97-AF65-F5344CB8AC3E}">
        <p14:creationId xmlns:p14="http://schemas.microsoft.com/office/powerpoint/2010/main" val="3005888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animEffect transition="in" filter="strips(downRight)">
                                      <p:cBhvr>
                                        <p:cTn id="17" dur="500"/>
                                        <p:tgtEl>
                                          <p:spTgt spid="12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8CB81-EAF2-B84F-94A3-F596C42BF949}"/>
              </a:ext>
            </a:extLst>
          </p:cNvPr>
          <p:cNvSpPr>
            <a:spLocks noGrp="1"/>
          </p:cNvSpPr>
          <p:nvPr>
            <p:ph type="title"/>
          </p:nvPr>
        </p:nvSpPr>
        <p:spPr/>
        <p:txBody>
          <a:bodyPr/>
          <a:lstStyle/>
          <a:p>
            <a:r>
              <a:rPr lang="en-US" b="1" dirty="0">
                <a:solidFill>
                  <a:srgbClr val="002B5E"/>
                </a:solidFill>
              </a:rPr>
              <a:t>CF lung is a complex microbial ecology</a:t>
            </a:r>
          </a:p>
        </p:txBody>
      </p:sp>
      <p:sp>
        <p:nvSpPr>
          <p:cNvPr id="3" name="Content Placeholder 2">
            <a:extLst>
              <a:ext uri="{FF2B5EF4-FFF2-40B4-BE49-F238E27FC236}">
                <a16:creationId xmlns="" xmlns:a16="http://schemas.microsoft.com/office/drawing/2014/main" id="{8440B197-601C-9146-B749-ED7ECCBC0E21}"/>
              </a:ext>
            </a:extLst>
          </p:cNvPr>
          <p:cNvSpPr>
            <a:spLocks noGrp="1"/>
          </p:cNvSpPr>
          <p:nvPr>
            <p:ph idx="1"/>
          </p:nvPr>
        </p:nvSpPr>
        <p:spPr/>
        <p:txBody>
          <a:bodyPr>
            <a:normAutofit lnSpcReduction="10000"/>
          </a:bodyPr>
          <a:lstStyle/>
          <a:p>
            <a:r>
              <a:rPr lang="en-US" dirty="0"/>
              <a:t>Unique growth conditions, available nutrients and metabolism can affect the activity of antibiotics</a:t>
            </a:r>
          </a:p>
          <a:p>
            <a:pPr lvl="1"/>
            <a:r>
              <a:rPr lang="en-US" dirty="0"/>
              <a:t>These interactions may impact progression of CF, response to therapy and clinical outcomes</a:t>
            </a:r>
          </a:p>
          <a:p>
            <a:r>
              <a:rPr lang="en-US" i="1" dirty="0"/>
              <a:t>P. aeruginosa </a:t>
            </a:r>
            <a:r>
              <a:rPr lang="en-US" dirty="0"/>
              <a:t>biofilm enhanced by RSV co-infection.  What is the proposed mechanisms:</a:t>
            </a:r>
          </a:p>
          <a:p>
            <a:pPr lvl="1"/>
            <a:r>
              <a:rPr lang="en-US" dirty="0"/>
              <a:t>Dysregulation of host immunity</a:t>
            </a:r>
          </a:p>
          <a:p>
            <a:pPr lvl="1"/>
            <a:r>
              <a:rPr lang="en-US" dirty="0"/>
              <a:t>Normally, host sequesters iron</a:t>
            </a:r>
          </a:p>
          <a:p>
            <a:pPr lvl="1"/>
            <a:r>
              <a:rPr lang="en-US" dirty="0"/>
              <a:t>RSV infection: induces release of iron-bound transferrin by airway epithelial cells mediated by interferon (IFN) </a:t>
            </a:r>
          </a:p>
          <a:p>
            <a:pPr lvl="1"/>
            <a:r>
              <a:rPr lang="en-US" dirty="0"/>
              <a:t>More iron -&gt; increased biofilm growth</a:t>
            </a:r>
          </a:p>
        </p:txBody>
      </p:sp>
      <p:sp>
        <p:nvSpPr>
          <p:cNvPr id="4" name="TextBox 3">
            <a:extLst>
              <a:ext uri="{FF2B5EF4-FFF2-40B4-BE49-F238E27FC236}">
                <a16:creationId xmlns="" xmlns:a16="http://schemas.microsoft.com/office/drawing/2014/main" id="{B75FE147-18C1-D142-97CE-D513D88AA95C}"/>
              </a:ext>
            </a:extLst>
          </p:cNvPr>
          <p:cNvSpPr txBox="1"/>
          <p:nvPr/>
        </p:nvSpPr>
        <p:spPr>
          <a:xfrm>
            <a:off x="668874" y="6350889"/>
            <a:ext cx="5427125" cy="338554"/>
          </a:xfrm>
          <a:prstGeom prst="rect">
            <a:avLst/>
          </a:prstGeom>
          <a:noFill/>
          <a:ln>
            <a:solidFill>
              <a:schemeClr val="bg1"/>
            </a:solidFill>
          </a:ln>
        </p:spPr>
        <p:txBody>
          <a:bodyPr wrap="square" rtlCol="0">
            <a:spAutoFit/>
          </a:bodyPr>
          <a:lstStyle/>
          <a:p>
            <a:pPr algn="ctr"/>
            <a:r>
              <a:rPr lang="en-US" sz="1600" dirty="0"/>
              <a:t>Hendricks MR et al. </a:t>
            </a:r>
            <a:r>
              <a:rPr lang="en-US" sz="1600" dirty="0" err="1"/>
              <a:t>Prot</a:t>
            </a:r>
            <a:r>
              <a:rPr lang="en-US" sz="1600" dirty="0"/>
              <a:t> Nat </a:t>
            </a:r>
            <a:r>
              <a:rPr lang="en-US" sz="1600" dirty="0" err="1"/>
              <a:t>Acad</a:t>
            </a:r>
            <a:r>
              <a:rPr lang="en-US" sz="1600" dirty="0"/>
              <a:t> </a:t>
            </a:r>
            <a:r>
              <a:rPr lang="en-US" sz="1600" dirty="0" err="1"/>
              <a:t>Sci</a:t>
            </a:r>
            <a:r>
              <a:rPr lang="en-US" sz="1600" dirty="0"/>
              <a:t> 2016;113:1642-7</a:t>
            </a:r>
          </a:p>
        </p:txBody>
      </p:sp>
    </p:spTree>
    <p:extLst>
      <p:ext uri="{BB962C8B-B14F-4D97-AF65-F5344CB8AC3E}">
        <p14:creationId xmlns:p14="http://schemas.microsoft.com/office/powerpoint/2010/main" val="331503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420F59-F4CD-2248-9581-DB42B0A1AE96}"/>
              </a:ext>
            </a:extLst>
          </p:cNvPr>
          <p:cNvSpPr txBox="1"/>
          <p:nvPr/>
        </p:nvSpPr>
        <p:spPr>
          <a:xfrm>
            <a:off x="1191492" y="2674947"/>
            <a:ext cx="10210800" cy="800219"/>
          </a:xfrm>
          <a:prstGeom prst="rect">
            <a:avLst/>
          </a:prstGeom>
          <a:noFill/>
        </p:spPr>
        <p:txBody>
          <a:bodyPr wrap="square" rtlCol="0">
            <a:spAutoFit/>
          </a:bodyPr>
          <a:lstStyle/>
          <a:p>
            <a:r>
              <a:rPr lang="en-US" sz="4600" b="1" dirty="0">
                <a:solidFill>
                  <a:schemeClr val="bg1"/>
                </a:solidFill>
                <a:cs typeface="Arial" panose="020B0604020202020204" pitchFamily="34" charset="0"/>
              </a:rPr>
              <a:t>Optimizing Current Treatments</a:t>
            </a:r>
            <a:endParaRPr lang="en-US" sz="4600" dirty="0">
              <a:solidFill>
                <a:schemeClr val="bg1"/>
              </a:solidFill>
              <a:cs typeface="Arial" panose="020B0604020202020204" pitchFamily="34" charset="0"/>
            </a:endParaRPr>
          </a:p>
        </p:txBody>
      </p:sp>
    </p:spTree>
    <p:extLst>
      <p:ext uri="{BB962C8B-B14F-4D97-AF65-F5344CB8AC3E}">
        <p14:creationId xmlns:p14="http://schemas.microsoft.com/office/powerpoint/2010/main" val="151845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9465A5-3B3C-D14E-8EEA-7E5FCE3C8FFD}"/>
              </a:ext>
            </a:extLst>
          </p:cNvPr>
          <p:cNvSpPr>
            <a:spLocks noGrp="1"/>
          </p:cNvSpPr>
          <p:nvPr>
            <p:ph type="title"/>
          </p:nvPr>
        </p:nvSpPr>
        <p:spPr/>
        <p:txBody>
          <a:bodyPr/>
          <a:lstStyle/>
          <a:p>
            <a:r>
              <a:rPr lang="en-US" b="1" dirty="0">
                <a:solidFill>
                  <a:srgbClr val="002B5E"/>
                </a:solidFill>
              </a:rPr>
              <a:t>THE OPTIMIZE Trial</a:t>
            </a:r>
          </a:p>
        </p:txBody>
      </p:sp>
      <p:sp>
        <p:nvSpPr>
          <p:cNvPr id="3" name="Content Placeholder 2">
            <a:extLst>
              <a:ext uri="{FF2B5EF4-FFF2-40B4-BE49-F238E27FC236}">
                <a16:creationId xmlns="" xmlns:a16="http://schemas.microsoft.com/office/drawing/2014/main" id="{6A1990A8-1A4E-EB45-AAD4-0785EA8133E9}"/>
              </a:ext>
            </a:extLst>
          </p:cNvPr>
          <p:cNvSpPr>
            <a:spLocks noGrp="1"/>
          </p:cNvSpPr>
          <p:nvPr>
            <p:ph sz="half" idx="1"/>
          </p:nvPr>
        </p:nvSpPr>
        <p:spPr/>
        <p:txBody>
          <a:bodyPr/>
          <a:lstStyle/>
          <a:p>
            <a:r>
              <a:rPr lang="en-US" sz="3000" u="sng" dirty="0"/>
              <a:t>Add</a:t>
            </a:r>
            <a:r>
              <a:rPr lang="en-US" sz="3000" dirty="0"/>
              <a:t> </a:t>
            </a:r>
            <a:r>
              <a:rPr lang="en-US" sz="3000" i="1" dirty="0"/>
              <a:t>a</a:t>
            </a:r>
            <a:r>
              <a:rPr lang="en-US" sz="3000" dirty="0"/>
              <a:t>zithromycin to inhaled tobramycin </a:t>
            </a:r>
          </a:p>
          <a:p>
            <a:r>
              <a:rPr lang="en-US" sz="3000" dirty="0"/>
              <a:t>Reduce exacerbations in children undergoing eradication of </a:t>
            </a:r>
            <a:r>
              <a:rPr lang="en-US" sz="3000" i="1" dirty="0"/>
              <a:t>P. aeruginosa </a:t>
            </a:r>
          </a:p>
          <a:p>
            <a:r>
              <a:rPr lang="en-US" sz="3000" dirty="0"/>
              <a:t>Azithromycin group</a:t>
            </a:r>
          </a:p>
          <a:p>
            <a:pPr lvl="1"/>
            <a:r>
              <a:rPr lang="en-US" sz="2200" dirty="0"/>
              <a:t>44% reduction in exacerbations</a:t>
            </a:r>
          </a:p>
          <a:p>
            <a:pPr lvl="1"/>
            <a:r>
              <a:rPr lang="en-US" sz="2200" dirty="0"/>
              <a:t>1.27 kg weight gain</a:t>
            </a:r>
          </a:p>
          <a:p>
            <a:pPr lvl="1"/>
            <a:r>
              <a:rPr lang="en-US" sz="2200" dirty="0"/>
              <a:t>No impact on microbiology</a:t>
            </a:r>
          </a:p>
        </p:txBody>
      </p:sp>
      <p:pic>
        <p:nvPicPr>
          <p:cNvPr id="5" name="Content Placeholder 4" descr="Screen Clipping">
            <a:extLst>
              <a:ext uri="{FF2B5EF4-FFF2-40B4-BE49-F238E27FC236}">
                <a16:creationId xmlns="" xmlns:a16="http://schemas.microsoft.com/office/drawing/2014/main" id="{4F179D10-A929-F143-9145-090350476F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01794" y="2104571"/>
            <a:ext cx="6314434" cy="3788660"/>
          </a:xfrm>
          <a:prstGeom prst="rect">
            <a:avLst/>
          </a:prstGeom>
        </p:spPr>
      </p:pic>
      <p:sp>
        <p:nvSpPr>
          <p:cNvPr id="6" name="TextBox 5">
            <a:extLst>
              <a:ext uri="{FF2B5EF4-FFF2-40B4-BE49-F238E27FC236}">
                <a16:creationId xmlns="" xmlns:a16="http://schemas.microsoft.com/office/drawing/2014/main" id="{B58BD920-DCB4-004F-8471-02A73D68E277}"/>
              </a:ext>
            </a:extLst>
          </p:cNvPr>
          <p:cNvSpPr txBox="1"/>
          <p:nvPr/>
        </p:nvSpPr>
        <p:spPr>
          <a:xfrm>
            <a:off x="5199797" y="6082287"/>
            <a:ext cx="6716431" cy="400110"/>
          </a:xfrm>
          <a:prstGeom prst="rect">
            <a:avLst/>
          </a:prstGeom>
          <a:noFill/>
          <a:ln>
            <a:solidFill>
              <a:schemeClr val="bg1"/>
            </a:solidFill>
          </a:ln>
        </p:spPr>
        <p:txBody>
          <a:bodyPr wrap="square" rtlCol="0">
            <a:spAutoFit/>
          </a:bodyPr>
          <a:lstStyle/>
          <a:p>
            <a:pPr algn="ctr"/>
            <a:r>
              <a:rPr lang="en-US" sz="2000" dirty="0"/>
              <a:t>Mayer-Hamblett N et al. Am J </a:t>
            </a:r>
            <a:r>
              <a:rPr lang="en-US" sz="2000" dirty="0" err="1"/>
              <a:t>Resp</a:t>
            </a:r>
            <a:r>
              <a:rPr lang="en-US" sz="2000" dirty="0"/>
              <a:t> </a:t>
            </a:r>
            <a:r>
              <a:rPr lang="en-US" sz="2000" dirty="0" err="1"/>
              <a:t>Crit</a:t>
            </a:r>
            <a:r>
              <a:rPr lang="en-US" sz="2000" dirty="0"/>
              <a:t> Care Med June 11 2018</a:t>
            </a:r>
          </a:p>
        </p:txBody>
      </p:sp>
    </p:spTree>
    <p:extLst>
      <p:ext uri="{BB962C8B-B14F-4D97-AF65-F5344CB8AC3E}">
        <p14:creationId xmlns:p14="http://schemas.microsoft.com/office/powerpoint/2010/main" val="245622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3A354BAC-69FF-F348-B0F5-63415F18E081}"/>
              </a:ext>
            </a:extLst>
          </p:cNvPr>
          <p:cNvSpPr/>
          <p:nvPr/>
        </p:nvSpPr>
        <p:spPr>
          <a:xfrm>
            <a:off x="2078038" y="3554413"/>
            <a:ext cx="1406525"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1" name="Rectangle 10">
            <a:extLst>
              <a:ext uri="{FF2B5EF4-FFF2-40B4-BE49-F238E27FC236}">
                <a16:creationId xmlns="" xmlns:a16="http://schemas.microsoft.com/office/drawing/2014/main" id="{52E3FEAB-C322-3547-98F9-6AC4B0E025CC}"/>
              </a:ext>
            </a:extLst>
          </p:cNvPr>
          <p:cNvSpPr/>
          <p:nvPr/>
        </p:nvSpPr>
        <p:spPr>
          <a:xfrm>
            <a:off x="3484563" y="3554413"/>
            <a:ext cx="447675"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3" name="Rectangle 12">
            <a:extLst>
              <a:ext uri="{FF2B5EF4-FFF2-40B4-BE49-F238E27FC236}">
                <a16:creationId xmlns="" xmlns:a16="http://schemas.microsoft.com/office/drawing/2014/main" id="{22B354DB-B2D1-2F42-AD9E-C1CA462C2308}"/>
              </a:ext>
            </a:extLst>
          </p:cNvPr>
          <p:cNvSpPr/>
          <p:nvPr/>
        </p:nvSpPr>
        <p:spPr>
          <a:xfrm>
            <a:off x="3484563" y="2665413"/>
            <a:ext cx="1406525"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4" name="Rectangle 13">
            <a:extLst>
              <a:ext uri="{FF2B5EF4-FFF2-40B4-BE49-F238E27FC236}">
                <a16:creationId xmlns="" xmlns:a16="http://schemas.microsoft.com/office/drawing/2014/main" id="{6435AC37-60C5-6C4D-8C06-8959D6C84680}"/>
              </a:ext>
            </a:extLst>
          </p:cNvPr>
          <p:cNvSpPr/>
          <p:nvPr/>
        </p:nvSpPr>
        <p:spPr>
          <a:xfrm>
            <a:off x="3484563" y="4494213"/>
            <a:ext cx="1406525"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5" name="Rectangle 14">
            <a:extLst>
              <a:ext uri="{FF2B5EF4-FFF2-40B4-BE49-F238E27FC236}">
                <a16:creationId xmlns="" xmlns:a16="http://schemas.microsoft.com/office/drawing/2014/main" id="{F0152DC8-AFEE-8740-89F8-C68681EC0647}"/>
              </a:ext>
            </a:extLst>
          </p:cNvPr>
          <p:cNvSpPr/>
          <p:nvPr/>
        </p:nvSpPr>
        <p:spPr>
          <a:xfrm>
            <a:off x="3484563" y="5526088"/>
            <a:ext cx="2811462"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6" name="Rectangle 15">
            <a:extLst>
              <a:ext uri="{FF2B5EF4-FFF2-40B4-BE49-F238E27FC236}">
                <a16:creationId xmlns="" xmlns:a16="http://schemas.microsoft.com/office/drawing/2014/main" id="{2EEF7D16-A3C7-544F-A2C2-FBD65E9F937A}"/>
              </a:ext>
            </a:extLst>
          </p:cNvPr>
          <p:cNvSpPr/>
          <p:nvPr/>
        </p:nvSpPr>
        <p:spPr>
          <a:xfrm>
            <a:off x="3484563" y="1747838"/>
            <a:ext cx="447675" cy="396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7" name="Rectangle 16">
            <a:extLst>
              <a:ext uri="{FF2B5EF4-FFF2-40B4-BE49-F238E27FC236}">
                <a16:creationId xmlns="" xmlns:a16="http://schemas.microsoft.com/office/drawing/2014/main" id="{09AD486A-73AF-104F-8830-7FA783980A60}"/>
              </a:ext>
            </a:extLst>
          </p:cNvPr>
          <p:cNvSpPr/>
          <p:nvPr/>
        </p:nvSpPr>
        <p:spPr>
          <a:xfrm>
            <a:off x="3932238" y="1747838"/>
            <a:ext cx="2813050" cy="39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8" name="Rectangle 17">
            <a:extLst>
              <a:ext uri="{FF2B5EF4-FFF2-40B4-BE49-F238E27FC236}">
                <a16:creationId xmlns="" xmlns:a16="http://schemas.microsoft.com/office/drawing/2014/main" id="{19DA846F-5468-1B40-847C-E3C0774DB54A}"/>
              </a:ext>
            </a:extLst>
          </p:cNvPr>
          <p:cNvSpPr/>
          <p:nvPr/>
        </p:nvSpPr>
        <p:spPr>
          <a:xfrm>
            <a:off x="4891088" y="2665413"/>
            <a:ext cx="2811462" cy="39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19" name="Rectangle 18">
            <a:extLst>
              <a:ext uri="{FF2B5EF4-FFF2-40B4-BE49-F238E27FC236}">
                <a16:creationId xmlns="" xmlns:a16="http://schemas.microsoft.com/office/drawing/2014/main" id="{7A1F49A7-9ECC-2841-9107-2C7A964E8C58}"/>
              </a:ext>
            </a:extLst>
          </p:cNvPr>
          <p:cNvSpPr/>
          <p:nvPr/>
        </p:nvSpPr>
        <p:spPr>
          <a:xfrm>
            <a:off x="4891088" y="4494213"/>
            <a:ext cx="2811462" cy="39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20" name="Rectangle 19">
            <a:extLst>
              <a:ext uri="{FF2B5EF4-FFF2-40B4-BE49-F238E27FC236}">
                <a16:creationId xmlns="" xmlns:a16="http://schemas.microsoft.com/office/drawing/2014/main" id="{0CF8C36B-DD5C-D643-A7DA-31B4563AA262}"/>
              </a:ext>
            </a:extLst>
          </p:cNvPr>
          <p:cNvSpPr/>
          <p:nvPr/>
        </p:nvSpPr>
        <p:spPr>
          <a:xfrm>
            <a:off x="6296025" y="5526088"/>
            <a:ext cx="2813050" cy="39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75787" name="TextBox 20">
            <a:extLst>
              <a:ext uri="{FF2B5EF4-FFF2-40B4-BE49-F238E27FC236}">
                <a16:creationId xmlns="" xmlns:a16="http://schemas.microsoft.com/office/drawing/2014/main" id="{D4CDE221-7A79-D744-9963-E71C556ABC74}"/>
              </a:ext>
            </a:extLst>
          </p:cNvPr>
          <p:cNvSpPr txBox="1">
            <a:spLocks noChangeArrowheads="1"/>
          </p:cNvSpPr>
          <p:nvPr/>
        </p:nvSpPr>
        <p:spPr bwMode="auto">
          <a:xfrm>
            <a:off x="1849438" y="6305550"/>
            <a:ext cx="446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D0</a:t>
            </a:r>
          </a:p>
        </p:txBody>
      </p:sp>
      <p:sp>
        <p:nvSpPr>
          <p:cNvPr id="75788" name="TextBox 21">
            <a:extLst>
              <a:ext uri="{FF2B5EF4-FFF2-40B4-BE49-F238E27FC236}">
                <a16:creationId xmlns="" xmlns:a16="http://schemas.microsoft.com/office/drawing/2014/main" id="{0A889A33-AA0D-524C-93B8-7F2F212A13F4}"/>
              </a:ext>
            </a:extLst>
          </p:cNvPr>
          <p:cNvSpPr txBox="1">
            <a:spLocks noChangeArrowheads="1"/>
          </p:cNvSpPr>
          <p:nvPr/>
        </p:nvSpPr>
        <p:spPr bwMode="auto">
          <a:xfrm>
            <a:off x="3263900" y="6305550"/>
            <a:ext cx="44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D7</a:t>
            </a:r>
          </a:p>
        </p:txBody>
      </p:sp>
      <p:sp>
        <p:nvSpPr>
          <p:cNvPr id="75789" name="TextBox 22">
            <a:extLst>
              <a:ext uri="{FF2B5EF4-FFF2-40B4-BE49-F238E27FC236}">
                <a16:creationId xmlns="" xmlns:a16="http://schemas.microsoft.com/office/drawing/2014/main" id="{F6C42FCD-BB90-9043-A708-B4906535CED4}"/>
              </a:ext>
            </a:extLst>
          </p:cNvPr>
          <p:cNvSpPr txBox="1">
            <a:spLocks noChangeArrowheads="1"/>
          </p:cNvSpPr>
          <p:nvPr/>
        </p:nvSpPr>
        <p:spPr bwMode="auto">
          <a:xfrm>
            <a:off x="4619625" y="6305550"/>
            <a:ext cx="55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D14</a:t>
            </a:r>
          </a:p>
        </p:txBody>
      </p:sp>
      <p:sp>
        <p:nvSpPr>
          <p:cNvPr id="75790" name="TextBox 23">
            <a:extLst>
              <a:ext uri="{FF2B5EF4-FFF2-40B4-BE49-F238E27FC236}">
                <a16:creationId xmlns="" xmlns:a16="http://schemas.microsoft.com/office/drawing/2014/main" id="{56539982-9A10-5F40-A0D9-2E393975BAE5}"/>
              </a:ext>
            </a:extLst>
          </p:cNvPr>
          <p:cNvSpPr txBox="1">
            <a:spLocks noChangeArrowheads="1"/>
          </p:cNvSpPr>
          <p:nvPr/>
        </p:nvSpPr>
        <p:spPr bwMode="auto">
          <a:xfrm>
            <a:off x="6016625" y="6305550"/>
            <a:ext cx="560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D21</a:t>
            </a:r>
          </a:p>
        </p:txBody>
      </p:sp>
      <p:sp>
        <p:nvSpPr>
          <p:cNvPr id="75791" name="TextBox 24">
            <a:extLst>
              <a:ext uri="{FF2B5EF4-FFF2-40B4-BE49-F238E27FC236}">
                <a16:creationId xmlns="" xmlns:a16="http://schemas.microsoft.com/office/drawing/2014/main" id="{75466CEF-C0FC-F745-A6E3-BE7340239781}"/>
              </a:ext>
            </a:extLst>
          </p:cNvPr>
          <p:cNvSpPr txBox="1">
            <a:spLocks noChangeArrowheads="1"/>
          </p:cNvSpPr>
          <p:nvPr/>
        </p:nvSpPr>
        <p:spPr bwMode="auto">
          <a:xfrm>
            <a:off x="7423150" y="6305550"/>
            <a:ext cx="55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D28</a:t>
            </a:r>
          </a:p>
        </p:txBody>
      </p:sp>
      <p:sp>
        <p:nvSpPr>
          <p:cNvPr id="75792" name="TextBox 25">
            <a:extLst>
              <a:ext uri="{FF2B5EF4-FFF2-40B4-BE49-F238E27FC236}">
                <a16:creationId xmlns="" xmlns:a16="http://schemas.microsoft.com/office/drawing/2014/main" id="{5AEBD40F-93D1-DA47-B4FE-F5F45EBB750F}"/>
              </a:ext>
            </a:extLst>
          </p:cNvPr>
          <p:cNvSpPr txBox="1">
            <a:spLocks noChangeArrowheads="1"/>
          </p:cNvSpPr>
          <p:nvPr/>
        </p:nvSpPr>
        <p:spPr bwMode="auto">
          <a:xfrm>
            <a:off x="8837613" y="6305550"/>
            <a:ext cx="560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D35</a:t>
            </a:r>
          </a:p>
        </p:txBody>
      </p:sp>
      <p:sp>
        <p:nvSpPr>
          <p:cNvPr id="27" name="Oval 26">
            <a:extLst>
              <a:ext uri="{FF2B5EF4-FFF2-40B4-BE49-F238E27FC236}">
                <a16:creationId xmlns="" xmlns:a16="http://schemas.microsoft.com/office/drawing/2014/main" id="{DD73E955-386B-3D46-B2DE-5577E4D30B7D}"/>
              </a:ext>
            </a:extLst>
          </p:cNvPr>
          <p:cNvSpPr/>
          <p:nvPr/>
        </p:nvSpPr>
        <p:spPr>
          <a:xfrm>
            <a:off x="1992313" y="3662363"/>
            <a:ext cx="171450"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75794" name="TextBox 27">
            <a:extLst>
              <a:ext uri="{FF2B5EF4-FFF2-40B4-BE49-F238E27FC236}">
                <a16:creationId xmlns="" xmlns:a16="http://schemas.microsoft.com/office/drawing/2014/main" id="{DB266A44-5337-A04C-9F71-89365651A43F}"/>
              </a:ext>
            </a:extLst>
          </p:cNvPr>
          <p:cNvSpPr txBox="1">
            <a:spLocks noChangeArrowheads="1"/>
          </p:cNvSpPr>
          <p:nvPr/>
        </p:nvSpPr>
        <p:spPr bwMode="auto">
          <a:xfrm>
            <a:off x="1828800" y="317976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V1</a:t>
            </a:r>
          </a:p>
        </p:txBody>
      </p:sp>
      <p:sp>
        <p:nvSpPr>
          <p:cNvPr id="75795" name="TextBox 28">
            <a:extLst>
              <a:ext uri="{FF2B5EF4-FFF2-40B4-BE49-F238E27FC236}">
                <a16:creationId xmlns="" xmlns:a16="http://schemas.microsoft.com/office/drawing/2014/main" id="{CCE55545-2205-124E-98D8-B8F61FA3F3EC}"/>
              </a:ext>
            </a:extLst>
          </p:cNvPr>
          <p:cNvSpPr txBox="1">
            <a:spLocks noChangeArrowheads="1"/>
          </p:cNvSpPr>
          <p:nvPr/>
        </p:nvSpPr>
        <p:spPr bwMode="auto">
          <a:xfrm>
            <a:off x="3243263" y="314166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V2</a:t>
            </a:r>
          </a:p>
        </p:txBody>
      </p:sp>
      <p:sp>
        <p:nvSpPr>
          <p:cNvPr id="30" name="Oval 29">
            <a:extLst>
              <a:ext uri="{FF2B5EF4-FFF2-40B4-BE49-F238E27FC236}">
                <a16:creationId xmlns="" xmlns:a16="http://schemas.microsoft.com/office/drawing/2014/main" id="{ECF152BC-5493-BD43-8F51-588785F993ED}"/>
              </a:ext>
            </a:extLst>
          </p:cNvPr>
          <p:cNvSpPr/>
          <p:nvPr/>
        </p:nvSpPr>
        <p:spPr>
          <a:xfrm>
            <a:off x="3400425" y="3662363"/>
            <a:ext cx="173038"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37" name="Oval 36">
            <a:extLst>
              <a:ext uri="{FF2B5EF4-FFF2-40B4-BE49-F238E27FC236}">
                <a16:creationId xmlns="" xmlns:a16="http://schemas.microsoft.com/office/drawing/2014/main" id="{371EAC4C-03F2-6F44-AD42-A91B5B72A7A0}"/>
              </a:ext>
            </a:extLst>
          </p:cNvPr>
          <p:cNvSpPr/>
          <p:nvPr/>
        </p:nvSpPr>
        <p:spPr>
          <a:xfrm>
            <a:off x="2944813" y="2347913"/>
            <a:ext cx="171450"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38" name="Oval 37">
            <a:extLst>
              <a:ext uri="{FF2B5EF4-FFF2-40B4-BE49-F238E27FC236}">
                <a16:creationId xmlns="" xmlns:a16="http://schemas.microsoft.com/office/drawing/2014/main" id="{4DC081AA-5015-1844-986A-18D3DF8060D8}"/>
              </a:ext>
            </a:extLst>
          </p:cNvPr>
          <p:cNvSpPr/>
          <p:nvPr/>
        </p:nvSpPr>
        <p:spPr>
          <a:xfrm>
            <a:off x="2935288" y="5159375"/>
            <a:ext cx="173037"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cxnSp>
        <p:nvCxnSpPr>
          <p:cNvPr id="40" name="Elbow Connector 39">
            <a:extLst>
              <a:ext uri="{FF2B5EF4-FFF2-40B4-BE49-F238E27FC236}">
                <a16:creationId xmlns="" xmlns:a16="http://schemas.microsoft.com/office/drawing/2014/main" id="{54C48152-335D-D64B-B7EA-74E7D0CB940E}"/>
              </a:ext>
            </a:extLst>
          </p:cNvPr>
          <p:cNvCxnSpPr>
            <a:stCxn id="30" idx="2"/>
            <a:endCxn id="38" idx="0"/>
          </p:cNvCxnSpPr>
          <p:nvPr/>
        </p:nvCxnSpPr>
        <p:spPr>
          <a:xfrm rot="10800000" flipV="1">
            <a:off x="3021013" y="3752850"/>
            <a:ext cx="379412" cy="1406525"/>
          </a:xfrm>
          <a:prstGeom prst="bentConnector2">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 xmlns:a16="http://schemas.microsoft.com/office/drawing/2014/main" id="{4F4A1D51-C716-E54C-A94F-080DCA1D5BAD}"/>
              </a:ext>
            </a:extLst>
          </p:cNvPr>
          <p:cNvCxnSpPr>
            <a:endCxn id="37" idx="4"/>
          </p:cNvCxnSpPr>
          <p:nvPr/>
        </p:nvCxnSpPr>
        <p:spPr>
          <a:xfrm rot="16200000" flipV="1">
            <a:off x="2686844" y="2872582"/>
            <a:ext cx="1133475" cy="446087"/>
          </a:xfrm>
          <a:prstGeom prst="bentConnector3">
            <a:avLst>
              <a:gd name="adj1" fmla="val -8291"/>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 xmlns:a16="http://schemas.microsoft.com/office/drawing/2014/main" id="{1C7CA68F-777F-6147-BA03-CDD968203033}"/>
              </a:ext>
            </a:extLst>
          </p:cNvPr>
          <p:cNvCxnSpPr>
            <a:stCxn id="38" idx="6"/>
            <a:endCxn id="14" idx="1"/>
          </p:cNvCxnSpPr>
          <p:nvPr/>
        </p:nvCxnSpPr>
        <p:spPr>
          <a:xfrm flipV="1">
            <a:off x="3108325" y="4692650"/>
            <a:ext cx="376238" cy="557213"/>
          </a:xfrm>
          <a:prstGeom prst="bentConnector3">
            <a:avLst>
              <a:gd name="adj1" fmla="val 50000"/>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 xmlns:a16="http://schemas.microsoft.com/office/drawing/2014/main" id="{9609E4A6-C206-3F4F-807F-F9A5F9C7AA88}"/>
              </a:ext>
            </a:extLst>
          </p:cNvPr>
          <p:cNvCxnSpPr>
            <a:stCxn id="38" idx="6"/>
            <a:endCxn id="15" idx="1"/>
          </p:cNvCxnSpPr>
          <p:nvPr/>
        </p:nvCxnSpPr>
        <p:spPr>
          <a:xfrm>
            <a:off x="3108325" y="5249863"/>
            <a:ext cx="376238" cy="474662"/>
          </a:xfrm>
          <a:prstGeom prst="bentConnector3">
            <a:avLst>
              <a:gd name="adj1" fmla="val 50000"/>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 xmlns:a16="http://schemas.microsoft.com/office/drawing/2014/main" id="{2D941972-50F7-F24A-8127-C437ABD9A1DC}"/>
              </a:ext>
            </a:extLst>
          </p:cNvPr>
          <p:cNvCxnSpPr>
            <a:stCxn id="37" idx="6"/>
            <a:endCxn id="16" idx="1"/>
          </p:cNvCxnSpPr>
          <p:nvPr/>
        </p:nvCxnSpPr>
        <p:spPr>
          <a:xfrm flipV="1">
            <a:off x="3116263" y="1946275"/>
            <a:ext cx="368300" cy="492125"/>
          </a:xfrm>
          <a:prstGeom prst="bentConnector3">
            <a:avLst>
              <a:gd name="adj1" fmla="val 50000"/>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 xmlns:a16="http://schemas.microsoft.com/office/drawing/2014/main" id="{D5FCFAC1-BCD0-584C-BE6B-B9EED9B81F52}"/>
              </a:ext>
            </a:extLst>
          </p:cNvPr>
          <p:cNvCxnSpPr>
            <a:stCxn id="37" idx="6"/>
            <a:endCxn id="13" idx="1"/>
          </p:cNvCxnSpPr>
          <p:nvPr/>
        </p:nvCxnSpPr>
        <p:spPr>
          <a:xfrm>
            <a:off x="3116263" y="2438400"/>
            <a:ext cx="368300" cy="425450"/>
          </a:xfrm>
          <a:prstGeom prst="bentConnector3">
            <a:avLst>
              <a:gd name="adj1" fmla="val 50000"/>
            </a:avLst>
          </a:prstGeom>
          <a:ln w="19050">
            <a:solidFill>
              <a:srgbClr val="00B0F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C4B29927-C9A7-7747-843C-1612282D23F5}"/>
              </a:ext>
            </a:extLst>
          </p:cNvPr>
          <p:cNvSpPr txBox="1">
            <a:spLocks noChangeArrowheads="1"/>
          </p:cNvSpPr>
          <p:nvPr/>
        </p:nvSpPr>
        <p:spPr bwMode="auto">
          <a:xfrm>
            <a:off x="6496050" y="1379538"/>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V3</a:t>
            </a:r>
          </a:p>
        </p:txBody>
      </p:sp>
      <p:sp>
        <p:nvSpPr>
          <p:cNvPr id="63" name="TextBox 62">
            <a:extLst>
              <a:ext uri="{FF2B5EF4-FFF2-40B4-BE49-F238E27FC236}">
                <a16:creationId xmlns="" xmlns:a16="http://schemas.microsoft.com/office/drawing/2014/main" id="{C7AA92E6-A69C-E14C-BCAB-90F70D2B95BE}"/>
              </a:ext>
            </a:extLst>
          </p:cNvPr>
          <p:cNvSpPr txBox="1">
            <a:spLocks noChangeArrowheads="1"/>
          </p:cNvSpPr>
          <p:nvPr/>
        </p:nvSpPr>
        <p:spPr bwMode="auto">
          <a:xfrm>
            <a:off x="7453313" y="230346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V3</a:t>
            </a:r>
          </a:p>
        </p:txBody>
      </p:sp>
      <p:sp>
        <p:nvSpPr>
          <p:cNvPr id="64" name="TextBox 63">
            <a:extLst>
              <a:ext uri="{FF2B5EF4-FFF2-40B4-BE49-F238E27FC236}">
                <a16:creationId xmlns="" xmlns:a16="http://schemas.microsoft.com/office/drawing/2014/main" id="{5C952422-C0A5-D943-BC72-4E2E949EFE8C}"/>
              </a:ext>
            </a:extLst>
          </p:cNvPr>
          <p:cNvSpPr txBox="1">
            <a:spLocks noChangeArrowheads="1"/>
          </p:cNvSpPr>
          <p:nvPr/>
        </p:nvSpPr>
        <p:spPr bwMode="auto">
          <a:xfrm>
            <a:off x="7453313" y="412115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V3</a:t>
            </a:r>
          </a:p>
        </p:txBody>
      </p:sp>
      <p:sp>
        <p:nvSpPr>
          <p:cNvPr id="65" name="TextBox 64">
            <a:extLst>
              <a:ext uri="{FF2B5EF4-FFF2-40B4-BE49-F238E27FC236}">
                <a16:creationId xmlns="" xmlns:a16="http://schemas.microsoft.com/office/drawing/2014/main" id="{9C5BE03B-D8AA-4548-81E1-E2331E551780}"/>
              </a:ext>
            </a:extLst>
          </p:cNvPr>
          <p:cNvSpPr txBox="1">
            <a:spLocks noChangeArrowheads="1"/>
          </p:cNvSpPr>
          <p:nvPr/>
        </p:nvSpPr>
        <p:spPr bwMode="auto">
          <a:xfrm>
            <a:off x="8859838" y="516890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V3</a:t>
            </a:r>
          </a:p>
        </p:txBody>
      </p:sp>
      <p:sp>
        <p:nvSpPr>
          <p:cNvPr id="66" name="Oval 65">
            <a:extLst>
              <a:ext uri="{FF2B5EF4-FFF2-40B4-BE49-F238E27FC236}">
                <a16:creationId xmlns="" xmlns:a16="http://schemas.microsoft.com/office/drawing/2014/main" id="{173CCB65-31C0-5640-A3F0-09DC84102D38}"/>
              </a:ext>
            </a:extLst>
          </p:cNvPr>
          <p:cNvSpPr/>
          <p:nvPr/>
        </p:nvSpPr>
        <p:spPr>
          <a:xfrm>
            <a:off x="6659563" y="1855788"/>
            <a:ext cx="171450"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67" name="Oval 66">
            <a:extLst>
              <a:ext uri="{FF2B5EF4-FFF2-40B4-BE49-F238E27FC236}">
                <a16:creationId xmlns="" xmlns:a16="http://schemas.microsoft.com/office/drawing/2014/main" id="{A0E70276-7588-7B43-A6EE-549DD287FED3}"/>
              </a:ext>
            </a:extLst>
          </p:cNvPr>
          <p:cNvSpPr/>
          <p:nvPr/>
        </p:nvSpPr>
        <p:spPr>
          <a:xfrm>
            <a:off x="7616825" y="2773363"/>
            <a:ext cx="171450"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68" name="Oval 67">
            <a:extLst>
              <a:ext uri="{FF2B5EF4-FFF2-40B4-BE49-F238E27FC236}">
                <a16:creationId xmlns="" xmlns:a16="http://schemas.microsoft.com/office/drawing/2014/main" id="{17B24911-A423-3F4E-A206-92B21724173B}"/>
              </a:ext>
            </a:extLst>
          </p:cNvPr>
          <p:cNvSpPr/>
          <p:nvPr/>
        </p:nvSpPr>
        <p:spPr>
          <a:xfrm>
            <a:off x="7616825" y="4602163"/>
            <a:ext cx="171450"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69" name="Oval 68">
            <a:extLst>
              <a:ext uri="{FF2B5EF4-FFF2-40B4-BE49-F238E27FC236}">
                <a16:creationId xmlns="" xmlns:a16="http://schemas.microsoft.com/office/drawing/2014/main" id="{ACB26C3D-B030-F941-B7CF-82E2A0426C2D}"/>
              </a:ext>
            </a:extLst>
          </p:cNvPr>
          <p:cNvSpPr/>
          <p:nvPr/>
        </p:nvSpPr>
        <p:spPr>
          <a:xfrm>
            <a:off x="9031288" y="5634038"/>
            <a:ext cx="173037"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79B"/>
              </a:solidFill>
              <a:effectLst/>
              <a:uLnTx/>
              <a:uFillTx/>
              <a:latin typeface="Arial" panose="020B0604020202020204"/>
              <a:ea typeface="+mn-ea"/>
              <a:cs typeface="+mn-cs"/>
            </a:endParaRPr>
          </a:p>
        </p:txBody>
      </p:sp>
      <p:sp>
        <p:nvSpPr>
          <p:cNvPr id="75813" name="TextBox 38">
            <a:extLst>
              <a:ext uri="{FF2B5EF4-FFF2-40B4-BE49-F238E27FC236}">
                <a16:creationId xmlns="" xmlns:a16="http://schemas.microsoft.com/office/drawing/2014/main" id="{FF83797D-00AD-BB42-871C-7922F5AEECFA}"/>
              </a:ext>
            </a:extLst>
          </p:cNvPr>
          <p:cNvSpPr txBox="1">
            <a:spLocks noChangeArrowheads="1"/>
          </p:cNvSpPr>
          <p:nvPr/>
        </p:nvSpPr>
        <p:spPr bwMode="auto">
          <a:xfrm>
            <a:off x="3429000" y="2209800"/>
            <a:ext cx="2122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Early responders</a:t>
            </a:r>
          </a:p>
        </p:txBody>
      </p:sp>
      <p:sp>
        <p:nvSpPr>
          <p:cNvPr id="75814" name="TextBox 40">
            <a:extLst>
              <a:ext uri="{FF2B5EF4-FFF2-40B4-BE49-F238E27FC236}">
                <a16:creationId xmlns="" xmlns:a16="http://schemas.microsoft.com/office/drawing/2014/main" id="{72245E3F-5065-4E47-A0F0-CB586C82E32F}"/>
              </a:ext>
            </a:extLst>
          </p:cNvPr>
          <p:cNvSpPr txBox="1">
            <a:spLocks noChangeArrowheads="1"/>
          </p:cNvSpPr>
          <p:nvPr/>
        </p:nvSpPr>
        <p:spPr bwMode="auto">
          <a:xfrm>
            <a:off x="3387725" y="5065713"/>
            <a:ext cx="247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Delayed responders</a:t>
            </a:r>
          </a:p>
        </p:txBody>
      </p:sp>
      <p:sp>
        <p:nvSpPr>
          <p:cNvPr id="2" name="TextBox 1">
            <a:extLst>
              <a:ext uri="{FF2B5EF4-FFF2-40B4-BE49-F238E27FC236}">
                <a16:creationId xmlns="" xmlns:a16="http://schemas.microsoft.com/office/drawing/2014/main" id="{C181AEF4-36B1-494A-A41D-F322A9C10BF4}"/>
              </a:ext>
            </a:extLst>
          </p:cNvPr>
          <p:cNvSpPr txBox="1">
            <a:spLocks noChangeArrowheads="1"/>
          </p:cNvSpPr>
          <p:nvPr/>
        </p:nvSpPr>
        <p:spPr bwMode="auto">
          <a:xfrm>
            <a:off x="7788275" y="2895600"/>
            <a:ext cx="2938463" cy="1323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Primary Endpoint:</a:t>
            </a:r>
            <a:b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br>
            <a: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Improvement in FEV</a:t>
            </a:r>
            <a:r>
              <a:rPr kumimoji="0" lang="en-US" altLang="en-US" sz="2000" b="1" i="0" u="none" strike="noStrike" kern="1200" cap="none" spc="0" normalizeH="0" baseline="-25000" noProof="0" dirty="0">
                <a:ln>
                  <a:noFill/>
                </a:ln>
                <a:solidFill>
                  <a:srgbClr val="00679B"/>
                </a:solidFill>
                <a:effectLst/>
                <a:uLnTx/>
                <a:uFillTx/>
                <a:latin typeface="Arial" panose="020B0604020202020204" pitchFamily="34" charset="0"/>
                <a:ea typeface="+mn-ea"/>
                <a:cs typeface="+mn-cs"/>
              </a:rPr>
              <a:t>1</a:t>
            </a:r>
            <a: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at 2 weeks after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end of treatment</a:t>
            </a:r>
          </a:p>
        </p:txBody>
      </p:sp>
      <p:sp>
        <p:nvSpPr>
          <p:cNvPr id="75817" name="TextBox 43">
            <a:extLst>
              <a:ext uri="{FF2B5EF4-FFF2-40B4-BE49-F238E27FC236}">
                <a16:creationId xmlns="" xmlns:a16="http://schemas.microsoft.com/office/drawing/2014/main" id="{B8F812FF-745F-484F-8656-9DB6F12FE15E}"/>
              </a:ext>
            </a:extLst>
          </p:cNvPr>
          <p:cNvSpPr txBox="1">
            <a:spLocks noChangeArrowheads="1"/>
          </p:cNvSpPr>
          <p:nvPr/>
        </p:nvSpPr>
        <p:spPr bwMode="auto">
          <a:xfrm>
            <a:off x="1549400" y="1470025"/>
            <a:ext cx="1217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679B"/>
                </a:solidFill>
                <a:effectLst/>
                <a:uLnTx/>
                <a:uFillTx/>
                <a:latin typeface="Arial" panose="020B0604020202020204" pitchFamily="34" charset="0"/>
                <a:ea typeface="+mn-ea"/>
                <a:cs typeface="+mn-cs"/>
              </a:rPr>
              <a:t>Everyone in trial starts here</a:t>
            </a:r>
          </a:p>
        </p:txBody>
      </p:sp>
      <p:sp>
        <p:nvSpPr>
          <p:cNvPr id="75818" name="Down Arrow 44">
            <a:extLst>
              <a:ext uri="{FF2B5EF4-FFF2-40B4-BE49-F238E27FC236}">
                <a16:creationId xmlns="" xmlns:a16="http://schemas.microsoft.com/office/drawing/2014/main" id="{77E6FC12-E0B0-0741-95CE-409A86426068}"/>
              </a:ext>
            </a:extLst>
          </p:cNvPr>
          <p:cNvSpPr>
            <a:spLocks noChangeArrowheads="1"/>
          </p:cNvSpPr>
          <p:nvPr/>
        </p:nvSpPr>
        <p:spPr bwMode="auto">
          <a:xfrm>
            <a:off x="1849438" y="2670175"/>
            <a:ext cx="314325" cy="528638"/>
          </a:xfrm>
          <a:prstGeom prst="downArrow">
            <a:avLst>
              <a:gd name="adj1" fmla="val 50000"/>
              <a:gd name="adj2" fmla="val 50151"/>
            </a:avLst>
          </a:prstGeom>
          <a:solidFill>
            <a:srgbClr val="2FA1DF"/>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679B"/>
              </a:solidFill>
              <a:effectLst/>
              <a:uLnTx/>
              <a:uFillTx/>
              <a:latin typeface="Arial" panose="020B0604020202020204" pitchFamily="34" charset="0"/>
              <a:ea typeface="ヒラギノ角ゴ Pro W3" panose="020B0300000000000000" pitchFamily="34" charset="-128"/>
              <a:cs typeface="+mn-cs"/>
            </a:endParaRPr>
          </a:p>
        </p:txBody>
      </p:sp>
      <p:sp>
        <p:nvSpPr>
          <p:cNvPr id="45" name="Title 3">
            <a:extLst>
              <a:ext uri="{FF2B5EF4-FFF2-40B4-BE49-F238E27FC236}">
                <a16:creationId xmlns="" xmlns:a16="http://schemas.microsoft.com/office/drawing/2014/main" id="{14E8FA8D-03A3-9346-AA5D-793BBA085F16}"/>
              </a:ext>
            </a:extLst>
          </p:cNvPr>
          <p:cNvSpPr txBox="1">
            <a:spLocks/>
          </p:cNvSpPr>
          <p:nvPr/>
        </p:nvSpPr>
        <p:spPr>
          <a:xfrm>
            <a:off x="0" y="1371"/>
            <a:ext cx="12192000" cy="1324409"/>
          </a:xfrm>
          <a:prstGeom prst="rect">
            <a:avLst/>
          </a:prstGeom>
          <a:solidFill>
            <a:srgbClr val="012C5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200" b="1" dirty="0">
              <a:solidFill>
                <a:schemeClr val="bg1"/>
              </a:solidFill>
            </a:endParaRPr>
          </a:p>
        </p:txBody>
      </p:sp>
      <p:sp>
        <p:nvSpPr>
          <p:cNvPr id="47" name="Title 1">
            <a:extLst>
              <a:ext uri="{FF2B5EF4-FFF2-40B4-BE49-F238E27FC236}">
                <a16:creationId xmlns="" xmlns:a16="http://schemas.microsoft.com/office/drawing/2014/main" id="{5800EF4C-3AF9-A443-9975-F515E3361F9E}"/>
              </a:ext>
            </a:extLst>
          </p:cNvPr>
          <p:cNvSpPr txBox="1">
            <a:spLocks/>
          </p:cNvSpPr>
          <p:nvPr/>
        </p:nvSpPr>
        <p:spPr>
          <a:xfrm>
            <a:off x="646670" y="198436"/>
            <a:ext cx="10898660" cy="930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20000"/>
                    <a:lumOff val="80000"/>
                  </a:schemeClr>
                </a:solidFill>
              </a:rPr>
              <a:t>STOP2 Trial: IV Antibiotic Treatment </a:t>
            </a:r>
            <a:br>
              <a:rPr lang="en-US" sz="4000" b="1" dirty="0">
                <a:solidFill>
                  <a:schemeClr val="accent1">
                    <a:lumMod val="20000"/>
                    <a:lumOff val="80000"/>
                  </a:schemeClr>
                </a:solidFill>
              </a:rPr>
            </a:br>
            <a:r>
              <a:rPr lang="en-US" sz="4000" b="1" dirty="0">
                <a:solidFill>
                  <a:schemeClr val="accent1">
                    <a:lumMod val="20000"/>
                    <a:lumOff val="80000"/>
                  </a:schemeClr>
                </a:solidFill>
              </a:rPr>
              <a:t>Duration Based on Early Response</a:t>
            </a:r>
          </a:p>
        </p:txBody>
      </p:sp>
    </p:spTree>
    <p:extLst>
      <p:ext uri="{BB962C8B-B14F-4D97-AF65-F5344CB8AC3E}">
        <p14:creationId xmlns:p14="http://schemas.microsoft.com/office/powerpoint/2010/main" val="289940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par>
                          <p:cTn id="42" fill="hold" nodeType="afterGroup">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62" grpId="0"/>
      <p:bldP spid="63" grpId="0"/>
      <p:bldP spid="64" grpId="0"/>
      <p:bldP spid="65" grpId="0"/>
      <p:bldP spid="66" grpId="0" animBg="1"/>
      <p:bldP spid="67" grpId="0" animBg="1"/>
      <p:bldP spid="68" grpId="0" animBg="1"/>
      <p:bldP spid="6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9E188-0949-734A-AB9A-B063D8DC569B}"/>
              </a:ext>
            </a:extLst>
          </p:cNvPr>
          <p:cNvSpPr>
            <a:spLocks noGrp="1"/>
          </p:cNvSpPr>
          <p:nvPr>
            <p:ph type="title"/>
          </p:nvPr>
        </p:nvSpPr>
        <p:spPr/>
        <p:txBody>
          <a:bodyPr/>
          <a:lstStyle/>
          <a:p>
            <a:r>
              <a:rPr lang="en-US" b="1" dirty="0">
                <a:solidFill>
                  <a:srgbClr val="002B5E"/>
                </a:solidFill>
              </a:rPr>
              <a:t>Improving the Management of NTM</a:t>
            </a:r>
            <a:br>
              <a:rPr lang="en-US" b="1" dirty="0">
                <a:solidFill>
                  <a:srgbClr val="002B5E"/>
                </a:solidFill>
              </a:rPr>
            </a:br>
            <a:r>
              <a:rPr lang="en-US" b="1" dirty="0">
                <a:solidFill>
                  <a:srgbClr val="002B5E"/>
                </a:solidFill>
              </a:rPr>
              <a:t>(PREDICT AND PATIENCE studies)</a:t>
            </a:r>
          </a:p>
        </p:txBody>
      </p:sp>
      <p:sp>
        <p:nvSpPr>
          <p:cNvPr id="3" name="Content Placeholder 2">
            <a:extLst>
              <a:ext uri="{FF2B5EF4-FFF2-40B4-BE49-F238E27FC236}">
                <a16:creationId xmlns="" xmlns:a16="http://schemas.microsoft.com/office/drawing/2014/main" id="{EE2D3499-96CF-2743-B131-298AEB5BDB29}"/>
              </a:ext>
            </a:extLst>
          </p:cNvPr>
          <p:cNvSpPr>
            <a:spLocks noGrp="1"/>
          </p:cNvSpPr>
          <p:nvPr>
            <p:ph idx="1"/>
          </p:nvPr>
        </p:nvSpPr>
        <p:spPr>
          <a:xfrm>
            <a:off x="838200" y="1825625"/>
            <a:ext cx="5602357" cy="4351338"/>
          </a:xfrm>
        </p:spPr>
        <p:txBody>
          <a:bodyPr/>
          <a:lstStyle/>
          <a:p>
            <a:pPr lvl="0"/>
            <a:r>
              <a:rPr lang="en-US" sz="3000" dirty="0"/>
              <a:t>Clinical observations</a:t>
            </a:r>
          </a:p>
          <a:p>
            <a:pPr lvl="1"/>
            <a:r>
              <a:rPr lang="en-US" sz="2500" dirty="0"/>
              <a:t>NTM can be transient</a:t>
            </a:r>
          </a:p>
          <a:p>
            <a:pPr lvl="1"/>
            <a:r>
              <a:rPr lang="en-US" sz="2500" dirty="0"/>
              <a:t>Remain indolent</a:t>
            </a:r>
          </a:p>
          <a:p>
            <a:pPr lvl="1"/>
            <a:r>
              <a:rPr lang="en-US" sz="2500" dirty="0"/>
              <a:t>Accelerate progression of </a:t>
            </a:r>
            <a:br>
              <a:rPr lang="en-US" sz="2500" dirty="0"/>
            </a:br>
            <a:r>
              <a:rPr lang="en-US" sz="2500" dirty="0"/>
              <a:t>lung disease</a:t>
            </a:r>
          </a:p>
          <a:p>
            <a:pPr lvl="0"/>
            <a:r>
              <a:rPr lang="en-US" sz="3000" dirty="0"/>
              <a:t>International effort to write and disseminate diagnostic and treatment consensus guidelines</a:t>
            </a:r>
          </a:p>
          <a:p>
            <a:endParaRPr lang="en-US" dirty="0"/>
          </a:p>
        </p:txBody>
      </p:sp>
      <p:pic>
        <p:nvPicPr>
          <p:cNvPr id="4" name="Picture 3" descr="Screen Clipping">
            <a:extLst>
              <a:ext uri="{FF2B5EF4-FFF2-40B4-BE49-F238E27FC236}">
                <a16:creationId xmlns="" xmlns:a16="http://schemas.microsoft.com/office/drawing/2014/main" id="{42B9265D-CD22-9E47-B65D-8B0994723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557" y="2378853"/>
            <a:ext cx="5751443" cy="2924667"/>
          </a:xfrm>
          <a:prstGeom prst="rect">
            <a:avLst/>
          </a:prstGeom>
        </p:spPr>
      </p:pic>
    </p:spTree>
    <p:extLst>
      <p:ext uri="{BB962C8B-B14F-4D97-AF65-F5344CB8AC3E}">
        <p14:creationId xmlns:p14="http://schemas.microsoft.com/office/powerpoint/2010/main" val="2118967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22D5D-0F7A-D244-8C30-AC6B7D0AD186}"/>
              </a:ext>
            </a:extLst>
          </p:cNvPr>
          <p:cNvSpPr>
            <a:spLocks noGrp="1"/>
          </p:cNvSpPr>
          <p:nvPr>
            <p:ph type="title"/>
          </p:nvPr>
        </p:nvSpPr>
        <p:spPr>
          <a:xfrm>
            <a:off x="838200" y="268144"/>
            <a:ext cx="11021704" cy="1325563"/>
          </a:xfrm>
        </p:spPr>
        <p:txBody>
          <a:bodyPr>
            <a:normAutofit fontScale="90000"/>
          </a:bodyPr>
          <a:lstStyle/>
          <a:p>
            <a:r>
              <a:rPr lang="en-US" b="1" u="sng" dirty="0">
                <a:solidFill>
                  <a:srgbClr val="002B5E"/>
                </a:solidFill>
                <a:latin typeface="Arial" panose="020B0604020202020204" pitchFamily="34" charset="0"/>
                <a:ea typeface="ＭＳ Ｐゴシック" panose="020B0600070205080204" pitchFamily="34" charset="-128"/>
              </a:rPr>
              <a:t>Pr</a:t>
            </a:r>
            <a:r>
              <a:rPr lang="en-US" b="1" dirty="0">
                <a:solidFill>
                  <a:srgbClr val="002B5E"/>
                </a:solidFill>
                <a:latin typeface="Arial" panose="020B0604020202020204" pitchFamily="34" charset="0"/>
                <a:ea typeface="ＭＳ Ｐゴシック" panose="020B0600070205080204" pitchFamily="34" charset="-128"/>
              </a:rPr>
              <a:t>ospective </a:t>
            </a:r>
            <a:r>
              <a:rPr lang="en-US" b="1" u="sng" dirty="0">
                <a:solidFill>
                  <a:srgbClr val="002B5E"/>
                </a:solidFill>
                <a:latin typeface="Arial" panose="020B0604020202020204" pitchFamily="34" charset="0"/>
                <a:ea typeface="ＭＳ Ｐゴシック" panose="020B0600070205080204" pitchFamily="34" charset="-128"/>
              </a:rPr>
              <a:t>E</a:t>
            </a:r>
            <a:r>
              <a:rPr lang="en-US" b="1" dirty="0">
                <a:solidFill>
                  <a:srgbClr val="002B5E"/>
                </a:solidFill>
                <a:latin typeface="Arial" panose="020B0604020202020204" pitchFamily="34" charset="0"/>
                <a:ea typeface="ＭＳ Ｐゴシック" panose="020B0600070205080204" pitchFamily="34" charset="-128"/>
              </a:rPr>
              <a:t>valuation of NTM </a:t>
            </a:r>
            <a:r>
              <a:rPr lang="en-US" b="1" u="sng" dirty="0">
                <a:solidFill>
                  <a:srgbClr val="002B5E"/>
                </a:solidFill>
                <a:latin typeface="Arial" panose="020B0604020202020204" pitchFamily="34" charset="0"/>
                <a:ea typeface="ＭＳ Ｐゴシック" panose="020B0600070205080204" pitchFamily="34" charset="-128"/>
              </a:rPr>
              <a:t>D</a:t>
            </a:r>
            <a:r>
              <a:rPr lang="en-US" b="1" dirty="0">
                <a:solidFill>
                  <a:srgbClr val="002B5E"/>
                </a:solidFill>
                <a:latin typeface="Arial" panose="020B0604020202020204" pitchFamily="34" charset="0"/>
                <a:ea typeface="ＭＳ Ｐゴシック" panose="020B0600070205080204" pitchFamily="34" charset="-128"/>
              </a:rPr>
              <a:t>isease </a:t>
            </a:r>
            <a:r>
              <a:rPr lang="en-US" b="1" u="sng" dirty="0">
                <a:solidFill>
                  <a:srgbClr val="002B5E"/>
                </a:solidFill>
                <a:latin typeface="Arial" panose="020B0604020202020204" pitchFamily="34" charset="0"/>
                <a:ea typeface="ＭＳ Ｐゴシック" panose="020B0600070205080204" pitchFamily="34" charset="-128"/>
              </a:rPr>
              <a:t>i</a:t>
            </a:r>
            <a:r>
              <a:rPr lang="en-US" b="1" dirty="0">
                <a:solidFill>
                  <a:srgbClr val="002B5E"/>
                </a:solidFill>
                <a:latin typeface="Arial" panose="020B0604020202020204" pitchFamily="34" charset="0"/>
                <a:ea typeface="ＭＳ Ｐゴシック" panose="020B0600070205080204" pitchFamily="34" charset="-128"/>
              </a:rPr>
              <a:t>n </a:t>
            </a:r>
            <a:r>
              <a:rPr lang="en-US" b="1" u="sng" dirty="0">
                <a:solidFill>
                  <a:srgbClr val="002B5E"/>
                </a:solidFill>
                <a:latin typeface="Arial" panose="020B0604020202020204" pitchFamily="34" charset="0"/>
                <a:ea typeface="ＭＳ Ｐゴシック" panose="020B0600070205080204" pitchFamily="34" charset="-128"/>
              </a:rPr>
              <a:t>C</a:t>
            </a:r>
            <a:r>
              <a:rPr lang="en-US" b="1" dirty="0">
                <a:solidFill>
                  <a:srgbClr val="002B5E"/>
                </a:solidFill>
                <a:latin typeface="Arial" panose="020B0604020202020204" pitchFamily="34" charset="0"/>
                <a:ea typeface="ＭＳ Ｐゴシック" panose="020B0600070205080204" pitchFamily="34" charset="-128"/>
              </a:rPr>
              <a:t>ys</a:t>
            </a:r>
            <a:r>
              <a:rPr lang="en-US" b="1" u="sng" dirty="0">
                <a:solidFill>
                  <a:srgbClr val="002B5E"/>
                </a:solidFill>
                <a:latin typeface="Arial" panose="020B0604020202020204" pitchFamily="34" charset="0"/>
                <a:ea typeface="ＭＳ Ｐゴシック" panose="020B0600070205080204" pitchFamily="34" charset="-128"/>
              </a:rPr>
              <a:t>t</a:t>
            </a:r>
            <a:r>
              <a:rPr lang="en-US" b="1" dirty="0">
                <a:solidFill>
                  <a:srgbClr val="002B5E"/>
                </a:solidFill>
                <a:latin typeface="Arial" panose="020B0604020202020204" pitchFamily="34" charset="0"/>
                <a:ea typeface="ＭＳ Ｐゴシック" panose="020B0600070205080204" pitchFamily="34" charset="-128"/>
              </a:rPr>
              <a:t>ic Fibrosis (PREDICT Study) – Preliminary Conclusions</a:t>
            </a:r>
            <a:endParaRPr lang="en-US" b="1" dirty="0">
              <a:solidFill>
                <a:srgbClr val="002B5E"/>
              </a:solidFill>
              <a:latin typeface="+mn-lt"/>
            </a:endParaRPr>
          </a:p>
        </p:txBody>
      </p:sp>
      <p:sp>
        <p:nvSpPr>
          <p:cNvPr id="3" name="Content Placeholder 2">
            <a:extLst>
              <a:ext uri="{FF2B5EF4-FFF2-40B4-BE49-F238E27FC236}">
                <a16:creationId xmlns="" xmlns:a16="http://schemas.microsoft.com/office/drawing/2014/main" id="{DBB23255-A9EF-774F-BD81-159E70094DDC}"/>
              </a:ext>
            </a:extLst>
          </p:cNvPr>
          <p:cNvSpPr>
            <a:spLocks noGrp="1"/>
          </p:cNvSpPr>
          <p:nvPr>
            <p:ph idx="1"/>
          </p:nvPr>
        </p:nvSpPr>
        <p:spPr>
          <a:xfrm>
            <a:off x="838200" y="2210937"/>
            <a:ext cx="10515600" cy="3966026"/>
          </a:xfrm>
        </p:spPr>
        <p:txBody>
          <a:bodyPr/>
          <a:lstStyle/>
          <a:p>
            <a:r>
              <a:rPr lang="en-US" sz="3000" dirty="0">
                <a:ea typeface="ＭＳ Ｐゴシック" charset="0"/>
              </a:rPr>
              <a:t>42% of PREDICT subjects met criteria for NTM disease after median of 5 months</a:t>
            </a:r>
          </a:p>
          <a:p>
            <a:r>
              <a:rPr lang="en-US" sz="3000" dirty="0">
                <a:ea typeface="ＭＳ Ｐゴシック" charset="0"/>
              </a:rPr>
              <a:t>Participants diagnosed with NTM disease had:</a:t>
            </a:r>
          </a:p>
          <a:p>
            <a:pPr lvl="1"/>
            <a:r>
              <a:rPr lang="en-US" sz="3000" dirty="0">
                <a:ea typeface="ＭＳ Ｐゴシック" charset="0"/>
              </a:rPr>
              <a:t>Significantly lower FEV</a:t>
            </a:r>
            <a:r>
              <a:rPr lang="en-US" sz="3000" baseline="-25000" dirty="0">
                <a:ea typeface="ＭＳ Ｐゴシック" charset="0"/>
              </a:rPr>
              <a:t>1</a:t>
            </a:r>
            <a:r>
              <a:rPr lang="en-US" sz="3000" dirty="0">
                <a:ea typeface="ＭＳ Ｐゴシック" charset="0"/>
              </a:rPr>
              <a:t> at enrollment </a:t>
            </a:r>
          </a:p>
          <a:p>
            <a:pPr lvl="1"/>
            <a:r>
              <a:rPr lang="en-US" sz="3000" dirty="0">
                <a:ea typeface="ＭＳ Ｐゴシック" charset="0"/>
              </a:rPr>
              <a:t>Significant and rapid decline in FEV</a:t>
            </a:r>
            <a:r>
              <a:rPr lang="en-US" sz="3000" baseline="-25000" dirty="0">
                <a:ea typeface="ＭＳ Ｐゴシック" charset="0"/>
              </a:rPr>
              <a:t>1</a:t>
            </a:r>
          </a:p>
          <a:p>
            <a:pPr lvl="1"/>
            <a:r>
              <a:rPr lang="en-US" sz="3000" dirty="0">
                <a:ea typeface="ＭＳ Ｐゴシック" charset="0"/>
              </a:rPr>
              <a:t>More frequent constitutional symptoms, severe exacerbations, and acute decline in BMI</a:t>
            </a:r>
          </a:p>
          <a:p>
            <a:endParaRPr lang="en-US" dirty="0"/>
          </a:p>
        </p:txBody>
      </p:sp>
    </p:spTree>
    <p:extLst>
      <p:ext uri="{BB962C8B-B14F-4D97-AF65-F5344CB8AC3E}">
        <p14:creationId xmlns:p14="http://schemas.microsoft.com/office/powerpoint/2010/main" val="132420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22D5D-0F7A-D244-8C30-AC6B7D0AD186}"/>
              </a:ext>
            </a:extLst>
          </p:cNvPr>
          <p:cNvSpPr>
            <a:spLocks noGrp="1"/>
          </p:cNvSpPr>
          <p:nvPr>
            <p:ph type="title"/>
          </p:nvPr>
        </p:nvSpPr>
        <p:spPr>
          <a:xfrm>
            <a:off x="332096" y="377326"/>
            <a:ext cx="11021704" cy="1325563"/>
          </a:xfrm>
        </p:spPr>
        <p:txBody>
          <a:bodyPr/>
          <a:lstStyle/>
          <a:p>
            <a:r>
              <a:rPr lang="en-US" b="1" u="sng" dirty="0">
                <a:solidFill>
                  <a:srgbClr val="002B5E"/>
                </a:solidFill>
                <a:latin typeface="Arial" panose="020B0604020202020204" pitchFamily="34" charset="0"/>
                <a:ea typeface="ＭＳ Ｐゴシック" panose="020B0600070205080204" pitchFamily="34" charset="-128"/>
              </a:rPr>
              <a:t>P</a:t>
            </a:r>
            <a:r>
              <a:rPr lang="en-US" b="1" dirty="0">
                <a:solidFill>
                  <a:srgbClr val="002B5E"/>
                </a:solidFill>
                <a:latin typeface="Arial" panose="020B0604020202020204" pitchFamily="34" charset="0"/>
                <a:ea typeface="ＭＳ Ｐゴシック" panose="020B0600070205080204" pitchFamily="34" charset="-128"/>
              </a:rPr>
              <a:t>rospective </a:t>
            </a:r>
            <a:r>
              <a:rPr lang="en-US" b="1" u="sng" dirty="0">
                <a:solidFill>
                  <a:srgbClr val="002B5E"/>
                </a:solidFill>
                <a:latin typeface="Arial" panose="020B0604020202020204" pitchFamily="34" charset="0"/>
                <a:ea typeface="ＭＳ Ｐゴシック" panose="020B0600070205080204" pitchFamily="34" charset="-128"/>
              </a:rPr>
              <a:t>A</a:t>
            </a:r>
            <a:r>
              <a:rPr lang="en-US" b="1" dirty="0">
                <a:solidFill>
                  <a:srgbClr val="002B5E"/>
                </a:solidFill>
                <a:latin typeface="Arial" panose="020B0604020202020204" pitchFamily="34" charset="0"/>
                <a:ea typeface="ＭＳ Ｐゴシック" panose="020B0600070205080204" pitchFamily="34" charset="-128"/>
              </a:rPr>
              <a:t>lgorithm for </a:t>
            </a:r>
            <a:r>
              <a:rPr lang="en-US" b="1" u="sng" dirty="0">
                <a:solidFill>
                  <a:srgbClr val="002B5E"/>
                </a:solidFill>
                <a:latin typeface="Arial" panose="020B0604020202020204" pitchFamily="34" charset="0"/>
                <a:ea typeface="ＭＳ Ｐゴシック" panose="020B0600070205080204" pitchFamily="34" charset="-128"/>
              </a:rPr>
              <a:t>T</a:t>
            </a:r>
            <a:r>
              <a:rPr lang="en-US" b="1" dirty="0">
                <a:solidFill>
                  <a:srgbClr val="002B5E"/>
                </a:solidFill>
                <a:latin typeface="Arial" panose="020B0604020202020204" pitchFamily="34" charset="0"/>
                <a:ea typeface="ＭＳ Ｐゴシック" panose="020B0600070205080204" pitchFamily="34" charset="-128"/>
              </a:rPr>
              <a:t>reatment of NTM </a:t>
            </a:r>
            <a:r>
              <a:rPr lang="en-US" b="1" u="sng" dirty="0">
                <a:solidFill>
                  <a:srgbClr val="002B5E"/>
                </a:solidFill>
                <a:latin typeface="Arial" panose="020B0604020202020204" pitchFamily="34" charset="0"/>
                <a:ea typeface="ＭＳ Ｐゴシック" panose="020B0600070205080204" pitchFamily="34" charset="-128"/>
              </a:rPr>
              <a:t>in</a:t>
            </a:r>
            <a:r>
              <a:rPr lang="en-US" b="1" dirty="0">
                <a:solidFill>
                  <a:srgbClr val="002B5E"/>
                </a:solidFill>
                <a:latin typeface="Arial" panose="020B0604020202020204" pitchFamily="34" charset="0"/>
                <a:ea typeface="ＭＳ Ｐゴシック" panose="020B0600070205080204" pitchFamily="34" charset="-128"/>
              </a:rPr>
              <a:t> </a:t>
            </a:r>
            <a:r>
              <a:rPr lang="en-US" b="1" u="sng" dirty="0">
                <a:solidFill>
                  <a:srgbClr val="002B5E"/>
                </a:solidFill>
                <a:latin typeface="Arial" panose="020B0604020202020204" pitchFamily="34" charset="0"/>
                <a:ea typeface="ＭＳ Ｐゴシック" panose="020B0600070205080204" pitchFamily="34" charset="-128"/>
              </a:rPr>
              <a:t>C</a:t>
            </a:r>
            <a:r>
              <a:rPr lang="en-US" b="1" dirty="0">
                <a:solidFill>
                  <a:srgbClr val="002B5E"/>
                </a:solidFill>
                <a:latin typeface="Arial" panose="020B0604020202020204" pitchFamily="34" charset="0"/>
                <a:ea typeface="ＭＳ Ｐゴシック" panose="020B0600070205080204" pitchFamily="34" charset="-128"/>
              </a:rPr>
              <a:t>ystic </a:t>
            </a:r>
            <a:r>
              <a:rPr lang="en-US" b="1" dirty="0" err="1">
                <a:solidFill>
                  <a:srgbClr val="002B5E"/>
                </a:solidFill>
                <a:latin typeface="Arial" panose="020B0604020202020204" pitchFamily="34" charset="0"/>
                <a:ea typeface="ＭＳ Ｐゴシック" panose="020B0600070205080204" pitchFamily="34" charset="-128"/>
              </a:rPr>
              <a:t>Frobsis</a:t>
            </a:r>
            <a:r>
              <a:rPr lang="en-US" b="1" dirty="0">
                <a:solidFill>
                  <a:srgbClr val="002B5E"/>
                </a:solidFill>
                <a:latin typeface="Arial" panose="020B0604020202020204" pitchFamily="34" charset="0"/>
                <a:ea typeface="ＭＳ Ｐゴシック" panose="020B0600070205080204" pitchFamily="34" charset="-128"/>
              </a:rPr>
              <a:t> (PATIENCE)</a:t>
            </a:r>
            <a:endParaRPr lang="en-US" b="1" dirty="0">
              <a:solidFill>
                <a:srgbClr val="002B5E"/>
              </a:solidFill>
              <a:latin typeface="+mn-lt"/>
            </a:endParaRPr>
          </a:p>
        </p:txBody>
      </p:sp>
      <p:sp>
        <p:nvSpPr>
          <p:cNvPr id="3" name="Content Placeholder 2">
            <a:extLst>
              <a:ext uri="{FF2B5EF4-FFF2-40B4-BE49-F238E27FC236}">
                <a16:creationId xmlns="" xmlns:a16="http://schemas.microsoft.com/office/drawing/2014/main" id="{DBB23255-A9EF-774F-BD81-159E70094DDC}"/>
              </a:ext>
            </a:extLst>
          </p:cNvPr>
          <p:cNvSpPr>
            <a:spLocks noGrp="1"/>
          </p:cNvSpPr>
          <p:nvPr>
            <p:ph idx="1"/>
          </p:nvPr>
        </p:nvSpPr>
        <p:spPr>
          <a:xfrm>
            <a:off x="600501" y="1501254"/>
            <a:ext cx="10753299" cy="4675709"/>
          </a:xfrm>
        </p:spPr>
        <p:txBody>
          <a:bodyPr/>
          <a:lstStyle/>
          <a:p>
            <a:pPr marL="0" indent="0">
              <a:buNone/>
            </a:pPr>
            <a:endParaRPr lang="en-US" sz="3200" dirty="0">
              <a:ea typeface="MS PGothic" charset="0"/>
              <a:cs typeface="Arial" charset="0"/>
            </a:endParaRPr>
          </a:p>
          <a:p>
            <a:r>
              <a:rPr lang="en-US" sz="3200" dirty="0"/>
              <a:t>Inclusion Criteria:</a:t>
            </a:r>
          </a:p>
          <a:p>
            <a:pPr lvl="1"/>
            <a:r>
              <a:rPr lang="en-US" sz="2800" dirty="0"/>
              <a:t>Age </a:t>
            </a:r>
            <a:r>
              <a:rPr lang="en-US" sz="2800" u="sng" dirty="0"/>
              <a:t>&gt;</a:t>
            </a:r>
            <a:r>
              <a:rPr lang="en-US" sz="2800" dirty="0"/>
              <a:t> 7 years </a:t>
            </a:r>
          </a:p>
          <a:p>
            <a:pPr lvl="1"/>
            <a:r>
              <a:rPr lang="en-US" sz="2800" dirty="0"/>
              <a:t>MAC or </a:t>
            </a:r>
            <a:r>
              <a:rPr lang="en-US" sz="2800" i="1" dirty="0"/>
              <a:t>M. </a:t>
            </a:r>
            <a:r>
              <a:rPr lang="en-US" sz="2800" i="1" dirty="0" err="1"/>
              <a:t>abscessus</a:t>
            </a:r>
            <a:r>
              <a:rPr lang="en-US" sz="2800" i="1" dirty="0"/>
              <a:t> </a:t>
            </a:r>
            <a:endParaRPr lang="en-US" sz="2800" dirty="0"/>
          </a:p>
          <a:p>
            <a:pPr lvl="1"/>
            <a:r>
              <a:rPr lang="en-US" sz="2800" dirty="0"/>
              <a:t>Judgment of CF physician that person with CF may benefit </a:t>
            </a:r>
          </a:p>
          <a:p>
            <a:pPr lvl="1"/>
            <a:r>
              <a:rPr lang="en-US" sz="2800" dirty="0"/>
              <a:t>Person with CF and/or parent agrees with proposed treatment</a:t>
            </a:r>
          </a:p>
          <a:p>
            <a:r>
              <a:rPr lang="en-US" sz="3000" dirty="0">
                <a:ea typeface="ＭＳ Ｐゴシック" charset="0"/>
              </a:rPr>
              <a:t>Preliminary conclusion:</a:t>
            </a:r>
          </a:p>
          <a:p>
            <a:pPr lvl="1"/>
            <a:r>
              <a:rPr lang="en-US" sz="2800" dirty="0">
                <a:ea typeface="ＭＳ Ｐゴシック" charset="0"/>
              </a:rPr>
              <a:t>Improved culture conversion rates (compared to historic rates) may in part be due to optimizing CF care first (PREDICT).</a:t>
            </a:r>
          </a:p>
        </p:txBody>
      </p:sp>
    </p:spTree>
    <p:extLst>
      <p:ext uri="{BB962C8B-B14F-4D97-AF65-F5344CB8AC3E}">
        <p14:creationId xmlns:p14="http://schemas.microsoft.com/office/powerpoint/2010/main" val="56375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397E75D-D171-4243-80DB-0B54DC4EA6FD}"/>
              </a:ext>
            </a:extLst>
          </p:cNvPr>
          <p:cNvSpPr txBox="1"/>
          <p:nvPr/>
        </p:nvSpPr>
        <p:spPr>
          <a:xfrm>
            <a:off x="1187355" y="1610436"/>
            <a:ext cx="10228791" cy="3046988"/>
          </a:xfrm>
          <a:prstGeom prst="rect">
            <a:avLst/>
          </a:prstGeom>
          <a:noFill/>
        </p:spPr>
        <p:txBody>
          <a:bodyPr wrap="square" rtlCol="0">
            <a:spAutoFit/>
          </a:bodyPr>
          <a:lstStyle/>
          <a:p>
            <a:r>
              <a:rPr lang="en-US" sz="4800" dirty="0">
                <a:solidFill>
                  <a:schemeClr val="bg1"/>
                </a:solidFill>
              </a:rPr>
              <a:t>Identify ongoing challenges in the treatment of infections in people with CF and discuss the potential impact of CFTR modulators on infections</a:t>
            </a:r>
          </a:p>
        </p:txBody>
      </p:sp>
    </p:spTree>
    <p:extLst>
      <p:ext uri="{BB962C8B-B14F-4D97-AF65-F5344CB8AC3E}">
        <p14:creationId xmlns:p14="http://schemas.microsoft.com/office/powerpoint/2010/main" val="154222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CD56B-80F3-6D44-B3A9-07A8D73AF8EC}"/>
              </a:ext>
            </a:extLst>
          </p:cNvPr>
          <p:cNvSpPr>
            <a:spLocks noGrp="1"/>
          </p:cNvSpPr>
          <p:nvPr>
            <p:ph type="title"/>
          </p:nvPr>
        </p:nvSpPr>
        <p:spPr/>
        <p:txBody>
          <a:bodyPr/>
          <a:lstStyle/>
          <a:p>
            <a:r>
              <a:rPr lang="en-US" b="1" dirty="0">
                <a:solidFill>
                  <a:srgbClr val="002B5E"/>
                </a:solidFill>
              </a:rPr>
              <a:t>These studies provide framework for future investigations</a:t>
            </a:r>
          </a:p>
        </p:txBody>
      </p:sp>
      <p:sp>
        <p:nvSpPr>
          <p:cNvPr id="3" name="Content Placeholder 2">
            <a:extLst>
              <a:ext uri="{FF2B5EF4-FFF2-40B4-BE49-F238E27FC236}">
                <a16:creationId xmlns="" xmlns:a16="http://schemas.microsoft.com/office/drawing/2014/main" id="{DA0C4746-E5C8-4F49-8763-CCF163199868}"/>
              </a:ext>
            </a:extLst>
          </p:cNvPr>
          <p:cNvSpPr>
            <a:spLocks noGrp="1"/>
          </p:cNvSpPr>
          <p:nvPr>
            <p:ph idx="1"/>
          </p:nvPr>
        </p:nvSpPr>
        <p:spPr>
          <a:xfrm>
            <a:off x="838200" y="1825625"/>
            <a:ext cx="5969000" cy="4351338"/>
          </a:xfrm>
        </p:spPr>
        <p:txBody>
          <a:bodyPr/>
          <a:lstStyle/>
          <a:p>
            <a:r>
              <a:rPr lang="en-US" dirty="0"/>
              <a:t>Standardize approach to diagnosing different disease-causing microorganisms</a:t>
            </a:r>
          </a:p>
          <a:p>
            <a:pPr marL="0" indent="0">
              <a:buNone/>
            </a:pPr>
            <a:endParaRPr lang="en-US" dirty="0"/>
          </a:p>
          <a:p>
            <a:r>
              <a:rPr lang="en-US" dirty="0"/>
              <a:t>Serve as comparator arm for investigating new treatment approaches</a:t>
            </a:r>
          </a:p>
        </p:txBody>
      </p:sp>
      <p:pic>
        <p:nvPicPr>
          <p:cNvPr id="4" name="Picture 3">
            <a:extLst>
              <a:ext uri="{FF2B5EF4-FFF2-40B4-BE49-F238E27FC236}">
                <a16:creationId xmlns="" xmlns:a16="http://schemas.microsoft.com/office/drawing/2014/main" id="{A0DC881E-CCE6-154C-853C-CE5842C85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488" y="2000139"/>
            <a:ext cx="4395536" cy="3296652"/>
          </a:xfrm>
          <a:prstGeom prst="rect">
            <a:avLst/>
          </a:prstGeom>
        </p:spPr>
      </p:pic>
    </p:spTree>
    <p:extLst>
      <p:ext uri="{BB962C8B-B14F-4D97-AF65-F5344CB8AC3E}">
        <p14:creationId xmlns:p14="http://schemas.microsoft.com/office/powerpoint/2010/main" val="257013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8CB81-EAF2-B84F-94A3-F596C42BF949}"/>
              </a:ext>
            </a:extLst>
          </p:cNvPr>
          <p:cNvSpPr>
            <a:spLocks noGrp="1"/>
          </p:cNvSpPr>
          <p:nvPr>
            <p:ph type="title"/>
          </p:nvPr>
        </p:nvSpPr>
        <p:spPr/>
        <p:txBody>
          <a:bodyPr/>
          <a:lstStyle/>
          <a:p>
            <a:r>
              <a:rPr lang="en-US" b="1" dirty="0">
                <a:solidFill>
                  <a:srgbClr val="002B5E"/>
                </a:solidFill>
              </a:rPr>
              <a:t>Evaluating Long-Term Antimicrobial Use</a:t>
            </a:r>
          </a:p>
        </p:txBody>
      </p:sp>
      <p:sp>
        <p:nvSpPr>
          <p:cNvPr id="3" name="Content Placeholder 2">
            <a:extLst>
              <a:ext uri="{FF2B5EF4-FFF2-40B4-BE49-F238E27FC236}">
                <a16:creationId xmlns="" xmlns:a16="http://schemas.microsoft.com/office/drawing/2014/main" id="{8440B197-601C-9146-B749-ED7ECCBC0E21}"/>
              </a:ext>
            </a:extLst>
          </p:cNvPr>
          <p:cNvSpPr>
            <a:spLocks noGrp="1"/>
          </p:cNvSpPr>
          <p:nvPr>
            <p:ph idx="1"/>
          </p:nvPr>
        </p:nvSpPr>
        <p:spPr/>
        <p:txBody>
          <a:bodyPr/>
          <a:lstStyle/>
          <a:p>
            <a:r>
              <a:rPr lang="en-US" sz="3000" dirty="0"/>
              <a:t>Important to revisit long term impact of drugs we use chronically</a:t>
            </a:r>
          </a:p>
          <a:p>
            <a:pPr marL="0" indent="0">
              <a:buNone/>
            </a:pPr>
            <a:endParaRPr lang="en-US" sz="3000" dirty="0"/>
          </a:p>
          <a:p>
            <a:r>
              <a:rPr lang="en-US" sz="3000" dirty="0"/>
              <a:t>Inadvertent drug interactions, intolerance, toxicity</a:t>
            </a:r>
          </a:p>
          <a:p>
            <a:pPr marL="0" indent="0">
              <a:buNone/>
            </a:pPr>
            <a:endParaRPr lang="en-US" sz="3000" dirty="0"/>
          </a:p>
          <a:p>
            <a:r>
              <a:rPr lang="en-US" sz="3000" dirty="0"/>
              <a:t>Only target single microorganisms, but may impact other microorganisms </a:t>
            </a:r>
          </a:p>
          <a:p>
            <a:pPr marL="0" indent="0">
              <a:buNone/>
            </a:pPr>
            <a:endParaRPr lang="en-US" sz="3000" dirty="0"/>
          </a:p>
          <a:p>
            <a:r>
              <a:rPr lang="en-US" sz="3000" dirty="0"/>
              <a:t>Could improve care through improving personalized medicine</a:t>
            </a:r>
          </a:p>
          <a:p>
            <a:pPr marL="457200" lvl="1" indent="0">
              <a:buNone/>
            </a:pPr>
            <a:endParaRPr lang="en-US" dirty="0"/>
          </a:p>
        </p:txBody>
      </p:sp>
    </p:spTree>
    <p:extLst>
      <p:ext uri="{BB962C8B-B14F-4D97-AF65-F5344CB8AC3E}">
        <p14:creationId xmlns:p14="http://schemas.microsoft.com/office/powerpoint/2010/main" val="184742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93366" y="295170"/>
            <a:ext cx="1094422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12C5F"/>
                </a:solidFill>
                <a:latin typeface="+mn-lt"/>
              </a:rPr>
              <a:t>Is there antagonism between azithromycin and tobramycin?</a:t>
            </a:r>
          </a:p>
        </p:txBody>
      </p:sp>
      <p:sp>
        <p:nvSpPr>
          <p:cNvPr id="3" name="Content Placeholder 2">
            <a:extLst>
              <a:ext uri="{FF2B5EF4-FFF2-40B4-BE49-F238E27FC236}">
                <a16:creationId xmlns="" xmlns:a16="http://schemas.microsoft.com/office/drawing/2014/main" id="{1E16312E-D17A-624A-9E24-D8D1046DAF39}"/>
              </a:ext>
            </a:extLst>
          </p:cNvPr>
          <p:cNvSpPr txBox="1">
            <a:spLocks/>
          </p:cNvSpPr>
          <p:nvPr/>
        </p:nvSpPr>
        <p:spPr>
          <a:xfrm>
            <a:off x="593366" y="1760020"/>
            <a:ext cx="5698252" cy="48028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Secondary analysis of clinical trial</a:t>
            </a:r>
          </a:p>
          <a:p>
            <a:r>
              <a:rPr lang="en-US" sz="2400" dirty="0"/>
              <a:t>Participants on tobramycin + azithromycin had less improvement in lung function than those on inhaled aztreonam + azithromycin</a:t>
            </a:r>
          </a:p>
          <a:p>
            <a:pPr marL="0" indent="0">
              <a:buFont typeface="Arial" panose="020B0604020202020204" pitchFamily="34" charset="0"/>
              <a:buNone/>
            </a:pPr>
            <a:r>
              <a:rPr lang="en-US" sz="2400" dirty="0"/>
              <a:t>Biologic plausibility for antagonism</a:t>
            </a:r>
          </a:p>
          <a:p>
            <a:r>
              <a:rPr lang="en-US" sz="2400" dirty="0"/>
              <a:t>Azithromycin upregulated </a:t>
            </a:r>
            <a:r>
              <a:rPr lang="en-US" sz="2400" dirty="0" err="1"/>
              <a:t>MexXY</a:t>
            </a:r>
            <a:r>
              <a:rPr lang="en-US" sz="2400" dirty="0"/>
              <a:t> efflux pump</a:t>
            </a:r>
          </a:p>
          <a:p>
            <a:pPr lvl="1"/>
            <a:r>
              <a:rPr lang="en-US" sz="2000" dirty="0"/>
              <a:t>This is the central mechanism of inducible aminoglycoside resistance.</a:t>
            </a:r>
          </a:p>
          <a:p>
            <a:r>
              <a:rPr lang="en-US" sz="2400" dirty="0"/>
              <a:t>Both Aminoglycosides and macrolide antibiotics target the bacterial ribosome.  This overlap can lessen the antimicrobial effectiveness of tobramycin.</a:t>
            </a:r>
          </a:p>
          <a:p>
            <a:r>
              <a:rPr lang="en-US" sz="2400" dirty="0"/>
              <a:t>Need for clinical trial: </a:t>
            </a:r>
            <a:r>
              <a:rPr lang="en-US" sz="2400" u="sng" dirty="0"/>
              <a:t>T</a:t>
            </a:r>
            <a:r>
              <a:rPr lang="en-US" sz="2400" dirty="0"/>
              <a:t>esting the </a:t>
            </a:r>
            <a:r>
              <a:rPr lang="en-US" sz="2400" u="sng" dirty="0"/>
              <a:t>E</a:t>
            </a:r>
            <a:r>
              <a:rPr lang="en-US" sz="2400" dirty="0"/>
              <a:t>ffect of </a:t>
            </a:r>
            <a:r>
              <a:rPr lang="en-US" sz="2400" u="sng" dirty="0"/>
              <a:t>A</a:t>
            </a:r>
            <a:r>
              <a:rPr lang="en-US" sz="2400" dirty="0"/>
              <a:t>dding </a:t>
            </a:r>
            <a:r>
              <a:rPr lang="en-US" sz="2400" u="sng" dirty="0" err="1"/>
              <a:t>CH</a:t>
            </a:r>
            <a:r>
              <a:rPr lang="en-US" sz="2400" dirty="0" err="1"/>
              <a:t>ronic</a:t>
            </a:r>
            <a:r>
              <a:rPr lang="en-US" sz="2400" dirty="0"/>
              <a:t> Azithromycin to Inhaled Tobramycin: TEACH trial</a:t>
            </a:r>
            <a:endParaRPr lang="en-US" sz="2400" dirty="0">
              <a:solidFill>
                <a:srgbClr val="012C5F"/>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158" y="941695"/>
            <a:ext cx="5135160" cy="4938925"/>
          </a:xfrm>
          <a:prstGeom prst="rect">
            <a:avLst/>
          </a:prstGeom>
        </p:spPr>
      </p:pic>
      <p:sp>
        <p:nvSpPr>
          <p:cNvPr id="5" name="Rectangle 4"/>
          <p:cNvSpPr/>
          <p:nvPr/>
        </p:nvSpPr>
        <p:spPr>
          <a:xfrm>
            <a:off x="7100111" y="6316609"/>
            <a:ext cx="4437480" cy="246221"/>
          </a:xfrm>
          <a:prstGeom prst="rect">
            <a:avLst/>
          </a:prstGeom>
          <a:ln>
            <a:solidFill>
              <a:schemeClr val="bg1"/>
            </a:solidFill>
          </a:ln>
        </p:spPr>
        <p:txBody>
          <a:bodyPr wrap="square">
            <a:spAutoFit/>
          </a:bodyPr>
          <a:lstStyle/>
          <a:p>
            <a:r>
              <a:rPr lang="en-US" sz="1000" dirty="0">
                <a:latin typeface="arial" panose="020B0604020202020204" pitchFamily="34" charset="0"/>
              </a:rPr>
              <a:t>Nichols DP et al. J Cyst Fibrosis. 2017 May;16(3):358-366.</a:t>
            </a:r>
            <a:endParaRPr lang="en-US" sz="1000" dirty="0"/>
          </a:p>
        </p:txBody>
      </p:sp>
    </p:spTree>
    <p:extLst>
      <p:ext uri="{BB962C8B-B14F-4D97-AF65-F5344CB8AC3E}">
        <p14:creationId xmlns:p14="http://schemas.microsoft.com/office/powerpoint/2010/main" val="72372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420F59-F4CD-2248-9581-DB42B0A1AE96}"/>
              </a:ext>
            </a:extLst>
          </p:cNvPr>
          <p:cNvSpPr txBox="1"/>
          <p:nvPr/>
        </p:nvSpPr>
        <p:spPr>
          <a:xfrm>
            <a:off x="1191492" y="2674947"/>
            <a:ext cx="10210800" cy="2308324"/>
          </a:xfrm>
          <a:prstGeom prst="rect">
            <a:avLst/>
          </a:prstGeom>
          <a:noFill/>
        </p:spPr>
        <p:txBody>
          <a:bodyPr wrap="square" rtlCol="0">
            <a:spAutoFit/>
          </a:bodyPr>
          <a:lstStyle/>
          <a:p>
            <a:r>
              <a:rPr lang="en-US" sz="4800" b="1" dirty="0">
                <a:solidFill>
                  <a:schemeClr val="bg1"/>
                </a:solidFill>
              </a:rPr>
              <a:t>Current strategies that will result in the new anti-infective therapies of tomorrow</a:t>
            </a:r>
            <a:endParaRPr lang="en-US" sz="4600" dirty="0">
              <a:solidFill>
                <a:schemeClr val="bg1"/>
              </a:solidFill>
              <a:cs typeface="Arial" panose="020B0604020202020204" pitchFamily="34" charset="0"/>
            </a:endParaRPr>
          </a:p>
        </p:txBody>
      </p:sp>
    </p:spTree>
    <p:extLst>
      <p:ext uri="{BB962C8B-B14F-4D97-AF65-F5344CB8AC3E}">
        <p14:creationId xmlns:p14="http://schemas.microsoft.com/office/powerpoint/2010/main" val="342271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ACC9E2-FDF1-944D-A68A-F3DB16294662}"/>
              </a:ext>
            </a:extLst>
          </p:cNvPr>
          <p:cNvSpPr>
            <a:spLocks noGrp="1"/>
          </p:cNvSpPr>
          <p:nvPr>
            <p:ph type="title"/>
          </p:nvPr>
        </p:nvSpPr>
        <p:spPr/>
        <p:txBody>
          <a:bodyPr/>
          <a:lstStyle/>
          <a:p>
            <a:r>
              <a:rPr lang="en-US" b="1" dirty="0">
                <a:solidFill>
                  <a:srgbClr val="002B5E"/>
                </a:solidFill>
              </a:rPr>
              <a:t>What are some approaches to developing new therapies?</a:t>
            </a:r>
          </a:p>
        </p:txBody>
      </p:sp>
      <p:sp>
        <p:nvSpPr>
          <p:cNvPr id="3" name="Content Placeholder 2">
            <a:extLst>
              <a:ext uri="{FF2B5EF4-FFF2-40B4-BE49-F238E27FC236}">
                <a16:creationId xmlns="" xmlns:a16="http://schemas.microsoft.com/office/drawing/2014/main" id="{75B96622-B696-7F43-B974-7A407773AFE3}"/>
              </a:ext>
            </a:extLst>
          </p:cNvPr>
          <p:cNvSpPr>
            <a:spLocks noGrp="1"/>
          </p:cNvSpPr>
          <p:nvPr>
            <p:ph idx="1"/>
          </p:nvPr>
        </p:nvSpPr>
        <p:spPr/>
        <p:txBody>
          <a:bodyPr/>
          <a:lstStyle/>
          <a:p>
            <a:pPr fontAlgn="t"/>
            <a:r>
              <a:rPr lang="en-US" sz="3900" dirty="0"/>
              <a:t>Alter existing agents to become inhaled agents</a:t>
            </a:r>
          </a:p>
          <a:p>
            <a:pPr lvl="1" fontAlgn="t"/>
            <a:r>
              <a:rPr lang="en-US" dirty="0"/>
              <a:t>Inhaled itraconazole for ABPA  </a:t>
            </a:r>
          </a:p>
          <a:p>
            <a:pPr lvl="1" fontAlgn="t"/>
            <a:r>
              <a:rPr lang="en-US" dirty="0"/>
              <a:t>Inhaled vancomycin for MRSA </a:t>
            </a:r>
          </a:p>
          <a:p>
            <a:pPr fontAlgn="t"/>
            <a:r>
              <a:rPr lang="en-US" sz="3900" dirty="0"/>
              <a:t>Repurpose drugs used for non-infectious conditions with unique mechanisms of action </a:t>
            </a:r>
          </a:p>
          <a:p>
            <a:pPr lvl="1" fontAlgn="t"/>
            <a:r>
              <a:rPr lang="en-US" dirty="0"/>
              <a:t>Gallium for </a:t>
            </a:r>
            <a:r>
              <a:rPr lang="en-US" i="1" dirty="0"/>
              <a:t>Pseudomonas </a:t>
            </a:r>
            <a:r>
              <a:rPr lang="en-US" dirty="0"/>
              <a:t>and others – replaces Fe in bacteria</a:t>
            </a:r>
          </a:p>
          <a:p>
            <a:pPr lvl="1" fontAlgn="t"/>
            <a:r>
              <a:rPr lang="en-US" dirty="0"/>
              <a:t>Ca-EDTA for several pathogens and biofilms – sequesters Mg, Ca, Zinc, Fe</a:t>
            </a:r>
          </a:p>
          <a:p>
            <a:pPr lvl="1" fontAlgn="t"/>
            <a:r>
              <a:rPr lang="en-US" dirty="0"/>
              <a:t>Inhaled NO for </a:t>
            </a:r>
            <a:r>
              <a:rPr lang="en-US" i="1" dirty="0"/>
              <a:t>Pseudomonas </a:t>
            </a:r>
            <a:r>
              <a:rPr lang="en-US" dirty="0"/>
              <a:t>and NTM – smooth muscle relaxant </a:t>
            </a:r>
          </a:p>
          <a:p>
            <a:pPr lvl="1" fontAlgn="t"/>
            <a:r>
              <a:rPr lang="en-US" dirty="0"/>
              <a:t>GM-CSF for NTM – stimulates WBC production</a:t>
            </a:r>
          </a:p>
        </p:txBody>
      </p:sp>
    </p:spTree>
    <p:extLst>
      <p:ext uri="{BB962C8B-B14F-4D97-AF65-F5344CB8AC3E}">
        <p14:creationId xmlns:p14="http://schemas.microsoft.com/office/powerpoint/2010/main" val="360158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CC21F-126C-B947-9A4D-6F3AE8D49F58}"/>
              </a:ext>
            </a:extLst>
          </p:cNvPr>
          <p:cNvSpPr>
            <a:spLocks noGrp="1"/>
          </p:cNvSpPr>
          <p:nvPr>
            <p:ph type="title"/>
          </p:nvPr>
        </p:nvSpPr>
        <p:spPr/>
        <p:txBody>
          <a:bodyPr/>
          <a:lstStyle/>
          <a:p>
            <a:r>
              <a:rPr lang="en-US" b="1" dirty="0">
                <a:solidFill>
                  <a:srgbClr val="002B5E"/>
                </a:solidFill>
              </a:rPr>
              <a:t>Mechanism of Action for Gallium</a:t>
            </a:r>
          </a:p>
        </p:txBody>
      </p:sp>
      <p:sp>
        <p:nvSpPr>
          <p:cNvPr id="3" name="Content Placeholder 2">
            <a:extLst>
              <a:ext uri="{FF2B5EF4-FFF2-40B4-BE49-F238E27FC236}">
                <a16:creationId xmlns="" xmlns:a16="http://schemas.microsoft.com/office/drawing/2014/main" id="{6DBDD950-82D9-5A4D-BC52-E39B451E1FB4}"/>
              </a:ext>
            </a:extLst>
          </p:cNvPr>
          <p:cNvSpPr>
            <a:spLocks noGrp="1"/>
          </p:cNvSpPr>
          <p:nvPr>
            <p:ph idx="1"/>
          </p:nvPr>
        </p:nvSpPr>
        <p:spPr>
          <a:xfrm>
            <a:off x="838200" y="1825625"/>
            <a:ext cx="5685430" cy="4351338"/>
          </a:xfrm>
        </p:spPr>
        <p:txBody>
          <a:bodyPr/>
          <a:lstStyle/>
          <a:p>
            <a:r>
              <a:rPr lang="en-US" sz="2400" dirty="0"/>
              <a:t>Bacteria use iron for DNA synthesis, oxidative stress response, other metabolic functions</a:t>
            </a:r>
          </a:p>
          <a:p>
            <a:r>
              <a:rPr lang="en-US" sz="2400" dirty="0"/>
              <a:t>Gallium and iron are same size (ionic radius) </a:t>
            </a:r>
          </a:p>
          <a:p>
            <a:r>
              <a:rPr lang="en-US" sz="2400" dirty="0"/>
              <a:t>Fool bacteria to use Gallium instead of iron</a:t>
            </a:r>
          </a:p>
          <a:p>
            <a:r>
              <a:rPr lang="en-US" sz="2400" dirty="0"/>
              <a:t>Proof-of-concept Phase 1b Study</a:t>
            </a:r>
          </a:p>
          <a:p>
            <a:pPr lvl="1"/>
            <a:r>
              <a:rPr lang="en-US" sz="1867" dirty="0"/>
              <a:t>20 adults with CF and chronic </a:t>
            </a:r>
            <a:r>
              <a:rPr lang="en-US" sz="1867" i="1" dirty="0"/>
              <a:t>Pseudomonas</a:t>
            </a:r>
            <a:endParaRPr lang="en-US" sz="1867" dirty="0"/>
          </a:p>
          <a:p>
            <a:pPr lvl="1"/>
            <a:r>
              <a:rPr lang="en-US" sz="1867" dirty="0"/>
              <a:t>Improved lung function that persisted</a:t>
            </a:r>
          </a:p>
        </p:txBody>
      </p:sp>
      <p:pic>
        <p:nvPicPr>
          <p:cNvPr id="4" name="Content Placeholder 5" descr="Screen Clipping">
            <a:extLst>
              <a:ext uri="{FF2B5EF4-FFF2-40B4-BE49-F238E27FC236}">
                <a16:creationId xmlns="" xmlns:a16="http://schemas.microsoft.com/office/drawing/2014/main" id="{D1B81ED5-BBB4-9B40-BCE3-6266563DD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30" y="1807337"/>
            <a:ext cx="5615265" cy="3475858"/>
          </a:xfrm>
          <a:prstGeom prst="rect">
            <a:avLst/>
          </a:prstGeom>
        </p:spPr>
      </p:pic>
      <p:sp>
        <p:nvSpPr>
          <p:cNvPr id="5" name="TextBox 4">
            <a:extLst>
              <a:ext uri="{FF2B5EF4-FFF2-40B4-BE49-F238E27FC236}">
                <a16:creationId xmlns="" xmlns:a16="http://schemas.microsoft.com/office/drawing/2014/main" id="{BCC2E414-6827-2545-99C3-AAF8E055A309}"/>
              </a:ext>
            </a:extLst>
          </p:cNvPr>
          <p:cNvSpPr txBox="1"/>
          <p:nvPr/>
        </p:nvSpPr>
        <p:spPr>
          <a:xfrm>
            <a:off x="7469639" y="5610360"/>
            <a:ext cx="4489114" cy="400110"/>
          </a:xfrm>
          <a:prstGeom prst="rect">
            <a:avLst/>
          </a:prstGeom>
          <a:noFill/>
          <a:ln>
            <a:solidFill>
              <a:schemeClr val="bg1"/>
            </a:solidFill>
          </a:ln>
        </p:spPr>
        <p:txBody>
          <a:bodyPr wrap="none" rtlCol="0">
            <a:spAutoFit/>
          </a:bodyPr>
          <a:lstStyle/>
          <a:p>
            <a:r>
              <a:rPr lang="en-US" sz="2000" dirty="0"/>
              <a:t>Goss et al., Sci. Transl. Med. Sept 28 2018</a:t>
            </a:r>
          </a:p>
        </p:txBody>
      </p:sp>
    </p:spTree>
    <p:extLst>
      <p:ext uri="{BB962C8B-B14F-4D97-AF65-F5344CB8AC3E}">
        <p14:creationId xmlns:p14="http://schemas.microsoft.com/office/powerpoint/2010/main" val="2574077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E949FE-5447-F544-A177-12DD45E58823}"/>
              </a:ext>
            </a:extLst>
          </p:cNvPr>
          <p:cNvSpPr>
            <a:spLocks noGrp="1"/>
          </p:cNvSpPr>
          <p:nvPr>
            <p:ph type="title"/>
          </p:nvPr>
        </p:nvSpPr>
        <p:spPr>
          <a:xfrm>
            <a:off x="838199" y="365125"/>
            <a:ext cx="11117239" cy="1325563"/>
          </a:xfrm>
        </p:spPr>
        <p:txBody>
          <a:bodyPr/>
          <a:lstStyle/>
          <a:p>
            <a:r>
              <a:rPr lang="en-US" b="1" dirty="0">
                <a:solidFill>
                  <a:srgbClr val="002B5E"/>
                </a:solidFill>
              </a:rPr>
              <a:t>What are future questions for treating infections with increasing access to CFTR modulators?</a:t>
            </a:r>
          </a:p>
        </p:txBody>
      </p:sp>
      <p:sp>
        <p:nvSpPr>
          <p:cNvPr id="3" name="Content Placeholder 2">
            <a:extLst>
              <a:ext uri="{FF2B5EF4-FFF2-40B4-BE49-F238E27FC236}">
                <a16:creationId xmlns="" xmlns:a16="http://schemas.microsoft.com/office/drawing/2014/main" id="{6B8A0600-2E3C-0445-A37E-4F7016BE4A92}"/>
              </a:ext>
            </a:extLst>
          </p:cNvPr>
          <p:cNvSpPr>
            <a:spLocks noGrp="1"/>
          </p:cNvSpPr>
          <p:nvPr>
            <p:ph idx="1"/>
          </p:nvPr>
        </p:nvSpPr>
        <p:spPr>
          <a:xfrm>
            <a:off x="838200" y="1825625"/>
            <a:ext cx="5972033" cy="4351338"/>
          </a:xfrm>
        </p:spPr>
        <p:txBody>
          <a:bodyPr/>
          <a:lstStyle/>
          <a:p>
            <a:r>
              <a:rPr lang="en-US" sz="3000" dirty="0"/>
              <a:t>If CFTR modulators are used prior to infection:</a:t>
            </a:r>
          </a:p>
          <a:p>
            <a:pPr lvl="1"/>
            <a:r>
              <a:rPr lang="en-US" sz="2500" dirty="0"/>
              <a:t>Will people remain infection-free?</a:t>
            </a:r>
          </a:p>
          <a:p>
            <a:pPr lvl="1"/>
            <a:r>
              <a:rPr lang="en-US" sz="2500" dirty="0"/>
              <a:t>Will infections occur later? </a:t>
            </a:r>
          </a:p>
          <a:p>
            <a:pPr lvl="1"/>
            <a:r>
              <a:rPr lang="en-US" sz="2500" dirty="0"/>
              <a:t>Will emerging pathogens become problematic?</a:t>
            </a:r>
          </a:p>
          <a:p>
            <a:r>
              <a:rPr lang="en-US" sz="3000" dirty="0"/>
              <a:t>Our current treatment paradigms may change. </a:t>
            </a:r>
          </a:p>
          <a:p>
            <a:endParaRPr lang="en-US" dirty="0"/>
          </a:p>
        </p:txBody>
      </p:sp>
      <p:pic>
        <p:nvPicPr>
          <p:cNvPr id="4" name="Picture 3">
            <a:extLst>
              <a:ext uri="{FF2B5EF4-FFF2-40B4-BE49-F238E27FC236}">
                <a16:creationId xmlns="" xmlns:a16="http://schemas.microsoft.com/office/drawing/2014/main" id="{9DCEBD99-31B0-CD44-ACC5-CE6803648034}"/>
              </a:ext>
            </a:extLst>
          </p:cNvPr>
          <p:cNvPicPr>
            <a:picLocks noChangeAspect="1"/>
          </p:cNvPicPr>
          <p:nvPr/>
        </p:nvPicPr>
        <p:blipFill>
          <a:blip r:embed="rId2"/>
          <a:stretch>
            <a:fillRect/>
          </a:stretch>
        </p:blipFill>
        <p:spPr>
          <a:xfrm>
            <a:off x="7614758" y="1946046"/>
            <a:ext cx="3493206" cy="4351339"/>
          </a:xfrm>
          <a:prstGeom prst="rect">
            <a:avLst/>
          </a:prstGeom>
        </p:spPr>
      </p:pic>
    </p:spTree>
    <p:extLst>
      <p:ext uri="{BB962C8B-B14F-4D97-AF65-F5344CB8AC3E}">
        <p14:creationId xmlns:p14="http://schemas.microsoft.com/office/powerpoint/2010/main" val="362859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7DB81-A8D1-EF4C-B188-82A3A3F26DD5}"/>
              </a:ext>
            </a:extLst>
          </p:cNvPr>
          <p:cNvSpPr>
            <a:spLocks noGrp="1"/>
          </p:cNvSpPr>
          <p:nvPr>
            <p:ph type="title"/>
          </p:nvPr>
        </p:nvSpPr>
        <p:spPr>
          <a:xfrm>
            <a:off x="838199" y="365125"/>
            <a:ext cx="11103591" cy="1325563"/>
          </a:xfrm>
        </p:spPr>
        <p:txBody>
          <a:bodyPr/>
          <a:lstStyle/>
          <a:p>
            <a:r>
              <a:rPr lang="en-US" dirty="0"/>
              <a:t>              </a:t>
            </a:r>
            <a:r>
              <a:rPr lang="en-US" sz="4000" b="1" dirty="0">
                <a:solidFill>
                  <a:srgbClr val="002B5E"/>
                </a:solidFill>
                <a:latin typeface="Arial" panose="020B0604020202020204" pitchFamily="34" charset="0"/>
                <a:cs typeface="Arial" panose="020B0604020202020204" pitchFamily="34" charset="0"/>
              </a:rPr>
              <a:t>Study Design, Objectives, Population</a:t>
            </a:r>
            <a:endParaRPr lang="en-US" sz="4000" dirty="0">
              <a:solidFill>
                <a:srgbClr val="002B5E"/>
              </a:solidFill>
            </a:endParaRPr>
          </a:p>
        </p:txBody>
      </p:sp>
      <p:sp>
        <p:nvSpPr>
          <p:cNvPr id="3" name="Content Placeholder 2">
            <a:extLst>
              <a:ext uri="{FF2B5EF4-FFF2-40B4-BE49-F238E27FC236}">
                <a16:creationId xmlns="" xmlns:a16="http://schemas.microsoft.com/office/drawing/2014/main" id="{5B4DA8E3-B204-414D-9653-55C853B23106}"/>
              </a:ext>
            </a:extLst>
          </p:cNvPr>
          <p:cNvSpPr>
            <a:spLocks noGrp="1"/>
          </p:cNvSpPr>
          <p:nvPr>
            <p:ph idx="1"/>
          </p:nvPr>
        </p:nvSpPr>
        <p:spPr/>
        <p:txBody>
          <a:bodyPr/>
          <a:lstStyle/>
          <a:p>
            <a:pPr marL="457200" indent="-457200"/>
            <a:r>
              <a:rPr lang="en-US" dirty="0">
                <a:latin typeface="Arial" panose="020B0604020202020204" pitchFamily="34" charset="0"/>
                <a:cs typeface="Arial" panose="020B0604020202020204" pitchFamily="34" charset="0"/>
              </a:rPr>
              <a:t>2 year prospective observational study of short- and long-term clinical effectiveness of next generation modulators</a:t>
            </a:r>
          </a:p>
          <a:p>
            <a:pPr marL="0" indent="0">
              <a:buNone/>
            </a:pPr>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Objectives:</a:t>
            </a:r>
          </a:p>
          <a:p>
            <a:pPr marL="914400" lvl="1" indent="-457200"/>
            <a:r>
              <a:rPr lang="en-US" dirty="0">
                <a:latin typeface="Arial" panose="020B0604020202020204" pitchFamily="34" charset="0"/>
                <a:cs typeface="Arial" panose="020B0604020202020204" pitchFamily="34" charset="0"/>
              </a:rPr>
              <a:t>Impact on lung function, sweat Cl</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symptoms, BMI</a:t>
            </a:r>
          </a:p>
          <a:p>
            <a:pPr marL="914400" lvl="1" indent="-457200"/>
            <a:r>
              <a:rPr lang="en-US" dirty="0">
                <a:latin typeface="Arial" panose="020B0604020202020204" pitchFamily="34" charset="0"/>
                <a:cs typeface="Arial" panose="020B0604020202020204" pitchFamily="34" charset="0"/>
              </a:rPr>
              <a:t>Focused sub-studies, e.g., microbiology, inflammation, gastrointestinal issues </a:t>
            </a:r>
          </a:p>
          <a:p>
            <a:pPr marL="914400" lvl="1" indent="-457200"/>
            <a:r>
              <a:rPr lang="en-US" dirty="0">
                <a:latin typeface="Arial" panose="020B0604020202020204" pitchFamily="34" charset="0"/>
                <a:cs typeface="Arial" panose="020B0604020202020204" pitchFamily="34" charset="0"/>
              </a:rPr>
              <a:t>Biobank for future studies</a:t>
            </a:r>
          </a:p>
          <a:p>
            <a:pPr marL="0" indent="0">
              <a:buNone/>
            </a:pPr>
            <a:endParaRPr lang="en-US" dirty="0"/>
          </a:p>
        </p:txBody>
      </p:sp>
      <p:pic>
        <p:nvPicPr>
          <p:cNvPr id="4" name="Picture 3">
            <a:extLst>
              <a:ext uri="{FF2B5EF4-FFF2-40B4-BE49-F238E27FC236}">
                <a16:creationId xmlns="" xmlns:a16="http://schemas.microsoft.com/office/drawing/2014/main" id="{AA3635B6-A8FB-8641-8A25-6BF4A209C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622" y="715930"/>
            <a:ext cx="2099454" cy="586211"/>
          </a:xfrm>
          <a:prstGeom prst="rect">
            <a:avLst/>
          </a:prstGeom>
        </p:spPr>
      </p:pic>
    </p:spTree>
    <p:extLst>
      <p:ext uri="{BB962C8B-B14F-4D97-AF65-F5344CB8AC3E}">
        <p14:creationId xmlns:p14="http://schemas.microsoft.com/office/powerpoint/2010/main" val="361923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420F59-F4CD-2248-9581-DB42B0A1AE96}"/>
              </a:ext>
            </a:extLst>
          </p:cNvPr>
          <p:cNvSpPr txBox="1"/>
          <p:nvPr/>
        </p:nvSpPr>
        <p:spPr>
          <a:xfrm>
            <a:off x="1191492" y="2674947"/>
            <a:ext cx="10210800" cy="1569660"/>
          </a:xfrm>
          <a:prstGeom prst="rect">
            <a:avLst/>
          </a:prstGeom>
          <a:noFill/>
        </p:spPr>
        <p:txBody>
          <a:bodyPr wrap="square" rtlCol="0">
            <a:spAutoFit/>
          </a:bodyPr>
          <a:lstStyle/>
          <a:p>
            <a:r>
              <a:rPr lang="en-US" sz="4800" b="1" dirty="0">
                <a:solidFill>
                  <a:schemeClr val="bg1"/>
                </a:solidFill>
                <a:cs typeface="Arial" panose="020B0604020202020204" pitchFamily="34" charset="0"/>
              </a:rPr>
              <a:t>Please do NOT forget the basics of infection control guidelines</a:t>
            </a:r>
            <a:endParaRPr lang="en-US" sz="4600" dirty="0">
              <a:solidFill>
                <a:schemeClr val="bg1"/>
              </a:solidFill>
              <a:cs typeface="Arial" panose="020B0604020202020204" pitchFamily="34" charset="0"/>
            </a:endParaRPr>
          </a:p>
        </p:txBody>
      </p:sp>
    </p:spTree>
    <p:extLst>
      <p:ext uri="{BB962C8B-B14F-4D97-AF65-F5344CB8AC3E}">
        <p14:creationId xmlns:p14="http://schemas.microsoft.com/office/powerpoint/2010/main" val="94333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5743D-9F00-6545-9BA1-46D841BAE7FD}"/>
              </a:ext>
            </a:extLst>
          </p:cNvPr>
          <p:cNvSpPr>
            <a:spLocks noGrp="1"/>
          </p:cNvSpPr>
          <p:nvPr>
            <p:ph type="title"/>
          </p:nvPr>
        </p:nvSpPr>
        <p:spPr/>
        <p:txBody>
          <a:bodyPr>
            <a:normAutofit/>
          </a:bodyPr>
          <a:lstStyle/>
          <a:p>
            <a:r>
              <a:rPr lang="en-US" sz="6600" b="1" dirty="0">
                <a:solidFill>
                  <a:srgbClr val="012C5F"/>
                </a:solidFill>
              </a:rPr>
              <a:t>Infection Control Guidelines</a:t>
            </a:r>
            <a:endParaRPr lang="en-US" sz="6600" dirty="0"/>
          </a:p>
        </p:txBody>
      </p:sp>
      <p:sp>
        <p:nvSpPr>
          <p:cNvPr id="3" name="Content Placeholder 2">
            <a:extLst>
              <a:ext uri="{FF2B5EF4-FFF2-40B4-BE49-F238E27FC236}">
                <a16:creationId xmlns="" xmlns:a16="http://schemas.microsoft.com/office/drawing/2014/main" id="{0D630D26-45FC-EC43-9F62-06A2AB3B9A5B}"/>
              </a:ext>
            </a:extLst>
          </p:cNvPr>
          <p:cNvSpPr>
            <a:spLocks noGrp="1"/>
          </p:cNvSpPr>
          <p:nvPr>
            <p:ph sz="half" idx="1"/>
          </p:nvPr>
        </p:nvSpPr>
        <p:spPr/>
        <p:txBody>
          <a:bodyPr>
            <a:normAutofit lnSpcReduction="10000"/>
          </a:bodyPr>
          <a:lstStyle/>
          <a:p>
            <a:r>
              <a:rPr lang="en-US" dirty="0"/>
              <a:t>Contact precautions for all CF patients regardless of pathogen status</a:t>
            </a:r>
          </a:p>
          <a:p>
            <a:r>
              <a:rPr lang="en-US" dirty="0"/>
              <a:t>Mask use by patients in common areas in health care settings</a:t>
            </a:r>
          </a:p>
          <a:p>
            <a:r>
              <a:rPr lang="en-US" dirty="0"/>
              <a:t>A minimum 6-foot distance between patients</a:t>
            </a:r>
          </a:p>
          <a:p>
            <a:r>
              <a:rPr lang="en-US" dirty="0"/>
              <a:t>Auditing the cleaning and disinfection of environmental surfaces</a:t>
            </a:r>
          </a:p>
        </p:txBody>
      </p:sp>
      <p:sp>
        <p:nvSpPr>
          <p:cNvPr id="4" name="Content Placeholder 3">
            <a:extLst>
              <a:ext uri="{FF2B5EF4-FFF2-40B4-BE49-F238E27FC236}">
                <a16:creationId xmlns="" xmlns:a16="http://schemas.microsoft.com/office/drawing/2014/main" id="{F8BAF619-BB90-BB4E-A0EE-6D3855EC8751}"/>
              </a:ext>
            </a:extLst>
          </p:cNvPr>
          <p:cNvSpPr>
            <a:spLocks noGrp="1"/>
          </p:cNvSpPr>
          <p:nvPr>
            <p:ph sz="half" idx="2"/>
          </p:nvPr>
        </p:nvSpPr>
        <p:spPr>
          <a:xfrm>
            <a:off x="6172200" y="1825625"/>
            <a:ext cx="5314950" cy="4351338"/>
          </a:xfrm>
        </p:spPr>
        <p:txBody>
          <a:bodyPr>
            <a:normAutofit lnSpcReduction="10000"/>
          </a:bodyPr>
          <a:lstStyle/>
          <a:p>
            <a:r>
              <a:rPr lang="en-US" dirty="0"/>
              <a:t>PFTs should be performed in one of the following settings:</a:t>
            </a:r>
          </a:p>
          <a:p>
            <a:pPr lvl="1"/>
            <a:r>
              <a:rPr lang="en-US" dirty="0"/>
              <a:t>In the exam room at the beginning of the clinic visit</a:t>
            </a:r>
          </a:p>
          <a:p>
            <a:pPr lvl="1"/>
            <a:r>
              <a:rPr lang="en-US" dirty="0"/>
              <a:t>In a negative-pressure room</a:t>
            </a:r>
          </a:p>
          <a:p>
            <a:pPr lvl="1"/>
            <a:r>
              <a:rPr lang="en-US" dirty="0"/>
              <a:t>In a PFT lab with either portable or integrated high-efficiency portable air filters (HEPA)</a:t>
            </a:r>
          </a:p>
          <a:p>
            <a:pPr lvl="1"/>
            <a:r>
              <a:rPr lang="en-US" dirty="0"/>
              <a:t>In a PFT lab without HEPA filtration, allowing 30 minutes to elapse before the next patient with CF enters the PFT lab.</a:t>
            </a:r>
          </a:p>
        </p:txBody>
      </p:sp>
      <p:sp>
        <p:nvSpPr>
          <p:cNvPr id="5" name="TextBox 4">
            <a:extLst>
              <a:ext uri="{FF2B5EF4-FFF2-40B4-BE49-F238E27FC236}">
                <a16:creationId xmlns="" xmlns:a16="http://schemas.microsoft.com/office/drawing/2014/main" id="{67F85A98-D31C-EC46-93A8-C64D7DBF96B0}"/>
              </a:ext>
            </a:extLst>
          </p:cNvPr>
          <p:cNvSpPr txBox="1"/>
          <p:nvPr/>
        </p:nvSpPr>
        <p:spPr>
          <a:xfrm>
            <a:off x="3486149" y="6092190"/>
            <a:ext cx="7732835" cy="646331"/>
          </a:xfrm>
          <a:prstGeom prst="rect">
            <a:avLst/>
          </a:prstGeom>
          <a:noFill/>
        </p:spPr>
        <p:txBody>
          <a:bodyPr wrap="square" rtlCol="0">
            <a:spAutoFit/>
          </a:bodyPr>
          <a:lstStyle/>
          <a:p>
            <a:r>
              <a:rPr lang="en-US" dirty="0" err="1"/>
              <a:t>Saiman</a:t>
            </a:r>
            <a:r>
              <a:rPr lang="en-US" dirty="0"/>
              <a:t> L, et al.  Infection Prevention and Control Guidelines for Cystic Fibrosis: 2013 Update.  Infection Control Hosp Epidemiol. 2014 Aug;35 Suppl 1:S1-S67.</a:t>
            </a:r>
          </a:p>
        </p:txBody>
      </p:sp>
    </p:spTree>
    <p:extLst>
      <p:ext uri="{BB962C8B-B14F-4D97-AF65-F5344CB8AC3E}">
        <p14:creationId xmlns:p14="http://schemas.microsoft.com/office/powerpoint/2010/main" val="10648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1994832D-43AA-4527-AB57-1CAE01D014BF}"/>
              </a:ext>
            </a:extLst>
          </p:cNvPr>
          <p:cNvGraphicFramePr>
            <a:graphicFrameLocks/>
          </p:cNvGraphicFramePr>
          <p:nvPr/>
        </p:nvGraphicFramePr>
        <p:xfrm>
          <a:off x="1328191" y="1813073"/>
          <a:ext cx="9520748" cy="432894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 xmlns:a16="http://schemas.microsoft.com/office/drawing/2014/main" id="{D913411E-DA94-C849-BF03-93B04C8B050E}"/>
              </a:ext>
            </a:extLst>
          </p:cNvPr>
          <p:cNvSpPr txBox="1">
            <a:spLocks/>
          </p:cNvSpPr>
          <p:nvPr/>
        </p:nvSpPr>
        <p:spPr>
          <a:xfrm>
            <a:off x="0" y="0"/>
            <a:ext cx="12192000" cy="1324409"/>
          </a:xfrm>
          <a:prstGeom prst="rect">
            <a:avLst/>
          </a:prstGeom>
          <a:solidFill>
            <a:srgbClr val="012C5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200" b="1" dirty="0">
              <a:solidFill>
                <a:schemeClr val="bg1"/>
              </a:solidFill>
            </a:endParaRPr>
          </a:p>
        </p:txBody>
      </p:sp>
      <p:sp>
        <p:nvSpPr>
          <p:cNvPr id="5" name="Title 1">
            <a:extLst>
              <a:ext uri="{FF2B5EF4-FFF2-40B4-BE49-F238E27FC236}">
                <a16:creationId xmlns="" xmlns:a16="http://schemas.microsoft.com/office/drawing/2014/main" id="{B3B51DFD-9B8C-DC42-857B-CD9EA0FD8B8C}"/>
              </a:ext>
            </a:extLst>
          </p:cNvPr>
          <p:cNvSpPr txBox="1">
            <a:spLocks/>
          </p:cNvSpPr>
          <p:nvPr/>
        </p:nvSpPr>
        <p:spPr>
          <a:xfrm>
            <a:off x="0" y="191070"/>
            <a:ext cx="12192001" cy="850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Different microorganisms are problematic in different age groups</a:t>
            </a:r>
            <a:endParaRPr lang="en-US" sz="3600" b="1" dirty="0">
              <a:solidFill>
                <a:schemeClr val="bg1"/>
              </a:solidFill>
            </a:endParaRPr>
          </a:p>
        </p:txBody>
      </p:sp>
    </p:spTree>
    <p:extLst>
      <p:ext uri="{BB962C8B-B14F-4D97-AF65-F5344CB8AC3E}">
        <p14:creationId xmlns:p14="http://schemas.microsoft.com/office/powerpoint/2010/main" val="4115464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420F59-F4CD-2248-9581-DB42B0A1AE96}"/>
              </a:ext>
            </a:extLst>
          </p:cNvPr>
          <p:cNvSpPr txBox="1"/>
          <p:nvPr/>
        </p:nvSpPr>
        <p:spPr>
          <a:xfrm>
            <a:off x="1191492" y="2674947"/>
            <a:ext cx="10210800" cy="1569660"/>
          </a:xfrm>
          <a:prstGeom prst="rect">
            <a:avLst/>
          </a:prstGeom>
          <a:noFill/>
        </p:spPr>
        <p:txBody>
          <a:bodyPr wrap="square" rtlCol="0">
            <a:spAutoFit/>
          </a:bodyPr>
          <a:lstStyle/>
          <a:p>
            <a:r>
              <a:rPr lang="en-US" sz="4800" b="1" dirty="0">
                <a:solidFill>
                  <a:schemeClr val="bg1"/>
                </a:solidFill>
              </a:rPr>
              <a:t>Only one person with CF should attend any camp or educational retreat</a:t>
            </a:r>
            <a:endParaRPr lang="en-US" sz="4600" dirty="0">
              <a:solidFill>
                <a:schemeClr val="bg1"/>
              </a:solidFill>
              <a:cs typeface="Arial" panose="020B0604020202020204" pitchFamily="34" charset="0"/>
            </a:endParaRPr>
          </a:p>
        </p:txBody>
      </p:sp>
    </p:spTree>
    <p:extLst>
      <p:ext uri="{BB962C8B-B14F-4D97-AF65-F5344CB8AC3E}">
        <p14:creationId xmlns:p14="http://schemas.microsoft.com/office/powerpoint/2010/main" val="3066858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25743D-9F00-6545-9BA1-46D841BAE7FD}"/>
              </a:ext>
            </a:extLst>
          </p:cNvPr>
          <p:cNvSpPr>
            <a:spLocks noGrp="1"/>
          </p:cNvSpPr>
          <p:nvPr>
            <p:ph type="title"/>
          </p:nvPr>
        </p:nvSpPr>
        <p:spPr>
          <a:xfrm>
            <a:off x="2800350" y="-480059"/>
            <a:ext cx="8553450" cy="2170748"/>
          </a:xfrm>
        </p:spPr>
        <p:txBody>
          <a:bodyPr>
            <a:normAutofit/>
          </a:bodyPr>
          <a:lstStyle/>
          <a:p>
            <a:r>
              <a:rPr lang="en-US" sz="6600" b="1" dirty="0">
                <a:solidFill>
                  <a:srgbClr val="012C5F"/>
                </a:solidFill>
              </a:rPr>
              <a:t>IP &amp; C Guidelines</a:t>
            </a:r>
            <a:endParaRPr lang="en-US" sz="6600" dirty="0"/>
          </a:p>
        </p:txBody>
      </p:sp>
      <p:sp>
        <p:nvSpPr>
          <p:cNvPr id="3" name="Content Placeholder 2">
            <a:extLst>
              <a:ext uri="{FF2B5EF4-FFF2-40B4-BE49-F238E27FC236}">
                <a16:creationId xmlns="" xmlns:a16="http://schemas.microsoft.com/office/drawing/2014/main" id="{0D630D26-45FC-EC43-9F62-06A2AB3B9A5B}"/>
              </a:ext>
            </a:extLst>
          </p:cNvPr>
          <p:cNvSpPr>
            <a:spLocks noGrp="1"/>
          </p:cNvSpPr>
          <p:nvPr>
            <p:ph sz="half" idx="1"/>
          </p:nvPr>
        </p:nvSpPr>
        <p:spPr>
          <a:xfrm>
            <a:off x="502920" y="1825625"/>
            <a:ext cx="5516880" cy="4351338"/>
          </a:xfrm>
        </p:spPr>
        <p:txBody>
          <a:bodyPr>
            <a:normAutofit lnSpcReduction="10000"/>
          </a:bodyPr>
          <a:lstStyle/>
          <a:p>
            <a:r>
              <a:rPr lang="en-US" dirty="0"/>
              <a:t>Placement in a single-patient room</a:t>
            </a:r>
          </a:p>
          <a:p>
            <a:r>
              <a:rPr lang="en-US" dirty="0"/>
              <a:t>Handheld disposable nebulizers:</a:t>
            </a:r>
          </a:p>
          <a:p>
            <a:pPr lvl="1"/>
            <a:r>
              <a:rPr lang="en-US" dirty="0"/>
              <a:t>After each use, rinse out residual volume with sterile water and wipe the mask or mouthpiece with an alcohol pad</a:t>
            </a:r>
          </a:p>
          <a:p>
            <a:pPr lvl="1"/>
            <a:r>
              <a:rPr lang="en-US" dirty="0"/>
              <a:t>Discard the nebulizer every 24 hours </a:t>
            </a:r>
          </a:p>
          <a:p>
            <a:r>
              <a:rPr lang="en-US" dirty="0"/>
              <a:t>Mask use by patients in common areas in health care settings</a:t>
            </a:r>
          </a:p>
        </p:txBody>
      </p:sp>
      <p:sp>
        <p:nvSpPr>
          <p:cNvPr id="4" name="Content Placeholder 3">
            <a:extLst>
              <a:ext uri="{FF2B5EF4-FFF2-40B4-BE49-F238E27FC236}">
                <a16:creationId xmlns="" xmlns:a16="http://schemas.microsoft.com/office/drawing/2014/main" id="{F8BAF619-BB90-BB4E-A0EE-6D3855EC8751}"/>
              </a:ext>
            </a:extLst>
          </p:cNvPr>
          <p:cNvSpPr>
            <a:spLocks noGrp="1"/>
          </p:cNvSpPr>
          <p:nvPr>
            <p:ph sz="half" idx="2"/>
          </p:nvPr>
        </p:nvSpPr>
        <p:spPr>
          <a:xfrm>
            <a:off x="6172200" y="1825625"/>
            <a:ext cx="5314950" cy="4351338"/>
          </a:xfrm>
        </p:spPr>
        <p:txBody>
          <a:bodyPr>
            <a:normAutofit lnSpcReduction="10000"/>
          </a:bodyPr>
          <a:lstStyle/>
          <a:p>
            <a:r>
              <a:rPr lang="en-US" dirty="0"/>
              <a:t>Minimize time in common areas of CF clinic:</a:t>
            </a:r>
          </a:p>
          <a:p>
            <a:pPr lvl="1"/>
            <a:r>
              <a:rPr lang="en-US" dirty="0"/>
              <a:t>Use staggered clinic schedules to minimize time in common waiting areas </a:t>
            </a:r>
          </a:p>
          <a:p>
            <a:pPr lvl="1"/>
            <a:r>
              <a:rPr lang="en-US" dirty="0"/>
              <a:t>Place patients with CF immediately into an exam room</a:t>
            </a:r>
          </a:p>
          <a:p>
            <a:pPr lvl="1"/>
            <a:r>
              <a:rPr lang="en-US" dirty="0"/>
              <a:t>Use a pager system to alert people with CF that an exam room is available</a:t>
            </a:r>
          </a:p>
          <a:p>
            <a:pPr lvl="1"/>
            <a:r>
              <a:rPr lang="en-US" dirty="0"/>
              <a:t>Keep patients with CF in their exam room while the care team rotates into the room</a:t>
            </a:r>
          </a:p>
        </p:txBody>
      </p:sp>
      <p:sp>
        <p:nvSpPr>
          <p:cNvPr id="5" name="TextBox 4">
            <a:extLst>
              <a:ext uri="{FF2B5EF4-FFF2-40B4-BE49-F238E27FC236}">
                <a16:creationId xmlns="" xmlns:a16="http://schemas.microsoft.com/office/drawing/2014/main" id="{67F85A98-D31C-EC46-93A8-C64D7DBF96B0}"/>
              </a:ext>
            </a:extLst>
          </p:cNvPr>
          <p:cNvSpPr txBox="1"/>
          <p:nvPr/>
        </p:nvSpPr>
        <p:spPr>
          <a:xfrm>
            <a:off x="3486149" y="6092190"/>
            <a:ext cx="7732835" cy="646331"/>
          </a:xfrm>
          <a:prstGeom prst="rect">
            <a:avLst/>
          </a:prstGeom>
          <a:noFill/>
        </p:spPr>
        <p:txBody>
          <a:bodyPr wrap="square" rtlCol="0">
            <a:spAutoFit/>
          </a:bodyPr>
          <a:lstStyle/>
          <a:p>
            <a:r>
              <a:rPr lang="en-US" dirty="0" err="1"/>
              <a:t>Saiman</a:t>
            </a:r>
            <a:r>
              <a:rPr lang="en-US" dirty="0"/>
              <a:t> L, et al.  Infection Prevention and Control Guidelines for Cystic Fibrosis: 2013 Update.  Infection Control Hosp Epidemiol. 2014 Aug;35 Suppl 1:S1-S67.</a:t>
            </a:r>
          </a:p>
        </p:txBody>
      </p:sp>
      <p:sp>
        <p:nvSpPr>
          <p:cNvPr id="6" name="Title 1">
            <a:extLst>
              <a:ext uri="{FF2B5EF4-FFF2-40B4-BE49-F238E27FC236}">
                <a16:creationId xmlns="" xmlns:a16="http://schemas.microsoft.com/office/drawing/2014/main" id="{E0ACB024-CBE9-624F-B51B-D0F927CAD111}"/>
              </a:ext>
            </a:extLst>
          </p:cNvPr>
          <p:cNvSpPr txBox="1">
            <a:spLocks/>
          </p:cNvSpPr>
          <p:nvPr/>
        </p:nvSpPr>
        <p:spPr>
          <a:xfrm>
            <a:off x="1303020" y="681037"/>
            <a:ext cx="4989430" cy="136493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95000"/>
                  </a:schemeClr>
                </a:solidFill>
                <a:highlight>
                  <a:srgbClr val="012C5F"/>
                </a:highlight>
                <a:latin typeface="+mn-lt"/>
              </a:rPr>
              <a:t>Inpatient Setting</a:t>
            </a:r>
          </a:p>
        </p:txBody>
      </p:sp>
      <p:sp>
        <p:nvSpPr>
          <p:cNvPr id="7" name="Title 1">
            <a:extLst>
              <a:ext uri="{FF2B5EF4-FFF2-40B4-BE49-F238E27FC236}">
                <a16:creationId xmlns="" xmlns:a16="http://schemas.microsoft.com/office/drawing/2014/main" id="{BF15ED39-527A-ED44-83DB-F495BC60BB86}"/>
              </a:ext>
            </a:extLst>
          </p:cNvPr>
          <p:cNvSpPr txBox="1">
            <a:spLocks/>
          </p:cNvSpPr>
          <p:nvPr/>
        </p:nvSpPr>
        <p:spPr>
          <a:xfrm>
            <a:off x="7202570" y="645794"/>
            <a:ext cx="4989430" cy="136493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95000"/>
                  </a:schemeClr>
                </a:solidFill>
                <a:highlight>
                  <a:srgbClr val="012C5F"/>
                </a:highlight>
                <a:latin typeface="+mn-lt"/>
              </a:rPr>
              <a:t>Outpatient Setting</a:t>
            </a:r>
          </a:p>
        </p:txBody>
      </p:sp>
    </p:spTree>
    <p:extLst>
      <p:ext uri="{BB962C8B-B14F-4D97-AF65-F5344CB8AC3E}">
        <p14:creationId xmlns:p14="http://schemas.microsoft.com/office/powerpoint/2010/main" val="4257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D1E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7C6E8FD-96B0-2340-85D7-C1665A83629B}"/>
              </a:ext>
            </a:extLst>
          </p:cNvPr>
          <p:cNvSpPr txBox="1"/>
          <p:nvPr/>
        </p:nvSpPr>
        <p:spPr>
          <a:xfrm>
            <a:off x="1328739" y="1428751"/>
            <a:ext cx="9258300" cy="4154984"/>
          </a:xfrm>
          <a:prstGeom prst="rect">
            <a:avLst/>
          </a:prstGeom>
          <a:noFill/>
        </p:spPr>
        <p:txBody>
          <a:bodyPr wrap="square" rtlCol="0">
            <a:spAutoFit/>
          </a:bodyPr>
          <a:lstStyle/>
          <a:p>
            <a:r>
              <a:rPr lang="en-US" sz="4400" dirty="0">
                <a:solidFill>
                  <a:schemeClr val="bg1"/>
                </a:solidFill>
              </a:rPr>
              <a:t>CF is life time of care</a:t>
            </a:r>
          </a:p>
          <a:p>
            <a:endParaRPr lang="en-US" sz="4400" dirty="0">
              <a:solidFill>
                <a:schemeClr val="bg1"/>
              </a:solidFill>
            </a:endParaRPr>
          </a:p>
          <a:p>
            <a:r>
              <a:rPr lang="en-US" sz="4400" dirty="0">
                <a:solidFill>
                  <a:schemeClr val="bg1"/>
                </a:solidFill>
              </a:rPr>
              <a:t>Delivery of this integrated care allows patients with CF enjoy normal lives </a:t>
            </a:r>
          </a:p>
          <a:p>
            <a:endParaRPr lang="en-US" sz="4400" dirty="0">
              <a:solidFill>
                <a:schemeClr val="bg1"/>
              </a:solidFill>
            </a:endParaRPr>
          </a:p>
          <a:p>
            <a:r>
              <a:rPr lang="en-US" sz="4400" dirty="0">
                <a:solidFill>
                  <a:schemeClr val="bg1"/>
                </a:solidFill>
              </a:rPr>
              <a:t>CF = Cure Found for all patients</a:t>
            </a:r>
          </a:p>
        </p:txBody>
      </p:sp>
    </p:spTree>
    <p:extLst>
      <p:ext uri="{BB962C8B-B14F-4D97-AF65-F5344CB8AC3E}">
        <p14:creationId xmlns:p14="http://schemas.microsoft.com/office/powerpoint/2010/main" val="426878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2ECD30-CE6E-492A-8B20-4FA1C51C3D87}"/>
              </a:ext>
            </a:extLst>
          </p:cNvPr>
          <p:cNvSpPr>
            <a:spLocks noGrp="1"/>
          </p:cNvSpPr>
          <p:nvPr>
            <p:ph type="title"/>
          </p:nvPr>
        </p:nvSpPr>
        <p:spPr>
          <a:xfrm>
            <a:off x="838200" y="365125"/>
            <a:ext cx="10515600" cy="846455"/>
          </a:xfrm>
        </p:spPr>
        <p:txBody>
          <a:bodyPr>
            <a:normAutofit/>
          </a:bodyPr>
          <a:lstStyle/>
          <a:p>
            <a:r>
              <a:rPr lang="en-US" sz="4000" b="1" dirty="0">
                <a:solidFill>
                  <a:srgbClr val="012C5F"/>
                </a:solidFill>
                <a:latin typeface="+mn-lt"/>
              </a:rPr>
              <a:t>Patient : CC</a:t>
            </a:r>
          </a:p>
        </p:txBody>
      </p:sp>
      <p:sp>
        <p:nvSpPr>
          <p:cNvPr id="3" name="Content Placeholder 2">
            <a:extLst>
              <a:ext uri="{FF2B5EF4-FFF2-40B4-BE49-F238E27FC236}">
                <a16:creationId xmlns="" xmlns:a16="http://schemas.microsoft.com/office/drawing/2014/main" id="{9BF8431F-60A9-4D45-82D9-14B725767728}"/>
              </a:ext>
            </a:extLst>
          </p:cNvPr>
          <p:cNvSpPr>
            <a:spLocks noGrp="1"/>
          </p:cNvSpPr>
          <p:nvPr>
            <p:ph sz="half" idx="1"/>
          </p:nvPr>
        </p:nvSpPr>
        <p:spPr>
          <a:xfrm>
            <a:off x="838200" y="1690688"/>
            <a:ext cx="5181600" cy="4486275"/>
          </a:xfrm>
        </p:spPr>
        <p:txBody>
          <a:bodyPr>
            <a:normAutofit/>
          </a:bodyPr>
          <a:lstStyle/>
          <a:p>
            <a:r>
              <a:rPr lang="en-US" sz="2600" dirty="0">
                <a:solidFill>
                  <a:srgbClr val="012C5F"/>
                </a:solidFill>
              </a:rPr>
              <a:t>17 year old Male </a:t>
            </a:r>
          </a:p>
          <a:p>
            <a:r>
              <a:rPr lang="en-US" sz="2600" dirty="0">
                <a:solidFill>
                  <a:srgbClr val="012C5F"/>
                </a:solidFill>
              </a:rPr>
              <a:t>CF with Pancreatic Insufficiency</a:t>
            </a:r>
          </a:p>
          <a:p>
            <a:r>
              <a:rPr lang="en-US" sz="2600" dirty="0">
                <a:solidFill>
                  <a:srgbClr val="012C5F"/>
                </a:solidFill>
              </a:rPr>
              <a:t>Sweat Chloride – 115, 118</a:t>
            </a:r>
          </a:p>
          <a:p>
            <a:r>
              <a:rPr lang="en-US" sz="2600" dirty="0">
                <a:solidFill>
                  <a:srgbClr val="012C5F"/>
                </a:solidFill>
              </a:rPr>
              <a:t>CFTR – G542X, N1303K</a:t>
            </a:r>
          </a:p>
          <a:p>
            <a:r>
              <a:rPr lang="en-US" sz="2600" dirty="0">
                <a:solidFill>
                  <a:srgbClr val="012C5F"/>
                </a:solidFill>
              </a:rPr>
              <a:t>Moderate persistent asthma</a:t>
            </a:r>
          </a:p>
          <a:p>
            <a:endParaRPr lang="en-US" sz="3000" dirty="0">
              <a:solidFill>
                <a:srgbClr val="012C5F"/>
              </a:solidFill>
            </a:endParaRPr>
          </a:p>
          <a:p>
            <a:endParaRPr lang="en-US" dirty="0">
              <a:solidFill>
                <a:srgbClr val="012C5F"/>
              </a:solidFill>
            </a:endParaRPr>
          </a:p>
        </p:txBody>
      </p:sp>
      <p:sp>
        <p:nvSpPr>
          <p:cNvPr id="4" name="Content Placeholder 3"/>
          <p:cNvSpPr>
            <a:spLocks noGrp="1"/>
          </p:cNvSpPr>
          <p:nvPr>
            <p:ph sz="half" idx="2"/>
          </p:nvPr>
        </p:nvSpPr>
        <p:spPr/>
        <p:txBody>
          <a:bodyPr/>
          <a:lstStyle/>
          <a:p>
            <a:endParaRPr lang="fa-IR"/>
          </a:p>
        </p:txBody>
      </p:sp>
    </p:spTree>
    <p:extLst>
      <p:ext uri="{BB962C8B-B14F-4D97-AF65-F5344CB8AC3E}">
        <p14:creationId xmlns:p14="http://schemas.microsoft.com/office/powerpoint/2010/main" val="358445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52DC74-3C45-8C4D-A987-CDDFD570E729}"/>
              </a:ext>
            </a:extLst>
          </p:cNvPr>
          <p:cNvSpPr>
            <a:spLocks noGrp="1"/>
          </p:cNvSpPr>
          <p:nvPr>
            <p:ph type="title"/>
          </p:nvPr>
        </p:nvSpPr>
        <p:spPr/>
        <p:txBody>
          <a:bodyPr/>
          <a:lstStyle/>
          <a:p>
            <a:r>
              <a:rPr lang="en-US" b="1" dirty="0">
                <a:solidFill>
                  <a:srgbClr val="012C5F"/>
                </a:solidFill>
              </a:rPr>
              <a:t>CF Medications &amp; Supplements</a:t>
            </a:r>
            <a:endParaRPr lang="en-US" b="1" dirty="0"/>
          </a:p>
        </p:txBody>
      </p:sp>
      <p:sp>
        <p:nvSpPr>
          <p:cNvPr id="3" name="Content Placeholder 2">
            <a:extLst>
              <a:ext uri="{FF2B5EF4-FFF2-40B4-BE49-F238E27FC236}">
                <a16:creationId xmlns="" xmlns:a16="http://schemas.microsoft.com/office/drawing/2014/main" id="{DC0BE2D5-9347-504F-BDD0-00278B3D7968}"/>
              </a:ext>
            </a:extLst>
          </p:cNvPr>
          <p:cNvSpPr>
            <a:spLocks noGrp="1"/>
          </p:cNvSpPr>
          <p:nvPr>
            <p:ph idx="1"/>
          </p:nvPr>
        </p:nvSpPr>
        <p:spPr/>
        <p:txBody>
          <a:bodyPr/>
          <a:lstStyle/>
          <a:p>
            <a:pPr lvl="1"/>
            <a:r>
              <a:rPr lang="en-US" dirty="0">
                <a:solidFill>
                  <a:srgbClr val="012C5F"/>
                </a:solidFill>
              </a:rPr>
              <a:t>Albuterol – 3 to 4x a day</a:t>
            </a:r>
          </a:p>
          <a:p>
            <a:pPr lvl="1"/>
            <a:r>
              <a:rPr lang="en-US" dirty="0">
                <a:solidFill>
                  <a:srgbClr val="012C5F"/>
                </a:solidFill>
              </a:rPr>
              <a:t>Hypertonic Saline 7% - 2x a day</a:t>
            </a:r>
          </a:p>
          <a:p>
            <a:pPr lvl="1"/>
            <a:r>
              <a:rPr lang="en-US" dirty="0" err="1">
                <a:solidFill>
                  <a:srgbClr val="012C5F"/>
                </a:solidFill>
              </a:rPr>
              <a:t>Pulmozyme</a:t>
            </a:r>
            <a:r>
              <a:rPr lang="en-US" dirty="0">
                <a:solidFill>
                  <a:srgbClr val="012C5F"/>
                </a:solidFill>
              </a:rPr>
              <a:t> (2.5mg) – x1 a day</a:t>
            </a:r>
          </a:p>
          <a:p>
            <a:pPr lvl="1"/>
            <a:r>
              <a:rPr lang="en-US" dirty="0">
                <a:solidFill>
                  <a:srgbClr val="012C5F"/>
                </a:solidFill>
              </a:rPr>
              <a:t>Chest PT 3-4x a day (exercise x1 a day)</a:t>
            </a:r>
          </a:p>
          <a:p>
            <a:pPr lvl="1"/>
            <a:r>
              <a:rPr lang="en-US" dirty="0">
                <a:solidFill>
                  <a:srgbClr val="012C5F"/>
                </a:solidFill>
              </a:rPr>
              <a:t>Colistin neb (every other month)</a:t>
            </a:r>
          </a:p>
          <a:p>
            <a:pPr lvl="1"/>
            <a:r>
              <a:rPr lang="en-US" dirty="0">
                <a:solidFill>
                  <a:srgbClr val="012C5F"/>
                </a:solidFill>
              </a:rPr>
              <a:t>Creon supplementation</a:t>
            </a:r>
          </a:p>
          <a:p>
            <a:pPr lvl="1"/>
            <a:r>
              <a:rPr lang="en-US" dirty="0">
                <a:solidFill>
                  <a:srgbClr val="012C5F"/>
                </a:solidFill>
              </a:rPr>
              <a:t>ADEK vitamin + </a:t>
            </a:r>
            <a:r>
              <a:rPr lang="en-US" dirty="0" err="1">
                <a:solidFill>
                  <a:srgbClr val="012C5F"/>
                </a:solidFill>
              </a:rPr>
              <a:t>Vit</a:t>
            </a:r>
            <a:r>
              <a:rPr lang="en-US" dirty="0">
                <a:solidFill>
                  <a:srgbClr val="012C5F"/>
                </a:solidFill>
              </a:rPr>
              <a:t> D and E suppl.</a:t>
            </a:r>
          </a:p>
          <a:p>
            <a:pPr lvl="1"/>
            <a:r>
              <a:rPr lang="en-US" dirty="0">
                <a:solidFill>
                  <a:srgbClr val="012C5F"/>
                </a:solidFill>
              </a:rPr>
              <a:t>Ensure shakes</a:t>
            </a:r>
          </a:p>
          <a:p>
            <a:pPr lvl="1"/>
            <a:r>
              <a:rPr lang="en-US" dirty="0">
                <a:solidFill>
                  <a:srgbClr val="012C5F"/>
                </a:solidFill>
              </a:rPr>
              <a:t>Flonase nasal spray</a:t>
            </a:r>
          </a:p>
          <a:p>
            <a:pPr lvl="1"/>
            <a:r>
              <a:rPr lang="en-US" dirty="0">
                <a:solidFill>
                  <a:srgbClr val="012C5F"/>
                </a:solidFill>
              </a:rPr>
              <a:t>Symbicort inhaler (80/4.5)</a:t>
            </a:r>
          </a:p>
          <a:p>
            <a:pPr lvl="1"/>
            <a:r>
              <a:rPr lang="en-US" dirty="0">
                <a:solidFill>
                  <a:srgbClr val="012C5F"/>
                </a:solidFill>
              </a:rPr>
              <a:t>Spiriva inhalation 1.25 mcg</a:t>
            </a:r>
          </a:p>
          <a:p>
            <a:endParaRPr lang="en-US" dirty="0"/>
          </a:p>
        </p:txBody>
      </p:sp>
    </p:spTree>
    <p:extLst>
      <p:ext uri="{BB962C8B-B14F-4D97-AF65-F5344CB8AC3E}">
        <p14:creationId xmlns:p14="http://schemas.microsoft.com/office/powerpoint/2010/main" val="140794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3">
            <a:extLst>
              <a:ext uri="{FF2B5EF4-FFF2-40B4-BE49-F238E27FC236}">
                <a16:creationId xmlns="" xmlns:a16="http://schemas.microsoft.com/office/drawing/2014/main" id="{57BFA125-C928-B941-8DFA-647DF4088292}"/>
              </a:ext>
            </a:extLst>
          </p:cNvPr>
          <p:cNvGraphicFramePr>
            <a:graphicFrameLocks/>
          </p:cNvGraphicFramePr>
          <p:nvPr>
            <p:extLst>
              <p:ext uri="{D42A27DB-BD31-4B8C-83A1-F6EECF244321}">
                <p14:modId xmlns:p14="http://schemas.microsoft.com/office/powerpoint/2010/main" val="1060007168"/>
              </p:ext>
            </p:extLst>
          </p:nvPr>
        </p:nvGraphicFramePr>
        <p:xfrm>
          <a:off x="193745" y="1571347"/>
          <a:ext cx="5902256" cy="46532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 xmlns:a16="http://schemas.microsoft.com/office/drawing/2014/main" id="{9AD9D0D0-F68D-2342-891C-C66FE2B1FA71}"/>
              </a:ext>
            </a:extLst>
          </p:cNvPr>
          <p:cNvSpPr txBox="1">
            <a:spLocks/>
          </p:cNvSpPr>
          <p:nvPr/>
        </p:nvSpPr>
        <p:spPr>
          <a:xfrm>
            <a:off x="468819" y="629267"/>
            <a:ext cx="5447071" cy="601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Weight vs Time</a:t>
            </a:r>
          </a:p>
        </p:txBody>
      </p:sp>
      <p:graphicFrame>
        <p:nvGraphicFramePr>
          <p:cNvPr id="6" name="Content Placeholder 3">
            <a:extLst>
              <a:ext uri="{FF2B5EF4-FFF2-40B4-BE49-F238E27FC236}">
                <a16:creationId xmlns="" xmlns:a16="http://schemas.microsoft.com/office/drawing/2014/main" id="{7BD5923C-6D00-A645-9F9E-4660A4BABA7A}"/>
              </a:ext>
            </a:extLst>
          </p:cNvPr>
          <p:cNvGraphicFramePr>
            <a:graphicFrameLocks/>
          </p:cNvGraphicFramePr>
          <p:nvPr>
            <p:extLst>
              <p:ext uri="{D42A27DB-BD31-4B8C-83A1-F6EECF244321}">
                <p14:modId xmlns:p14="http://schemas.microsoft.com/office/powerpoint/2010/main" val="433685080"/>
              </p:ext>
            </p:extLst>
          </p:nvPr>
        </p:nvGraphicFramePr>
        <p:xfrm>
          <a:off x="6370747" y="1434413"/>
          <a:ext cx="5257800" cy="4927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 xmlns:a16="http://schemas.microsoft.com/office/drawing/2014/main" id="{FB721626-BA09-3447-A54B-8C3EAFB03F83}"/>
              </a:ext>
            </a:extLst>
          </p:cNvPr>
          <p:cNvSpPr txBox="1">
            <a:spLocks/>
          </p:cNvSpPr>
          <p:nvPr/>
        </p:nvSpPr>
        <p:spPr>
          <a:xfrm>
            <a:off x="6276112" y="629267"/>
            <a:ext cx="5447071" cy="60116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 Lung Function vs Time</a:t>
            </a:r>
          </a:p>
        </p:txBody>
      </p:sp>
    </p:spTree>
    <p:extLst>
      <p:ext uri="{BB962C8B-B14F-4D97-AF65-F5344CB8AC3E}">
        <p14:creationId xmlns:p14="http://schemas.microsoft.com/office/powerpoint/2010/main" val="222069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58A0F1B6-7F7C-0648-B3DB-1AAEE0D19030}"/>
              </a:ext>
            </a:extLst>
          </p:cNvPr>
          <p:cNvSpPr txBox="1">
            <a:spLocks/>
          </p:cNvSpPr>
          <p:nvPr/>
        </p:nvSpPr>
        <p:spPr>
          <a:xfrm>
            <a:off x="0" y="0"/>
            <a:ext cx="12192000" cy="1324409"/>
          </a:xfrm>
          <a:prstGeom prst="rect">
            <a:avLst/>
          </a:prstGeom>
          <a:solidFill>
            <a:srgbClr val="012C5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200" b="1" dirty="0">
              <a:solidFill>
                <a:schemeClr val="bg1"/>
              </a:solidFill>
            </a:endParaRPr>
          </a:p>
        </p:txBody>
      </p:sp>
      <p:graphicFrame>
        <p:nvGraphicFramePr>
          <p:cNvPr id="2" name="Chart 1">
            <a:extLst>
              <a:ext uri="{FF2B5EF4-FFF2-40B4-BE49-F238E27FC236}">
                <a16:creationId xmlns="" xmlns:a16="http://schemas.microsoft.com/office/drawing/2014/main" id="{D08702D5-9B2A-784F-8210-F9304A0F0D05}"/>
              </a:ext>
            </a:extLst>
          </p:cNvPr>
          <p:cNvGraphicFramePr>
            <a:graphicFrameLocks/>
          </p:cNvGraphicFramePr>
          <p:nvPr/>
        </p:nvGraphicFramePr>
        <p:xfrm>
          <a:off x="1285227" y="1778000"/>
          <a:ext cx="9621546" cy="437477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46670" y="197065"/>
            <a:ext cx="10898660" cy="930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20000"/>
                    <a:lumOff val="80000"/>
                  </a:schemeClr>
                </a:solidFill>
              </a:rPr>
              <a:t>Nontuberculous mycobacteria (NTM) is increasing</a:t>
            </a:r>
          </a:p>
        </p:txBody>
      </p:sp>
    </p:spTree>
    <p:extLst>
      <p:ext uri="{BB962C8B-B14F-4D97-AF65-F5344CB8AC3E}">
        <p14:creationId xmlns:p14="http://schemas.microsoft.com/office/powerpoint/2010/main" val="406418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58A0F1B6-7F7C-0648-B3DB-1AAEE0D19030}"/>
              </a:ext>
            </a:extLst>
          </p:cNvPr>
          <p:cNvSpPr txBox="1">
            <a:spLocks/>
          </p:cNvSpPr>
          <p:nvPr/>
        </p:nvSpPr>
        <p:spPr>
          <a:xfrm>
            <a:off x="0" y="-2"/>
            <a:ext cx="12192000" cy="1324409"/>
          </a:xfrm>
          <a:prstGeom prst="rect">
            <a:avLst/>
          </a:prstGeom>
          <a:solidFill>
            <a:srgbClr val="012C5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200" b="1" dirty="0">
              <a:solidFill>
                <a:schemeClr val="bg1"/>
              </a:solidFill>
            </a:endParaRPr>
          </a:p>
        </p:txBody>
      </p:sp>
      <p:sp>
        <p:nvSpPr>
          <p:cNvPr id="3" name="Title 1"/>
          <p:cNvSpPr txBox="1">
            <a:spLocks/>
          </p:cNvSpPr>
          <p:nvPr/>
        </p:nvSpPr>
        <p:spPr>
          <a:xfrm>
            <a:off x="646670" y="197065"/>
            <a:ext cx="10898660" cy="930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a:solidFill>
                  <a:schemeClr val="bg1"/>
                </a:solidFill>
              </a:rPr>
              <a:t>M. </a:t>
            </a:r>
            <a:r>
              <a:rPr lang="en-US" sz="4000" i="1" dirty="0" err="1">
                <a:solidFill>
                  <a:schemeClr val="bg1"/>
                </a:solidFill>
              </a:rPr>
              <a:t>abscessus</a:t>
            </a:r>
            <a:r>
              <a:rPr lang="en-US" sz="4000" i="1" dirty="0">
                <a:solidFill>
                  <a:schemeClr val="bg1"/>
                </a:solidFill>
              </a:rPr>
              <a:t> </a:t>
            </a:r>
            <a:r>
              <a:rPr lang="en-US" sz="4000" dirty="0">
                <a:solidFill>
                  <a:schemeClr val="bg1"/>
                </a:solidFill>
              </a:rPr>
              <a:t>as common as </a:t>
            </a:r>
            <a:r>
              <a:rPr lang="en-US" sz="4000" i="1" dirty="0">
                <a:solidFill>
                  <a:schemeClr val="bg1"/>
                </a:solidFill>
              </a:rPr>
              <a:t>M. avium </a:t>
            </a:r>
            <a:r>
              <a:rPr lang="en-US" sz="4000" dirty="0">
                <a:solidFill>
                  <a:schemeClr val="bg1"/>
                </a:solidFill>
              </a:rPr>
              <a:t>through young adulthood</a:t>
            </a:r>
            <a:r>
              <a:rPr lang="en-US" sz="4000" i="1" dirty="0">
                <a:solidFill>
                  <a:schemeClr val="bg1"/>
                </a:solidFill>
              </a:rPr>
              <a:t> </a:t>
            </a:r>
            <a:endParaRPr lang="en-US" sz="4000" b="1" dirty="0">
              <a:solidFill>
                <a:schemeClr val="bg1"/>
              </a:solidFill>
            </a:endParaRPr>
          </a:p>
        </p:txBody>
      </p:sp>
      <p:graphicFrame>
        <p:nvGraphicFramePr>
          <p:cNvPr id="5" name="Chart 4">
            <a:extLst>
              <a:ext uri="{FF2B5EF4-FFF2-40B4-BE49-F238E27FC236}">
                <a16:creationId xmlns="" xmlns:a16="http://schemas.microsoft.com/office/drawing/2014/main" id="{0A240ADE-DDA9-694C-918A-F39E29CD1246}"/>
              </a:ext>
            </a:extLst>
          </p:cNvPr>
          <p:cNvGraphicFramePr>
            <a:graphicFrameLocks/>
          </p:cNvGraphicFramePr>
          <p:nvPr>
            <p:extLst>
              <p:ext uri="{D42A27DB-BD31-4B8C-83A1-F6EECF244321}">
                <p14:modId xmlns:p14="http://schemas.microsoft.com/office/powerpoint/2010/main" val="3277610400"/>
              </p:ext>
            </p:extLst>
          </p:nvPr>
        </p:nvGraphicFramePr>
        <p:xfrm>
          <a:off x="1583139" y="1624084"/>
          <a:ext cx="9041071" cy="4879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40105"/>
      </p:ext>
    </p:extLst>
  </p:cSld>
  <p:clrMapOvr>
    <a:masterClrMapping/>
  </p:clrMapOvr>
</p:sld>
</file>

<file path=ppt/theme/theme1.xml><?xml version="1.0" encoding="utf-8"?>
<a:theme xmlns:a="http://schemas.openxmlformats.org/drawingml/2006/main" name="Office Theme">
  <a:themeElements>
    <a:clrScheme name="CFF Colors">
      <a:dk1>
        <a:srgbClr val="00679B"/>
      </a:dk1>
      <a:lt1>
        <a:srgbClr val="FFFFFF"/>
      </a:lt1>
      <a:dk2>
        <a:srgbClr val="0099D7"/>
      </a:dk2>
      <a:lt2>
        <a:srgbClr val="CCCCCC"/>
      </a:lt2>
      <a:accent1>
        <a:srgbClr val="7D1E66"/>
      </a:accent1>
      <a:accent2>
        <a:srgbClr val="A1AF1D"/>
      </a:accent2>
      <a:accent3>
        <a:srgbClr val="F39C10"/>
      </a:accent3>
      <a:accent4>
        <a:srgbClr val="C71D3E"/>
      </a:accent4>
      <a:accent5>
        <a:srgbClr val="F3D32B"/>
      </a:accent5>
      <a:accent6>
        <a:srgbClr val="FBC303"/>
      </a:accent6>
      <a:hlink>
        <a:srgbClr val="00679B"/>
      </a:hlink>
      <a:folHlink>
        <a:srgbClr val="0099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7038</TotalTime>
  <Words>2582</Words>
  <Application>Microsoft Office PowerPoint</Application>
  <PresentationFormat>Custom</PresentationFormat>
  <Paragraphs>344</Paragraphs>
  <Slides>42</Slides>
  <Notes>13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Objectives for today’s Session</vt:lpstr>
      <vt:lpstr>PowerPoint Presentation</vt:lpstr>
      <vt:lpstr>PowerPoint Presentation</vt:lpstr>
      <vt:lpstr>Patient : CC</vt:lpstr>
      <vt:lpstr>CF Medications &amp; Supplements</vt:lpstr>
      <vt:lpstr>PowerPoint Presentation</vt:lpstr>
      <vt:lpstr>PowerPoint Presentation</vt:lpstr>
      <vt:lpstr>PowerPoint Presentation</vt:lpstr>
      <vt:lpstr>What questions are emerging for treating infections in the era of CFTR modulators?</vt:lpstr>
      <vt:lpstr>What does the future look like?</vt:lpstr>
      <vt:lpstr>Modulator Therapy is Predicted to Dramatically Change the Course of CF</vt:lpstr>
      <vt:lpstr>PowerPoint Presentation</vt:lpstr>
      <vt:lpstr>PowerPoint Presentation</vt:lpstr>
      <vt:lpstr>Restoring CFTR function associated with decreased P. aeruginosa</vt:lpstr>
      <vt:lpstr>Restoring CFTR function associated with other microbiology changes</vt:lpstr>
      <vt:lpstr>Restoring CFTR function associated with decreased density of P. aeruginosa -&gt; rebounded within 2 years</vt:lpstr>
      <vt:lpstr>Restoring CFTR function associated with decline in Pseudomonas Prevalence </vt:lpstr>
      <vt:lpstr>Restoring CFTR function associated with fewer new infections with CF Pathogens</vt:lpstr>
      <vt:lpstr>Prioritization  Survey of  Research  Topics</vt:lpstr>
      <vt:lpstr>PowerPoint Presentation</vt:lpstr>
      <vt:lpstr>Natural History of Acquisition  of Pseudomonas aeruginosa</vt:lpstr>
      <vt:lpstr>CF lung is a complex microbial ecology</vt:lpstr>
      <vt:lpstr>PowerPoint Presentation</vt:lpstr>
      <vt:lpstr>THE OPTIMIZE Trial</vt:lpstr>
      <vt:lpstr>PowerPoint Presentation</vt:lpstr>
      <vt:lpstr>Improving the Management of NTM (PREDICT AND PATIENCE studies)</vt:lpstr>
      <vt:lpstr>Prospective Evaluation of NTM Disease in Cystic Fibrosis (PREDICT Study) – Preliminary Conclusions</vt:lpstr>
      <vt:lpstr>Prospective Algorithm for Treatment of NTM in Cystic Frobsis (PATIENCE)</vt:lpstr>
      <vt:lpstr>These studies provide framework for future investigations</vt:lpstr>
      <vt:lpstr>Evaluating Long-Term Antimicrobial Use</vt:lpstr>
      <vt:lpstr>PowerPoint Presentation</vt:lpstr>
      <vt:lpstr>PowerPoint Presentation</vt:lpstr>
      <vt:lpstr>What are some approaches to developing new therapies?</vt:lpstr>
      <vt:lpstr>Mechanism of Action for Gallium</vt:lpstr>
      <vt:lpstr>What are future questions for treating infections with increasing access to CFTR modulators?</vt:lpstr>
      <vt:lpstr>              Study Design, Objectives, Population</vt:lpstr>
      <vt:lpstr>PowerPoint Presentation</vt:lpstr>
      <vt:lpstr>Infection Control Guidelines</vt:lpstr>
      <vt:lpstr>PowerPoint Presentation</vt:lpstr>
      <vt:lpstr>IP &amp; C Guidelines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Cystic Fibrosis Foundation Approach to CF Care</dc:title>
  <dc:creator>Tran, Quynh</dc:creator>
  <cp:lastModifiedBy>MAHCOM</cp:lastModifiedBy>
  <cp:revision>156</cp:revision>
  <dcterms:created xsi:type="dcterms:W3CDTF">2018-10-10T18:14:36Z</dcterms:created>
  <dcterms:modified xsi:type="dcterms:W3CDTF">2019-12-24T23:00:53Z</dcterms:modified>
</cp:coreProperties>
</file>