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3" y="2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12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772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2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92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051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3" y="2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47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834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385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847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663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705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92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7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8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C1B55DF-703A-48DF-82F2-E05847E98A3A}" type="datetimeFigureOut">
              <a:rPr lang="fa-IR" smtClean="0"/>
              <a:t>27/01/1437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FE6A5EF-07A6-4757-A04E-488F7A2C6B5B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71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Syllabus design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Activity,Drill,Exercise,Task</a:t>
            </a:r>
            <a:endParaRPr lang="fa-I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2896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3200" dirty="0"/>
              <a:t>A general term for any classroom procedure that requires students to use and </a:t>
            </a:r>
            <a:r>
              <a:rPr lang="en-US" sz="3200" dirty="0" err="1"/>
              <a:t>practise</a:t>
            </a:r>
            <a:r>
              <a:rPr lang="en-US" sz="3200" dirty="0"/>
              <a:t> their available language resources.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9" y="2273121"/>
            <a:ext cx="7290055" cy="4023360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lvl="1" algn="ctr"/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sz="3200" dirty="0">
                <a:solidFill>
                  <a:schemeClr val="bg1"/>
                </a:solidFill>
              </a:rPr>
              <a:t>Activity</a:t>
            </a:r>
          </a:p>
          <a:p>
            <a:pPr lvl="1" algn="ctr"/>
            <a:endParaRPr lang="en-US" sz="3200" dirty="0">
              <a:solidFill>
                <a:schemeClr val="bg1"/>
              </a:solidFill>
            </a:endParaRPr>
          </a:p>
          <a:p>
            <a:pPr lvl="1" algn="ctr"/>
            <a:endParaRPr lang="en-US" sz="3200" dirty="0">
              <a:solidFill>
                <a:schemeClr val="bg1"/>
              </a:solidFill>
            </a:endParaRPr>
          </a:p>
          <a:p>
            <a:pPr lvl="1" algn="ctr"/>
            <a:endParaRPr lang="en-US" sz="3200" dirty="0">
              <a:solidFill>
                <a:schemeClr val="bg1"/>
              </a:solidFill>
            </a:endParaRPr>
          </a:p>
          <a:p>
            <a:pPr lvl="1" algn="ctr"/>
            <a:r>
              <a:rPr lang="en-US" sz="3200" dirty="0">
                <a:solidFill>
                  <a:schemeClr val="bg1"/>
                </a:solidFill>
              </a:rPr>
              <a:t>     Exercise           Drill              Task        </a:t>
            </a:r>
            <a:endParaRPr lang="fa-IR" sz="3200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893195" y="2768959"/>
            <a:ext cx="1944711" cy="1300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301547" y="2768959"/>
            <a:ext cx="12879" cy="1300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68218" y="2768959"/>
            <a:ext cx="1906073" cy="1300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27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20000">
              <a:schemeClr val="accent4">
                <a:lumMod val="67000"/>
              </a:schemeClr>
            </a:gs>
            <a:gs pos="59000">
              <a:schemeClr val="accent4">
                <a:lumMod val="97000"/>
                <a:lumOff val="3000"/>
                <a:alpha val="3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exercise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An activity that is designed to practice a learning </a:t>
            </a:r>
            <a:r>
              <a:rPr lang="en-US" dirty="0" err="1" smtClean="0"/>
              <a:t>item.It</a:t>
            </a:r>
            <a:r>
              <a:rPr lang="en-US" dirty="0" smtClean="0"/>
              <a:t> can be in the form of a set questions that tests student’s knowledge or practice a skill.</a:t>
            </a:r>
          </a:p>
          <a:p>
            <a:pPr algn="l"/>
            <a:r>
              <a:rPr lang="en-US" dirty="0" err="1"/>
              <a:t>e</a:t>
            </a:r>
            <a:r>
              <a:rPr lang="en-US" dirty="0" err="1" smtClean="0"/>
              <a:t>.g</a:t>
            </a:r>
            <a:r>
              <a:rPr lang="en-US" dirty="0" smtClean="0"/>
              <a:t>:</a:t>
            </a:r>
          </a:p>
          <a:p>
            <a:pPr algn="l"/>
            <a:r>
              <a:rPr lang="en-US" dirty="0" smtClean="0"/>
              <a:t>Make the following sentences negative.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1.she drives a car.                    She </a:t>
            </a:r>
            <a:r>
              <a:rPr lang="en-US" u="sng" dirty="0" smtClean="0"/>
              <a:t>doesn’t drive</a:t>
            </a:r>
            <a:r>
              <a:rPr lang="en-US" dirty="0" smtClean="0"/>
              <a:t> a car.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2.they go upstairs.                    They </a:t>
            </a:r>
            <a:r>
              <a:rPr lang="en-US" u="sng" dirty="0" smtClean="0"/>
              <a:t>don’t go </a:t>
            </a:r>
            <a:r>
              <a:rPr lang="en-US" dirty="0" smtClean="0"/>
              <a:t> upstairs.</a:t>
            </a:r>
            <a:endParaRPr lang="fa-IR" dirty="0"/>
          </a:p>
        </p:txBody>
      </p:sp>
      <p:sp>
        <p:nvSpPr>
          <p:cNvPr id="5" name="Right Arrow 4"/>
          <p:cNvSpPr/>
          <p:nvPr/>
        </p:nvSpPr>
        <p:spPr>
          <a:xfrm>
            <a:off x="1352283" y="316820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65175" y="4365942"/>
            <a:ext cx="811369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65175" y="4803820"/>
            <a:ext cx="8113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98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45" y="265450"/>
            <a:ext cx="3932693" cy="1383049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Drill/pattern practice</a:t>
            </a:r>
            <a:endParaRPr lang="fa-IR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619373"/>
              </p:ext>
            </p:extLst>
          </p:nvPr>
        </p:nvGraphicFramePr>
        <p:xfrm>
          <a:off x="3516316" y="1210613"/>
          <a:ext cx="5324475" cy="53704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74825"/>
                <a:gridCol w="1774825"/>
                <a:gridCol w="1774825"/>
              </a:tblGrid>
              <a:tr h="1342623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>
                          <a:latin typeface="+mj-lt"/>
                        </a:rPr>
                        <a:t>student</a:t>
                      </a:r>
                      <a:endParaRPr lang="fa-I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>
                          <a:latin typeface="+mj-lt"/>
                        </a:rPr>
                        <a:t>Teacher’s cue student</a:t>
                      </a:r>
                      <a:endParaRPr lang="fa-I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Types</a:t>
                      </a:r>
                      <a:r>
                        <a:rPr lang="en-US" sz="2400" baseline="0" dirty="0" smtClean="0"/>
                        <a:t> of drill</a:t>
                      </a:r>
                      <a:endParaRPr lang="fa-IR" sz="2400" dirty="0"/>
                    </a:p>
                  </a:txBody>
                  <a:tcPr/>
                </a:tc>
              </a:tr>
              <a:tr h="1342623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/>
                        <a:t>I go to school.</a:t>
                      </a:r>
                      <a:endParaRPr lang="fa-IR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/>
                        <a:t>I</a:t>
                      </a:r>
                      <a:r>
                        <a:rPr lang="en-US" sz="2000" baseline="0" dirty="0" smtClean="0"/>
                        <a:t> go to work.</a:t>
                      </a:r>
                    </a:p>
                    <a:p>
                      <a:pPr algn="l" rtl="1"/>
                      <a:r>
                        <a:rPr lang="en-US" sz="2000" baseline="0" dirty="0" smtClean="0"/>
                        <a:t>(school)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Britannic Bold" panose="020B0903060703020204" pitchFamily="34" charset="0"/>
                        </a:rPr>
                        <a:t>substitution</a:t>
                      </a:r>
                      <a:endParaRPr lang="fa-IR" sz="2000" dirty="0">
                        <a:latin typeface="Britannic Bold" panose="020B0903060703020204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1342623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/>
                        <a:t>I go to work.</a:t>
                      </a:r>
                    </a:p>
                    <a:p>
                      <a:pPr algn="l" rtl="1"/>
                      <a:r>
                        <a:rPr lang="en-US" sz="2000" dirty="0" smtClean="0"/>
                        <a:t>I go to school.</a:t>
                      </a:r>
                    </a:p>
                    <a:p>
                      <a:pPr algn="l" rtl="1"/>
                      <a:endParaRPr lang="fa-IR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/>
                        <a:t>I go to work.</a:t>
                      </a:r>
                    </a:p>
                    <a:p>
                      <a:pPr algn="l" rtl="1"/>
                      <a:r>
                        <a:rPr lang="en-US" sz="2000" dirty="0" smtClean="0"/>
                        <a:t>I go to school.</a:t>
                      </a:r>
                      <a:endParaRPr lang="fa-IR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err="1" smtClean="0">
                          <a:latin typeface="Britannic Bold" panose="020B0903060703020204" pitchFamily="34" charset="0"/>
                        </a:rPr>
                        <a:t>Repitition</a:t>
                      </a:r>
                      <a:endParaRPr lang="fa-IR" sz="2000" dirty="0">
                        <a:latin typeface="Britannic Bold" panose="020B0903060703020204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1342623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/>
                        <a:t>Do you go to work?</a:t>
                      </a:r>
                    </a:p>
                    <a:p>
                      <a:pPr algn="l" rtl="1"/>
                      <a:r>
                        <a:rPr lang="en-US" sz="2000" dirty="0" smtClean="0"/>
                        <a:t>Where do you go?</a:t>
                      </a:r>
                      <a:endParaRPr lang="fa-IR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/>
                        <a:t>I</a:t>
                      </a:r>
                      <a:r>
                        <a:rPr lang="en-US" sz="2000" baseline="0" dirty="0" smtClean="0"/>
                        <a:t> go to work.</a:t>
                      </a:r>
                      <a:endParaRPr lang="fa-IR" sz="20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Britannic Bold" panose="020B0903060703020204" pitchFamily="34" charset="0"/>
                        </a:rPr>
                        <a:t>transformation</a:t>
                      </a:r>
                      <a:endParaRPr lang="fa-IR" sz="2000" dirty="0">
                        <a:latin typeface="Britannic Bold" panose="020B0903060703020204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243" y="1790165"/>
            <a:ext cx="3291840" cy="4790940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It’s used in older </a:t>
            </a:r>
            <a:r>
              <a:rPr lang="en-US" sz="2000" dirty="0" err="1"/>
              <a:t>methods,such</a:t>
            </a:r>
            <a:r>
              <a:rPr lang="en-US" sz="2000" dirty="0"/>
              <a:t> as </a:t>
            </a:r>
            <a:r>
              <a:rPr lang="en-US" sz="2000" b="1" dirty="0" err="1"/>
              <a:t>audiolingual,</a:t>
            </a:r>
            <a:r>
              <a:rPr lang="en-US" sz="2000" dirty="0" err="1"/>
              <a:t>for</a:t>
            </a:r>
            <a:r>
              <a:rPr lang="en-US" sz="2000" dirty="0"/>
              <a:t> practicing sounds or sentence patterns in a </a:t>
            </a:r>
            <a:r>
              <a:rPr lang="en-US" sz="2000" dirty="0" err="1"/>
              <a:t>language,based</a:t>
            </a:r>
            <a:r>
              <a:rPr lang="en-US" sz="2000" dirty="0"/>
              <a:t> on guided repetition or practice.</a:t>
            </a:r>
          </a:p>
          <a:p>
            <a:pPr algn="l"/>
            <a:r>
              <a:rPr lang="en-US" sz="2000" dirty="0"/>
              <a:t>There are usually 2 parts to a drill:</a:t>
            </a:r>
          </a:p>
          <a:p>
            <a:pPr algn="l"/>
            <a:r>
              <a:rPr lang="en-US" sz="2000" dirty="0"/>
              <a:t>1.The teacher provides a word/sentence as a stimulus</a:t>
            </a:r>
          </a:p>
          <a:p>
            <a:pPr algn="l"/>
            <a:r>
              <a:rPr lang="en-US" sz="2000" dirty="0"/>
              <a:t>2.Students make various types of responses based on </a:t>
            </a:r>
            <a:r>
              <a:rPr lang="en-US" sz="2000" dirty="0" err="1"/>
              <a:t>repetition,substitution</a:t>
            </a:r>
            <a:r>
              <a:rPr lang="en-US" sz="2000" dirty="0"/>
              <a:t> </a:t>
            </a:r>
            <a:r>
              <a:rPr lang="en-US" sz="2000" dirty="0"/>
              <a:t>or transformation.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413305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chemeClr val="accent1">
                <a:lumMod val="0"/>
                <a:lumOff val="100000"/>
              </a:schemeClr>
            </a:gs>
            <a:gs pos="52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  <a:alpha val="96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47" y="160216"/>
            <a:ext cx="7290055" cy="664035"/>
          </a:xfrm>
        </p:spPr>
        <p:txBody>
          <a:bodyPr/>
          <a:lstStyle/>
          <a:p>
            <a:r>
              <a:rPr lang="en-US" dirty="0" smtClean="0"/>
              <a:t>task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671" y="824248"/>
            <a:ext cx="8427420" cy="6033752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It’s used to help achieve a particular learning </a:t>
            </a:r>
            <a:r>
              <a:rPr lang="en-US" sz="2400" dirty="0" err="1"/>
              <a:t>goal.The</a:t>
            </a:r>
            <a:r>
              <a:rPr lang="en-US" sz="2400" dirty="0"/>
              <a:t> teacher’s choice of tasks determines learning </a:t>
            </a:r>
            <a:r>
              <a:rPr lang="en-US" sz="2400" dirty="0" err="1"/>
              <a:t>goals,how</a:t>
            </a:r>
            <a:r>
              <a:rPr lang="en-US" sz="2400" dirty="0"/>
              <a:t> learning is to take </a:t>
            </a:r>
            <a:r>
              <a:rPr lang="en-US" sz="2400" dirty="0" err="1"/>
              <a:t>place,and</a:t>
            </a:r>
            <a:r>
              <a:rPr lang="en-US" sz="2400" dirty="0"/>
              <a:t> how the results of learning will be </a:t>
            </a:r>
            <a:r>
              <a:rPr lang="en-US" sz="2400" dirty="0" err="1"/>
              <a:t>demonstrated.In</a:t>
            </a:r>
            <a:r>
              <a:rPr lang="en-US" sz="2400" dirty="0"/>
              <a:t> </a:t>
            </a:r>
            <a:r>
              <a:rPr lang="en-US" sz="2400" dirty="0" err="1"/>
              <a:t>ESL,the</a:t>
            </a:r>
            <a:r>
              <a:rPr lang="en-US" sz="2400" dirty="0"/>
              <a:t> use of variety of different tasks is said to make teaching more communicative since it provides a purpose for a class activity which goes beyond the practice of language for its own sake.</a:t>
            </a:r>
          </a:p>
          <a:p>
            <a:pPr algn="l"/>
            <a:r>
              <a:rPr lang="en-US" sz="2400" dirty="0"/>
              <a:t>A number of dimensions of tasks influence their use in language teaching:</a:t>
            </a:r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marL="0" indent="0" algn="l"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077736"/>
              </p:ext>
            </p:extLst>
          </p:nvPr>
        </p:nvGraphicFramePr>
        <p:xfrm>
          <a:off x="0" y="3650801"/>
          <a:ext cx="9144000" cy="3097728"/>
        </p:xfrm>
        <a:graphic>
          <a:graphicData uri="http://schemas.openxmlformats.org/drawingml/2006/table">
            <a:tbl>
              <a:tblPr rtl="1" firstRow="1" bandRow="1">
                <a:tableStyleId>{284E427A-3D55-4303-BF80-6455036E1DE7}</a:tableStyleId>
              </a:tblPr>
              <a:tblGrid>
                <a:gridCol w="7112745"/>
                <a:gridCol w="2031255"/>
              </a:tblGrid>
              <a:tr h="516288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The kind of goals teachers and learners identify for a task.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Goals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16288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The operations learners use to complete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 task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Procedures 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16288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The location of a task within a sequence of other task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Order               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16288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The amount of time spent on a task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Pacing 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16288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The outcome students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produce,e.g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: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an essay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Product 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16288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The kind of strategy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student uses when completing a task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Learning strategy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0424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495715"/>
              </p:ext>
            </p:extLst>
          </p:nvPr>
        </p:nvGraphicFramePr>
        <p:xfrm>
          <a:off x="640098" y="1267785"/>
          <a:ext cx="8066020" cy="2435448"/>
        </p:xfrm>
        <a:graphic>
          <a:graphicData uri="http://schemas.openxmlformats.org/drawingml/2006/table">
            <a:tbl>
              <a:tblPr rtl="1" firstRow="1" bandRow="1">
                <a:effectLst>
                  <a:outerShdw blurRad="76200" dist="25400" dir="5400000" algn="ctr" rotWithShape="0">
                    <a:srgbClr val="000000">
                      <a:alpha val="60000"/>
                    </a:srgbClr>
                  </a:outerShdw>
                  <a:reflection blurRad="6350" stA="50000" endA="300" endPos="90000" dist="50800" dir="5400000" sy="-100000" algn="bl" rotWithShape="0"/>
                </a:effectLst>
                <a:tableStyleId>{18603FDC-E32A-4AB5-989C-0864C3EAD2B8}</a:tableStyleId>
              </a:tblPr>
              <a:tblGrid>
                <a:gridCol w="6266237"/>
                <a:gridCol w="1799783"/>
              </a:tblGrid>
              <a:tr h="578136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 success on the task will be determined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Assesment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78136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Whether the task is completed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individually,with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 a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partner,so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on.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Participation 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78136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 materials and other resources used in a task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Resources 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78136"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 language learners use in completing a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task,eg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: the mother tongue or English.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Language </a:t>
                      </a:r>
                      <a:endParaRPr lang="fa-IR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95751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014711" cy="1463040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Prepared by </a:t>
            </a:r>
            <a:r>
              <a:rPr lang="en-US" sz="3600" dirty="0" err="1" smtClean="0"/>
              <a:t>Mitra</a:t>
            </a:r>
            <a:r>
              <a:rPr lang="en-US" sz="3600" dirty="0" smtClean="0"/>
              <a:t> </a:t>
            </a:r>
            <a:r>
              <a:rPr lang="en-US" sz="3600" dirty="0" err="1" smtClean="0"/>
              <a:t>Lotfeali</a:t>
            </a:r>
            <a:endParaRPr lang="fa-IR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7611" y="4960137"/>
            <a:ext cx="3500639" cy="1463040"/>
          </a:xfrm>
        </p:spPr>
        <p:txBody>
          <a:bodyPr anchor="t">
            <a:normAutofit fontScale="92500" lnSpcReduction="10000"/>
          </a:bodyPr>
          <a:lstStyle/>
          <a:p>
            <a:pPr algn="l"/>
            <a:r>
              <a:rPr lang="en-US" sz="2000" b="1" i="1" dirty="0" smtClean="0"/>
              <a:t>Sources: LONGMAN Dictionary of language teaching and applied linguistics.</a:t>
            </a:r>
          </a:p>
          <a:p>
            <a:pPr algn="l"/>
            <a:r>
              <a:rPr lang="en-US" sz="2000" b="1" i="1" dirty="0" smtClean="0"/>
              <a:t>OXFORD Advanced Learners Dictionary </a:t>
            </a:r>
          </a:p>
          <a:p>
            <a:pPr algn="l"/>
            <a:endParaRPr lang="fa-IR" sz="2000" b="1" i="1" dirty="0"/>
          </a:p>
        </p:txBody>
      </p:sp>
    </p:spTree>
    <p:extLst>
      <p:ext uri="{BB962C8B-B14F-4D97-AF65-F5344CB8AC3E}">
        <p14:creationId xmlns:p14="http://schemas.microsoft.com/office/powerpoint/2010/main" val="11369446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346</TotalTime>
  <Words>406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Britannic Bold</vt:lpstr>
      <vt:lpstr>Tw Cen MT</vt:lpstr>
      <vt:lpstr>Tw Cen MT Condensed</vt:lpstr>
      <vt:lpstr>Wingdings 3</vt:lpstr>
      <vt:lpstr>Integral</vt:lpstr>
      <vt:lpstr>Syllabus design</vt:lpstr>
      <vt:lpstr>A general term for any classroom procedure that requires students to use and practise their available language resources.</vt:lpstr>
      <vt:lpstr>                      exercise</vt:lpstr>
      <vt:lpstr>Drill/pattern practice</vt:lpstr>
      <vt:lpstr>task</vt:lpstr>
      <vt:lpstr>PowerPoint Presentation</vt:lpstr>
      <vt:lpstr>Prepared by Mitra Lotfeali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design</dc:title>
  <dc:creator>Home Account</dc:creator>
  <cp:lastModifiedBy>Home Account</cp:lastModifiedBy>
  <cp:revision>18</cp:revision>
  <dcterms:created xsi:type="dcterms:W3CDTF">2015-11-08T09:16:30Z</dcterms:created>
  <dcterms:modified xsi:type="dcterms:W3CDTF">2015-11-09T06:59:35Z</dcterms:modified>
</cp:coreProperties>
</file>