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5" r:id="rId3"/>
    <p:sldId id="304" r:id="rId4"/>
    <p:sldId id="303" r:id="rId5"/>
    <p:sldId id="302" r:id="rId6"/>
    <p:sldId id="301" r:id="rId7"/>
    <p:sldId id="300" r:id="rId8"/>
    <p:sldId id="299" r:id="rId9"/>
    <p:sldId id="308" r:id="rId10"/>
    <p:sldId id="298" r:id="rId11"/>
    <p:sldId id="297" r:id="rId12"/>
    <p:sldId id="296" r:id="rId13"/>
    <p:sldId id="309" r:id="rId14"/>
    <p:sldId id="295" r:id="rId15"/>
    <p:sldId id="294" r:id="rId16"/>
    <p:sldId id="293" r:id="rId17"/>
    <p:sldId id="292" r:id="rId18"/>
    <p:sldId id="291" r:id="rId19"/>
    <p:sldId id="286"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55F4418-D0E0-47CD-B03F-E50F2AED359B}" type="datetimeFigureOut">
              <a:rPr lang="en-US" smtClean="0"/>
              <a:pPr/>
              <a:t>1/28/2017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15A029A-2EB7-4CC4-B290-8CC783A3C6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F4418-D0E0-47CD-B03F-E50F2AED359B}"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29A-2EB7-4CC4-B290-8CC783A3C6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5F4418-D0E0-47CD-B03F-E50F2AED359B}" type="datetimeFigureOut">
              <a:rPr lang="en-US" smtClean="0"/>
              <a:pPr/>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A029A-2EB7-4CC4-B290-8CC783A3C6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55F4418-D0E0-47CD-B03F-E50F2AED359B}" type="datetimeFigureOut">
              <a:rPr lang="en-US" smtClean="0"/>
              <a:pPr/>
              <a:t>1/28/2017</a:t>
            </a:fld>
            <a:endParaRPr lang="en-US"/>
          </a:p>
        </p:txBody>
      </p:sp>
      <p:sp>
        <p:nvSpPr>
          <p:cNvPr id="9" name="Slide Number Placeholder 8"/>
          <p:cNvSpPr>
            <a:spLocks noGrp="1"/>
          </p:cNvSpPr>
          <p:nvPr>
            <p:ph type="sldNum" sz="quarter" idx="15"/>
          </p:nvPr>
        </p:nvSpPr>
        <p:spPr/>
        <p:txBody>
          <a:bodyPr rtlCol="0"/>
          <a:lstStyle/>
          <a:p>
            <a:fld id="{915A029A-2EB7-4CC4-B290-8CC783A3C6C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55F4418-D0E0-47CD-B03F-E50F2AED359B}" type="datetimeFigureOut">
              <a:rPr lang="en-US" smtClean="0"/>
              <a:pPr/>
              <a:t>1/28/2017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15A029A-2EB7-4CC4-B290-8CC783A3C6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5F4418-D0E0-47CD-B03F-E50F2AED359B}" type="datetimeFigureOut">
              <a:rPr lang="en-US" smtClean="0"/>
              <a:pPr/>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A029A-2EB7-4CC4-B290-8CC783A3C6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55F4418-D0E0-47CD-B03F-E50F2AED359B}" type="datetimeFigureOut">
              <a:rPr lang="en-US" smtClean="0"/>
              <a:pPr/>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A029A-2EB7-4CC4-B290-8CC783A3C6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55F4418-D0E0-47CD-B03F-E50F2AED359B}" type="datetimeFigureOut">
              <a:rPr lang="en-US" smtClean="0"/>
              <a:pPr/>
              <a:t>1/28/2017</a:t>
            </a:fld>
            <a:endParaRPr lang="en-US"/>
          </a:p>
        </p:txBody>
      </p:sp>
      <p:sp>
        <p:nvSpPr>
          <p:cNvPr id="7" name="Slide Number Placeholder 6"/>
          <p:cNvSpPr>
            <a:spLocks noGrp="1"/>
          </p:cNvSpPr>
          <p:nvPr>
            <p:ph type="sldNum" sz="quarter" idx="11"/>
          </p:nvPr>
        </p:nvSpPr>
        <p:spPr/>
        <p:txBody>
          <a:bodyPr rtlCol="0"/>
          <a:lstStyle/>
          <a:p>
            <a:fld id="{915A029A-2EB7-4CC4-B290-8CC783A3C6C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F4418-D0E0-47CD-B03F-E50F2AED359B}" type="datetimeFigureOut">
              <a:rPr lang="en-US" smtClean="0"/>
              <a:pPr/>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A029A-2EB7-4CC4-B290-8CC783A3C6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55F4418-D0E0-47CD-B03F-E50F2AED359B}" type="datetimeFigureOut">
              <a:rPr lang="en-US" smtClean="0"/>
              <a:pPr/>
              <a:t>1/28/2017</a:t>
            </a:fld>
            <a:endParaRPr lang="en-US"/>
          </a:p>
        </p:txBody>
      </p:sp>
      <p:sp>
        <p:nvSpPr>
          <p:cNvPr id="22" name="Slide Number Placeholder 21"/>
          <p:cNvSpPr>
            <a:spLocks noGrp="1"/>
          </p:cNvSpPr>
          <p:nvPr>
            <p:ph type="sldNum" sz="quarter" idx="15"/>
          </p:nvPr>
        </p:nvSpPr>
        <p:spPr/>
        <p:txBody>
          <a:bodyPr rtlCol="0"/>
          <a:lstStyle/>
          <a:p>
            <a:fld id="{915A029A-2EB7-4CC4-B290-8CC783A3C6C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55F4418-D0E0-47CD-B03F-E50F2AED359B}" type="datetimeFigureOut">
              <a:rPr lang="en-US" smtClean="0"/>
              <a:pPr/>
              <a:t>1/28/2017</a:t>
            </a:fld>
            <a:endParaRPr lang="en-US"/>
          </a:p>
        </p:txBody>
      </p:sp>
      <p:sp>
        <p:nvSpPr>
          <p:cNvPr id="18" name="Slide Number Placeholder 17"/>
          <p:cNvSpPr>
            <a:spLocks noGrp="1"/>
          </p:cNvSpPr>
          <p:nvPr>
            <p:ph type="sldNum" sz="quarter" idx="11"/>
          </p:nvPr>
        </p:nvSpPr>
        <p:spPr/>
        <p:txBody>
          <a:bodyPr rtlCol="0"/>
          <a:lstStyle/>
          <a:p>
            <a:fld id="{915A029A-2EB7-4CC4-B290-8CC783A3C6C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55F4418-D0E0-47CD-B03F-E50F2AED359B}" type="datetimeFigureOut">
              <a:rPr lang="en-US" smtClean="0"/>
              <a:pPr/>
              <a:t>1/28/2017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15A029A-2EB7-4CC4-B290-8CC783A3C6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838200"/>
          </a:xfrm>
        </p:spPr>
        <p:txBody>
          <a:bodyPr>
            <a:normAutofit/>
          </a:bodyPr>
          <a:lstStyle/>
          <a:p>
            <a:pPr algn="ctr"/>
            <a:r>
              <a:rPr lang="fa-IR" sz="2400" dirty="0" smtClean="0">
                <a:solidFill>
                  <a:schemeClr val="accent1">
                    <a:lumMod val="75000"/>
                  </a:schemeClr>
                </a:solidFill>
              </a:rPr>
              <a:t>آئين نامه اداري و استخدامي كاركنان غير هيات علمي </a:t>
            </a:r>
            <a:endParaRPr lang="en-US" sz="2400" dirty="0">
              <a:solidFill>
                <a:schemeClr val="accent1">
                  <a:lumMod val="75000"/>
                </a:schemeClr>
              </a:solidFill>
            </a:endParaRPr>
          </a:p>
        </p:txBody>
      </p:sp>
      <p:sp>
        <p:nvSpPr>
          <p:cNvPr id="5" name="TextBox 4"/>
          <p:cNvSpPr txBox="1"/>
          <p:nvPr/>
        </p:nvSpPr>
        <p:spPr>
          <a:xfrm>
            <a:off x="1828800" y="2590800"/>
            <a:ext cx="6858000" cy="1477328"/>
          </a:xfrm>
          <a:prstGeom prst="rect">
            <a:avLst/>
          </a:prstGeom>
          <a:noFill/>
        </p:spPr>
        <p:txBody>
          <a:bodyPr wrap="square" rtlCol="0">
            <a:spAutoFit/>
          </a:bodyPr>
          <a:lstStyle/>
          <a:p>
            <a:pPr algn="r"/>
            <a:r>
              <a:rPr lang="ar-SA" dirty="0" smtClean="0"/>
              <a:t>این دستورالعمل در اجرای مفاد ماده 84 آیین نامه اداری ، استخدامی و تشکیلاتی کارکنان غیرهیات علمی به منظور تعیین ضوابط مرخصی های استحقاقی ، استعلاجی، مراقبت و شیردهی و بدون حقوق در 42 ماده و 15 تبصره به شرح ذیل با تاریخ اجرای 1/1/1391 به تصویب هیات امناء موسسه رسید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استعلاجي</a:t>
            </a:r>
            <a:endParaRPr lang="en-US" dirty="0">
              <a:solidFill>
                <a:schemeClr val="accent3">
                  <a:lumMod val="75000"/>
                </a:schemeClr>
              </a:solidFill>
              <a:cs typeface="B Titr" pitchFamily="2" charset="-78"/>
            </a:endParaRPr>
          </a:p>
        </p:txBody>
      </p:sp>
      <p:sp>
        <p:nvSpPr>
          <p:cNvPr id="5" name="TextBox 4"/>
          <p:cNvSpPr txBox="1"/>
          <p:nvPr/>
        </p:nvSpPr>
        <p:spPr>
          <a:xfrm>
            <a:off x="2209800" y="1981200"/>
            <a:ext cx="6248400" cy="3139321"/>
          </a:xfrm>
          <a:prstGeom prst="rect">
            <a:avLst/>
          </a:prstGeom>
          <a:noFill/>
        </p:spPr>
        <p:txBody>
          <a:bodyPr wrap="square" rtlCol="0">
            <a:spAutoFit/>
          </a:bodyPr>
          <a:lstStyle/>
          <a:p>
            <a:pPr algn="r" rtl="1"/>
            <a:r>
              <a:rPr lang="fa-IR" dirty="0" smtClean="0">
                <a:solidFill>
                  <a:srgbClr val="C00000"/>
                </a:solidFill>
                <a:cs typeface="B Titr" pitchFamily="2" charset="-78"/>
              </a:rPr>
              <a:t>ماده 19-</a:t>
            </a:r>
            <a:r>
              <a:rPr lang="fa-IR" dirty="0" smtClean="0">
                <a:cs typeface="B Nazanin" pitchFamily="2" charset="-78"/>
              </a:rPr>
              <a:t> کارمندان موسسه در صورت ابتلا به بیماری که مانع از خدمت آنان می شود باید مراتب را در کوتاه ترین مدت ممکن به مسئول مربوطه اطلاع دهند.</a:t>
            </a:r>
          </a:p>
          <a:p>
            <a:pPr algn="r" rtl="1"/>
            <a:endParaRPr lang="en-US" dirty="0" smtClean="0">
              <a:cs typeface="B Nazanin" pitchFamily="2" charset="-78"/>
            </a:endParaRPr>
          </a:p>
          <a:p>
            <a:pPr algn="r" rtl="1"/>
            <a:r>
              <a:rPr lang="fa-IR" dirty="0" smtClean="0">
                <a:solidFill>
                  <a:srgbClr val="C00000"/>
                </a:solidFill>
                <a:cs typeface="B Titr" pitchFamily="2" charset="-78"/>
              </a:rPr>
              <a:t>ماده 20-</a:t>
            </a:r>
            <a:r>
              <a:rPr lang="fa-IR" dirty="0" smtClean="0">
                <a:cs typeface="B Nazanin" pitchFamily="2" charset="-78"/>
              </a:rPr>
              <a:t> کارگزینی مکلف است پس از تائید پزشک معتمد و یا شورای پزشکی نسبت به صدور حکم مرخصی استعلاجی اقدام نماید.</a:t>
            </a:r>
          </a:p>
          <a:p>
            <a:pPr algn="r" rtl="1"/>
            <a:endParaRPr lang="en-US" dirty="0" smtClean="0">
              <a:cs typeface="B Nazanin" pitchFamily="2" charset="-78"/>
            </a:endParaRPr>
          </a:p>
          <a:p>
            <a:pPr algn="r" rtl="1"/>
            <a:r>
              <a:rPr lang="fa-IR" dirty="0" smtClean="0">
                <a:solidFill>
                  <a:srgbClr val="7030A0"/>
                </a:solidFill>
                <a:cs typeface="B Nazanin" pitchFamily="2" charset="-78"/>
              </a:rPr>
              <a:t>تبصره : </a:t>
            </a:r>
            <a:r>
              <a:rPr lang="fa-IR" dirty="0" smtClean="0">
                <a:cs typeface="B Nazanin" pitchFamily="2" charset="-78"/>
              </a:rPr>
              <a:t>گواهي نامه اي که در مورد بيماري کارمند در خارج از کشور صادر شده بايد از حيث صحت صدور به تصويب سفارت خانه و يا کنسول گري ايران در محل برسد. مفاد گواهي نامه هاي صادره بايد با رعايت مفاد اين دستورالعمل به تاييد پزشک معتمد يا شوراي پزشکي حسب مورد برسد.</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استعلاجي</a:t>
            </a:r>
            <a:endParaRPr lang="en-US" dirty="0">
              <a:solidFill>
                <a:schemeClr val="accent3">
                  <a:lumMod val="75000"/>
                </a:schemeClr>
              </a:solidFill>
              <a:cs typeface="B Titr" pitchFamily="2" charset="-78"/>
            </a:endParaRPr>
          </a:p>
        </p:txBody>
      </p:sp>
      <p:sp>
        <p:nvSpPr>
          <p:cNvPr id="6" name="TextBox 5"/>
          <p:cNvSpPr txBox="1"/>
          <p:nvPr/>
        </p:nvSpPr>
        <p:spPr>
          <a:xfrm>
            <a:off x="2286000" y="1524000"/>
            <a:ext cx="6096000" cy="5355312"/>
          </a:xfrm>
          <a:prstGeom prst="rect">
            <a:avLst/>
          </a:prstGeom>
          <a:noFill/>
        </p:spPr>
        <p:txBody>
          <a:bodyPr wrap="square" rtlCol="0">
            <a:spAutoFit/>
          </a:bodyPr>
          <a:lstStyle/>
          <a:p>
            <a:pPr algn="r" rtl="1"/>
            <a:r>
              <a:rPr lang="fa-IR" dirty="0" smtClean="0">
                <a:solidFill>
                  <a:srgbClr val="C00000"/>
                </a:solidFill>
                <a:cs typeface="B Titr" pitchFamily="2" charset="-78"/>
              </a:rPr>
              <a:t>ماده 21. </a:t>
            </a:r>
            <a:r>
              <a:rPr lang="fa-IR" dirty="0" smtClean="0">
                <a:cs typeface="B Nazanin" pitchFamily="2" charset="-78"/>
              </a:rPr>
              <a:t>در صورتي که گواهي نامه استعلاجي کارمند طبق مفاد اين دستورالعمل مورد موافقت قرار نگيرد مدت مذکور از مرخصي استحقاقي وي کسر خواهد شد و در صورت عدم وجود مرخصي استحقاقي ، مرخصي بدون حقوق منظور خواهد شد.</a:t>
            </a:r>
          </a:p>
          <a:p>
            <a:pPr algn="r" rtl="1"/>
            <a:endParaRPr lang="en-US" dirty="0" smtClean="0">
              <a:cs typeface="B Nazanin" pitchFamily="2" charset="-78"/>
            </a:endParaRPr>
          </a:p>
          <a:p>
            <a:pPr algn="r" rtl="1"/>
            <a:r>
              <a:rPr lang="fa-IR" dirty="0" smtClean="0">
                <a:solidFill>
                  <a:srgbClr val="C00000"/>
                </a:solidFill>
                <a:cs typeface="B Titr" pitchFamily="2" charset="-78"/>
              </a:rPr>
              <a:t>ماده 22. </a:t>
            </a:r>
            <a:r>
              <a:rPr lang="fa-IR" dirty="0" smtClean="0">
                <a:cs typeface="B Nazanin" pitchFamily="2" charset="-78"/>
              </a:rPr>
              <a:t>نحوه محاسبه حقوق و مزاياي کارمندان در ايام مرخصي استعلاجي به شرح زير مي باشد:</a:t>
            </a:r>
          </a:p>
          <a:p>
            <a:pPr algn="r" rtl="1"/>
            <a:endParaRPr lang="en-US" dirty="0" smtClean="0">
              <a:cs typeface="B Nazanin" pitchFamily="2" charset="-78"/>
            </a:endParaRPr>
          </a:p>
          <a:p>
            <a:pPr algn="r" rtl="1"/>
            <a:r>
              <a:rPr lang="fa-IR" dirty="0" smtClean="0">
                <a:cs typeface="B Nazanin" pitchFamily="2" charset="-78"/>
              </a:rPr>
              <a:t>الف. حقوق و مزاياي کارمندان در صورت استفاده از مرخصي استعلاجي حداکثر به مدت يک سال به ميزان حقوق ثابت ، تفاوت تطبيق ، فوق العاده هاي مستمر ، فوق العاده مناطق کمتر توسعه يافته و بدي آب و هوا و کمک هزينه هاي عائله مندي و اولاد قابل پرداخت مي شود.</a:t>
            </a:r>
          </a:p>
          <a:p>
            <a:pPr algn="r" rtl="1"/>
            <a:endParaRPr lang="en-US" dirty="0" smtClean="0">
              <a:cs typeface="B Nazanin" pitchFamily="2" charset="-78"/>
            </a:endParaRPr>
          </a:p>
          <a:p>
            <a:pPr algn="r" rtl="1"/>
            <a:r>
              <a:rPr lang="fa-IR" dirty="0" smtClean="0">
                <a:cs typeface="B Nazanin" pitchFamily="2" charset="-78"/>
              </a:rPr>
              <a:t>ب. مرخصي استعلاجي صعب العلاج مازاد بر يک سال تا بهبودي کامل يا از کار افتادگي کارمند فقط به ميزان حقوق ثابت به اضافه تفاوت تطبيق ، فوق العاده ايثارگري و کمک هزينه هاي عائله مندي و اولاد قابل پرداخت است. </a:t>
            </a:r>
          </a:p>
          <a:p>
            <a:pPr algn="r" rtl="1"/>
            <a:endParaRPr lang="fa-IR" dirty="0" smtClean="0">
              <a:cs typeface="B Nazanin" pitchFamily="2" charset="-78"/>
            </a:endParaRPr>
          </a:p>
          <a:p>
            <a:pPr algn="r" rtl="1"/>
            <a:r>
              <a:rPr lang="fa-IR" dirty="0" smtClean="0">
                <a:solidFill>
                  <a:srgbClr val="7030A0"/>
                </a:solidFill>
                <a:cs typeface="B Nazanin" pitchFamily="2" charset="-78"/>
              </a:rPr>
              <a:t>تبصره - </a:t>
            </a:r>
            <a:r>
              <a:rPr lang="fa-IR" dirty="0" smtClean="0">
                <a:cs typeface="B Nazanin" pitchFamily="2" charset="-78"/>
              </a:rPr>
              <a:t>تمديد مرخصي صعب العلاج در صورت تاييد شوراي پزشکي امکان پذير است.</a:t>
            </a:r>
          </a:p>
          <a:p>
            <a:pPr algn="r" rtl="1"/>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استعلاجي</a:t>
            </a:r>
            <a:endParaRPr lang="en-US" dirty="0">
              <a:solidFill>
                <a:schemeClr val="accent3">
                  <a:lumMod val="75000"/>
                </a:schemeClr>
              </a:solidFill>
              <a:cs typeface="B Titr" pitchFamily="2" charset="-78"/>
            </a:endParaRPr>
          </a:p>
        </p:txBody>
      </p:sp>
      <p:sp>
        <p:nvSpPr>
          <p:cNvPr id="4" name="TextBox 3"/>
          <p:cNvSpPr txBox="1"/>
          <p:nvPr/>
        </p:nvSpPr>
        <p:spPr>
          <a:xfrm>
            <a:off x="2362200" y="1981200"/>
            <a:ext cx="6172200" cy="2862322"/>
          </a:xfrm>
          <a:prstGeom prst="rect">
            <a:avLst/>
          </a:prstGeom>
          <a:noFill/>
        </p:spPr>
        <p:txBody>
          <a:bodyPr wrap="square" rtlCol="0">
            <a:spAutoFit/>
          </a:bodyPr>
          <a:lstStyle/>
          <a:p>
            <a:pPr algn="r" rtl="1"/>
            <a:endParaRPr lang="en-US" dirty="0" smtClean="0">
              <a:cs typeface="B Nazanin" pitchFamily="2" charset="-78"/>
            </a:endParaRPr>
          </a:p>
          <a:p>
            <a:pPr algn="r" rtl="1"/>
            <a:r>
              <a:rPr lang="fa-IR" dirty="0" smtClean="0">
                <a:cs typeface="B Nazanin" pitchFamily="2" charset="-78"/>
              </a:rPr>
              <a:t>ج. حقوق و مزاياي مرخصي استعلاجي مشمولين صندوق تامين اجتماعي تا سه روز از سوي موسسه قابل پرداخت مي باشد و مازاد بر آن برابر مفاد ماده 83 آئين نامه اداري و استخدامي اعضاء غير هيات علمي خواهد بود.</a:t>
            </a:r>
          </a:p>
          <a:p>
            <a:pPr algn="r" rtl="1"/>
            <a:endParaRPr lang="en-US" dirty="0" smtClean="0">
              <a:cs typeface="B Nazanin" pitchFamily="2" charset="-78"/>
            </a:endParaRPr>
          </a:p>
          <a:p>
            <a:pPr algn="r" rtl="1"/>
            <a:r>
              <a:rPr lang="fa-IR" dirty="0" smtClean="0">
                <a:cs typeface="B Nazanin" pitchFamily="2" charset="-78"/>
              </a:rPr>
              <a:t>د. پرداخت حقوق و مزاياي کارمندان رسمي،پيماني،مشمولين طرح پزشکان و پيراپزشکان ،قراردادي مشمول صندوق تامين اجتماعي در ايام مرخصي استعلاجي برابر قانون تامين اجتماعي به صورت غرامت دستمزد از سوي صندوق تامين اجتماعي مي بايد پرداخت گردد.</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rtl="1">
              <a:buNone/>
            </a:pPr>
            <a:r>
              <a:rPr lang="fa-IR" sz="1800" dirty="0" smtClean="0">
                <a:solidFill>
                  <a:srgbClr val="C00000"/>
                </a:solidFill>
                <a:cs typeface="B Titr" pitchFamily="2" charset="-78"/>
              </a:rPr>
              <a:t>ماده 23. </a:t>
            </a:r>
            <a:r>
              <a:rPr lang="fa-IR" sz="1800" dirty="0" smtClean="0">
                <a:cs typeface="B Nazanin" pitchFamily="2" charset="-78"/>
              </a:rPr>
              <a:t>تشخيص تاريخ شروع معذوريت وضع حمل بانوان باردار به عهده پزشک معالج مي باشد.</a:t>
            </a:r>
          </a:p>
          <a:p>
            <a:pPr algn="r" rtl="1">
              <a:buNone/>
            </a:pPr>
            <a:endParaRPr lang="en-US" sz="1800" dirty="0" smtClean="0">
              <a:cs typeface="B Nazanin" pitchFamily="2" charset="-78"/>
            </a:endParaRPr>
          </a:p>
          <a:p>
            <a:pPr algn="r" rtl="1">
              <a:buNone/>
            </a:pPr>
            <a:r>
              <a:rPr lang="fa-IR" sz="1800" dirty="0" smtClean="0">
                <a:solidFill>
                  <a:srgbClr val="C00000"/>
                </a:solidFill>
                <a:cs typeface="B Titr" pitchFamily="2" charset="-78"/>
              </a:rPr>
              <a:t>ماده 24. </a:t>
            </a:r>
            <a:r>
              <a:rPr lang="fa-IR" sz="1800" dirty="0" smtClean="0">
                <a:cs typeface="B Nazanin" pitchFamily="2" charset="-78"/>
              </a:rPr>
              <a:t>بانوان کارمندي که از طريق حامل (رحم اجاره اي ) داراي فرزند مي شوند، با رعايت قوانين و مقررات اين آئين نامه مي توانند مرخصي معذوريت زايمان استفاده نمايند.</a:t>
            </a:r>
          </a:p>
          <a:p>
            <a:pPr algn="r" rtl="1">
              <a:buNone/>
            </a:pPr>
            <a:endParaRPr lang="en-US" sz="1800" dirty="0" smtClean="0">
              <a:cs typeface="B Nazanin" pitchFamily="2" charset="-78"/>
            </a:endParaRPr>
          </a:p>
          <a:p>
            <a:pPr algn="r" rtl="1">
              <a:buNone/>
            </a:pPr>
            <a:r>
              <a:rPr lang="fa-IR" sz="1800" dirty="0" smtClean="0">
                <a:solidFill>
                  <a:srgbClr val="C00000"/>
                </a:solidFill>
                <a:cs typeface="B Titr" pitchFamily="2" charset="-78"/>
              </a:rPr>
              <a:t>ماده 25. </a:t>
            </a:r>
            <a:r>
              <a:rPr lang="fa-IR" sz="1800" dirty="0" smtClean="0">
                <a:cs typeface="B Nazanin" pitchFamily="2" charset="-78"/>
              </a:rPr>
              <a:t>بانوان کارمندي که پذيرش سرپرستي نوزاد شيرخوار را بر عهده مي گيرند به تناسب سن تحويل تا سن چهار ماهگي شيرخوار مي توانند با رعايت قوانين و مقررات اين آئين نامه از مرخصي معذوريت زايمان استفاده نمايند.</a:t>
            </a:r>
          </a:p>
          <a:p>
            <a:pPr algn="r" rtl="1">
              <a:buNone/>
            </a:pPr>
            <a:endParaRPr lang="en-US" sz="1800" dirty="0" smtClean="0">
              <a:cs typeface="B Nazanin" pitchFamily="2" charset="-78"/>
            </a:endParaRPr>
          </a:p>
          <a:p>
            <a:pPr algn="r" rtl="1">
              <a:buNone/>
            </a:pPr>
            <a:r>
              <a:rPr lang="fa-IR" sz="1800" dirty="0" smtClean="0">
                <a:solidFill>
                  <a:srgbClr val="C00000"/>
                </a:solidFill>
                <a:cs typeface="B Titr" pitchFamily="2" charset="-78"/>
              </a:rPr>
              <a:t>ماده 26. </a:t>
            </a:r>
            <a:r>
              <a:rPr lang="fa-IR" sz="1800" dirty="0" smtClean="0">
                <a:cs typeface="B Nazanin" pitchFamily="2" charset="-78"/>
              </a:rPr>
              <a:t>تاريخ شروع استفاده از مرخصي اضطراري مراقبت از همسر بعد از وضع حمل( موضوع تبصره 3 ماده 82 آيين نامه اداري و استخدامي اعضاء غير هيات علمي) از تاريخ ولادت فرزند با احتساب ايام تعطيل خواهد بود.</a:t>
            </a:r>
          </a:p>
          <a:p>
            <a:pPr algn="r" rtl="1">
              <a:buNone/>
            </a:pPr>
            <a:endParaRPr lang="en-US" sz="1800" dirty="0" smtClean="0">
              <a:cs typeface="B Nazanin" pitchFamily="2" charset="-78"/>
            </a:endParaRPr>
          </a:p>
          <a:p>
            <a:pPr algn="r" rtl="1">
              <a:buNone/>
            </a:pPr>
            <a:r>
              <a:rPr lang="fa-IR" sz="1800" dirty="0" smtClean="0">
                <a:solidFill>
                  <a:srgbClr val="7030A0"/>
                </a:solidFill>
                <a:cs typeface="B Nazanin" pitchFamily="2" charset="-78"/>
              </a:rPr>
              <a:t>تبصره : </a:t>
            </a:r>
            <a:r>
              <a:rPr lang="fa-IR" sz="1800" dirty="0" smtClean="0">
                <a:cs typeface="B Nazanin" pitchFamily="2" charset="-78"/>
              </a:rPr>
              <a:t>اعطاي مرخصي فوق به کارمنداني که همسر آنان ، فرزند مرده به دنيا مي آورد جهت مراقبت از همسر بلامانع مي باشد.</a:t>
            </a:r>
            <a:endParaRPr lang="en-US" sz="1800" dirty="0" smtClean="0">
              <a:cs typeface="B Nazanin" pitchFamily="2" charset="-78"/>
            </a:endParaRPr>
          </a:p>
          <a:p>
            <a:pPr algn="r">
              <a:buNone/>
            </a:pPr>
            <a:endParaRPr lang="en-US" sz="1800" dirty="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شيردهي</a:t>
            </a:r>
            <a:endParaRPr lang="en-US" dirty="0">
              <a:solidFill>
                <a:schemeClr val="accent3">
                  <a:lumMod val="75000"/>
                </a:schemeClr>
              </a:solidFill>
              <a:cs typeface="B Titr" pitchFamily="2" charset="-78"/>
            </a:endParaRPr>
          </a:p>
        </p:txBody>
      </p:sp>
      <p:sp>
        <p:nvSpPr>
          <p:cNvPr id="4" name="TextBox 3"/>
          <p:cNvSpPr txBox="1"/>
          <p:nvPr/>
        </p:nvSpPr>
        <p:spPr>
          <a:xfrm>
            <a:off x="2362200" y="1981200"/>
            <a:ext cx="5943600" cy="4801314"/>
          </a:xfrm>
          <a:prstGeom prst="rect">
            <a:avLst/>
          </a:prstGeom>
          <a:noFill/>
        </p:spPr>
        <p:txBody>
          <a:bodyPr wrap="square" rtlCol="0">
            <a:spAutoFit/>
          </a:bodyPr>
          <a:lstStyle/>
          <a:p>
            <a:pPr algn="r" rtl="1"/>
            <a:r>
              <a:rPr lang="fa-IR" dirty="0" smtClean="0">
                <a:solidFill>
                  <a:srgbClr val="C00000"/>
                </a:solidFill>
                <a:cs typeface="B Titr" pitchFamily="2" charset="-78"/>
              </a:rPr>
              <a:t>ماده 27: </a:t>
            </a:r>
            <a:r>
              <a:rPr lang="fa-IR" dirty="0" smtClean="0">
                <a:cs typeface="B Nazanin" pitchFamily="2" charset="-78"/>
              </a:rPr>
              <a:t>ميزان استفاده از مرخصي ساعتي شيردهي از مرخصي استحقاقي کارمند کسر نمي گردد.</a:t>
            </a:r>
          </a:p>
          <a:p>
            <a:pPr algn="r" rtl="1"/>
            <a:endParaRPr lang="en-US" dirty="0" smtClean="0">
              <a:cs typeface="B Nazanin" pitchFamily="2" charset="-78"/>
            </a:endParaRPr>
          </a:p>
          <a:p>
            <a:pPr algn="r" rtl="1"/>
            <a:r>
              <a:rPr lang="fa-IR" dirty="0" smtClean="0">
                <a:solidFill>
                  <a:srgbClr val="C00000"/>
                </a:solidFill>
                <a:cs typeface="B Titr" pitchFamily="2" charset="-78"/>
              </a:rPr>
              <a:t>ماده 28: </a:t>
            </a:r>
            <a:r>
              <a:rPr lang="fa-IR" dirty="0" smtClean="0">
                <a:cs typeface="B Nazanin" pitchFamily="2" charset="-78"/>
              </a:rPr>
              <a:t>امنيت شغلي مادران پس از پايان مرخصي زايمان و در حين شيردهي بايد تامين شود. در اين دوران تغيير شغل و نقل و انتقال آنان ممنوع است مگر اينکه به تقاضاي کارمند باشد.</a:t>
            </a:r>
          </a:p>
          <a:p>
            <a:pPr algn="r" rtl="1"/>
            <a:endParaRPr lang="en-US" dirty="0" smtClean="0">
              <a:cs typeface="B Nazanin" pitchFamily="2" charset="-78"/>
            </a:endParaRPr>
          </a:p>
          <a:p>
            <a:pPr algn="r" rtl="1"/>
            <a:r>
              <a:rPr lang="fa-IR" dirty="0" smtClean="0">
                <a:solidFill>
                  <a:srgbClr val="C00000"/>
                </a:solidFill>
                <a:cs typeface="B Titr" pitchFamily="2" charset="-78"/>
              </a:rPr>
              <a:t>ماده 29: </a:t>
            </a:r>
            <a:r>
              <a:rPr lang="fa-IR" dirty="0" smtClean="0">
                <a:cs typeface="B Nazanin" pitchFamily="2" charset="-78"/>
              </a:rPr>
              <a:t>مادران پس از شروع به کار مجدد مي توانند در صورت تمايل تا 12 ماهگي کودک از برنامه شيفت کاري شب معاف شوند.</a:t>
            </a:r>
          </a:p>
          <a:p>
            <a:pPr algn="r" rtl="1"/>
            <a:endParaRPr lang="en-US" dirty="0" smtClean="0">
              <a:cs typeface="B Nazanin" pitchFamily="2" charset="-78"/>
            </a:endParaRPr>
          </a:p>
          <a:p>
            <a:pPr algn="r" rtl="1"/>
            <a:r>
              <a:rPr lang="fa-IR" dirty="0" smtClean="0">
                <a:solidFill>
                  <a:srgbClr val="7030A0"/>
                </a:solidFill>
                <a:cs typeface="B Nazanin" pitchFamily="2" charset="-78"/>
              </a:rPr>
              <a:t>تبصره: </a:t>
            </a:r>
            <a:r>
              <a:rPr lang="fa-IR" dirty="0" smtClean="0">
                <a:cs typeface="B Nazanin" pitchFamily="2" charset="-78"/>
              </a:rPr>
              <a:t>در صورت انجام نوبت کاري، استفاده از مرخصي شيردهي در شيفت شب دو ساعت و در شيفت هاي مضاعف به ازاء هر شيفت کاري يک ساعت مي باشد.</a:t>
            </a:r>
          </a:p>
          <a:p>
            <a:pPr algn="r" rtl="1"/>
            <a:endParaRPr lang="fa-IR" dirty="0" smtClean="0">
              <a:cs typeface="B Nazanin" pitchFamily="2" charset="-78"/>
            </a:endParaRPr>
          </a:p>
          <a:p>
            <a:pPr algn="r" rtl="1"/>
            <a:r>
              <a:rPr lang="fa-IR" dirty="0" smtClean="0">
                <a:solidFill>
                  <a:srgbClr val="C00000"/>
                </a:solidFill>
                <a:cs typeface="B Titr" pitchFamily="2" charset="-78"/>
              </a:rPr>
              <a:t>ماده </a:t>
            </a:r>
            <a:r>
              <a:rPr lang="en-US" dirty="0" smtClean="0">
                <a:solidFill>
                  <a:srgbClr val="C00000"/>
                </a:solidFill>
                <a:cs typeface="B Titr" pitchFamily="2" charset="-78"/>
              </a:rPr>
              <a:t>30</a:t>
            </a:r>
            <a:r>
              <a:rPr lang="fa-IR" dirty="0" smtClean="0">
                <a:solidFill>
                  <a:srgbClr val="C00000"/>
                </a:solidFill>
                <a:cs typeface="B Titr" pitchFamily="2" charset="-78"/>
              </a:rPr>
              <a:t> </a:t>
            </a:r>
            <a:r>
              <a:rPr lang="en-US" dirty="0" smtClean="0">
                <a:cs typeface="B Nazanin" pitchFamily="2" charset="-78"/>
              </a:rPr>
              <a:t>:</a:t>
            </a:r>
            <a:r>
              <a:rPr lang="fa-IR" dirty="0" smtClean="0">
                <a:cs typeface="B Nazanin" pitchFamily="2" charset="-78"/>
              </a:rPr>
              <a:t>مدت مرخصي شيردهي براي مادران داراي فرزند دو قلو و بالاتر روزانه به ميزان دو ساعت مي باشد.</a:t>
            </a:r>
            <a:endParaRPr lang="en-US" dirty="0" smtClean="0">
              <a:cs typeface="B Nazanin" pitchFamily="2" charset="-78"/>
            </a:endParaRPr>
          </a:p>
          <a:p>
            <a:pPr algn="r" rtl="1"/>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بدون حقوق</a:t>
            </a:r>
            <a:endParaRPr lang="en-US" dirty="0">
              <a:solidFill>
                <a:schemeClr val="accent3">
                  <a:lumMod val="75000"/>
                </a:schemeClr>
              </a:solidFill>
              <a:cs typeface="B Titr" pitchFamily="2" charset="-78"/>
            </a:endParaRPr>
          </a:p>
        </p:txBody>
      </p:sp>
      <p:sp>
        <p:nvSpPr>
          <p:cNvPr id="4" name="TextBox 3"/>
          <p:cNvSpPr txBox="1"/>
          <p:nvPr/>
        </p:nvSpPr>
        <p:spPr>
          <a:xfrm>
            <a:off x="2743200" y="2057400"/>
            <a:ext cx="5715000" cy="4247317"/>
          </a:xfrm>
          <a:prstGeom prst="rect">
            <a:avLst/>
          </a:prstGeom>
          <a:noFill/>
        </p:spPr>
        <p:txBody>
          <a:bodyPr wrap="square" rtlCol="0">
            <a:spAutoFit/>
          </a:bodyPr>
          <a:lstStyle/>
          <a:p>
            <a:pPr algn="r" rtl="1"/>
            <a:r>
              <a:rPr lang="fa-IR" dirty="0" smtClean="0">
                <a:solidFill>
                  <a:srgbClr val="C00000"/>
                </a:solidFill>
                <a:cs typeface="B Titr" pitchFamily="2" charset="-78"/>
              </a:rPr>
              <a:t>ماده 31: </a:t>
            </a:r>
            <a:r>
              <a:rPr lang="fa-IR" dirty="0" smtClean="0">
                <a:cs typeface="B Nazanin" pitchFamily="2" charset="-78"/>
              </a:rPr>
              <a:t>اعطاي مرخصي بدون حقوق به کارمندان رسمي ، رسمي آزمايشي و پيماني در موارد ذيل امکان پذير مي باشد:</a:t>
            </a:r>
            <a:endParaRPr lang="en-US" dirty="0" smtClean="0">
              <a:cs typeface="B Nazanin" pitchFamily="2" charset="-78"/>
            </a:endParaRPr>
          </a:p>
          <a:p>
            <a:pPr algn="r" rtl="1"/>
            <a:endParaRPr lang="en-US" dirty="0" smtClean="0">
              <a:cs typeface="B Nazanin" pitchFamily="2" charset="-78"/>
            </a:endParaRPr>
          </a:p>
          <a:p>
            <a:pPr algn="r" rtl="1"/>
            <a:r>
              <a:rPr lang="fa-IR" dirty="0" smtClean="0">
                <a:cs typeface="B Nazanin" pitchFamily="2" charset="-78"/>
              </a:rPr>
              <a:t>1-کارمند استحقاق مرخصي نداشته باشد و احتياجش به استفاده از مرخصي مسلم شود.</a:t>
            </a:r>
            <a:endParaRPr lang="en-US" dirty="0" smtClean="0">
              <a:cs typeface="B Nazanin" pitchFamily="2" charset="-78"/>
            </a:endParaRPr>
          </a:p>
          <a:p>
            <a:pPr algn="r" rtl="1"/>
            <a:endParaRPr lang="en-US" dirty="0" smtClean="0">
              <a:cs typeface="B Nazanin" pitchFamily="2" charset="-78"/>
            </a:endParaRPr>
          </a:p>
          <a:p>
            <a:pPr algn="r" rtl="1"/>
            <a:r>
              <a:rPr lang="fa-IR" dirty="0" smtClean="0">
                <a:cs typeface="B Nazanin" pitchFamily="2" charset="-78"/>
              </a:rPr>
              <a:t>2-کارمند قصد ادامه تحصيل داشته باشد و مدارک لازم را ارائه نمايد.</a:t>
            </a:r>
            <a:endParaRPr lang="en-US" dirty="0" smtClean="0">
              <a:cs typeface="B Nazanin" pitchFamily="2" charset="-78"/>
            </a:endParaRPr>
          </a:p>
          <a:p>
            <a:pPr algn="r" rtl="1"/>
            <a:endParaRPr lang="en-US" dirty="0" smtClean="0">
              <a:cs typeface="B Nazanin" pitchFamily="2" charset="-78"/>
            </a:endParaRPr>
          </a:p>
          <a:p>
            <a:pPr algn="r" rtl="1"/>
            <a:r>
              <a:rPr lang="fa-IR" dirty="0" smtClean="0">
                <a:cs typeface="B Nazanin" pitchFamily="2" charset="-78"/>
              </a:rPr>
              <a:t>3-کارمند ناگزير باشد به اتفاق همسرش به خارج از محل خدمت  جغرافيايي خود مسافرت کند.</a:t>
            </a:r>
            <a:endParaRPr lang="en-US" dirty="0" smtClean="0">
              <a:cs typeface="B Nazanin" pitchFamily="2" charset="-78"/>
            </a:endParaRPr>
          </a:p>
          <a:p>
            <a:pPr algn="r" rtl="1"/>
            <a:endParaRPr lang="en-US" dirty="0" smtClean="0">
              <a:cs typeface="B Nazanin" pitchFamily="2" charset="-78"/>
            </a:endParaRPr>
          </a:p>
          <a:p>
            <a:pPr algn="r" rtl="1"/>
            <a:r>
              <a:rPr lang="fa-IR" dirty="0" smtClean="0">
                <a:cs typeface="B Nazanin" pitchFamily="2" charset="-78"/>
              </a:rPr>
              <a:t>4-کارمند پس از استفاده از چهار ماه مرخصي استعلاجي سالانه به سبب ادامه همان بيماري يا ابتلا به بيماري ديگر قادر به خدمت نباشد و بيماري او هم صعب العلاج تشخيص داده نشود.</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بدون حقوق</a:t>
            </a:r>
            <a:endParaRPr lang="en-US" dirty="0">
              <a:solidFill>
                <a:schemeClr val="accent3">
                  <a:lumMod val="75000"/>
                </a:schemeClr>
              </a:solidFill>
              <a:cs typeface="B Titr" pitchFamily="2" charset="-78"/>
            </a:endParaRPr>
          </a:p>
        </p:txBody>
      </p:sp>
      <p:sp>
        <p:nvSpPr>
          <p:cNvPr id="5" name="TextBox 4"/>
          <p:cNvSpPr txBox="1"/>
          <p:nvPr/>
        </p:nvSpPr>
        <p:spPr>
          <a:xfrm>
            <a:off x="2514600" y="2057400"/>
            <a:ext cx="5943600" cy="3416320"/>
          </a:xfrm>
          <a:prstGeom prst="rect">
            <a:avLst/>
          </a:prstGeom>
          <a:noFill/>
        </p:spPr>
        <p:txBody>
          <a:bodyPr wrap="square" rtlCol="0">
            <a:spAutoFit/>
          </a:bodyPr>
          <a:lstStyle/>
          <a:p>
            <a:pPr algn="r" rtl="1"/>
            <a:r>
              <a:rPr lang="fa-IR" dirty="0" smtClean="0">
                <a:solidFill>
                  <a:srgbClr val="C00000"/>
                </a:solidFill>
                <a:cs typeface="B Titr" pitchFamily="2" charset="-78"/>
              </a:rPr>
              <a:t>ماده 32. </a:t>
            </a:r>
            <a:r>
              <a:rPr lang="fa-IR" dirty="0" smtClean="0">
                <a:cs typeface="B Nazanin" pitchFamily="2" charset="-78"/>
              </a:rPr>
              <a:t>کارمند بايد تقاضاي مرخصي بدون حقوق خود را با ذکر علت و مدت به مسئول واحد ارائه نمايد و قبل از موافقت مسئول واحد و صدور حکم مجاز به ترک خدمت نمي باشد حکم مرخصي بدون حقوق با رعايت ماده 78 آئين نامه اداري و استخدامي اعضاء غير هيات علمي پس از تاييد مسئول واحد توسط کارگزيني صادر مي گردد.</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C00000"/>
                </a:solidFill>
                <a:cs typeface="B Titr" pitchFamily="2" charset="-78"/>
              </a:rPr>
              <a:t>ماده 33. </a:t>
            </a:r>
            <a:r>
              <a:rPr lang="fa-IR" dirty="0" smtClean="0">
                <a:cs typeface="B Nazanin" pitchFamily="2" charset="-78"/>
              </a:rPr>
              <a:t>کارمند پس از گذراندن مدت تعهد خدمت بدو ورود ، مي تواند از مرخصي بدون حقوق استفاده نمايد.</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7030A0"/>
                </a:solidFill>
                <a:cs typeface="B Nazanin" pitchFamily="2" charset="-78"/>
              </a:rPr>
              <a:t>تبصره: </a:t>
            </a:r>
            <a:r>
              <a:rPr lang="fa-IR" dirty="0" smtClean="0">
                <a:cs typeface="B Nazanin" pitchFamily="2" charset="-78"/>
              </a:rPr>
              <a:t>در موارد استثناء کارمند مي تواند با موافقت رييس موسسه از مرخصي بدون حقوق استفاده نمايد. اين به ميزان تعهد نامبرده اضافه خواهد شد.</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38400" y="533400"/>
            <a:ext cx="6172200" cy="838200"/>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3000" b="1" i="0" u="none" strike="noStrike" kern="1200" cap="small" spc="0" normalizeH="0" baseline="0" noProof="0" dirty="0" smtClean="0">
                <a:ln>
                  <a:noFill/>
                </a:ln>
                <a:solidFill>
                  <a:schemeClr val="accent3">
                    <a:lumMod val="75000"/>
                  </a:schemeClr>
                </a:solidFill>
                <a:effectLst/>
                <a:uLnTx/>
                <a:uFillTx/>
                <a:latin typeface="+mj-lt"/>
                <a:ea typeface="+mj-ea"/>
                <a:cs typeface="B Titr" pitchFamily="2" charset="-78"/>
              </a:rPr>
              <a:t>مرخصي بدون حقوق</a:t>
            </a:r>
            <a:endParaRPr kumimoji="0" lang="en-US" sz="3000" b="1" i="0" u="none" strike="noStrike" kern="1200" cap="small" spc="0" normalizeH="0" baseline="0" noProof="0" dirty="0">
              <a:ln>
                <a:noFill/>
              </a:ln>
              <a:solidFill>
                <a:schemeClr val="accent3">
                  <a:lumMod val="75000"/>
                </a:schemeClr>
              </a:solidFill>
              <a:effectLst/>
              <a:uLnTx/>
              <a:uFillTx/>
              <a:latin typeface="+mj-lt"/>
              <a:ea typeface="+mj-ea"/>
              <a:cs typeface="B Titr" pitchFamily="2" charset="-78"/>
            </a:endParaRPr>
          </a:p>
        </p:txBody>
      </p:sp>
      <p:sp>
        <p:nvSpPr>
          <p:cNvPr id="5" name="TextBox 4"/>
          <p:cNvSpPr txBox="1"/>
          <p:nvPr/>
        </p:nvSpPr>
        <p:spPr>
          <a:xfrm>
            <a:off x="2743200" y="2286000"/>
            <a:ext cx="5715000" cy="3693319"/>
          </a:xfrm>
          <a:prstGeom prst="rect">
            <a:avLst/>
          </a:prstGeom>
          <a:noFill/>
        </p:spPr>
        <p:txBody>
          <a:bodyPr wrap="square" rtlCol="0">
            <a:spAutoFit/>
          </a:bodyPr>
          <a:lstStyle/>
          <a:p>
            <a:pPr algn="r" rtl="1"/>
            <a:r>
              <a:rPr lang="fa-IR" dirty="0" smtClean="0">
                <a:solidFill>
                  <a:srgbClr val="C00000"/>
                </a:solidFill>
                <a:cs typeface="B Titr" pitchFamily="2" charset="-78"/>
              </a:rPr>
              <a:t>ماده 34-</a:t>
            </a:r>
            <a:r>
              <a:rPr lang="fa-IR" dirty="0" smtClean="0">
                <a:cs typeface="B Nazanin" pitchFamily="2" charset="-78"/>
              </a:rPr>
              <a:t> در مورادی که کارمند متقاضی مرخصی بدون حقوق، دارای ذخیره مرخصی استحقاقی مي باشد لازم است ابتدا از مرخصی استحقاقی خود استفاده نماید و صدور حکم مرخصی بدون حقوق هم زمان باموافقت مرخصی استحقاقی انجام گردد. </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C00000"/>
                </a:solidFill>
                <a:cs typeface="B Titr" pitchFamily="2" charset="-78"/>
              </a:rPr>
              <a:t>ماده 35-</a:t>
            </a:r>
            <a:r>
              <a:rPr lang="fa-IR" dirty="0" smtClean="0">
                <a:cs typeface="B Nazanin" pitchFamily="2" charset="-78"/>
              </a:rPr>
              <a:t> حفظ پست سازمانی کارمندان در زمان مرخصی بدون حقوق الزامی نمی باشد. </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C00000"/>
                </a:solidFill>
                <a:cs typeface="B Titr" pitchFamily="2" charset="-78"/>
              </a:rPr>
              <a:t>ماده 36-</a:t>
            </a:r>
            <a:r>
              <a:rPr lang="fa-IR" dirty="0" smtClean="0">
                <a:cs typeface="B Nazanin" pitchFamily="2" charset="-78"/>
              </a:rPr>
              <a:t> مدت مرخصی بدون حقوق از لحاظ بازنشستگی به جز برای ادامه تحصیل جزو سابقه خدمت محسوب نخواهد شد. </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C00000"/>
                </a:solidFill>
                <a:cs typeface="B Titr" pitchFamily="2" charset="-78"/>
              </a:rPr>
              <a:t>ماده 37-</a:t>
            </a:r>
            <a:r>
              <a:rPr lang="fa-IR" dirty="0" smtClean="0">
                <a:cs typeface="B Nazanin" pitchFamily="2" charset="-78"/>
              </a:rPr>
              <a:t> روزهای تعطیل که در مدت مرخصی بدون حقوق واقع می شود جزو مدت مرخصی محسوب می گردد. </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a:xfrm>
            <a:off x="2286000" y="381000"/>
            <a:ext cx="6172200" cy="838200"/>
          </a:xfrm>
          <a:prstGeom prst="rect">
            <a:avLst/>
          </a:prstGeom>
        </p:spPr>
        <p:txBody>
          <a:bodyPr vert="horz"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3000" b="1" i="0" u="none" strike="noStrike" kern="1200" cap="small" spc="0" normalizeH="0" baseline="0" noProof="0" dirty="0" smtClean="0">
                <a:ln>
                  <a:noFill/>
                </a:ln>
                <a:solidFill>
                  <a:schemeClr val="accent3">
                    <a:lumMod val="75000"/>
                  </a:schemeClr>
                </a:solidFill>
                <a:effectLst/>
                <a:uLnTx/>
                <a:uFillTx/>
                <a:latin typeface="+mj-lt"/>
                <a:ea typeface="+mj-ea"/>
                <a:cs typeface="B Titr" pitchFamily="2" charset="-78"/>
              </a:rPr>
              <a:t>مرخصي بدون حقوق</a:t>
            </a:r>
            <a:endParaRPr kumimoji="0" lang="en-US" sz="3000" b="1" i="0" u="none" strike="noStrike" kern="1200" cap="small" spc="0" normalizeH="0" baseline="0" noProof="0" dirty="0">
              <a:ln>
                <a:noFill/>
              </a:ln>
              <a:solidFill>
                <a:schemeClr val="accent3">
                  <a:lumMod val="75000"/>
                </a:schemeClr>
              </a:solidFill>
              <a:effectLst/>
              <a:uLnTx/>
              <a:uFillTx/>
              <a:latin typeface="+mj-lt"/>
              <a:ea typeface="+mj-ea"/>
              <a:cs typeface="B Titr" pitchFamily="2" charset="-78"/>
            </a:endParaRPr>
          </a:p>
        </p:txBody>
      </p:sp>
      <p:sp>
        <p:nvSpPr>
          <p:cNvPr id="4" name="TextBox 3"/>
          <p:cNvSpPr txBox="1"/>
          <p:nvPr/>
        </p:nvSpPr>
        <p:spPr>
          <a:xfrm>
            <a:off x="2362200" y="2209800"/>
            <a:ext cx="6096000" cy="3693319"/>
          </a:xfrm>
          <a:prstGeom prst="rect">
            <a:avLst/>
          </a:prstGeom>
          <a:noFill/>
        </p:spPr>
        <p:txBody>
          <a:bodyPr wrap="square" rtlCol="0">
            <a:spAutoFit/>
          </a:bodyPr>
          <a:lstStyle/>
          <a:p>
            <a:pPr algn="r" rtl="1"/>
            <a:r>
              <a:rPr lang="fa-IR" dirty="0" smtClean="0">
                <a:solidFill>
                  <a:srgbClr val="C00000"/>
                </a:solidFill>
                <a:cs typeface="B Titr" pitchFamily="2" charset="-78"/>
              </a:rPr>
              <a:t>ماده 38-</a:t>
            </a:r>
            <a:r>
              <a:rPr lang="fa-IR" dirty="0" smtClean="0">
                <a:cs typeface="B Nazanin" pitchFamily="2" charset="-78"/>
              </a:rPr>
              <a:t> کارمندان در حال استفاده از مرخصی بدون حقوق نمی توانند از مرخصی استعلاجی استفاده نمایند. </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C00000"/>
                </a:solidFill>
                <a:cs typeface="B Titr" pitchFamily="2" charset="-78"/>
              </a:rPr>
              <a:t>ماده 39-</a:t>
            </a:r>
            <a:r>
              <a:rPr lang="fa-IR" dirty="0" smtClean="0">
                <a:cs typeface="B Nazanin" pitchFamily="2" charset="-78"/>
              </a:rPr>
              <a:t> اعطای مرخصی بدون حقوق به مشمولین قانون خدمت پزشکان و پیراپزشکان حداکثر در طول تعهد خدمت به مدت 2 ماه امکان پذیر است . این مدت به زمان مدت تعهدات اضافه می شود. </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C00000"/>
                </a:solidFill>
                <a:cs typeface="B Titr" pitchFamily="2" charset="-78"/>
              </a:rPr>
              <a:t>ماده 40-</a:t>
            </a:r>
            <a:r>
              <a:rPr lang="fa-IR" dirty="0" smtClean="0">
                <a:cs typeface="B Nazanin" pitchFamily="2" charset="-78"/>
              </a:rPr>
              <a:t> اعطای مرخصی بدون حقوق به کارکنان قرارداد کارمعین به مدت 1 ماه در طول مدت قرارداد امکان پذیر است. </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C00000"/>
                </a:solidFill>
                <a:cs typeface="B Titr" pitchFamily="2" charset="-78"/>
              </a:rPr>
              <a:t>ماده 41-</a:t>
            </a:r>
            <a:r>
              <a:rPr lang="fa-IR" dirty="0" smtClean="0">
                <a:cs typeface="B Nazanin" pitchFamily="2" charset="-78"/>
              </a:rPr>
              <a:t> مدت مرخصی بدون حقوق مشاغل کارگری با رعایت ماده 72 قانون کار به مدت 1 ماه در طول مدت قرارداد امکان پذیر است . </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srcRect/>
          <a:stretch>
            <a:fillRect/>
          </a:stretch>
        </p:blipFill>
        <p:spPr bwMode="auto">
          <a:xfrm>
            <a:off x="0" y="0"/>
            <a:ext cx="12192000" cy="762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838200"/>
          </a:xfrm>
        </p:spPr>
        <p:txBody>
          <a:bodyPr>
            <a:normAutofit/>
          </a:bodyPr>
          <a:lstStyle/>
          <a:p>
            <a:pPr algn="ctr"/>
            <a:r>
              <a:rPr lang="fa-IR" sz="2000" dirty="0" smtClean="0">
                <a:solidFill>
                  <a:schemeClr val="accent3">
                    <a:lumMod val="75000"/>
                  </a:schemeClr>
                </a:solidFill>
                <a:cs typeface="B Titr" pitchFamily="2" charset="-78"/>
              </a:rPr>
              <a:t>دستور العمل مرخصي هاي استحقاقي ، استعلاجي و مراقبت ، شيردهي و بدون حقوق</a:t>
            </a:r>
            <a:endParaRPr lang="en-US" sz="2000" dirty="0">
              <a:solidFill>
                <a:schemeClr val="accent3">
                  <a:lumMod val="75000"/>
                </a:schemeClr>
              </a:solidFill>
              <a:cs typeface="B Titr" pitchFamily="2" charset="-78"/>
            </a:endParaRPr>
          </a:p>
        </p:txBody>
      </p:sp>
      <p:sp>
        <p:nvSpPr>
          <p:cNvPr id="6" name="TextBox 5"/>
          <p:cNvSpPr txBox="1"/>
          <p:nvPr/>
        </p:nvSpPr>
        <p:spPr>
          <a:xfrm>
            <a:off x="2209800" y="2209800"/>
            <a:ext cx="6477000" cy="3970318"/>
          </a:xfrm>
          <a:prstGeom prst="rect">
            <a:avLst/>
          </a:prstGeom>
          <a:noFill/>
        </p:spPr>
        <p:txBody>
          <a:bodyPr wrap="square" rtlCol="0">
            <a:spAutoFit/>
          </a:bodyPr>
          <a:lstStyle/>
          <a:p>
            <a:pPr algn="r" rtl="1"/>
            <a:r>
              <a:rPr lang="ar-SA" dirty="0" smtClean="0">
                <a:solidFill>
                  <a:srgbClr val="C00000"/>
                </a:solidFill>
                <a:cs typeface="B Titr" pitchFamily="2" charset="-78"/>
              </a:rPr>
              <a:t>ماده</a:t>
            </a:r>
            <a:r>
              <a:rPr lang="ar-SA" dirty="0" smtClean="0">
                <a:solidFill>
                  <a:schemeClr val="accent3"/>
                </a:solidFill>
                <a:cs typeface="B Titr" pitchFamily="2" charset="-78"/>
              </a:rPr>
              <a:t> 1-</a:t>
            </a:r>
            <a:r>
              <a:rPr lang="ar-SA" dirty="0" smtClean="0">
                <a:cs typeface="B Nazanin" pitchFamily="2" charset="-78"/>
              </a:rPr>
              <a:t> کارمندان رسمی، رسمی آزمایشی، پیمانی، مشمولین قانون خدمات پزشکان، قرارداد کار معین و اتباع بیگانه مشمول این دستورالعمل می باشند . </a:t>
            </a:r>
            <a:endParaRPr lang="en-US" dirty="0" smtClean="0">
              <a:cs typeface="B Nazanin" pitchFamily="2" charset="-78"/>
            </a:endParaRPr>
          </a:p>
          <a:p>
            <a:pPr algn="r" rtl="1"/>
            <a:endParaRPr lang="en-US" dirty="0" smtClean="0">
              <a:cs typeface="B Nazanin" pitchFamily="2" charset="-78"/>
            </a:endParaRPr>
          </a:p>
          <a:p>
            <a:pPr algn="r" rtl="1"/>
            <a:r>
              <a:rPr lang="fa-IR" dirty="0" smtClean="0">
                <a:solidFill>
                  <a:srgbClr val="7030A0"/>
                </a:solidFill>
                <a:cs typeface="B Nazanin" pitchFamily="2" charset="-78"/>
              </a:rPr>
              <a:t>تبصره 1</a:t>
            </a:r>
            <a:r>
              <a:rPr lang="en-US" dirty="0" smtClean="0">
                <a:solidFill>
                  <a:srgbClr val="7030A0"/>
                </a:solidFill>
                <a:cs typeface="B Nazanin" pitchFamily="2" charset="-78"/>
              </a:rPr>
              <a:t>:</a:t>
            </a:r>
            <a:r>
              <a:rPr lang="fa-IR" dirty="0" smtClean="0">
                <a:cs typeface="B Nazanin" pitchFamily="2" charset="-78"/>
              </a:rPr>
              <a:t> مشمولين قرارداد مشاغل كارگري ( موضوع ماده 32 آئين نامه اداري و استخدامي ) از لحاظ مرخصي استحقاقي ساليانه و استعلاجي تابع قانون كار و تامين اجتماعي خواهند بود.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2</a:t>
            </a:r>
            <a:r>
              <a:rPr lang="en-US" dirty="0" smtClean="0">
                <a:cs typeface="B Nazanin" pitchFamily="2" charset="-78"/>
              </a:rPr>
              <a:t>:</a:t>
            </a:r>
            <a:r>
              <a:rPr lang="ar-SA" dirty="0" smtClean="0">
                <a:cs typeface="B Nazanin" pitchFamily="2" charset="-78"/>
              </a:rPr>
              <a:t> مشمولین قرارداد كار معين (موضوع تبصره 5 ماده 31 آیین نامه اداری و استخدامی) از لحاظ مرخصی استحقاقی و بدون حقوق تابع مصوبات قبلی هیات امناء و از لحاظ مرخصی استعلاجی تابع مقررات تامین اجتماعی خواهند بود.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chemeClr val="accent3"/>
                </a:solidFill>
                <a:cs typeface="B Titr" pitchFamily="2" charset="-78"/>
              </a:rPr>
              <a:t>ماده 2-</a:t>
            </a:r>
            <a:r>
              <a:rPr lang="ar-SA" dirty="0" smtClean="0">
                <a:cs typeface="B Nazanin" pitchFamily="2" charset="-78"/>
              </a:rPr>
              <a:t> موسسه موظف است حداکثر تا یک سال پس از ابلاغ این دستور العمل  نسبت به راه اندازی سیستم الکترونیکی استفاده و ثبت مرخصی ها اقدام نماید. </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838200"/>
          </a:xfrm>
        </p:spPr>
        <p:txBody>
          <a:bodyPr>
            <a:noAutofit/>
          </a:bodyPr>
          <a:lstStyle/>
          <a:p>
            <a:pPr algn="r"/>
            <a:r>
              <a:rPr lang="fa-IR" sz="2000" dirty="0" smtClean="0">
                <a:cs typeface="B Titr" pitchFamily="2" charset="-78"/>
              </a:rPr>
              <a:t>شرایط و ضوابط استفاده از ماموریت بدون فوق العاده روزانه جهت مراسم حج تمتع </a:t>
            </a:r>
            <a:r>
              <a:rPr lang="en-US" sz="2000" dirty="0" smtClean="0">
                <a:cs typeface="B Titr" pitchFamily="2" charset="-78"/>
              </a:rPr>
              <a:t/>
            </a:r>
            <a:br>
              <a:rPr lang="en-US" sz="2000" dirty="0" smtClean="0">
                <a:cs typeface="B Titr" pitchFamily="2" charset="-78"/>
              </a:rPr>
            </a:br>
            <a:endParaRPr lang="en-US" sz="2000" dirty="0">
              <a:cs typeface="B Titr" pitchFamily="2" charset="-78"/>
            </a:endParaRPr>
          </a:p>
        </p:txBody>
      </p:sp>
      <p:sp>
        <p:nvSpPr>
          <p:cNvPr id="3" name="Subtitle 2"/>
          <p:cNvSpPr>
            <a:spLocks noGrp="1"/>
          </p:cNvSpPr>
          <p:nvPr>
            <p:ph type="subTitle" idx="1"/>
          </p:nvPr>
        </p:nvSpPr>
        <p:spPr>
          <a:xfrm>
            <a:off x="2286000" y="1524000"/>
            <a:ext cx="6172200" cy="4850922"/>
          </a:xfrm>
        </p:spPr>
        <p:txBody>
          <a:bodyPr>
            <a:normAutofit lnSpcReduction="10000"/>
          </a:bodyPr>
          <a:lstStyle/>
          <a:p>
            <a:pPr algn="r" rtl="1"/>
            <a:r>
              <a:rPr lang="ar-SA" dirty="0" smtClean="0"/>
              <a:t> </a:t>
            </a:r>
            <a:endParaRPr lang="en-US" dirty="0" smtClean="0"/>
          </a:p>
          <a:p>
            <a:pPr algn="r" rtl="1"/>
            <a:r>
              <a:rPr lang="ar-SA" dirty="0" smtClean="0"/>
              <a:t>1 - </a:t>
            </a:r>
            <a:r>
              <a:rPr lang="ar-SA" u="sng" dirty="0" smtClean="0"/>
              <a:t>ماموریت بدون فوق العاده روزانه</a:t>
            </a:r>
            <a:r>
              <a:rPr lang="ar-SA" dirty="0" smtClean="0"/>
              <a:t> بابت شرکت در مراسم حج تمتع فقط برای یک بار در طول دوران خدمت و آن هم به کارکنانی تعلق می گیرد که جهت خدمت به زائران بیت ا... الحرام </a:t>
            </a:r>
            <a:r>
              <a:rPr lang="ar-SA" u="sng" dirty="0" smtClean="0"/>
              <a:t>در ایام حج تمتع</a:t>
            </a:r>
            <a:r>
              <a:rPr lang="ar-SA" dirty="0" smtClean="0"/>
              <a:t> در معیت </a:t>
            </a:r>
            <a:r>
              <a:rPr lang="ar-SA" u="sng" dirty="0" smtClean="0"/>
              <a:t>هیات های پزشکی حج و زیارت</a:t>
            </a:r>
            <a:r>
              <a:rPr lang="ar-SA" dirty="0" smtClean="0"/>
              <a:t> به کشور عربستان سعودی اعزام می شوند .  </a:t>
            </a:r>
            <a:endParaRPr lang="en-US" dirty="0" smtClean="0"/>
          </a:p>
          <a:p>
            <a:pPr algn="r" rtl="1"/>
            <a:r>
              <a:rPr lang="ar-SA" dirty="0" smtClean="0"/>
              <a:t> </a:t>
            </a:r>
            <a:endParaRPr lang="en-US" dirty="0" smtClean="0"/>
          </a:p>
          <a:p>
            <a:pPr algn="r" rtl="1"/>
            <a:r>
              <a:rPr lang="ar-SA" dirty="0" smtClean="0"/>
              <a:t>2 – اعطای ماموریت بدون فوق العاده روزانه بابت بند 1 </a:t>
            </a:r>
            <a:r>
              <a:rPr lang="ar-SA" u="sng" dirty="0" smtClean="0"/>
              <a:t>مشروط به درخواست کارمند</a:t>
            </a:r>
            <a:r>
              <a:rPr lang="ar-SA" dirty="0" smtClean="0"/>
              <a:t> بابت این موضوع می باشد. </a:t>
            </a:r>
            <a:endParaRPr lang="en-US" dirty="0" smtClean="0"/>
          </a:p>
          <a:p>
            <a:pPr algn="r" rtl="1"/>
            <a:r>
              <a:rPr lang="ar-SA" dirty="0" smtClean="0"/>
              <a:t> </a:t>
            </a:r>
            <a:endParaRPr lang="en-US" dirty="0" smtClean="0"/>
          </a:p>
          <a:p>
            <a:pPr algn="r" rtl="1"/>
            <a:r>
              <a:rPr lang="ar-SA" dirty="0" smtClean="0"/>
              <a:t>3 - ‌چنانچه اعزام اين قبيل افراد در سال ‌هاي بعد ‌نيز به حج اعزام شوند نمي‌توانند از ماموریت بدون فوق العاده روزانه بابت این موضوع استفاده نمایند و ضروري است كه در طول مدت مذكور از مرخصي خود (‌اعم از استحقاقي يا بدون حقوق) ‌استفاده نمايند .</a:t>
            </a:r>
            <a:endParaRPr lang="en-US" dirty="0" smtClean="0"/>
          </a:p>
          <a:p>
            <a:pPr algn="r" rtl="1"/>
            <a:r>
              <a:rPr lang="ar-SA" dirty="0" smtClean="0"/>
              <a:t> </a:t>
            </a:r>
            <a:endParaRPr lang="en-US" dirty="0" smtClean="0"/>
          </a:p>
          <a:p>
            <a:pPr algn="r" rtl="1"/>
            <a:r>
              <a:rPr lang="ar-SA" dirty="0" smtClean="0"/>
              <a:t>4 - در طول مدت ماموریت مذکور حقوق و مزایایی که منوط به حضور افراد ذیربط در محل خدمت دارد ( از قبیل اضافه کار ، فوق العاده محرومیت از مطب و ...) قابل تعلق نمی باشد . </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1524000"/>
            <a:ext cx="6172200" cy="4850922"/>
          </a:xfrm>
        </p:spPr>
        <p:txBody>
          <a:bodyPr>
            <a:normAutofit fontScale="70000" lnSpcReduction="20000"/>
          </a:bodyPr>
          <a:lstStyle/>
          <a:p>
            <a:pPr algn="r" rtl="1"/>
            <a:r>
              <a:rPr lang="ar-SA" dirty="0" smtClean="0"/>
              <a:t> </a:t>
            </a:r>
            <a:endParaRPr lang="en-US" dirty="0" smtClean="0"/>
          </a:p>
          <a:p>
            <a:pPr algn="r" rtl="1"/>
            <a:r>
              <a:rPr lang="ar-SA" dirty="0" smtClean="0"/>
              <a:t>5 – جهت اعطای ماموریت بدون فوق العاده روزانه :</a:t>
            </a:r>
            <a:endParaRPr lang="en-US" dirty="0" smtClean="0"/>
          </a:p>
          <a:p>
            <a:pPr algn="r" rtl="1"/>
            <a:r>
              <a:rPr lang="ar-SA" dirty="0" smtClean="0"/>
              <a:t> </a:t>
            </a:r>
            <a:endParaRPr lang="en-US" dirty="0" smtClean="0"/>
          </a:p>
          <a:p>
            <a:pPr lvl="0" algn="r" rtl="1"/>
            <a:r>
              <a:rPr lang="ar-SA" dirty="0" smtClean="0"/>
              <a:t>الف - کارکنان می بایست بدوا گواهی صادره هیات های پزشکی حج و زیارت مبنی بر درخواست استفاده از خدمات آنان در هیات های پزشکی حج و زیارت را دریافت و به همراه درخواست خود به واحد محل خدمت مربوط ارائه نمایند . </a:t>
            </a:r>
            <a:endParaRPr lang="en-US" dirty="0" smtClean="0"/>
          </a:p>
          <a:p>
            <a:pPr algn="r" rtl="1"/>
            <a:r>
              <a:rPr lang="ar-SA" dirty="0" smtClean="0"/>
              <a:t> </a:t>
            </a:r>
            <a:endParaRPr lang="en-US" dirty="0" smtClean="0"/>
          </a:p>
          <a:p>
            <a:pPr lvl="0" algn="r" rtl="1"/>
            <a:r>
              <a:rPr lang="ar-SA" dirty="0" smtClean="0"/>
              <a:t>ب – کارگزینی واحد متبوع می بایست نسبت به بررسی گواهی و درخواست مذکور اقدام و چنانچه فرد درخواست کننده برای اولین بار از این مزایا می خواهد استفاده نماید ؛ ضمن تایید مراتب با توجه به نامه شماره 87/1/م مورخ 28/1/1390 ریاست محترم دانشگاه نسبت به درخواست اعطای ماموریت بدون فوق العاده روزانه از دفتر ریاست دانشگاه اقدام ، تا پس از بررسی در کمیسیون مربوط تصمیم لازم اعلام شود. </a:t>
            </a:r>
            <a:endParaRPr lang="en-US" dirty="0" smtClean="0"/>
          </a:p>
          <a:p>
            <a:pPr algn="r" rtl="1"/>
            <a:r>
              <a:rPr lang="ar-SA" dirty="0" smtClean="0"/>
              <a:t> </a:t>
            </a:r>
            <a:endParaRPr lang="en-US" dirty="0" smtClean="0"/>
          </a:p>
          <a:p>
            <a:pPr algn="r" rtl="1"/>
            <a:r>
              <a:rPr lang="en-US" dirty="0" smtClean="0"/>
              <a:t> </a:t>
            </a:r>
          </a:p>
          <a:p>
            <a:pPr lvl="0" algn="r" rtl="1"/>
            <a:r>
              <a:rPr lang="ar-SA" dirty="0" smtClean="0"/>
              <a:t> ج - بررسی </a:t>
            </a:r>
            <a:r>
              <a:rPr lang="ar-SA" u="sng" dirty="0" smtClean="0"/>
              <a:t>دفعات اعزام و اعطای ماموریت تحت این عنوان و نیز مدت اعطای ماموریت و تاریخ اعزام و بازگشت</a:t>
            </a:r>
            <a:r>
              <a:rPr lang="ar-SA" dirty="0" smtClean="0"/>
              <a:t> ؛ می بایست راسا توسط واحد ذیربط انجام گردد . </a:t>
            </a:r>
            <a:endParaRPr lang="en-US" dirty="0" smtClean="0"/>
          </a:p>
          <a:p>
            <a:pPr algn="r" rtl="1"/>
            <a:r>
              <a:rPr lang="en-US" dirty="0" smtClean="0"/>
              <a:t> </a:t>
            </a:r>
          </a:p>
          <a:p>
            <a:pPr lvl="0" algn="r" rtl="1"/>
            <a:r>
              <a:rPr lang="ar-SA" dirty="0" smtClean="0"/>
              <a:t>د - با عنایت به بند 4 مصوبه هیات رئیسه دانشگاه مورخ 28/7/1389 مقرر گردید : تمام معاونین ، روسای دانشکده ها و مدیران جهت حضور در حج تمتع ، لازم است بدو امر مجوز لازم را از هیات رئیسه بگیرند و حضور آن ها در حج تمتع بدون دریافت حق مدیریت و حق ماموریت و هرگونه اضافه کار و تمام وقتی در ایام فوق خواهد بود . </a:t>
            </a:r>
            <a:endParaRPr lang="en-US" dirty="0" smtClean="0"/>
          </a:p>
          <a:p>
            <a:pPr algn="r" rtl="1"/>
            <a:r>
              <a:rPr lang="ar-SA" dirty="0" smtClean="0"/>
              <a:t> </a:t>
            </a:r>
            <a:endParaRPr lang="en-US" dirty="0" smtClean="0"/>
          </a:p>
          <a:p>
            <a:pPr algn="r" rtl="1"/>
            <a:r>
              <a:rPr lang="ar-SA" dirty="0" smtClean="0"/>
              <a:t>6 – سایر کارمندان دانشگاه که مشمول مراتب فوق نمی گردند ؛ می بایست جهت ایام حج تمتع از مرخصی ( اعم از استحقاقی یا بدون حقوق ) با رعایت ضوابط مقرر استفاده نمایند . </a:t>
            </a:r>
            <a:endParaRPr lang="en-US" dirty="0" smtClean="0"/>
          </a:p>
          <a:p>
            <a:pPr algn="r"/>
            <a:endParaRPr lang="en-US" dirty="0"/>
          </a:p>
        </p:txBody>
      </p:sp>
      <p:sp>
        <p:nvSpPr>
          <p:cNvPr id="4" name="Title 1"/>
          <p:cNvSpPr>
            <a:spLocks noGrp="1"/>
          </p:cNvSpPr>
          <p:nvPr>
            <p:ph type="ctrTitle"/>
          </p:nvPr>
        </p:nvSpPr>
        <p:spPr>
          <a:xfrm>
            <a:off x="2286000" y="381000"/>
            <a:ext cx="6172200" cy="838200"/>
          </a:xfrm>
        </p:spPr>
        <p:txBody>
          <a:bodyPr>
            <a:noAutofit/>
          </a:bodyPr>
          <a:lstStyle/>
          <a:p>
            <a:pPr algn="r"/>
            <a:r>
              <a:rPr lang="fa-IR" sz="2000" dirty="0" smtClean="0">
                <a:cs typeface="B Titr" pitchFamily="2" charset="-78"/>
              </a:rPr>
              <a:t>شرایط و ضوابط استفاده از ماموریت بدون فوق العاده روزانه جهت مراسم حج تمتع </a:t>
            </a:r>
            <a:r>
              <a:rPr lang="en-US" sz="2000" dirty="0" smtClean="0">
                <a:cs typeface="B Titr" pitchFamily="2" charset="-78"/>
              </a:rPr>
              <a:t/>
            </a:r>
            <a:br>
              <a:rPr lang="en-US" sz="2000" dirty="0" smtClean="0">
                <a:cs typeface="B Titr" pitchFamily="2" charset="-78"/>
              </a:rPr>
            </a:br>
            <a:endParaRPr lang="en-US" sz="2000" dirty="0">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استحقاقي</a:t>
            </a:r>
            <a:endParaRPr lang="en-US" dirty="0">
              <a:solidFill>
                <a:schemeClr val="accent3">
                  <a:lumMod val="75000"/>
                </a:schemeClr>
              </a:solidFill>
              <a:cs typeface="B Titr" pitchFamily="2" charset="-78"/>
            </a:endParaRPr>
          </a:p>
        </p:txBody>
      </p:sp>
      <p:sp>
        <p:nvSpPr>
          <p:cNvPr id="4" name="TextBox 3"/>
          <p:cNvSpPr txBox="1"/>
          <p:nvPr/>
        </p:nvSpPr>
        <p:spPr>
          <a:xfrm>
            <a:off x="2133600" y="1524000"/>
            <a:ext cx="6324600" cy="4801314"/>
          </a:xfrm>
          <a:prstGeom prst="rect">
            <a:avLst/>
          </a:prstGeom>
          <a:noFill/>
        </p:spPr>
        <p:txBody>
          <a:bodyPr wrap="square" rtlCol="0">
            <a:spAutoFit/>
          </a:bodyPr>
          <a:lstStyle/>
          <a:p>
            <a:pPr algn="r" rtl="1"/>
            <a:r>
              <a:rPr lang="ar-SA" dirty="0" smtClean="0">
                <a:solidFill>
                  <a:schemeClr val="accent3"/>
                </a:solidFill>
                <a:cs typeface="B Titr" pitchFamily="2" charset="-78"/>
              </a:rPr>
              <a:t>ماده 3-</a:t>
            </a:r>
            <a:r>
              <a:rPr lang="ar-SA" dirty="0" smtClean="0">
                <a:cs typeface="B Nazanin" pitchFamily="2" charset="-78"/>
              </a:rPr>
              <a:t> مرخصی استحقاقی کارمند از نخستین ماه خدمت به نسبت مدت خدمت به ازاء هر ماده دو و نیم روز به وی تعلق می گیرد.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chemeClr val="accent3"/>
                </a:solidFill>
                <a:cs typeface="B Titr" pitchFamily="2" charset="-78"/>
              </a:rPr>
              <a:t>ماده 4-</a:t>
            </a:r>
            <a:r>
              <a:rPr lang="ar-SA" dirty="0" smtClean="0">
                <a:cs typeface="B Nazanin" pitchFamily="2" charset="-78"/>
              </a:rPr>
              <a:t> استفاده از مرخصی استحقاقی منوط به ارائه تقاضای کارمند و موافقت مسئول مربوطه می باشد.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1</a:t>
            </a:r>
            <a:r>
              <a:rPr lang="en-US" dirty="0" smtClean="0">
                <a:cs typeface="B Nazanin" pitchFamily="2" charset="-78"/>
              </a:rPr>
              <a:t>:</a:t>
            </a:r>
            <a:r>
              <a:rPr lang="ar-SA" dirty="0" smtClean="0">
                <a:cs typeface="B Nazanin" pitchFamily="2" charset="-78"/>
              </a:rPr>
              <a:t> موسسه موظف است ترتیبی اتخاذ نماید تا امکان استفاده کارمندان از مرخصی استحقاقی سالیانه به میزان استحقاق در زمان مناسب و حداکثر تا پایان همان سال فراهم گردد و با درخواست آنان در این زمینه موافقت نماید.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2</a:t>
            </a:r>
            <a:r>
              <a:rPr lang="en-US" dirty="0" smtClean="0">
                <a:solidFill>
                  <a:srgbClr val="7030A0"/>
                </a:solidFill>
                <a:cs typeface="B Nazanin" pitchFamily="2" charset="-78"/>
              </a:rPr>
              <a:t>:</a:t>
            </a:r>
            <a:r>
              <a:rPr lang="ar-SA" dirty="0" smtClean="0">
                <a:cs typeface="B Nazanin" pitchFamily="2" charset="-78"/>
              </a:rPr>
              <a:t>در صورت اعلام نیاز موسسه در شرایط اضطراری مانند حوادث غیرمترقبه (تشخیص سایر موارد شرایط اضطراری به عهده رییس موسسه می باشد) به خدمات کارمندی که در حال استفاده از مرخصی استحقاقی می باشد مرخصی لغو شده و کارمند موظف است در محل خدمت خود حاضر گردد، مرخصی استحقاقی لغو شده در همان سال قابل استفاده می باشد و در غیر این صورت علاوه بر مدت مجاز ذخیره مرخصی استحقاقی سالیانه موضوع ماده 71 آیین نامه قابل ذخیره خواهد بود. </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استحقاقي</a:t>
            </a:r>
            <a:endParaRPr lang="en-US" dirty="0">
              <a:solidFill>
                <a:schemeClr val="accent3">
                  <a:lumMod val="75000"/>
                </a:schemeClr>
              </a:solidFill>
              <a:cs typeface="B Titr" pitchFamily="2" charset="-78"/>
            </a:endParaRPr>
          </a:p>
        </p:txBody>
      </p:sp>
      <p:sp>
        <p:nvSpPr>
          <p:cNvPr id="5" name="TextBox 4"/>
          <p:cNvSpPr txBox="1"/>
          <p:nvPr/>
        </p:nvSpPr>
        <p:spPr>
          <a:xfrm>
            <a:off x="2362200" y="2057400"/>
            <a:ext cx="6324600" cy="4247317"/>
          </a:xfrm>
          <a:prstGeom prst="rect">
            <a:avLst/>
          </a:prstGeom>
          <a:noFill/>
        </p:spPr>
        <p:txBody>
          <a:bodyPr wrap="square" rtlCol="0">
            <a:spAutoFit/>
          </a:bodyPr>
          <a:lstStyle/>
          <a:p>
            <a:pPr algn="r" rtl="1"/>
            <a:r>
              <a:rPr lang="ar-SA" dirty="0" smtClean="0">
                <a:solidFill>
                  <a:srgbClr val="7030A0"/>
                </a:solidFill>
                <a:cs typeface="B Nazanin" pitchFamily="2" charset="-78"/>
              </a:rPr>
              <a:t>تبصره 3</a:t>
            </a:r>
            <a:r>
              <a:rPr lang="en-US" dirty="0" smtClean="0">
                <a:solidFill>
                  <a:srgbClr val="7030A0"/>
                </a:solidFill>
                <a:cs typeface="B Nazanin" pitchFamily="2" charset="-78"/>
              </a:rPr>
              <a:t>:</a:t>
            </a:r>
            <a:r>
              <a:rPr lang="ar-SA" dirty="0" smtClean="0">
                <a:solidFill>
                  <a:srgbClr val="7030A0"/>
                </a:solidFill>
                <a:cs typeface="B Nazanin" pitchFamily="2" charset="-78"/>
              </a:rPr>
              <a:t> </a:t>
            </a:r>
            <a:r>
              <a:rPr lang="ar-SA" dirty="0" smtClean="0">
                <a:cs typeface="B Nazanin" pitchFamily="2" charset="-78"/>
              </a:rPr>
              <a:t>انصراف از مرخصی استحقاقی تحصیل شده با اعلام کارمند و موافقت مسئول واحد امکان پذیرش می باشد .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C00000"/>
                </a:solidFill>
                <a:cs typeface="B Titr" pitchFamily="2" charset="-78"/>
              </a:rPr>
              <a:t>ماده 5-</a:t>
            </a:r>
            <a:r>
              <a:rPr lang="ar-SA" dirty="0" smtClean="0">
                <a:solidFill>
                  <a:srgbClr val="C00000"/>
                </a:solidFill>
                <a:cs typeface="B Nazanin" pitchFamily="2" charset="-78"/>
              </a:rPr>
              <a:t> </a:t>
            </a:r>
            <a:r>
              <a:rPr lang="ar-SA" dirty="0" smtClean="0">
                <a:cs typeface="B Nazanin" pitchFamily="2" charset="-78"/>
              </a:rPr>
              <a:t>استفاده از مرخصی استحقاقی در ایام خدمت نیمه وقت طبق مقررات مربوطه به کارمندان تمام وقت می باشد.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 </a:t>
            </a:r>
            <a:r>
              <a:rPr lang="ar-SA" dirty="0" smtClean="0">
                <a:cs typeface="B Nazanin" pitchFamily="2" charset="-78"/>
              </a:rPr>
              <a:t>ذخیره مرخصی ایثارگران حالت اشتغال تابعه قوانین و مقررات خود می باشد.</a:t>
            </a:r>
            <a:endParaRPr lang="en-US" dirty="0" smtClean="0">
              <a:cs typeface="B Nazanin" pitchFamily="2" charset="-78"/>
            </a:endParaRPr>
          </a:p>
          <a:p>
            <a:pPr algn="r" rtl="1"/>
            <a:r>
              <a:rPr lang="ar-SA" dirty="0" smtClean="0">
                <a:cs typeface="B Nazanin" pitchFamily="2" charset="-78"/>
              </a:rPr>
              <a:t> </a:t>
            </a:r>
            <a:endParaRPr lang="en-US" dirty="0" smtClean="0">
              <a:cs typeface="B Nazanin" pitchFamily="2" charset="-78"/>
            </a:endParaRPr>
          </a:p>
          <a:p>
            <a:pPr algn="r" rtl="1"/>
            <a:r>
              <a:rPr lang="ar-SA" dirty="0" smtClean="0">
                <a:solidFill>
                  <a:srgbClr val="C00000"/>
                </a:solidFill>
                <a:cs typeface="B Titr" pitchFamily="2" charset="-78"/>
              </a:rPr>
              <a:t>ماده 6-</a:t>
            </a:r>
            <a:r>
              <a:rPr lang="ar-SA" dirty="0" smtClean="0">
                <a:cs typeface="B Nazanin" pitchFamily="2" charset="-78"/>
              </a:rPr>
              <a:t> کارمندی که در حال مرخصی استحقاقی است می تواند تقاضا کند مرخصی او تمدید شود و درصورت موافقت مسئول مربوطه تاریخ شروع مرخصی اخیر بلافاصله بعد از انقضای مرخصی قبلی خواهد بود.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a:t>
            </a:r>
            <a:r>
              <a:rPr lang="ar-SA" dirty="0" smtClean="0">
                <a:cs typeface="B Nazanin" pitchFamily="2" charset="-78"/>
              </a:rPr>
              <a:t>در صورت عدم موافقت مسئول مربوطه و یا عدم وصول نظریه وی، کارمند مکلف است در پایان مدت مرخصی در محل خدمت خود حاضر شود. </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استحقاقي</a:t>
            </a:r>
            <a:endParaRPr lang="en-US" dirty="0">
              <a:solidFill>
                <a:schemeClr val="accent3">
                  <a:lumMod val="75000"/>
                </a:schemeClr>
              </a:solidFill>
              <a:cs typeface="B Titr" pitchFamily="2" charset="-78"/>
            </a:endParaRPr>
          </a:p>
        </p:txBody>
      </p:sp>
      <p:sp>
        <p:nvSpPr>
          <p:cNvPr id="4" name="TextBox 3"/>
          <p:cNvSpPr txBox="1"/>
          <p:nvPr/>
        </p:nvSpPr>
        <p:spPr>
          <a:xfrm>
            <a:off x="1828800" y="1752600"/>
            <a:ext cx="7010400" cy="4524315"/>
          </a:xfrm>
          <a:prstGeom prst="rect">
            <a:avLst/>
          </a:prstGeom>
          <a:noFill/>
        </p:spPr>
        <p:txBody>
          <a:bodyPr wrap="square" rtlCol="0">
            <a:spAutoFit/>
          </a:bodyPr>
          <a:lstStyle/>
          <a:p>
            <a:pPr algn="r" rtl="1"/>
            <a:r>
              <a:rPr lang="ar-SA" dirty="0" smtClean="0">
                <a:solidFill>
                  <a:srgbClr val="C00000"/>
                </a:solidFill>
                <a:cs typeface="B Titr" pitchFamily="2" charset="-78"/>
              </a:rPr>
              <a:t>ماده 7-</a:t>
            </a:r>
            <a:r>
              <a:rPr lang="ar-SA" dirty="0" smtClean="0">
                <a:cs typeface="B Nazanin" pitchFamily="2" charset="-78"/>
              </a:rPr>
              <a:t> مرخصی کمتر از یک روز جزیی از مرخصی استحقاقی محسوب می شود. و حداکثر مدت استفاده از مرخصی موضوع این ماده از دوازده روز در یک سال تقویمی تجاوز نخواهد کرد.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C00000"/>
                </a:solidFill>
                <a:cs typeface="B Titr" pitchFamily="2" charset="-78"/>
              </a:rPr>
              <a:t>ماده 8-</a:t>
            </a:r>
            <a:r>
              <a:rPr lang="ar-SA" dirty="0" smtClean="0">
                <a:cs typeface="B Nazanin" pitchFamily="2" charset="-78"/>
              </a:rPr>
              <a:t> تاریخ شروع استفاده از هفت روز مرخصی اضطراری موضوع ماده 74 آیین نامه اداری و استخدامی اعضاء غیر هیات علمی در مورد ازدواج از تاریخ عقد حداکثر به مدت دو سال و فوت تاریخ شروع تا 40 روز با تقاضا و اعلام کارمند و با احتساب ایام تعطیل صورت می پذیرد.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 </a:t>
            </a:r>
            <a:r>
              <a:rPr lang="ar-SA" dirty="0" smtClean="0">
                <a:cs typeface="B Nazanin" pitchFamily="2" charset="-78"/>
              </a:rPr>
              <a:t>کارمند موظف است مستندات لازم را ارایه نماید. </a:t>
            </a:r>
            <a:endParaRPr lang="en-US" dirty="0" smtClean="0">
              <a:cs typeface="B Nazanin" pitchFamily="2" charset="-78"/>
            </a:endParaRPr>
          </a:p>
          <a:p>
            <a:pPr algn="r" rtl="1"/>
            <a:r>
              <a:rPr lang="fa-IR" dirty="0" smtClean="0">
                <a:cs typeface="B Nazanin" pitchFamily="2" charset="-78"/>
              </a:rPr>
              <a:t> ماده 74: به منظور تحكيم و تكريم نهاد خانواده ، كارمندان موسسه در موارد ذيل حق برخورداري از </a:t>
            </a:r>
            <a:r>
              <a:rPr lang="fa-IR" b="1" dirty="0" smtClean="0">
                <a:solidFill>
                  <a:schemeClr val="accent3">
                    <a:lumMod val="60000"/>
                    <a:lumOff val="40000"/>
                  </a:schemeClr>
                </a:solidFill>
                <a:cs typeface="B Nazanin" pitchFamily="2" charset="-78"/>
              </a:rPr>
              <a:t>هفت روز </a:t>
            </a:r>
            <a:r>
              <a:rPr lang="fa-IR" dirty="0" smtClean="0">
                <a:cs typeface="B Nazanin" pitchFamily="2" charset="-78"/>
              </a:rPr>
              <a:t>مرخصي اضطراري علاوه بر سقف مرخصي استحقاقي سالانه را دارند . مرخصي مذكور </a:t>
            </a:r>
            <a:r>
              <a:rPr lang="fa-IR" b="1" dirty="0" smtClean="0">
                <a:solidFill>
                  <a:schemeClr val="accent3">
                    <a:lumMod val="60000"/>
                    <a:lumOff val="40000"/>
                  </a:schemeClr>
                </a:solidFill>
                <a:cs typeface="B Nazanin" pitchFamily="2" charset="-78"/>
              </a:rPr>
              <a:t>قابل ذخيره يا بازخريد</a:t>
            </a:r>
            <a:r>
              <a:rPr lang="fa-IR" b="1" dirty="0" smtClean="0">
                <a:cs typeface="B Nazanin" pitchFamily="2" charset="-78"/>
              </a:rPr>
              <a:t> </a:t>
            </a:r>
            <a:r>
              <a:rPr lang="fa-IR" dirty="0" smtClean="0">
                <a:cs typeface="B Nazanin" pitchFamily="2" charset="-78"/>
              </a:rPr>
              <a:t>نمي باشد.</a:t>
            </a:r>
          </a:p>
          <a:p>
            <a:pPr algn="r" rtl="1"/>
            <a:r>
              <a:rPr lang="fa-IR" dirty="0" smtClean="0">
                <a:cs typeface="B Nazanin" pitchFamily="2" charset="-78"/>
              </a:rPr>
              <a:t>الف ) ازدواج دائم كارمند</a:t>
            </a:r>
          </a:p>
          <a:p>
            <a:pPr algn="r" rtl="1"/>
            <a:r>
              <a:rPr lang="fa-IR" dirty="0" smtClean="0">
                <a:cs typeface="B Nazanin" pitchFamily="2" charset="-78"/>
              </a:rPr>
              <a:t>ب ) ازدواج فرزند كارمند </a:t>
            </a:r>
          </a:p>
          <a:p>
            <a:pPr algn="r" rtl="1"/>
            <a:r>
              <a:rPr lang="fa-IR" dirty="0" smtClean="0">
                <a:cs typeface="B Nazanin" pitchFamily="2" charset="-78"/>
              </a:rPr>
              <a:t>ج ) فوت بستگان درجه يك شامل : همسر ، فرزند ، پدر ، مادر ، خواهر و برادر</a:t>
            </a:r>
            <a:endParaRPr lang="en-US" dirty="0" smtClean="0">
              <a:cs typeface="B Nazanin" pitchFamily="2" charset="-78"/>
            </a:endParaRPr>
          </a:p>
          <a:p>
            <a:pPr algn="r" rtl="1"/>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استحقاقي</a:t>
            </a:r>
            <a:endParaRPr lang="en-US" dirty="0">
              <a:solidFill>
                <a:schemeClr val="accent3">
                  <a:lumMod val="75000"/>
                </a:schemeClr>
              </a:solidFill>
              <a:cs typeface="B Titr" pitchFamily="2" charset="-78"/>
            </a:endParaRPr>
          </a:p>
        </p:txBody>
      </p:sp>
      <p:sp>
        <p:nvSpPr>
          <p:cNvPr id="4" name="TextBox 3"/>
          <p:cNvSpPr txBox="1"/>
          <p:nvPr/>
        </p:nvSpPr>
        <p:spPr>
          <a:xfrm>
            <a:off x="1981200" y="1828800"/>
            <a:ext cx="6934200" cy="4801314"/>
          </a:xfrm>
          <a:prstGeom prst="rect">
            <a:avLst/>
          </a:prstGeom>
          <a:noFill/>
        </p:spPr>
        <p:txBody>
          <a:bodyPr wrap="square" rtlCol="0">
            <a:spAutoFit/>
          </a:bodyPr>
          <a:lstStyle/>
          <a:p>
            <a:pPr algn="r" rtl="1"/>
            <a:r>
              <a:rPr lang="ar-SA" dirty="0" smtClean="0">
                <a:solidFill>
                  <a:srgbClr val="C00000"/>
                </a:solidFill>
                <a:cs typeface="B Titr" pitchFamily="2" charset="-78"/>
              </a:rPr>
              <a:t>ماده 9-</a:t>
            </a:r>
            <a:r>
              <a:rPr lang="ar-SA" dirty="0" smtClean="0">
                <a:cs typeface="B Nazanin" pitchFamily="2" charset="-78"/>
              </a:rPr>
              <a:t> با کارمندی که در حال استفاده از مرخصی استحقاقی بیمار شود مطابق مقررات مرخصی استعلاجی مندرج در آیین نامه اداری و استخدامی اعضاء غیر هیات علمی و این دستورالعمل رفتار خواهد شود و مرخصی استحقاقی استفاده نشده وی برگشت داده می شود. </a:t>
            </a:r>
            <a:endParaRPr lang="en-US" dirty="0" smtClean="0">
              <a:cs typeface="B Nazanin" pitchFamily="2" charset="-78"/>
            </a:endParaRPr>
          </a:p>
          <a:p>
            <a:pPr algn="r" rtl="1"/>
            <a:endParaRPr lang="fa-IR" dirty="0" smtClean="0">
              <a:solidFill>
                <a:srgbClr val="C00000"/>
              </a:solidFill>
              <a:cs typeface="B Titr" pitchFamily="2" charset="-78"/>
            </a:endParaRPr>
          </a:p>
          <a:p>
            <a:pPr algn="r" rtl="1"/>
            <a:r>
              <a:rPr lang="ar-SA" dirty="0" smtClean="0">
                <a:solidFill>
                  <a:srgbClr val="C00000"/>
                </a:solidFill>
                <a:cs typeface="B Titr" pitchFamily="2" charset="-78"/>
              </a:rPr>
              <a:t>ماده 10-</a:t>
            </a:r>
            <a:r>
              <a:rPr lang="ar-SA" dirty="0" smtClean="0">
                <a:cs typeface="B Nazanin" pitchFamily="2" charset="-78"/>
              </a:rPr>
              <a:t> به مرخصی استعلاجی که از چهار ماه تجاوز نماید نسبت به مدت زاید بر چهار ماه و به دوران مرخصی بدون حقوق و آمادگی به خدمت ، تعلیق، برکناری از خدمت، انفصال، خدمت زیر پرچم و غیبت مرخصی استحقاقی تعلق نمی گیرد.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 </a:t>
            </a:r>
            <a:r>
              <a:rPr lang="ar-SA" dirty="0" smtClean="0">
                <a:cs typeface="B Nazanin" pitchFamily="2" charset="-78"/>
              </a:rPr>
              <a:t>مرخصی زایمان مشمول محدودیت مندرج در این ماده نخواهد بود.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C00000"/>
                </a:solidFill>
                <a:cs typeface="B Titr" pitchFamily="2" charset="-78"/>
              </a:rPr>
              <a:t>ماده 11-</a:t>
            </a:r>
            <a:r>
              <a:rPr lang="ar-SA" dirty="0" smtClean="0">
                <a:cs typeface="B Nazanin" pitchFamily="2" charset="-78"/>
              </a:rPr>
              <a:t> حفظ پست سازمانی کارمندی که در حال استفاده از مرخصی استحقاقی است الزامی می باشد و در این مدت مسئول مربوطه وظایف او را به کارمند یا کارمندان دیگر محول می کند.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C00000"/>
                </a:solidFill>
                <a:cs typeface="B Titr" pitchFamily="2" charset="-78"/>
              </a:rPr>
              <a:t>ماده 12-</a:t>
            </a:r>
            <a:r>
              <a:rPr lang="ar-SA" dirty="0" smtClean="0">
                <a:cs typeface="B Nazanin" pitchFamily="2" charset="-78"/>
              </a:rPr>
              <a:t> کارگزینی موسسه مکلف است نسبت به اعلام مانده ذخیره مرخصی استحقاقی سالیانه کارمندان حداکثر تا پایان اردیبهشت ماه سال بعد اقدام نماید. </a:t>
            </a:r>
            <a:endParaRPr lang="fa-IR" dirty="0" smtClean="0">
              <a:cs typeface="B Nazanin" pitchFamily="2" charset="-78"/>
            </a:endParaRPr>
          </a:p>
          <a:p>
            <a:pPr algn="r" rtl="1"/>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استحقاقي</a:t>
            </a:r>
            <a:endParaRPr lang="en-US" dirty="0">
              <a:solidFill>
                <a:schemeClr val="accent3">
                  <a:lumMod val="75000"/>
                </a:schemeClr>
              </a:solidFill>
              <a:cs typeface="B Titr" pitchFamily="2" charset="-78"/>
            </a:endParaRPr>
          </a:p>
        </p:txBody>
      </p:sp>
      <p:sp>
        <p:nvSpPr>
          <p:cNvPr id="4" name="TextBox 3"/>
          <p:cNvSpPr txBox="1"/>
          <p:nvPr/>
        </p:nvSpPr>
        <p:spPr>
          <a:xfrm>
            <a:off x="2133600" y="2133600"/>
            <a:ext cx="6705600" cy="3693319"/>
          </a:xfrm>
          <a:prstGeom prst="rect">
            <a:avLst/>
          </a:prstGeom>
          <a:noFill/>
        </p:spPr>
        <p:txBody>
          <a:bodyPr wrap="square" rtlCol="0">
            <a:spAutoFit/>
          </a:bodyPr>
          <a:lstStyle/>
          <a:p>
            <a:pPr algn="r" rtl="1"/>
            <a:r>
              <a:rPr lang="ar-SA" dirty="0" smtClean="0">
                <a:solidFill>
                  <a:srgbClr val="C00000"/>
                </a:solidFill>
                <a:cs typeface="B Titr" pitchFamily="2" charset="-78"/>
              </a:rPr>
              <a:t>ماده 13-</a:t>
            </a:r>
            <a:r>
              <a:rPr lang="ar-SA" dirty="0" smtClean="0">
                <a:cs typeface="B Nazanin" pitchFamily="2" charset="-78"/>
              </a:rPr>
              <a:t> موسسه می تواند در صورت تقاضای کارمندان مشمول قرارداد کار معین نسبت به بازخرید پانزده روز مرخصی ذخیره سالیانه در پایان هر سال اقدام نماید.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1</a:t>
            </a:r>
            <a:r>
              <a:rPr lang="fa-IR" dirty="0" smtClean="0">
                <a:solidFill>
                  <a:srgbClr val="7030A0"/>
                </a:solidFill>
                <a:cs typeface="B Nazanin" pitchFamily="2" charset="-78"/>
              </a:rPr>
              <a:t>:</a:t>
            </a:r>
            <a:r>
              <a:rPr lang="ar-SA" dirty="0" smtClean="0">
                <a:solidFill>
                  <a:srgbClr val="7030A0"/>
                </a:solidFill>
                <a:cs typeface="B Nazanin" pitchFamily="2" charset="-78"/>
              </a:rPr>
              <a:t> </a:t>
            </a:r>
            <a:r>
              <a:rPr lang="ar-SA" dirty="0" smtClean="0">
                <a:cs typeface="B Nazanin" pitchFamily="2" charset="-78"/>
              </a:rPr>
              <a:t>بازخرید ذخیره مرخصی کارمندان مشمول قرارداد کارمعین براساس حقوق و مزایای مندرج در آخرین قرارداد منعقده تعیین می گردد. </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7030A0"/>
                </a:solidFill>
                <a:cs typeface="B Nazanin" pitchFamily="2" charset="-78"/>
              </a:rPr>
              <a:t>تبصره 2</a:t>
            </a:r>
            <a:r>
              <a:rPr lang="fa-IR" dirty="0" smtClean="0">
                <a:solidFill>
                  <a:srgbClr val="7030A0"/>
                </a:solidFill>
                <a:cs typeface="B Nazanin" pitchFamily="2" charset="-78"/>
              </a:rPr>
              <a:t>:</a:t>
            </a:r>
            <a:r>
              <a:rPr lang="ar-SA" dirty="0" smtClean="0">
                <a:solidFill>
                  <a:srgbClr val="7030A0"/>
                </a:solidFill>
                <a:cs typeface="B Nazanin" pitchFamily="2" charset="-78"/>
              </a:rPr>
              <a:t> </a:t>
            </a:r>
            <a:r>
              <a:rPr lang="ar-SA" dirty="0" smtClean="0">
                <a:cs typeface="B Nazanin" pitchFamily="2" charset="-78"/>
              </a:rPr>
              <a:t>در صورت استخدام یا تبدیل وضعیت استخدامی کارمندان مشمول قرار داد کار معین به وضعیت پیمانی ، مرخصی های استحقاقی ذخیره شده کماکان قابل ذخیره خواهد بود.</a:t>
            </a:r>
            <a:endParaRPr lang="en-US" dirty="0" smtClean="0">
              <a:cs typeface="B Nazanin" pitchFamily="2" charset="-78"/>
            </a:endParaRPr>
          </a:p>
          <a:p>
            <a:pPr algn="r" rtl="1"/>
            <a:endParaRPr lang="en-US" dirty="0" smtClean="0">
              <a:cs typeface="B Nazanin" pitchFamily="2" charset="-78"/>
            </a:endParaRPr>
          </a:p>
          <a:p>
            <a:pPr algn="r" rtl="1"/>
            <a:r>
              <a:rPr lang="ar-SA" dirty="0" smtClean="0">
                <a:solidFill>
                  <a:srgbClr val="C00000"/>
                </a:solidFill>
                <a:cs typeface="B Titr" pitchFamily="2" charset="-78"/>
              </a:rPr>
              <a:t>ماده 14-</a:t>
            </a:r>
            <a:r>
              <a:rPr lang="ar-SA" dirty="0" smtClean="0">
                <a:cs typeface="B Nazanin" pitchFamily="2" charset="-78"/>
              </a:rPr>
              <a:t> در صورتی که مشمولین قانون خدمت پزشکان و پیراپزشکان در حین انجام طرح به خدمت پیمانی موسسه پذیرفته شوند، مدت مرخصی استحقاقی استفاده نشده آنان قابل ذخیره خواهد بود. </a:t>
            </a:r>
            <a:endParaRPr lang="en-US" dirty="0" smtClean="0">
              <a:cs typeface="B Nazanin" pitchFamily="2" charset="-78"/>
            </a:endParaRP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2286000" y="381000"/>
            <a:ext cx="6172200" cy="838200"/>
          </a:xfrm>
        </p:spPr>
        <p:txBody>
          <a:bodyPr/>
          <a:lstStyle/>
          <a:p>
            <a:pPr algn="r"/>
            <a:r>
              <a:rPr lang="fa-IR" dirty="0" smtClean="0">
                <a:solidFill>
                  <a:schemeClr val="accent3">
                    <a:lumMod val="75000"/>
                  </a:schemeClr>
                </a:solidFill>
                <a:cs typeface="B Titr" pitchFamily="2" charset="-78"/>
              </a:rPr>
              <a:t>مرخصي استحقاقي</a:t>
            </a:r>
            <a:endParaRPr lang="en-US" dirty="0">
              <a:solidFill>
                <a:schemeClr val="accent3">
                  <a:lumMod val="75000"/>
                </a:schemeClr>
              </a:solidFill>
              <a:cs typeface="B Titr" pitchFamily="2" charset="-78"/>
            </a:endParaRPr>
          </a:p>
        </p:txBody>
      </p:sp>
      <p:sp>
        <p:nvSpPr>
          <p:cNvPr id="4" name="TextBox 3"/>
          <p:cNvSpPr txBox="1"/>
          <p:nvPr/>
        </p:nvSpPr>
        <p:spPr>
          <a:xfrm>
            <a:off x="2057400" y="1600200"/>
            <a:ext cx="6781800" cy="4524315"/>
          </a:xfrm>
          <a:prstGeom prst="rect">
            <a:avLst/>
          </a:prstGeom>
          <a:noFill/>
        </p:spPr>
        <p:txBody>
          <a:bodyPr wrap="square" rtlCol="0">
            <a:spAutoFit/>
          </a:bodyPr>
          <a:lstStyle/>
          <a:p>
            <a:pPr algn="r" rtl="1"/>
            <a:r>
              <a:rPr lang="ar-SA" dirty="0" smtClean="0">
                <a:solidFill>
                  <a:srgbClr val="C00000"/>
                </a:solidFill>
                <a:cs typeface="B Titr" pitchFamily="2" charset="-78"/>
              </a:rPr>
              <a:t>ماده 15-</a:t>
            </a:r>
            <a:r>
              <a:rPr lang="ar-SA" dirty="0" smtClean="0">
                <a:cs typeface="B Nazanin" pitchFamily="2" charset="-78"/>
              </a:rPr>
              <a:t>  </a:t>
            </a:r>
            <a:r>
              <a:rPr lang="fa-IR" dirty="0" smtClean="0">
                <a:cs typeface="B Nazanin" pitchFamily="2" charset="-78"/>
              </a:rPr>
              <a:t>مشمولین مشاغل كارگري شاغل همانند سایر کارمندان مجاز به استفاده از مرخصی های موضوع مواد 75،74 و تبصره3 ماده 82 آئین نامه اداری و استخدامی اعضاء غیر هیات علمی می باشند . </a:t>
            </a:r>
          </a:p>
          <a:p>
            <a:pPr algn="r" rtl="1"/>
            <a:r>
              <a:rPr lang="fa-IR" dirty="0" smtClean="0">
                <a:cs typeface="B Nazanin" pitchFamily="2" charset="-78"/>
              </a:rPr>
              <a:t>ماده 75: كارمندان اعم از قراردادي ، پيماني ، رسمي آزمايشي و رسمي كه به </a:t>
            </a:r>
            <a:r>
              <a:rPr lang="fa-IR" dirty="0" smtClean="0">
                <a:solidFill>
                  <a:schemeClr val="accent3">
                    <a:lumMod val="60000"/>
                    <a:lumOff val="40000"/>
                  </a:schemeClr>
                </a:solidFill>
                <a:cs typeface="B Nazanin" pitchFamily="2" charset="-78"/>
              </a:rPr>
              <a:t>حج تمتع </a:t>
            </a:r>
            <a:r>
              <a:rPr lang="fa-IR" dirty="0" smtClean="0">
                <a:cs typeface="B Nazanin" pitchFamily="2" charset="-78"/>
              </a:rPr>
              <a:t>مشرف مي شوند مجاز خواهند بود </a:t>
            </a:r>
            <a:r>
              <a:rPr lang="fa-IR" dirty="0" smtClean="0">
                <a:solidFill>
                  <a:srgbClr val="00B050"/>
                </a:solidFill>
                <a:cs typeface="B Nazanin" pitchFamily="2" charset="-78"/>
              </a:rPr>
              <a:t>فقط يكبار </a:t>
            </a:r>
            <a:r>
              <a:rPr lang="fa-IR" dirty="0" smtClean="0">
                <a:cs typeface="B Nazanin" pitchFamily="2" charset="-78"/>
              </a:rPr>
              <a:t>از </a:t>
            </a:r>
            <a:r>
              <a:rPr lang="fa-IR" dirty="0" smtClean="0">
                <a:solidFill>
                  <a:srgbClr val="00B050"/>
                </a:solidFill>
                <a:cs typeface="B Nazanin" pitchFamily="2" charset="-78"/>
              </a:rPr>
              <a:t>يك ماه مرخصي تشويقي </a:t>
            </a:r>
            <a:r>
              <a:rPr lang="fa-IR" dirty="0" smtClean="0">
                <a:cs typeface="B Nazanin" pitchFamily="2" charset="-78"/>
              </a:rPr>
              <a:t>استفاده نمايند كه جزء مرخصي استحقاقي منظور نخواهد شد</a:t>
            </a:r>
          </a:p>
          <a:p>
            <a:pPr algn="r" rtl="1"/>
            <a:endParaRPr lang="en-US" dirty="0" smtClean="0">
              <a:cs typeface="B Nazanin" pitchFamily="2" charset="-78"/>
            </a:endParaRPr>
          </a:p>
          <a:p>
            <a:pPr algn="r" rtl="1"/>
            <a:r>
              <a:rPr lang="fa-IR" dirty="0" smtClean="0">
                <a:solidFill>
                  <a:srgbClr val="C00000"/>
                </a:solidFill>
                <a:cs typeface="B Titr" pitchFamily="2" charset="-78"/>
              </a:rPr>
              <a:t>ماده 16-</a:t>
            </a:r>
            <a:r>
              <a:rPr lang="fa-IR" dirty="0" smtClean="0">
                <a:cs typeface="B Nazanin" pitchFamily="2" charset="-78"/>
              </a:rPr>
              <a:t> وجوه موضوع ماده 103 آئین نامه اداری استخدامی اعضاء غیر هیات علمی، مربوط به كارمند فوت شده بابت مرخصي استحقاقي به ورلث قانوني وي پرداخت خواهد شد.</a:t>
            </a:r>
          </a:p>
          <a:p>
            <a:pPr algn="r" rtl="1"/>
            <a:endParaRPr lang="fa-IR" dirty="0" smtClean="0">
              <a:cs typeface="B Nazanin" pitchFamily="2" charset="-78"/>
            </a:endParaRPr>
          </a:p>
          <a:p>
            <a:pPr algn="r" rtl="1"/>
            <a:r>
              <a:rPr lang="fa-IR" dirty="0" smtClean="0">
                <a:cs typeface="B Nazanin" pitchFamily="2" charset="-78"/>
              </a:rPr>
              <a:t>ماده 103: به كارمندان مشمول اين آئين نامه كه بازنشسته ، از كارافتاده يا فوت مي شوند ، به ازاء هر سال خدمت يك ماه آخرين حقوق ومزاياي مستمر ( تا سي سال) به اضافه وجوه مربوط به مرخصي هاي استحقاقي ذخيره شده ، پرداخت خواهد شد. آن قسمت از سابقه كارمند كه در ازاء آن وجوه بازخريدي دريافت نموده اند از سنوات خدمتي كه مشمول دريافت اين وجوه مي گردد، كسر مي شود.</a:t>
            </a:r>
          </a:p>
          <a:p>
            <a:pPr algn="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accent3">
                    <a:lumMod val="75000"/>
                  </a:schemeClr>
                </a:solidFill>
                <a:cs typeface="B Titr" pitchFamily="2" charset="-78"/>
              </a:rPr>
              <a:t>مرخصي استحقاقي</a:t>
            </a:r>
            <a:endParaRPr lang="en-US" dirty="0"/>
          </a:p>
        </p:txBody>
      </p:sp>
      <p:sp>
        <p:nvSpPr>
          <p:cNvPr id="3" name="Content Placeholder 2"/>
          <p:cNvSpPr>
            <a:spLocks noGrp="1"/>
          </p:cNvSpPr>
          <p:nvPr>
            <p:ph sz="quarter" idx="1"/>
          </p:nvPr>
        </p:nvSpPr>
        <p:spPr/>
        <p:txBody>
          <a:bodyPr>
            <a:normAutofit/>
          </a:bodyPr>
          <a:lstStyle/>
          <a:p>
            <a:pPr algn="r" rtl="1"/>
            <a:endParaRPr lang="en-US" sz="1800" dirty="0" smtClean="0">
              <a:cs typeface="B Nazanin" pitchFamily="2" charset="-78"/>
            </a:endParaRPr>
          </a:p>
          <a:p>
            <a:pPr algn="r" rtl="1">
              <a:buNone/>
            </a:pPr>
            <a:r>
              <a:rPr lang="fa-IR" sz="1800" dirty="0" smtClean="0">
                <a:solidFill>
                  <a:srgbClr val="C00000"/>
                </a:solidFill>
                <a:cs typeface="B Titr" pitchFamily="2" charset="-78"/>
              </a:rPr>
              <a:t>ماده 17-</a:t>
            </a:r>
            <a:r>
              <a:rPr lang="fa-IR" sz="1800" dirty="0" smtClean="0">
                <a:cs typeface="B Nazanin" pitchFamily="2" charset="-78"/>
              </a:rPr>
              <a:t> در اجراي تبصره ماده 103 آئين نامه اداري ، استخدامي اعضاء غير هيات علمي ، رعایت شروط سن و سنوات خدمت موضوع مواد 97 و 98 آیین نامه الزامی است . </a:t>
            </a:r>
            <a:endParaRPr lang="en-US" sz="1800" dirty="0" smtClean="0">
              <a:cs typeface="B Nazanin" pitchFamily="2" charset="-78"/>
            </a:endParaRPr>
          </a:p>
          <a:p>
            <a:pPr algn="r">
              <a:buNone/>
            </a:pPr>
            <a:r>
              <a:rPr lang="fa-IR" sz="1800" dirty="0" smtClean="0">
                <a:cs typeface="B Nazanin" pitchFamily="2" charset="-78"/>
              </a:rPr>
              <a:t>تبصره ماده 103: کارمند موسسه مي تواند هنگام تقاضاي بازنشستگي ، مدت مرخصي استحقاقي استفاده نشده خود را در احتساب سابقه خدمت جهت تعيين حقوق بازنشستگي درخواست و موسسه موظف است حكم مرخصي قبل از بازنشستگي نامبرده را صادر و سپس مبادرت به صدور حكم بازنشستگي نمايد.</a:t>
            </a:r>
          </a:p>
          <a:p>
            <a:pPr algn="r">
              <a:buNone/>
            </a:pPr>
            <a:endParaRPr lang="fa-IR" sz="1800" dirty="0" smtClean="0">
              <a:cs typeface="B Nazanin" pitchFamily="2" charset="-78"/>
            </a:endParaRPr>
          </a:p>
          <a:p>
            <a:pPr algn="r">
              <a:buNone/>
            </a:pPr>
            <a:r>
              <a:rPr lang="fa-IR" sz="1800" dirty="0" smtClean="0">
                <a:solidFill>
                  <a:srgbClr val="C00000"/>
                </a:solidFill>
                <a:cs typeface="B Titr" pitchFamily="2" charset="-78"/>
              </a:rPr>
              <a:t>ماده 18- </a:t>
            </a:r>
            <a:r>
              <a:rPr lang="fa-IR" sz="1800" dirty="0" smtClean="0">
                <a:cs typeface="B Nazanin" pitchFamily="2" charset="-78"/>
              </a:rPr>
              <a:t>استفاده از مرخصی ورزشی برابر مصوبات و مقررات عمومی دولت امکان پذیر خواهد بود. </a:t>
            </a:r>
            <a:endParaRPr lang="en-US" sz="1800" dirty="0" smtClean="0">
              <a:cs typeface="B Nazanin" pitchFamily="2" charset="-78"/>
            </a:endParaRPr>
          </a:p>
          <a:p>
            <a:pPr algn="r">
              <a:buNone/>
            </a:pPr>
            <a:endParaRPr lang="en-US" sz="1800"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298</TotalTime>
  <Words>2384</Words>
  <Application>Microsoft Office PowerPoint</Application>
  <PresentationFormat>On-screen Show (4:3)</PresentationFormat>
  <Paragraphs>164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آئين نامه اداري و استخدامي كاركنان غير هيات علمي </vt:lpstr>
      <vt:lpstr>دستور العمل مرخصي هاي استحقاقي ، استعلاجي و مراقبت ، شيردهي و بدون حقوق</vt:lpstr>
      <vt:lpstr>مرخصي استحقاقي</vt:lpstr>
      <vt:lpstr>مرخصي استحقاقي</vt:lpstr>
      <vt:lpstr>مرخصي استحقاقي</vt:lpstr>
      <vt:lpstr>مرخصي استحقاقي</vt:lpstr>
      <vt:lpstr>مرخصي استحقاقي</vt:lpstr>
      <vt:lpstr>مرخصي استحقاقي</vt:lpstr>
      <vt:lpstr>مرخصي استحقاقي</vt:lpstr>
      <vt:lpstr>مرخصي استعلاجي</vt:lpstr>
      <vt:lpstr>مرخصي استعلاجي</vt:lpstr>
      <vt:lpstr>مرخصي استعلاجي</vt:lpstr>
      <vt:lpstr>PowerPoint Presentation</vt:lpstr>
      <vt:lpstr>مرخصي شيردهي</vt:lpstr>
      <vt:lpstr>مرخصي بدون حقوق</vt:lpstr>
      <vt:lpstr>مرخصي بدون حقوق</vt:lpstr>
      <vt:lpstr>PowerPoint Presentation</vt:lpstr>
      <vt:lpstr>مرخصي بدون حقوق</vt:lpstr>
      <vt:lpstr>PowerPoint Presentation</vt:lpstr>
      <vt:lpstr>شرایط و ضوابط استفاده از ماموریت بدون فوق العاده روزانه جهت مراسم حج تمتع  </vt:lpstr>
      <vt:lpstr>شرایط و ضوابط استفاده از ماموریت بدون فوق العاده روزانه جهت مراسم حج تمتع  </vt:lpstr>
    </vt:vector>
  </TitlesOfParts>
  <Company>MUMS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honarvarm2</dc:creator>
  <cp:lastModifiedBy>Mohammad Javad Naseri</cp:lastModifiedBy>
  <cp:revision>28</cp:revision>
  <dcterms:created xsi:type="dcterms:W3CDTF">2016-07-26T08:15:38Z</dcterms:created>
  <dcterms:modified xsi:type="dcterms:W3CDTF">2017-01-28T08:43:31Z</dcterms:modified>
</cp:coreProperties>
</file>