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77" r:id="rId4"/>
    <p:sldId id="276" r:id="rId5"/>
    <p:sldId id="270" r:id="rId6"/>
    <p:sldId id="259" r:id="rId7"/>
    <p:sldId id="271" r:id="rId8"/>
    <p:sldId id="260" r:id="rId9"/>
    <p:sldId id="261" r:id="rId10"/>
    <p:sldId id="272" r:id="rId11"/>
    <p:sldId id="262" r:id="rId12"/>
    <p:sldId id="263" r:id="rId13"/>
    <p:sldId id="264" r:id="rId14"/>
    <p:sldId id="265" r:id="rId15"/>
    <p:sldId id="274" r:id="rId16"/>
    <p:sldId id="266" r:id="rId17"/>
    <p:sldId id="267" r:id="rId18"/>
    <p:sldId id="275" r:id="rId19"/>
    <p:sldId id="273" r:id="rId20"/>
    <p:sldId id="268" r:id="rId21"/>
    <p:sldId id="278" r:id="rId22"/>
    <p:sldId id="269" r:id="rId23"/>
    <p:sldId id="258" r:id="rId2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F37"/>
    <a:srgbClr val="0A0272"/>
    <a:srgbClr val="158402"/>
    <a:srgbClr val="03AD03"/>
    <a:srgbClr val="012FAF"/>
    <a:srgbClr val="1C6408"/>
    <a:srgbClr val="076510"/>
    <a:srgbClr val="0B7B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عنوان اسلای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زیر نویس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a-IR" smtClean="0"/>
              <a:t>برای ویرایش سبک زیرعنوان اسلاید اصلی، کلیک نمایید</a:t>
            </a:r>
            <a:endParaRPr lang="fa-IR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B4F8-6481-4910-A1A0-2A57BF8BE294}" type="datetimeFigureOut">
              <a:rPr lang="fa-IR" smtClean="0"/>
              <a:pPr/>
              <a:t>1433/04/14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60E3-5563-490C-9E4E-DE7EC2F1FE7A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87969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 متن عمود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نگهدارنده مکان متن عمودی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B4F8-6481-4910-A1A0-2A57BF8BE294}" type="datetimeFigureOut">
              <a:rPr lang="fa-IR" smtClean="0"/>
              <a:pPr/>
              <a:t>1433/04/14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60E3-5563-490C-9E4E-DE7EC2F1FE7A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448758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عمودی و مت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نگهدارنده مکان متن عمودی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B4F8-6481-4910-A1A0-2A57BF8BE294}" type="datetimeFigureOut">
              <a:rPr lang="fa-IR" smtClean="0"/>
              <a:pPr/>
              <a:t>1433/04/14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60E3-5563-490C-9E4E-DE7EC2F1FE7A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71949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 محتو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B4F8-6481-4910-A1A0-2A57BF8BE294}" type="datetimeFigureOut">
              <a:rPr lang="fa-IR" smtClean="0"/>
              <a:pPr/>
              <a:t>1433/04/14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60E3-5563-490C-9E4E-DE7EC2F1FE7A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4032232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سربرگ بخ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B4F8-6481-4910-A1A0-2A57BF8BE294}" type="datetimeFigureOut">
              <a:rPr lang="fa-IR" smtClean="0"/>
              <a:pPr/>
              <a:t>1433/04/14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60E3-5563-490C-9E4E-DE7EC2F1FE7A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371292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دو محتو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4" name="نگهدارنده مکان محتوا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5" name="نگهدارنده مکان تاری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B4F8-6481-4910-A1A0-2A57BF8BE294}" type="datetimeFigureOut">
              <a:rPr lang="fa-IR" smtClean="0"/>
              <a:pPr/>
              <a:t>1433/04/14</a:t>
            </a:fld>
            <a:endParaRPr lang="fa-IR"/>
          </a:p>
        </p:txBody>
      </p:sp>
      <p:sp>
        <p:nvSpPr>
          <p:cNvPr id="6" name="نگهدارنده مکان پانویس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60E3-5563-490C-9E4E-DE7EC2F1FE7A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464147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یس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</p:txBody>
      </p:sp>
      <p:sp>
        <p:nvSpPr>
          <p:cNvPr id="4" name="نگهدارنده مکان محتوا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5" name="نگهدارنده مکان متن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</p:txBody>
      </p:sp>
      <p:sp>
        <p:nvSpPr>
          <p:cNvPr id="6" name="نگهدارنده مکان محتوا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7" name="نگهدارنده مکان تاری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B4F8-6481-4910-A1A0-2A57BF8BE294}" type="datetimeFigureOut">
              <a:rPr lang="fa-IR" smtClean="0"/>
              <a:pPr/>
              <a:t>1433/04/14</a:t>
            </a:fld>
            <a:endParaRPr lang="fa-IR"/>
          </a:p>
        </p:txBody>
      </p:sp>
      <p:sp>
        <p:nvSpPr>
          <p:cNvPr id="8" name="نگهدارنده مکان پانویس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نگهدارنده مکان شماره اسلاید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60E3-5563-490C-9E4E-DE7EC2F1FE7A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731602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تنه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نگهدارنده مکان تاری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B4F8-6481-4910-A1A0-2A57BF8BE294}" type="datetimeFigureOut">
              <a:rPr lang="fa-IR" smtClean="0"/>
              <a:pPr/>
              <a:t>1433/04/14</a:t>
            </a:fld>
            <a:endParaRPr lang="fa-IR"/>
          </a:p>
        </p:txBody>
      </p:sp>
      <p:sp>
        <p:nvSpPr>
          <p:cNvPr id="4" name="نگهدارنده مکان پانویس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نگهدارنده مکان شماره اسلاید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60E3-5563-490C-9E4E-DE7EC2F1FE7A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26619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خال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تاری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B4F8-6481-4910-A1A0-2A57BF8BE294}" type="datetimeFigureOut">
              <a:rPr lang="fa-IR" smtClean="0"/>
              <a:pPr/>
              <a:t>1433/04/14</a:t>
            </a:fld>
            <a:endParaRPr lang="fa-IR"/>
          </a:p>
        </p:txBody>
      </p:sp>
      <p:sp>
        <p:nvSpPr>
          <p:cNvPr id="3" name="نگهدارنده مکان پانویس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نگهدارنده مکان شماره اسلاید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60E3-5563-490C-9E4E-DE7EC2F1FE7A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35338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ا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4" name="نگهدارنده مکان متن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</p:txBody>
      </p:sp>
      <p:sp>
        <p:nvSpPr>
          <p:cNvPr id="5" name="نگهدارنده مکان تاری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B4F8-6481-4910-A1A0-2A57BF8BE294}" type="datetimeFigureOut">
              <a:rPr lang="fa-IR" smtClean="0"/>
              <a:pPr/>
              <a:t>1433/04/14</a:t>
            </a:fld>
            <a:endParaRPr lang="fa-IR"/>
          </a:p>
        </p:txBody>
      </p:sp>
      <p:sp>
        <p:nvSpPr>
          <p:cNvPr id="6" name="نگهدارنده مکان پانویس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60E3-5563-490C-9E4E-DE7EC2F1FE7A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418901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تصویر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نگهدارنده مکان تصویر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نگهدارنده مکان متن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</p:txBody>
      </p:sp>
      <p:sp>
        <p:nvSpPr>
          <p:cNvPr id="5" name="نگهدارنده مکان تاری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B4F8-6481-4910-A1A0-2A57BF8BE294}" type="datetimeFigureOut">
              <a:rPr lang="fa-IR" smtClean="0"/>
              <a:pPr/>
              <a:t>1433/04/14</a:t>
            </a:fld>
            <a:endParaRPr lang="fa-IR"/>
          </a:p>
        </p:txBody>
      </p:sp>
      <p:sp>
        <p:nvSpPr>
          <p:cNvPr id="6" name="نگهدارنده مکان پانویس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60E3-5563-490C-9E4E-DE7EC2F1FE7A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43222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4B4F8-6481-4910-A1A0-2A57BF8BE294}" type="datetimeFigureOut">
              <a:rPr lang="fa-IR" smtClean="0"/>
              <a:pPr/>
              <a:t>1433/04/14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E60E3-5563-490C-9E4E-DE7EC2F1FE7A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2660743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تصوی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59454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4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1520" y="260648"/>
            <a:ext cx="8568952" cy="6336704"/>
          </a:xfrm>
          <a:prstGeom prst="roundRect">
            <a:avLst>
              <a:gd name="adj" fmla="val 7754"/>
            </a:avLst>
          </a:prstGeom>
          <a:solidFill>
            <a:srgbClr val="012FAF"/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indent="180340" algn="ctr">
              <a:lnSpc>
                <a:spcPct val="130000"/>
              </a:lnSpc>
              <a:spcAft>
                <a:spcPts val="1000"/>
              </a:spcAft>
            </a:pPr>
            <a:r>
              <a:rPr lang="fa-IR" sz="60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حاکم </a:t>
            </a:r>
            <a:r>
              <a:rPr lang="fa-IR" sz="60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و </a:t>
            </a:r>
            <a:r>
              <a:rPr lang="fa-IR" sz="60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مدير،  </a:t>
            </a:r>
            <a:r>
              <a:rPr lang="fa-IR" sz="60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قبل از </a:t>
            </a:r>
            <a:r>
              <a:rPr lang="fa-IR" sz="60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هر کسي </a:t>
            </a:r>
          </a:p>
          <a:p>
            <a:pPr lvl="0" indent="180340" algn="ctr">
              <a:lnSpc>
                <a:spcPct val="130000"/>
              </a:lnSpc>
              <a:spcAft>
                <a:spcPts val="1000"/>
              </a:spcAft>
            </a:pPr>
            <a:r>
              <a:rPr lang="fa-IR" sz="60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بايد </a:t>
            </a:r>
            <a:r>
              <a:rPr lang="fa-IR" sz="60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پاسخگوي خداوند </a:t>
            </a:r>
            <a:r>
              <a:rPr lang="fa-IR" sz="60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باشد. </a:t>
            </a:r>
          </a:p>
          <a:p>
            <a:pPr lvl="0" indent="180340" algn="ctr">
              <a:lnSpc>
                <a:spcPct val="130000"/>
              </a:lnSpc>
              <a:spcAft>
                <a:spcPts val="1000"/>
              </a:spcAft>
            </a:pPr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اطاعت  مخلوق </a:t>
            </a:r>
            <a:r>
              <a:rPr lang="fa-IR" sz="48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در </a:t>
            </a:r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معصيت خدا، هرگز .</a:t>
            </a:r>
          </a:p>
          <a:p>
            <a:pPr indent="180340" algn="ctr">
              <a:lnSpc>
                <a:spcPct val="130000"/>
              </a:lnSpc>
              <a:spcAft>
                <a:spcPts val="1000"/>
              </a:spcAft>
            </a:pPr>
            <a:endParaRPr lang="fa-IR" sz="2800" b="1" dirty="0" smtClean="0">
              <a:ln>
                <a:solidFill>
                  <a:srgbClr val="C00000"/>
                </a:solidFill>
              </a:ln>
              <a:solidFill>
                <a:srgbClr val="FFFF00"/>
              </a:solidFill>
              <a:latin typeface="Times New Roman"/>
              <a:ea typeface="Times New Roman"/>
              <a:cs typeface="B Nazanin"/>
            </a:endParaRPr>
          </a:p>
          <a:p>
            <a:pPr indent="180340" algn="ctr">
              <a:lnSpc>
                <a:spcPct val="130000"/>
              </a:lnSpc>
              <a:spcAft>
                <a:spcPts val="1000"/>
              </a:spcAft>
            </a:pPr>
            <a:r>
              <a:rPr lang="fa-IR" sz="2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" </a:t>
            </a:r>
            <a:r>
              <a:rPr lang="fa-IR" sz="28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لاطاعَهَ لِمَخْلُوقٍ في مَعْصِيَهَ الْخالِق" </a:t>
            </a:r>
            <a:endParaRPr lang="fa-IR" sz="3600" b="1" dirty="0">
              <a:ln>
                <a:solidFill>
                  <a:srgbClr val="C00000"/>
                </a:solidFill>
              </a:ln>
              <a:solidFill>
                <a:srgbClr val="FFFF00"/>
              </a:solidFill>
              <a:latin typeface="Times New Roman"/>
              <a:ea typeface="Times New Roman"/>
              <a:cs typeface="B Nazanin"/>
            </a:endParaRPr>
          </a:p>
          <a:p>
            <a:pPr lvl="0" indent="180340" algn="ctr">
              <a:lnSpc>
                <a:spcPct val="130000"/>
              </a:lnSpc>
              <a:spcAft>
                <a:spcPts val="1000"/>
              </a:spcAft>
            </a:pPr>
            <a:r>
              <a:rPr lang="fa-IR" sz="2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" </a:t>
            </a:r>
            <a:r>
              <a:rPr lang="fa-IR" sz="28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توصيه امام علي به مالک اشتر" . </a:t>
            </a:r>
            <a:r>
              <a:rPr lang="fa-IR" sz="2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28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حکمت ١٦5 نهج </a:t>
            </a:r>
            <a:r>
              <a:rPr lang="fa-IR" sz="2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البلاغه</a:t>
            </a:r>
            <a:endParaRPr lang="en-US" sz="20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7809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solidFill>
            <a:srgbClr val="012FAF"/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sp3d/>
          </a:bodyPr>
          <a:lstStyle/>
          <a:p>
            <a:pPr indent="180340" algn="ctr">
              <a:lnSpc>
                <a:spcPct val="130000"/>
              </a:lnSpc>
              <a:spcAft>
                <a:spcPts val="1000"/>
              </a:spcAft>
            </a:pPr>
            <a:r>
              <a:rPr lang="fa-IR" sz="4400" b="1" dirty="0" smtClean="0">
                <a:solidFill>
                  <a:prstClr val="white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40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حضرت</a:t>
            </a:r>
            <a:r>
              <a:rPr lang="fa-IR" sz="40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40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امیر </a:t>
            </a:r>
            <a:r>
              <a:rPr lang="fa-IR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علیه السلام </a:t>
            </a:r>
            <a:r>
              <a:rPr lang="fa-IR" sz="44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؛ حکومت و مدیریت غیر </a:t>
            </a:r>
            <a:r>
              <a:rPr lang="fa-IR" sz="44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الهی را </a:t>
            </a:r>
            <a:r>
              <a:rPr lang="fa-IR" sz="44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از يک کهنه کفش پاره </a:t>
            </a:r>
            <a:r>
              <a:rPr lang="fa-IR" sz="44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پاره</a:t>
            </a:r>
            <a:r>
              <a:rPr lang="fa-IR" sz="44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ﻯ پر وصله ، از عطسه يک بز ، از برگ جويده شده در دهان يک ملخ ، از استخوان خوک ليسيده شده در دهان يک جذامي ، از دانه تلخ بلوط و ... بي مقدار تر و حقير تر معرفي فرموده است . </a:t>
            </a:r>
            <a:endParaRPr lang="fa-IR" sz="1600" b="1" dirty="0">
              <a:ln>
                <a:solidFill>
                  <a:srgbClr val="C00000"/>
                </a:solidFill>
              </a:ln>
              <a:solidFill>
                <a:srgbClr val="FFFF00"/>
              </a:solidFill>
              <a:latin typeface="Times New Roman"/>
              <a:ea typeface="Times New Roman"/>
              <a:cs typeface="B Nazanin"/>
            </a:endParaRPr>
          </a:p>
          <a:p>
            <a:pPr indent="180340" algn="ctr">
              <a:lnSpc>
                <a:spcPct val="130000"/>
              </a:lnSpc>
              <a:spcAft>
                <a:spcPts val="1000"/>
              </a:spcAft>
            </a:pPr>
            <a:r>
              <a:rPr lang="fa-IR" sz="16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(خطبه 13 ، 23 ، نامه ٤5 و حکمت 22٨  نهج البلاغه فيض الاسلام)</a:t>
            </a:r>
          </a:p>
          <a:p>
            <a:pPr indent="180340">
              <a:lnSpc>
                <a:spcPct val="130000"/>
              </a:lnSpc>
              <a:spcAft>
                <a:spcPts val="1000"/>
              </a:spcAft>
            </a:pPr>
            <a:endParaRPr lang="en-US" sz="2000" dirty="0">
              <a:solidFill>
                <a:prstClr val="white"/>
              </a:solidFill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3998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solidFill>
            <a:srgbClr val="158402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indent="180340" algn="ctr">
              <a:lnSpc>
                <a:spcPct val="130000"/>
              </a:lnSpc>
              <a:spcAft>
                <a:spcPts val="1000"/>
              </a:spcAft>
            </a:pPr>
            <a:r>
              <a:rPr lang="fa-IR" sz="36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/>
                <a:ea typeface="Calibri"/>
                <a:cs typeface="B Nazanin"/>
              </a:rPr>
              <a:t>4</a:t>
            </a:r>
            <a:r>
              <a:rPr lang="fa-IR" sz="36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/>
                <a:ea typeface="Calibri"/>
                <a:cs typeface="B Nazanin"/>
              </a:rPr>
              <a:t>- </a:t>
            </a:r>
            <a:r>
              <a:rPr lang="fa-IR" sz="36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وظيفه حکومت </a:t>
            </a:r>
            <a:r>
              <a:rPr lang="fa-IR" sz="36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و مسئولان </a:t>
            </a:r>
            <a:r>
              <a:rPr lang="fa-IR" sz="36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فقط نماز خوان کردن افراد نيست، بلکه </a:t>
            </a:r>
            <a:r>
              <a:rPr lang="fa-IR" sz="36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اقامة نماز است.</a:t>
            </a:r>
          </a:p>
          <a:p>
            <a:pPr indent="180340" algn="ctr">
              <a:lnSpc>
                <a:spcPct val="130000"/>
              </a:lnSpc>
              <a:spcAft>
                <a:spcPts val="1000"/>
              </a:spcAft>
            </a:pPr>
            <a:r>
              <a:rPr lang="fa-IR" sz="36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6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يعني نمازي با تمام آثار معنوي و اجتماعي </a:t>
            </a:r>
            <a:r>
              <a:rPr lang="fa-IR" sz="36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6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و</a:t>
            </a:r>
            <a:r>
              <a:rPr lang="fa-IR" sz="36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6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تربيت مردماني  خدا </a:t>
            </a:r>
            <a:r>
              <a:rPr lang="fa-IR" sz="36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محور در </a:t>
            </a:r>
            <a:r>
              <a:rPr lang="fa-IR" sz="36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رفتارهاي فردي و اجتماعي  . </a:t>
            </a:r>
          </a:p>
          <a:p>
            <a:pPr indent="180340" algn="ctr">
              <a:lnSpc>
                <a:spcPct val="130000"/>
              </a:lnSpc>
              <a:spcAft>
                <a:spcPts val="1000"/>
              </a:spcAft>
            </a:pPr>
            <a:endParaRPr lang="fa-IR" sz="3600" b="1" dirty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Times New Roman"/>
              <a:ea typeface="Times New Roman"/>
              <a:cs typeface="B Nazanin"/>
            </a:endParaRPr>
          </a:p>
          <a:p>
            <a:pPr indent="180340" algn="ctr">
              <a:lnSpc>
                <a:spcPct val="130000"/>
              </a:lnSpc>
              <a:spcAft>
                <a:spcPts val="1000"/>
              </a:spcAft>
            </a:pPr>
            <a:r>
              <a:rPr lang="fa-IR" sz="24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( همه اعمال انسان بايد رنگ خدا به خود بگيرد و گرنه موفق به اقامه صلو</a:t>
            </a:r>
            <a:r>
              <a:rPr lang="fa-IR" sz="24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Badr"/>
              </a:rPr>
              <a:t>ة</a:t>
            </a:r>
            <a:r>
              <a:rPr lang="fa-IR" sz="24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نمي شود .  انجام اين مهم در گرو تلاش هاي طاقت فرسا و هميشگي و برنامه ريزي هاي دقيق و همه جانبه وصرف هزينه هاي هنگفت و خون دل خوردن هاي بي پايان مسئولين جامعه و حاکمان و مديران مجموعه هاي کوچک و بزرگ است .)</a:t>
            </a:r>
            <a:endParaRPr lang="en-US" dirty="0">
              <a:ln>
                <a:solidFill>
                  <a:srgbClr val="FF0000"/>
                </a:solidFill>
              </a:ln>
              <a:solidFill>
                <a:srgbClr val="FFFF00"/>
              </a:solidFill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1482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5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solidFill>
            <a:srgbClr val="03AD03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indent="180340" algn="ctr">
              <a:lnSpc>
                <a:spcPct val="120000"/>
              </a:lnSpc>
              <a:spcAft>
                <a:spcPts val="1000"/>
              </a:spcAft>
            </a:pPr>
            <a:r>
              <a:rPr lang="fa-IR" sz="5400" b="1" dirty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Calibri"/>
                <a:cs typeface="2  Mitra_1 (MRT)" pitchFamily="2" charset="-78"/>
              </a:rPr>
              <a:t>5</a:t>
            </a:r>
            <a:r>
              <a:rPr lang="fa-IR" sz="54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Calibri"/>
                <a:cs typeface="2  Mitra_1 (MRT)" pitchFamily="2" charset="-78"/>
              </a:rPr>
              <a:t>- </a:t>
            </a:r>
            <a:r>
              <a:rPr lang="fa-IR" sz="54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2  Mitra_1 (MRT)" pitchFamily="2" charset="-78"/>
              </a:rPr>
              <a:t>در يک مجموعة مديريتي اسلامی </a:t>
            </a:r>
            <a:endParaRPr lang="fa-IR" sz="4800" b="1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ea typeface="Times New Roman"/>
              <a:cs typeface="2  Mitra_1 (MRT)" pitchFamily="2" charset="-78"/>
            </a:endParaRPr>
          </a:p>
          <a:p>
            <a:pPr indent="180340" algn="ctr">
              <a:lnSpc>
                <a:spcPct val="120000"/>
              </a:lnSpc>
              <a:spcAft>
                <a:spcPts val="1000"/>
              </a:spcAft>
            </a:pPr>
            <a:r>
              <a:rPr lang="fa-IR" sz="48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2  Mitra_1 (MRT)" pitchFamily="2" charset="-78"/>
              </a:rPr>
              <a:t> </a:t>
            </a:r>
            <a:r>
              <a:rPr lang="fa-IR" sz="4800" b="1" dirty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2  Mitra_1 (MRT)" pitchFamily="2" charset="-78"/>
              </a:rPr>
              <a:t>نبايد </a:t>
            </a:r>
            <a:r>
              <a:rPr lang="fa-IR" sz="48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2  Mitra_1 (MRT)" pitchFamily="2" charset="-78"/>
              </a:rPr>
              <a:t>قوانين و  فعاليت ها و اهدافی وضع و تعقيب شوند </a:t>
            </a:r>
            <a:r>
              <a:rPr lang="fa-IR" sz="4800" b="1" dirty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2  Mitra_1 (MRT)" pitchFamily="2" charset="-78"/>
              </a:rPr>
              <a:t>که با ايجاد فضاي معنوي در جان افراد و جامعه منافات </a:t>
            </a:r>
            <a:r>
              <a:rPr lang="fa-IR" sz="48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2  Mitra_1 (MRT)" pitchFamily="2" charset="-78"/>
              </a:rPr>
              <a:t>داشته و </a:t>
            </a:r>
            <a:r>
              <a:rPr lang="fa-IR" sz="4800" b="1" dirty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2  Mitra_1 (MRT)" pitchFamily="2" charset="-78"/>
              </a:rPr>
              <a:t>خنثي </a:t>
            </a:r>
            <a:r>
              <a:rPr lang="fa-IR" sz="48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2  Mitra_1 (MRT)" pitchFamily="2" charset="-78"/>
              </a:rPr>
              <a:t>کنندة </a:t>
            </a:r>
            <a:r>
              <a:rPr lang="fa-IR" sz="4800" b="1" dirty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2  Mitra_1 (MRT)" pitchFamily="2" charset="-78"/>
              </a:rPr>
              <a:t>فعاليت هاي </a:t>
            </a:r>
            <a:r>
              <a:rPr lang="fa-IR" sz="48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2  Mitra_1 (MRT)" pitchFamily="2" charset="-78"/>
              </a:rPr>
              <a:t>معنوي باشند و </a:t>
            </a:r>
            <a:r>
              <a:rPr lang="fa-IR" sz="4800" b="1" dirty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2  Mitra_1 (MRT)" pitchFamily="2" charset="-78"/>
              </a:rPr>
              <a:t>همه رشته ها </a:t>
            </a:r>
            <a:r>
              <a:rPr lang="fa-IR" sz="4800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2  Mitra_1 (MRT)" pitchFamily="2" charset="-78"/>
              </a:rPr>
              <a:t>را پنبه کنند .</a:t>
            </a:r>
            <a:endParaRPr lang="en-US" sz="4000" b="1" dirty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2  Mitra_1 (MRT)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5525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16632"/>
            <a:ext cx="8784976" cy="6624736"/>
          </a:xfrm>
          <a:prstGeom prst="rect">
            <a:avLst/>
          </a:prstGeom>
          <a:solidFill>
            <a:srgbClr val="0B7B0E"/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indent="180340" algn="ctr">
              <a:lnSpc>
                <a:spcPct val="120000"/>
              </a:lnSpc>
              <a:spcAft>
                <a:spcPts val="1000"/>
              </a:spcAft>
            </a:pPr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Traffic"/>
              </a:rPr>
              <a:t>6-  </a:t>
            </a:r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دومين </a:t>
            </a:r>
            <a:r>
              <a:rPr lang="fa-IR" sz="4800" b="1" dirty="0" err="1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وظيفة</a:t>
            </a:r>
            <a:r>
              <a:rPr lang="fa-IR" sz="4800" b="1" dirty="0" err="1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a typeface="Times New Roman"/>
                <a:cs typeface="Times New Roman"/>
              </a:rPr>
              <a:t> </a:t>
            </a:r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حاکمان</a:t>
            </a:r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a typeface="Times New Roman"/>
                <a:cs typeface="Times New Roman"/>
              </a:rPr>
              <a:t> </a:t>
            </a:r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و مديران اسلامي ، </a:t>
            </a:r>
            <a:r>
              <a:rPr lang="fa-IR" sz="4800" b="1" dirty="0" err="1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اداي</a:t>
            </a:r>
            <a:r>
              <a:rPr lang="fa-IR" sz="4800" b="1" dirty="0" err="1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a typeface="Times New Roman"/>
                <a:cs typeface="Times New Roman"/>
              </a:rPr>
              <a:t> </a:t>
            </a:r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زکات است.</a:t>
            </a:r>
          </a:p>
          <a:p>
            <a:pPr indent="180340" algn="ctr">
              <a:lnSpc>
                <a:spcPct val="120000"/>
              </a:lnSpc>
              <a:spcAft>
                <a:spcPts val="1000"/>
              </a:spcAft>
            </a:pPr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زکات يعني ؛</a:t>
            </a:r>
          </a:p>
          <a:p>
            <a:pPr indent="180340" algn="ctr">
              <a:lnSpc>
                <a:spcPct val="120000"/>
              </a:lnSpc>
              <a:spcAft>
                <a:spcPts val="1000"/>
              </a:spcAft>
            </a:pPr>
            <a:r>
              <a:rPr lang="fa-IR" sz="4800" b="1" dirty="0" err="1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ريشه</a:t>
            </a:r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کن کردن فقر و </a:t>
            </a:r>
            <a:r>
              <a:rPr lang="fa-IR" sz="4800" b="1" dirty="0" err="1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محروميت</a:t>
            </a:r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و هم سطح ساختن طبقات سطح </a:t>
            </a:r>
            <a:r>
              <a:rPr lang="fa-IR" sz="4800" b="1" dirty="0" err="1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پائين</a:t>
            </a:r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با </a:t>
            </a:r>
            <a:r>
              <a:rPr lang="fa-IR" sz="4800" b="1" dirty="0" err="1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ديگر</a:t>
            </a:r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سطوح جامعه .</a:t>
            </a:r>
          </a:p>
          <a:p>
            <a:pPr lvl="0" indent="180340" algn="ctr">
              <a:lnSpc>
                <a:spcPct val="120000"/>
              </a:lnSpc>
              <a:spcAft>
                <a:spcPts val="1000"/>
              </a:spcAft>
            </a:pPr>
            <a:r>
              <a:rPr lang="fa-IR" sz="2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907230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79512" y="238073"/>
            <a:ext cx="8784976" cy="6408712"/>
          </a:xfrm>
          <a:prstGeom prst="roundRect">
            <a:avLst>
              <a:gd name="adj" fmla="val 7015"/>
            </a:avLst>
          </a:prstGeom>
          <a:solidFill>
            <a:srgbClr val="1C6408"/>
          </a:solidFill>
          <a:ln w="7620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indent="180340" algn="ctr">
              <a:lnSpc>
                <a:spcPct val="120000"/>
              </a:lnSpc>
              <a:spcAft>
                <a:spcPts val="1000"/>
              </a:spcAft>
            </a:pPr>
            <a:r>
              <a:rPr lang="fa-IR" sz="3200" b="1" dirty="0" err="1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فلسفة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اصلي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تأکيد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قرآن بر رفاه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نسبي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و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رسيدگي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به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دنياي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مردم ،  بر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</a:t>
            </a:r>
            <a:r>
              <a:rPr lang="fa-IR" sz="3200" b="1" dirty="0" err="1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ين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اساس است که 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؛</a:t>
            </a:r>
          </a:p>
          <a:p>
            <a:pPr lvl="0" indent="180340" algn="ctr">
              <a:lnSpc>
                <a:spcPct val="120000"/>
              </a:lnSpc>
              <a:spcAft>
                <a:spcPts val="1000"/>
              </a:spcAft>
            </a:pPr>
            <a:r>
              <a:rPr lang="fa-IR" sz="3600" b="1" dirty="0" err="1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دغدغة</a:t>
            </a:r>
            <a:r>
              <a:rPr lang="fa-IR" sz="36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6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نان و </a:t>
            </a:r>
            <a:r>
              <a:rPr lang="fa-IR" sz="36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معيشت</a:t>
            </a:r>
            <a:r>
              <a:rPr lang="fa-IR" sz="36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را از ذهن افراد جامعه بزداید  تا در پناه </a:t>
            </a:r>
            <a:r>
              <a:rPr lang="fa-IR" sz="36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اين</a:t>
            </a:r>
            <a:r>
              <a:rPr lang="fa-IR" sz="36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6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آسودگي</a:t>
            </a:r>
            <a:r>
              <a:rPr lang="fa-IR" sz="36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6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خيال</a:t>
            </a:r>
            <a:r>
              <a:rPr lang="fa-IR" sz="36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بتوانند به برتر از ماده </a:t>
            </a:r>
            <a:r>
              <a:rPr lang="fa-IR" sz="36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بينديشند</a:t>
            </a:r>
            <a:r>
              <a:rPr lang="fa-IR" sz="36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. </a:t>
            </a:r>
            <a:r>
              <a:rPr lang="fa-IR" sz="3200" b="1" dirty="0" err="1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اداي</a:t>
            </a:r>
            <a:r>
              <a:rPr lang="fa-IR" sz="3200" b="1" dirty="0" err="1">
                <a:solidFill>
                  <a:srgbClr val="FFFF00"/>
                </a:solidFill>
                <a:ea typeface="Times New Roman"/>
                <a:cs typeface="Times New Roman"/>
              </a:rPr>
              <a:t> 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زکات و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رسيدگي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به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محرومين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هدف نیست بلکه  مکمل و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از عوامل مهم اقامة نماز است</a:t>
            </a:r>
            <a:r>
              <a:rPr lang="fa-IR" sz="3200" b="1" dirty="0">
                <a:solidFill>
                  <a:srgbClr val="FFFF00"/>
                </a:solidFill>
                <a:ea typeface="Times New Roman"/>
                <a:cs typeface="Times New Roman"/>
              </a:rPr>
              <a:t> 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.</a:t>
            </a:r>
          </a:p>
          <a:p>
            <a:pPr lvl="0" indent="180340" algn="ctr">
              <a:lnSpc>
                <a:spcPct val="120000"/>
              </a:lnSpc>
              <a:spcAft>
                <a:spcPts val="1000"/>
              </a:spcAft>
            </a:pPr>
            <a:r>
              <a:rPr lang="fa-IR" sz="28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28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رسيدگي</a:t>
            </a:r>
            <a:r>
              <a:rPr lang="fa-IR" sz="28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به </a:t>
            </a:r>
            <a:r>
              <a:rPr lang="fa-IR" sz="28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محرومين</a:t>
            </a:r>
            <a:r>
              <a:rPr lang="fa-IR" sz="28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عامل </a:t>
            </a:r>
            <a:r>
              <a:rPr lang="fa-IR" sz="28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تزکيه</a:t>
            </a:r>
            <a:r>
              <a:rPr lang="fa-IR" sz="28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آنها و رشد و </a:t>
            </a:r>
            <a:r>
              <a:rPr lang="fa-IR" sz="28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تطهير</a:t>
            </a:r>
            <a:r>
              <a:rPr lang="fa-IR" sz="28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آنهاست . </a:t>
            </a:r>
          </a:p>
          <a:p>
            <a:pPr lvl="0" indent="180340" algn="ctr">
              <a:lnSpc>
                <a:spcPct val="120000"/>
              </a:lnSpc>
              <a:spcAft>
                <a:spcPts val="1000"/>
              </a:spcAft>
            </a:pPr>
            <a:r>
              <a:rPr lang="fa-IR" sz="20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( زکات در لغت به دو معناست : </a:t>
            </a:r>
            <a:r>
              <a:rPr lang="fa-IR" sz="20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تزکيه</a:t>
            </a:r>
            <a:r>
              <a:rPr lang="fa-IR" sz="20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و پاک شدن و دوم رشد </a:t>
            </a:r>
            <a:r>
              <a:rPr lang="fa-IR" sz="20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ونمو</a:t>
            </a:r>
            <a:r>
              <a:rPr lang="fa-IR" sz="20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)</a:t>
            </a:r>
            <a:endParaRPr lang="fa-IR" sz="2000" b="1" dirty="0">
              <a:solidFill>
                <a:srgbClr val="FFFF00"/>
              </a:solidFill>
              <a:latin typeface="Times New Roman"/>
              <a:ea typeface="Times New Roman"/>
              <a:cs typeface="B Nazani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5213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indent="180340" algn="ctr">
              <a:lnSpc>
                <a:spcPct val="120000"/>
              </a:lnSpc>
              <a:spcAft>
                <a:spcPts val="1000"/>
              </a:spcAft>
            </a:pPr>
            <a:r>
              <a:rPr lang="fa-IR" sz="4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7</a:t>
            </a:r>
            <a:r>
              <a:rPr lang="fa-IR" sz="44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- </a:t>
            </a:r>
            <a:r>
              <a:rPr lang="fa-IR" sz="44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سومين</a:t>
            </a:r>
            <a:r>
              <a:rPr lang="fa-IR" sz="4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44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وظيفة </a:t>
            </a:r>
            <a:r>
              <a:rPr lang="fa-IR" sz="4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حاکمان </a:t>
            </a:r>
            <a:r>
              <a:rPr lang="fa-IR" sz="44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و مديران اسلامي، امر به معروف و نهی از منکر  است .</a:t>
            </a:r>
          </a:p>
          <a:p>
            <a:pPr indent="180340" algn="ctr">
              <a:lnSpc>
                <a:spcPct val="120000"/>
              </a:lnSpc>
              <a:spcAft>
                <a:spcPts val="1000"/>
              </a:spcAft>
            </a:pPr>
            <a:r>
              <a:rPr lang="fa-IR" sz="44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این وظیفه مکمّل </a:t>
            </a:r>
            <a:r>
              <a:rPr lang="fa-IR" sz="4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و </a:t>
            </a:r>
            <a:r>
              <a:rPr lang="fa-IR" sz="4400" b="1" dirty="0" err="1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ازعوامل</a:t>
            </a:r>
            <a:r>
              <a:rPr lang="fa-IR" sz="44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 اقامة نماز است .</a:t>
            </a:r>
          </a:p>
          <a:p>
            <a:pPr indent="180340" algn="ctr">
              <a:lnSpc>
                <a:spcPct val="120000"/>
              </a:lnSpc>
              <a:spcAft>
                <a:spcPts val="1000"/>
              </a:spcAft>
            </a:pPr>
            <a:r>
              <a:rPr lang="fa-IR" sz="44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نظارتی </a:t>
            </a:r>
            <a:r>
              <a:rPr lang="fa-IR" sz="44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همگاني</a:t>
            </a:r>
            <a:r>
              <a:rPr lang="fa-IR" sz="4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44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برای ايجاد </a:t>
            </a:r>
            <a:r>
              <a:rPr lang="fa-IR" sz="4400" b="1" dirty="0" err="1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فضائي</a:t>
            </a:r>
            <a:r>
              <a:rPr lang="fa-IR" sz="44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4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پاک و معنوي در </a:t>
            </a:r>
            <a:r>
              <a:rPr lang="fa-IR" sz="44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جامعه و </a:t>
            </a:r>
            <a:r>
              <a:rPr lang="fa-IR" sz="4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الگو شدن خوب ها ، </a:t>
            </a:r>
            <a:r>
              <a:rPr lang="fa-IR" sz="44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تبليغ</a:t>
            </a:r>
            <a:r>
              <a:rPr lang="fa-IR" sz="4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ارزش ها </a:t>
            </a:r>
            <a:r>
              <a:rPr lang="fa-IR" sz="44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ست .</a:t>
            </a:r>
          </a:p>
          <a:p>
            <a:pPr indent="180340" algn="ctr">
              <a:lnSpc>
                <a:spcPct val="120000"/>
              </a:lnSpc>
              <a:spcAft>
                <a:spcPts val="1000"/>
              </a:spcAft>
            </a:pPr>
            <a:r>
              <a:rPr lang="fa-IR" sz="36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( نا امن کردن محیط برای جاهلان و </a:t>
            </a:r>
            <a:r>
              <a:rPr lang="fa-IR" sz="3200" b="1" dirty="0" err="1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معاندین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از خدا بی خبر )</a:t>
            </a:r>
            <a:endParaRPr lang="en-US" sz="2400" dirty="0">
              <a:solidFill>
                <a:srgbClr val="FFFF00"/>
              </a:solidFill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628935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solidFill>
            <a:srgbClr val="0A0272"/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indent="180340" algn="ctr">
              <a:lnSpc>
                <a:spcPct val="120000"/>
              </a:lnSpc>
              <a:spcAft>
                <a:spcPts val="1000"/>
              </a:spcAft>
            </a:pPr>
            <a:r>
              <a:rPr lang="fa-IR" sz="2400" b="1" dirty="0" smtClean="0">
                <a:solidFill>
                  <a:prstClr val="white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خوبي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ها</a:t>
            </a:r>
            <a:r>
              <a:rPr lang="fa-IR" sz="3200" b="1" dirty="0">
                <a:solidFill>
                  <a:srgbClr val="FFFF00"/>
                </a:solidFill>
                <a:ea typeface="Times New Roman"/>
                <a:cs typeface="Times New Roman"/>
              </a:rPr>
              <a:t>  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معروفند  چون ؛ </a:t>
            </a:r>
          </a:p>
          <a:p>
            <a:pPr indent="180340" algn="ctr">
              <a:lnSpc>
                <a:spcPct val="120000"/>
              </a:lnSpc>
              <a:spcAft>
                <a:spcPts val="1000"/>
              </a:spcAft>
            </a:pPr>
            <a:r>
              <a:rPr lang="fa-IR" sz="36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40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با 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ذات 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و فطرت 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انسانها، آشنا </a:t>
            </a:r>
            <a:r>
              <a:rPr lang="fa-IR" sz="3200" b="1" dirty="0" err="1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هستد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،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نه </a:t>
            </a:r>
            <a:r>
              <a:rPr lang="fa-IR" sz="3200" b="1" dirty="0" err="1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بيگانه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.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لذا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گرايش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دادن مردم جامعه به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سوي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خوبي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ها کار محال و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بعيدي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نيست بلکه در همه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زمينه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دارد و نبايد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مأيوس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بود.</a:t>
            </a:r>
            <a:endParaRPr lang="fa-IR" sz="2800" b="1" dirty="0">
              <a:solidFill>
                <a:srgbClr val="FFFF00"/>
              </a:solidFill>
              <a:latin typeface="Times New Roman"/>
              <a:ea typeface="Times New Roman"/>
              <a:cs typeface="B Nazanin"/>
            </a:endParaRPr>
          </a:p>
          <a:p>
            <a:pPr indent="180340" algn="ctr">
              <a:lnSpc>
                <a:spcPct val="120000"/>
              </a:lnSpc>
              <a:spcAft>
                <a:spcPts val="1000"/>
              </a:spcAft>
            </a:pP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و 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 err="1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بدي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ها </a:t>
            </a:r>
            <a:r>
              <a:rPr lang="fa-IR" sz="3200" b="1" dirty="0" err="1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منکرند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چون ؛</a:t>
            </a:r>
            <a:endParaRPr lang="fa-IR" sz="3200" b="1" dirty="0">
              <a:solidFill>
                <a:srgbClr val="FFFF00"/>
              </a:solidFill>
              <a:latin typeface="Times New Roman"/>
              <a:ea typeface="Times New Roman"/>
              <a:cs typeface="B Nazanin"/>
            </a:endParaRPr>
          </a:p>
          <a:p>
            <a:pPr indent="180340" algn="ctr">
              <a:lnSpc>
                <a:spcPct val="120000"/>
              </a:lnSpc>
              <a:spcAft>
                <a:spcPts val="1000"/>
              </a:spcAft>
            </a:pP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بدي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ها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براي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ذات فطرت انسانها ناشناخته و نکره و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غريبه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 err="1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اند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. پس 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به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راحتي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با 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روشهای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صحيح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مي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توان مردم را از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بدي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ها باز 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داشت 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، فطرت و خود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حقيقي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انسانها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بدي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ها را بر نمي تابد و به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خوبي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ها مشتاق است . </a:t>
            </a:r>
          </a:p>
        </p:txBody>
      </p:sp>
    </p:spTree>
    <p:extLst>
      <p:ext uri="{BB962C8B-B14F-4D97-AF65-F5344CB8AC3E}">
        <p14:creationId xmlns:p14="http://schemas.microsoft.com/office/powerpoint/2010/main" xmlns="" val="3648849326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1520" y="188640"/>
            <a:ext cx="8568952" cy="6408712"/>
          </a:xfrm>
          <a:prstGeom prst="roundRect">
            <a:avLst>
              <a:gd name="adj" fmla="val 4546"/>
            </a:avLst>
          </a:prstGeom>
          <a:solidFill>
            <a:srgbClr val="1C640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indent="180340" algn="ctr">
              <a:lnSpc>
                <a:spcPct val="120000"/>
              </a:lnSpc>
              <a:spcAft>
                <a:spcPts val="1000"/>
              </a:spcAft>
            </a:pPr>
            <a:r>
              <a:rPr lang="fa-IR" sz="40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خداوند اقامه صلو</a:t>
            </a:r>
            <a:r>
              <a:rPr lang="fa-IR" sz="40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Badr"/>
              </a:rPr>
              <a:t>ة</a:t>
            </a:r>
            <a:r>
              <a:rPr lang="fa-IR" sz="40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و </a:t>
            </a:r>
            <a:r>
              <a:rPr lang="fa-IR" sz="4000" b="1" dirty="0" err="1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اداي</a:t>
            </a:r>
            <a:r>
              <a:rPr lang="fa-IR" sz="40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زکات </a:t>
            </a:r>
            <a:r>
              <a:rPr lang="fa-IR" sz="4000" b="1" dirty="0" err="1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وامر</a:t>
            </a:r>
            <a:r>
              <a:rPr lang="fa-IR" sz="40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به معروف و نهي از منکر را با </a:t>
            </a:r>
            <a:r>
              <a:rPr lang="fa-IR" sz="4000" b="1" dirty="0" err="1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صيغه</a:t>
            </a:r>
            <a:r>
              <a:rPr lang="fa-IR" sz="40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4000" b="1" dirty="0" err="1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ماضي</a:t>
            </a:r>
            <a:r>
              <a:rPr lang="fa-IR" sz="40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مطرح کرده </a:t>
            </a:r>
            <a:r>
              <a:rPr lang="fa-IR" sz="4000" b="1" dirty="0" err="1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درحاليکه</a:t>
            </a:r>
            <a:r>
              <a:rPr lang="fa-IR" sz="40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بايد با فعل مضارع </a:t>
            </a:r>
            <a:r>
              <a:rPr lang="fa-IR" sz="4000" b="1" dirty="0" err="1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مي</a:t>
            </a:r>
            <a:r>
              <a:rPr lang="fa-IR" sz="40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آمد ، بيان اين </a:t>
            </a:r>
            <a:r>
              <a:rPr lang="fa-IR" sz="4000" b="1" dirty="0" err="1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حقيقت</a:t>
            </a:r>
            <a:r>
              <a:rPr lang="fa-IR" sz="40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است که اين وظيفه </a:t>
            </a:r>
            <a:r>
              <a:rPr lang="fa-IR" sz="4000" b="1" dirty="0" err="1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براي</a:t>
            </a:r>
            <a:r>
              <a:rPr lang="fa-IR" sz="40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حاکم اسلامي و کسي که </a:t>
            </a:r>
            <a:r>
              <a:rPr lang="fa-IR" sz="4000" b="1" dirty="0" err="1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اميد</a:t>
            </a:r>
            <a:r>
              <a:rPr lang="fa-IR" sz="40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به </a:t>
            </a:r>
            <a:r>
              <a:rPr lang="fa-IR" sz="4000" b="1" dirty="0" err="1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ياري</a:t>
            </a:r>
            <a:r>
              <a:rPr lang="fa-IR" sz="40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خدا بسته است </a:t>
            </a:r>
            <a:r>
              <a:rPr lang="fa-IR" sz="4000" b="1" dirty="0" err="1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قطعي</a:t>
            </a:r>
            <a:r>
              <a:rPr lang="fa-IR" sz="40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 و تخلف ناپذير است. </a:t>
            </a:r>
          </a:p>
          <a:p>
            <a:pPr lvl="0" indent="180340" algn="ctr">
              <a:lnSpc>
                <a:spcPct val="120000"/>
              </a:lnSpc>
              <a:spcAft>
                <a:spcPts val="1000"/>
              </a:spcAft>
            </a:pPr>
            <a:r>
              <a:rPr lang="fa-IR" sz="24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( </a:t>
            </a:r>
            <a:r>
              <a:rPr lang="fa-IR" sz="2400" b="1" dirty="0" err="1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آينده</a:t>
            </a:r>
            <a:r>
              <a:rPr lang="fa-IR" sz="24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2400" b="1" dirty="0" err="1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اي</a:t>
            </a:r>
            <a:r>
              <a:rPr lang="fa-IR" sz="24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که </a:t>
            </a:r>
            <a:r>
              <a:rPr lang="fa-IR" sz="2400" b="1" dirty="0" err="1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قطعي</a:t>
            </a:r>
            <a:r>
              <a:rPr lang="fa-IR" sz="24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2400" b="1" dirty="0" err="1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الوقوع</a:t>
            </a:r>
            <a:r>
              <a:rPr lang="fa-IR" sz="24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باشد با </a:t>
            </a:r>
            <a:r>
              <a:rPr lang="fa-IR" sz="2400" b="1" dirty="0" err="1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صيغه</a:t>
            </a:r>
            <a:r>
              <a:rPr lang="fa-IR" sz="24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2400" b="1" dirty="0" err="1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ماضي</a:t>
            </a:r>
            <a:r>
              <a:rPr lang="fa-IR" sz="24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از آن </a:t>
            </a:r>
            <a:r>
              <a:rPr lang="fa-IR" sz="2400" b="1" dirty="0" err="1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تعبير</a:t>
            </a:r>
            <a:r>
              <a:rPr lang="fa-IR" sz="24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2400" b="1" dirty="0" err="1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مي</a:t>
            </a:r>
            <a:r>
              <a:rPr lang="fa-IR" sz="24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شود ) </a:t>
            </a:r>
            <a:r>
              <a:rPr lang="fa-IR" sz="28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.</a:t>
            </a:r>
            <a:endParaRPr lang="en-US" sz="20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4100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1520" y="188640"/>
            <a:ext cx="8640960" cy="6552728"/>
          </a:xfrm>
          <a:prstGeom prst="roundRect">
            <a:avLst>
              <a:gd name="adj" fmla="val 3944"/>
            </a:avLst>
          </a:prstGeom>
          <a:solidFill>
            <a:srgbClr val="012F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60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( </a:t>
            </a:r>
            <a:r>
              <a:rPr lang="fa-IR" sz="60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اِنَّ اللهَ </a:t>
            </a:r>
            <a:r>
              <a:rPr lang="fa-IR" sz="6000" b="1" dirty="0" err="1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لَقَويٌّ</a:t>
            </a:r>
            <a:r>
              <a:rPr lang="fa-IR" sz="60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 </a:t>
            </a:r>
            <a:r>
              <a:rPr lang="fa-IR" sz="6000" b="1" dirty="0" err="1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عزيز</a:t>
            </a:r>
            <a:r>
              <a:rPr lang="fa-IR" sz="60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 )</a:t>
            </a:r>
            <a:endParaRPr lang="fa-IR" sz="6000" dirty="0">
              <a:ln>
                <a:solidFill>
                  <a:srgbClr val="C00000"/>
                </a:solidFill>
              </a:ln>
              <a:solidFill>
                <a:srgbClr val="FFFF00"/>
              </a:solidFill>
            </a:endParaRPr>
          </a:p>
          <a:p>
            <a:pPr algn="ctr"/>
            <a:endParaRPr lang="fa-IR" sz="4800" b="1" dirty="0" smtClean="0">
              <a:ln>
                <a:solidFill>
                  <a:srgbClr val="C00000"/>
                </a:solidFill>
              </a:ln>
              <a:solidFill>
                <a:srgbClr val="FFFF00"/>
              </a:solidFill>
              <a:latin typeface="Times New Roman"/>
              <a:ea typeface="Calibri"/>
              <a:cs typeface="B Nazanin"/>
            </a:endParaRPr>
          </a:p>
          <a:p>
            <a:pPr algn="ctr"/>
            <a:r>
              <a:rPr lang="fa-IR" sz="48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Calibri"/>
                <a:cs typeface="B Nazanin"/>
              </a:rPr>
              <a:t>8-  عدم ترس از </a:t>
            </a:r>
            <a:r>
              <a:rPr lang="fa-IR" sz="48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قدرت هاي </a:t>
            </a:r>
            <a:r>
              <a:rPr lang="fa-IR" sz="4800" b="1" dirty="0" err="1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شيطانی</a:t>
            </a:r>
            <a:endParaRPr lang="fa-IR" sz="4800" b="1" dirty="0" smtClean="0">
              <a:ln>
                <a:solidFill>
                  <a:srgbClr val="C00000"/>
                </a:solidFill>
              </a:ln>
              <a:solidFill>
                <a:srgbClr val="FFFF00"/>
              </a:solidFill>
              <a:latin typeface="Times New Roman"/>
              <a:ea typeface="Times New Roman"/>
              <a:cs typeface="B Nazanin"/>
            </a:endParaRPr>
          </a:p>
          <a:p>
            <a:pPr algn="ctr"/>
            <a:endParaRPr lang="fa-IR" sz="4000" b="1" dirty="0" smtClean="0">
              <a:ln>
                <a:solidFill>
                  <a:srgbClr val="C00000"/>
                </a:solidFill>
              </a:ln>
              <a:solidFill>
                <a:srgbClr val="FFFF00"/>
              </a:solidFill>
              <a:effectLst/>
              <a:latin typeface="Times New Roman"/>
              <a:ea typeface="Times New Roman"/>
              <a:cs typeface="2  Lotus"/>
            </a:endParaRPr>
          </a:p>
          <a:p>
            <a:pPr algn="ctr"/>
            <a:r>
              <a:rPr lang="fa-IR" sz="44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/>
                <a:latin typeface="Times New Roman"/>
                <a:ea typeface="Times New Roman"/>
                <a:cs typeface="2  Lotus"/>
              </a:rPr>
              <a:t>ترس بزرگترین گناه </a:t>
            </a:r>
          </a:p>
          <a:p>
            <a:pPr algn="ctr"/>
            <a:r>
              <a:rPr lang="fa-IR" sz="44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و</a:t>
            </a:r>
          </a:p>
          <a:p>
            <a:pPr algn="ctr"/>
            <a:r>
              <a:rPr lang="fa-IR" sz="44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دروازه اسارت و ذلت</a:t>
            </a:r>
            <a:endParaRPr lang="fa-IR" sz="4400" b="1" dirty="0" smtClean="0">
              <a:ln>
                <a:solidFill>
                  <a:srgbClr val="C00000"/>
                </a:solidFill>
              </a:ln>
              <a:solidFill>
                <a:srgbClr val="FFFF00"/>
              </a:solidFill>
              <a:effectLst/>
              <a:latin typeface="Times New Roman"/>
              <a:ea typeface="Times New Roman"/>
              <a:cs typeface="2  Lotu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8901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188640"/>
            <a:ext cx="8640960" cy="6480720"/>
          </a:xfrm>
          <a:prstGeom prst="roundRect">
            <a:avLst>
              <a:gd name="adj" fmla="val 3510"/>
            </a:avLst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6600" dirty="0" smtClean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نماز و مدیران </a:t>
            </a:r>
          </a:p>
          <a:p>
            <a:pPr algn="ctr"/>
            <a:endParaRPr lang="fa-IR" sz="6600" dirty="0" smtClean="0"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pPr algn="ctr"/>
            <a:r>
              <a:rPr lang="fa-IR" sz="6600" dirty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</a:t>
            </a:r>
            <a:r>
              <a:rPr lang="fa-IR" sz="6600" dirty="0" smtClean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با توجه به دو آیه از سوره مبارکه حج</a:t>
            </a:r>
            <a:endParaRPr lang="fa-IR" sz="6600" dirty="0"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5445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16632"/>
            <a:ext cx="8928992" cy="6552728"/>
          </a:xfrm>
          <a:prstGeom prst="rect">
            <a:avLst/>
          </a:prstGeom>
          <a:solidFill>
            <a:srgbClr val="012FAF"/>
          </a:solidFill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وَ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لِلّه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عاقبهُ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الْأُمور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:</a:t>
            </a:r>
          </a:p>
          <a:p>
            <a:pPr algn="ctr"/>
            <a:r>
              <a:rPr lang="fa-IR" sz="3200" b="1" dirty="0">
                <a:solidFill>
                  <a:srgbClr val="FFFF00"/>
                </a:solidFill>
                <a:latin typeface="Times New Roman"/>
                <a:cs typeface="B Nazanin"/>
              </a:rPr>
              <a:t>1- 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حکومت و مديريت و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رسيدگي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به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دنياي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مردم ،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همگي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وسيله </a:t>
            </a:r>
            <a:r>
              <a:rPr lang="fa-IR" sz="3200" b="1" dirty="0" err="1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اند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نه هدف . مقصد </a:t>
            </a:r>
            <a:r>
              <a:rPr lang="fa-IR" sz="3200" b="1" dirty="0" err="1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اوست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. 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هدف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رسيدن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به مقام قرب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اوست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،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بقيه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امور در معرض </a:t>
            </a:r>
            <a:r>
              <a:rPr lang="fa-IR" sz="3200" b="1" dirty="0" err="1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فناست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. </a:t>
            </a:r>
            <a:endParaRPr lang="fa-IR" sz="3200" b="1" dirty="0">
              <a:solidFill>
                <a:srgbClr val="FFFF00"/>
              </a:solidFill>
              <a:latin typeface="Times New Roman"/>
              <a:ea typeface="Times New Roman"/>
              <a:cs typeface="B Nazanin"/>
            </a:endParaRPr>
          </a:p>
          <a:p>
            <a:pPr indent="180340" algn="ctr">
              <a:lnSpc>
                <a:spcPct val="120000"/>
              </a:lnSpc>
              <a:spcAft>
                <a:spcPts val="1000"/>
              </a:spcAft>
            </a:pPr>
            <a:r>
              <a:rPr lang="fa-IR" sz="3200" b="1" dirty="0">
                <a:solidFill>
                  <a:srgbClr val="FFFF00"/>
                </a:solidFill>
                <a:latin typeface="Times New Roman"/>
                <a:cs typeface="B Nazanin"/>
              </a:rPr>
              <a:t>2- ای 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حاکم و 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مدير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!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از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اين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موقعيت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پر شتاب استفاده کن و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براي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روز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واپسين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خود توشه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بردار و  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امکانات را در جهت جلب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رضايت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او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بسيج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کن تا روز حضور در محضر او شرمنده و گرفتار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نباشي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.</a:t>
            </a:r>
          </a:p>
          <a:p>
            <a:pPr indent="180340" algn="ctr">
              <a:lnSpc>
                <a:spcPct val="120000"/>
              </a:lnSpc>
              <a:spcAft>
                <a:spcPts val="1000"/>
              </a:spcAft>
            </a:pPr>
            <a:endParaRPr lang="fa-IR" sz="2800" b="1" dirty="0">
              <a:solidFill>
                <a:srgbClr val="FFFF00"/>
              </a:solidFill>
              <a:latin typeface="Times New Roman"/>
              <a:ea typeface="Times New Roman"/>
              <a:cs typeface="B Nazanin"/>
            </a:endParaRPr>
          </a:p>
          <a:p>
            <a:pPr algn="ctr"/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قُل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لا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أَملِکُ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smtClean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err="1" smtClean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لِنَفسي</a:t>
            </a:r>
            <a:r>
              <a:rPr lang="fa-IR" sz="2400" b="1" dirty="0" smtClean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ضَرّاً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و لا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نَفعاً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smtClean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err="1" smtClean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إِلا</a:t>
            </a:r>
            <a:r>
              <a:rPr lang="fa-IR" sz="2400" b="1" dirty="0" smtClean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ما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شاءَ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smtClean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err="1" smtClean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اللّه</a:t>
            </a:r>
            <a:r>
              <a:rPr lang="fa-IR" sz="2400" b="1" dirty="0" smtClean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لِکُلِّ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أُ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مَّهٍ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اَجَلٌ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إذا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جاءَ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أَجَلُهُم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فَلا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يَستَأخرون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ساعَهً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و لا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يَستَقدِمون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smtClean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.</a:t>
            </a:r>
            <a:endParaRPr lang="fa-IR" sz="2400" b="1" dirty="0">
              <a:solidFill>
                <a:srgbClr val="FFFF00"/>
              </a:solidFill>
              <a:latin typeface="Times New Roman"/>
              <a:ea typeface="Times New Roman"/>
              <a:cs typeface="2  Mashhad" pitchFamily="2" charset="-78"/>
            </a:endParaRPr>
          </a:p>
          <a:p>
            <a:pPr algn="ctr"/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تِلکَ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الأَيام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نُداوِلُهابَينَ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الناسِ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و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لِيَعلَمَ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اللّه الَّذينَ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امنوا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و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يَتَّخِذَمِنکُم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شُهَداءَ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والله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لا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يُحبُّ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الظا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 </a:t>
            </a:r>
            <a:r>
              <a:rPr lang="fa-IR" sz="2400" b="1" dirty="0" err="1" smtClean="0">
                <a:solidFill>
                  <a:srgbClr val="FFFF00"/>
                </a:solidFill>
                <a:latin typeface="Times New Roman"/>
                <a:ea typeface="Times New Roman"/>
                <a:cs typeface="2  Mashhad" pitchFamily="2" charset="-78"/>
              </a:rPr>
              <a:t>لِمينَ</a:t>
            </a:r>
            <a:endParaRPr lang="fa-IR" sz="1600" b="1" dirty="0">
              <a:solidFill>
                <a:srgbClr val="FFFF00"/>
              </a:solidFill>
              <a:latin typeface="Times New Roman"/>
              <a:cs typeface="2  Mashh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918658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7504" y="116632"/>
            <a:ext cx="8928992" cy="6624736"/>
          </a:xfrm>
          <a:prstGeom prst="roundRect">
            <a:avLst>
              <a:gd name="adj" fmla="val 52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293370">
              <a:lnSpc>
                <a:spcPct val="115000"/>
              </a:lnSpc>
              <a:spcAft>
                <a:spcPts val="1000"/>
              </a:spcAft>
            </a:pPr>
            <a:r>
              <a:rPr lang="fa-IR" sz="2400" dirty="0" err="1">
                <a:solidFill>
                  <a:prstClr val="white"/>
                </a:solidFill>
                <a:ea typeface="Times New Roman"/>
                <a:cs typeface="Times New Roman"/>
              </a:rPr>
              <a:t>درمکتب</a:t>
            </a:r>
            <a:r>
              <a:rPr lang="fa-IR" sz="2400" dirty="0">
                <a:solidFill>
                  <a:prstClr val="white"/>
                </a:solidFill>
                <a:ea typeface="Times New Roman"/>
                <a:cs typeface="Times New Roman"/>
              </a:rPr>
              <a:t> اسلام </a:t>
            </a:r>
            <a:r>
              <a:rPr lang="fa-IR" sz="2400" dirty="0" smtClean="0">
                <a:solidFill>
                  <a:prstClr val="white"/>
                </a:solidFill>
                <a:ea typeface="Times New Roman"/>
                <a:cs typeface="Times New Roman"/>
              </a:rPr>
              <a:t> ، مدیران </a:t>
            </a:r>
            <a:r>
              <a:rPr lang="fa-IR" sz="2400" dirty="0">
                <a:solidFill>
                  <a:prstClr val="white"/>
                </a:solidFill>
                <a:ea typeface="Times New Roman"/>
                <a:cs typeface="Times New Roman"/>
              </a:rPr>
              <a:t>دارای وظایف متعددی در قبال سازمان </a:t>
            </a:r>
            <a:r>
              <a:rPr lang="fa-IR" sz="2400" dirty="0" smtClean="0">
                <a:solidFill>
                  <a:prstClr val="white"/>
                </a:solidFill>
                <a:ea typeface="Times New Roman"/>
                <a:cs typeface="Times New Roman"/>
              </a:rPr>
              <a:t>و کارکنان </a:t>
            </a:r>
            <a:r>
              <a:rPr lang="fa-IR" sz="2400" dirty="0">
                <a:solidFill>
                  <a:prstClr val="white"/>
                </a:solidFill>
                <a:ea typeface="Times New Roman"/>
                <a:cs typeface="Times New Roman"/>
              </a:rPr>
              <a:t>تحت امر خود می باشند. مهمترین آنها عبارتند از </a:t>
            </a:r>
            <a:endParaRPr lang="fa-IR" sz="2400" dirty="0" smtClean="0">
              <a:solidFill>
                <a:prstClr val="white"/>
              </a:solidFill>
              <a:ea typeface="Times New Roman"/>
              <a:cs typeface="Times New Roman"/>
            </a:endParaRPr>
          </a:p>
          <a:p>
            <a:pPr marL="293370">
              <a:lnSpc>
                <a:spcPct val="115000"/>
              </a:lnSpc>
              <a:spcAft>
                <a:spcPts val="1000"/>
              </a:spcAft>
            </a:pPr>
            <a:r>
              <a:rPr lang="fa-IR" sz="2400" dirty="0" smtClean="0">
                <a:solidFill>
                  <a:prstClr val="white"/>
                </a:solidFill>
                <a:ea typeface="Times New Roman"/>
                <a:cs typeface="Times New Roman"/>
              </a:rPr>
              <a:t>1</a:t>
            </a:r>
            <a:r>
              <a:rPr lang="fa-IR" sz="2400" b="1" dirty="0" smtClean="0">
                <a:solidFill>
                  <a:prstClr val="white"/>
                </a:solidFill>
                <a:ea typeface="Times New Roman"/>
                <a:cs typeface="Times New Roman"/>
              </a:rPr>
              <a:t>- </a:t>
            </a:r>
            <a:r>
              <a:rPr lang="fa-IR" sz="2400" dirty="0">
                <a:solidFill>
                  <a:prstClr val="white"/>
                </a:solidFill>
                <a:ea typeface="Times New Roman"/>
                <a:cs typeface="Times New Roman"/>
              </a:rPr>
              <a:t>تصمیم گیری </a:t>
            </a:r>
            <a:endParaRPr lang="fa-IR" sz="2400" dirty="0" smtClean="0">
              <a:solidFill>
                <a:prstClr val="white"/>
              </a:solidFill>
              <a:ea typeface="Times New Roman"/>
              <a:cs typeface="Times New Roman"/>
            </a:endParaRPr>
          </a:p>
          <a:p>
            <a:pPr marL="293370">
              <a:lnSpc>
                <a:spcPct val="115000"/>
              </a:lnSpc>
              <a:spcAft>
                <a:spcPts val="1000"/>
              </a:spcAft>
            </a:pPr>
            <a:r>
              <a:rPr lang="fa-IR" sz="2400" dirty="0">
                <a:solidFill>
                  <a:prstClr val="white"/>
                </a:solidFill>
                <a:ea typeface="Times New Roman"/>
                <a:cs typeface="Times New Roman"/>
              </a:rPr>
              <a:t>2- برنامه </a:t>
            </a:r>
            <a:r>
              <a:rPr lang="fa-IR" sz="2400" dirty="0" smtClean="0">
                <a:solidFill>
                  <a:prstClr val="white"/>
                </a:solidFill>
                <a:ea typeface="Times New Roman"/>
                <a:cs typeface="Times New Roman"/>
              </a:rPr>
              <a:t>ریزی</a:t>
            </a:r>
          </a:p>
          <a:p>
            <a:pPr marL="293370">
              <a:lnSpc>
                <a:spcPct val="115000"/>
              </a:lnSpc>
              <a:spcAft>
                <a:spcPts val="1000"/>
              </a:spcAft>
            </a:pPr>
            <a:r>
              <a:rPr lang="fa-IR" sz="2400" dirty="0" smtClean="0">
                <a:solidFill>
                  <a:prstClr val="white"/>
                </a:solidFill>
                <a:ea typeface="Times New Roman"/>
                <a:cs typeface="Times New Roman"/>
              </a:rPr>
              <a:t>3- سازماندهی</a:t>
            </a:r>
          </a:p>
          <a:p>
            <a:pPr marL="293370">
              <a:lnSpc>
                <a:spcPct val="115000"/>
              </a:lnSpc>
              <a:spcAft>
                <a:spcPts val="1000"/>
              </a:spcAft>
            </a:pPr>
            <a:r>
              <a:rPr lang="fa-IR" sz="2400" dirty="0" smtClean="0">
                <a:solidFill>
                  <a:prstClr val="white"/>
                </a:solidFill>
                <a:ea typeface="Times New Roman"/>
                <a:cs typeface="Times New Roman"/>
              </a:rPr>
              <a:t>4- </a:t>
            </a:r>
            <a:r>
              <a:rPr lang="fa-IR" sz="2400" dirty="0">
                <a:solidFill>
                  <a:prstClr val="white"/>
                </a:solidFill>
                <a:ea typeface="Times New Roman"/>
                <a:cs typeface="Times New Roman"/>
              </a:rPr>
              <a:t>هماهنگی </a:t>
            </a:r>
            <a:r>
              <a:rPr lang="fa-IR" sz="2400" dirty="0" err="1" smtClean="0">
                <a:solidFill>
                  <a:prstClr val="white"/>
                </a:solidFill>
                <a:ea typeface="Times New Roman"/>
                <a:cs typeface="Times New Roman"/>
              </a:rPr>
              <a:t>وکنترل</a:t>
            </a:r>
            <a:endParaRPr lang="fa-IR" sz="2400" dirty="0" smtClean="0">
              <a:solidFill>
                <a:prstClr val="white"/>
              </a:solidFill>
              <a:ea typeface="Times New Roman"/>
              <a:cs typeface="Times New Roman"/>
            </a:endParaRPr>
          </a:p>
          <a:p>
            <a:pPr marL="293370">
              <a:lnSpc>
                <a:spcPct val="115000"/>
              </a:lnSpc>
              <a:spcAft>
                <a:spcPts val="1000"/>
              </a:spcAft>
            </a:pPr>
            <a:r>
              <a:rPr lang="fa-IR" sz="2400" dirty="0" smtClean="0">
                <a:solidFill>
                  <a:prstClr val="white"/>
                </a:solidFill>
                <a:ea typeface="Times New Roman"/>
                <a:cs typeface="Times New Roman"/>
              </a:rPr>
              <a:t>5- </a:t>
            </a:r>
            <a:r>
              <a:rPr lang="fa-IR" sz="2400" dirty="0" err="1">
                <a:solidFill>
                  <a:prstClr val="white"/>
                </a:solidFill>
                <a:ea typeface="Times New Roman"/>
                <a:cs typeface="Times New Roman"/>
              </a:rPr>
              <a:t>ایجادانگیزه</a:t>
            </a:r>
            <a:r>
              <a:rPr lang="fa-IR" sz="2400" dirty="0">
                <a:solidFill>
                  <a:prstClr val="white"/>
                </a:solidFill>
                <a:ea typeface="Times New Roman"/>
                <a:cs typeface="Times New Roman"/>
              </a:rPr>
              <a:t> </a:t>
            </a:r>
            <a:r>
              <a:rPr lang="fa-IR" sz="2400" dirty="0" err="1">
                <a:solidFill>
                  <a:prstClr val="white"/>
                </a:solidFill>
                <a:ea typeface="Times New Roman"/>
                <a:cs typeface="Times New Roman"/>
              </a:rPr>
              <a:t>وابتکار</a:t>
            </a:r>
            <a:r>
              <a:rPr lang="fa-IR" sz="2400" dirty="0">
                <a:solidFill>
                  <a:prstClr val="white"/>
                </a:solidFill>
                <a:ea typeface="Times New Roman"/>
                <a:cs typeface="Times New Roman"/>
              </a:rPr>
              <a:t> </a:t>
            </a:r>
            <a:endParaRPr lang="fa-IR" sz="2400" dirty="0" smtClean="0">
              <a:solidFill>
                <a:prstClr val="white"/>
              </a:solidFill>
              <a:ea typeface="Times New Roman"/>
              <a:cs typeface="Times New Roman"/>
            </a:endParaRPr>
          </a:p>
          <a:p>
            <a:pPr marL="293370">
              <a:lnSpc>
                <a:spcPct val="115000"/>
              </a:lnSpc>
              <a:spcAft>
                <a:spcPts val="1000"/>
              </a:spcAft>
            </a:pPr>
            <a:r>
              <a:rPr lang="fa-IR" sz="2400" dirty="0" smtClean="0">
                <a:solidFill>
                  <a:prstClr val="white"/>
                </a:solidFill>
                <a:ea typeface="Times New Roman"/>
                <a:cs typeface="Times New Roman"/>
              </a:rPr>
              <a:t>6- </a:t>
            </a:r>
            <a:r>
              <a:rPr lang="fa-IR" sz="2400" dirty="0">
                <a:solidFill>
                  <a:prstClr val="white"/>
                </a:solidFill>
                <a:ea typeface="Times New Roman"/>
                <a:cs typeface="Times New Roman"/>
              </a:rPr>
              <a:t>چاره </a:t>
            </a:r>
            <a:r>
              <a:rPr lang="fa-IR" sz="2400" dirty="0" smtClean="0">
                <a:solidFill>
                  <a:prstClr val="white"/>
                </a:solidFill>
                <a:ea typeface="Times New Roman"/>
                <a:cs typeface="Times New Roman"/>
              </a:rPr>
              <a:t>جویی </a:t>
            </a:r>
            <a:r>
              <a:rPr lang="fa-IR" sz="2400" dirty="0" err="1" smtClean="0">
                <a:solidFill>
                  <a:prstClr val="white"/>
                </a:solidFill>
                <a:ea typeface="Times New Roman"/>
                <a:cs typeface="Times New Roman"/>
              </a:rPr>
              <a:t>وپيشگيری</a:t>
            </a:r>
            <a:r>
              <a:rPr lang="fa-IR" sz="2400" dirty="0">
                <a:solidFill>
                  <a:prstClr val="white"/>
                </a:solidFill>
                <a:ea typeface="Times New Roman"/>
                <a:cs typeface="Times New Roman"/>
              </a:rPr>
              <a:t> </a:t>
            </a:r>
            <a:endParaRPr lang="fa-IR" sz="2400" dirty="0" smtClean="0">
              <a:solidFill>
                <a:prstClr val="white"/>
              </a:solidFill>
              <a:ea typeface="Times New Roman"/>
              <a:cs typeface="Times New Roman"/>
            </a:endParaRPr>
          </a:p>
          <a:p>
            <a:pPr marL="293370">
              <a:lnSpc>
                <a:spcPct val="115000"/>
              </a:lnSpc>
              <a:spcAft>
                <a:spcPts val="1000"/>
              </a:spcAft>
            </a:pPr>
            <a:r>
              <a:rPr lang="fa-IR" sz="2400" dirty="0" smtClean="0">
                <a:solidFill>
                  <a:prstClr val="white"/>
                </a:solidFill>
                <a:ea typeface="Times New Roman"/>
                <a:cs typeface="Times New Roman"/>
              </a:rPr>
              <a:t>7- </a:t>
            </a:r>
            <a:r>
              <a:rPr lang="fa-IR" sz="2400" dirty="0">
                <a:solidFill>
                  <a:prstClr val="white"/>
                </a:solidFill>
                <a:ea typeface="Times New Roman"/>
                <a:cs typeface="Times New Roman"/>
              </a:rPr>
              <a:t>بررسی </a:t>
            </a:r>
            <a:r>
              <a:rPr lang="fa-IR" sz="2400" dirty="0" err="1">
                <a:solidFill>
                  <a:prstClr val="white"/>
                </a:solidFill>
                <a:ea typeface="Times New Roman"/>
                <a:cs typeface="Times New Roman"/>
              </a:rPr>
              <a:t>وارزیابی</a:t>
            </a:r>
            <a:r>
              <a:rPr lang="fa-IR" sz="2400" dirty="0">
                <a:solidFill>
                  <a:prstClr val="white"/>
                </a:solidFill>
                <a:ea typeface="Times New Roman"/>
                <a:cs typeface="Times New Roman"/>
              </a:rPr>
              <a:t> عوامل پیروزی </a:t>
            </a:r>
            <a:r>
              <a:rPr lang="fa-IR" sz="2400" dirty="0" err="1" smtClean="0">
                <a:solidFill>
                  <a:prstClr val="white"/>
                </a:solidFill>
                <a:ea typeface="Times New Roman"/>
                <a:cs typeface="Times New Roman"/>
              </a:rPr>
              <a:t>وناکامی</a:t>
            </a:r>
            <a:endParaRPr lang="fa-IR" sz="2400" dirty="0" smtClean="0">
              <a:solidFill>
                <a:prstClr val="white"/>
              </a:solidFill>
              <a:ea typeface="Times New Roman"/>
              <a:cs typeface="Times New Roman"/>
            </a:endParaRPr>
          </a:p>
          <a:p>
            <a:pPr marL="293370">
              <a:lnSpc>
                <a:spcPct val="115000"/>
              </a:lnSpc>
              <a:spcAft>
                <a:spcPts val="1000"/>
              </a:spcAft>
            </a:pPr>
            <a:r>
              <a:rPr lang="fa-IR" sz="2000" dirty="0" smtClean="0">
                <a:solidFill>
                  <a:prstClr val="white"/>
                </a:solidFill>
                <a:ea typeface="Times New Roman"/>
                <a:cs typeface="Times New Roman"/>
              </a:rPr>
              <a:t>8- </a:t>
            </a:r>
            <a:r>
              <a:rPr lang="fa-IR" sz="2000" dirty="0">
                <a:solidFill>
                  <a:prstClr val="white"/>
                </a:solidFill>
                <a:ea typeface="Times New Roman"/>
                <a:cs typeface="Times New Roman"/>
              </a:rPr>
              <a:t>جمع آوری اطلاعات </a:t>
            </a:r>
            <a:r>
              <a:rPr lang="fa-IR" sz="2000" dirty="0" err="1" smtClean="0">
                <a:solidFill>
                  <a:prstClr val="white"/>
                </a:solidFill>
                <a:ea typeface="Times New Roman"/>
                <a:cs typeface="Times New Roman"/>
              </a:rPr>
              <a:t>وآمارلازم</a:t>
            </a:r>
            <a:endParaRPr lang="fa-IR" sz="2000" dirty="0" smtClean="0">
              <a:solidFill>
                <a:prstClr val="white"/>
              </a:solidFill>
              <a:ea typeface="Times New Roman"/>
              <a:cs typeface="Times New Roman"/>
            </a:endParaRPr>
          </a:p>
          <a:p>
            <a:pPr marL="293370">
              <a:lnSpc>
                <a:spcPct val="115000"/>
              </a:lnSpc>
              <a:spcAft>
                <a:spcPts val="1000"/>
              </a:spcAft>
            </a:pPr>
            <a:r>
              <a:rPr lang="fa-IR" sz="2400" dirty="0" smtClean="0">
                <a:solidFill>
                  <a:prstClr val="white"/>
                </a:solidFill>
                <a:ea typeface="Times New Roman"/>
                <a:cs typeface="Times New Roman"/>
              </a:rPr>
              <a:t>9- </a:t>
            </a:r>
            <a:r>
              <a:rPr lang="fa-IR" sz="2400" dirty="0">
                <a:solidFill>
                  <a:prstClr val="white"/>
                </a:solidFill>
                <a:ea typeface="Times New Roman"/>
                <a:cs typeface="Times New Roman"/>
              </a:rPr>
              <a:t>جذب نیروهای صالح</a:t>
            </a:r>
            <a:endParaRPr lang="en-US" sz="2000" dirty="0">
              <a:solidFill>
                <a:prstClr val="white"/>
              </a:solidFill>
              <a:ea typeface="Calibri"/>
              <a:cs typeface="Arial"/>
            </a:endParaRPr>
          </a:p>
          <a:p>
            <a:pPr marL="64770">
              <a:lnSpc>
                <a:spcPct val="115000"/>
              </a:lnSpc>
              <a:spcAft>
                <a:spcPts val="1000"/>
              </a:spcAft>
            </a:pPr>
            <a:r>
              <a:rPr lang="fa-IR" sz="2400" dirty="0">
                <a:solidFill>
                  <a:prstClr val="white"/>
                </a:solidFill>
                <a:ea typeface="Times New Roman"/>
                <a:cs typeface="Times New Roman"/>
              </a:rPr>
              <a:t> </a:t>
            </a:r>
            <a:r>
              <a:rPr lang="fa-IR" sz="2400" dirty="0" smtClean="0">
                <a:solidFill>
                  <a:prstClr val="white"/>
                </a:solidFill>
                <a:ea typeface="Times New Roman"/>
                <a:cs typeface="Times New Roman"/>
              </a:rPr>
              <a:t>10 </a:t>
            </a:r>
            <a:r>
              <a:rPr lang="fa-IR" sz="2400" dirty="0">
                <a:solidFill>
                  <a:prstClr val="white"/>
                </a:solidFill>
                <a:ea typeface="Times New Roman"/>
                <a:cs typeface="Times New Roman"/>
              </a:rPr>
              <a:t>- تشویق </a:t>
            </a:r>
            <a:r>
              <a:rPr lang="fa-IR" sz="2400" dirty="0" err="1" smtClean="0">
                <a:solidFill>
                  <a:prstClr val="white"/>
                </a:solidFill>
                <a:ea typeface="Times New Roman"/>
                <a:cs typeface="Times New Roman"/>
              </a:rPr>
              <a:t>وتنبیه</a:t>
            </a:r>
            <a:r>
              <a:rPr lang="fa-IR" sz="2400" dirty="0" smtClean="0">
                <a:solidFill>
                  <a:prstClr val="white"/>
                </a:solidFill>
                <a:ea typeface="Times New Roman"/>
                <a:cs typeface="Times New Roman"/>
              </a:rPr>
              <a:t>            </a:t>
            </a:r>
            <a:r>
              <a:rPr lang="fa-IR" sz="2000" dirty="0">
                <a:solidFill>
                  <a:prstClr val="white"/>
                </a:solidFill>
                <a:ea typeface="Times New Roman"/>
                <a:cs typeface="Times New Roman"/>
              </a:rPr>
              <a:t> </a:t>
            </a:r>
            <a:endParaRPr lang="en-US" sz="2000" dirty="0">
              <a:solidFill>
                <a:prstClr val="white"/>
              </a:solidFill>
              <a:ea typeface="Calibri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7504" y="5805264"/>
            <a:ext cx="4248472" cy="936104"/>
          </a:xfrm>
          <a:prstGeom prst="roundRect">
            <a:avLst>
              <a:gd name="adj" fmla="val 28159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64770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solidFill>
                  <a:prstClr val="white"/>
                </a:solidFill>
                <a:ea typeface="Times New Roman"/>
                <a:cs typeface="Times New Roman"/>
              </a:rPr>
              <a:t> </a:t>
            </a:r>
            <a:r>
              <a:rPr lang="fa-IR" dirty="0">
                <a:solidFill>
                  <a:prstClr val="white"/>
                </a:solidFill>
                <a:ea typeface="Times New Roman"/>
                <a:cs typeface="Times New Roman"/>
              </a:rPr>
              <a:t>1- اصول مدیریت از دیدگاه قرآن </a:t>
            </a:r>
            <a:r>
              <a:rPr lang="fa-IR" dirty="0" err="1">
                <a:solidFill>
                  <a:prstClr val="white"/>
                </a:solidFill>
                <a:ea typeface="Times New Roman"/>
                <a:cs typeface="Times New Roman"/>
              </a:rPr>
              <a:t>واحادیث</a:t>
            </a:r>
            <a:r>
              <a:rPr lang="fa-IR" dirty="0">
                <a:solidFill>
                  <a:prstClr val="white"/>
                </a:solidFill>
                <a:ea typeface="Times New Roman"/>
                <a:cs typeface="Times New Roman"/>
              </a:rPr>
              <a:t> </a:t>
            </a:r>
            <a:r>
              <a:rPr lang="fa-IR" dirty="0" smtClean="0">
                <a:solidFill>
                  <a:prstClr val="white"/>
                </a:solidFill>
                <a:ea typeface="Times New Roman"/>
                <a:cs typeface="Times New Roman"/>
              </a:rPr>
              <a:t>ص144</a:t>
            </a:r>
            <a:endParaRPr lang="en-US" dirty="0" smtClean="0">
              <a:solidFill>
                <a:prstClr val="white"/>
              </a:solidFill>
              <a:ea typeface="Calibri"/>
              <a:cs typeface="Arial"/>
            </a:endParaRPr>
          </a:p>
          <a:p>
            <a:r>
              <a:rPr lang="fa-IR" dirty="0" smtClean="0">
                <a:solidFill>
                  <a:prstClr val="white"/>
                </a:solidFill>
                <a:ea typeface="Times New Roman"/>
                <a:cs typeface="Times New Roman"/>
              </a:rPr>
              <a:t>  2- مدیریت </a:t>
            </a:r>
            <a:r>
              <a:rPr lang="fa-IR" dirty="0" err="1" smtClean="0">
                <a:solidFill>
                  <a:prstClr val="white"/>
                </a:solidFill>
                <a:ea typeface="Times New Roman"/>
                <a:cs typeface="Times New Roman"/>
              </a:rPr>
              <a:t>وفرماندهی</a:t>
            </a:r>
            <a:r>
              <a:rPr lang="fa-IR" dirty="0" smtClean="0">
                <a:solidFill>
                  <a:prstClr val="white"/>
                </a:solidFill>
                <a:ea typeface="Times New Roman"/>
                <a:cs typeface="Times New Roman"/>
              </a:rPr>
              <a:t> در اسلام ص140-49</a:t>
            </a:r>
            <a:endParaRPr lang="fa-I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5338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indent="180340">
              <a:lnSpc>
                <a:spcPct val="120000"/>
              </a:lnSpc>
              <a:spcAft>
                <a:spcPts val="1000"/>
              </a:spcAft>
            </a:pPr>
            <a:r>
              <a:rPr lang="fa-IR" sz="3200" b="1" dirty="0">
                <a:solidFill>
                  <a:srgbClr val="FFFF00"/>
                </a:solidFill>
                <a:latin typeface="Times New Roman"/>
                <a:ea typeface="Calibri"/>
                <a:cs typeface="B Nazanin"/>
              </a:rPr>
              <a:t>3-</a:t>
            </a:r>
            <a:r>
              <a:rPr lang="fa-IR" sz="2000" b="1" dirty="0">
                <a:solidFill>
                  <a:srgbClr val="FFFF00"/>
                </a:solidFill>
                <a:latin typeface="Times New Roman"/>
                <a:ea typeface="Calibri"/>
                <a:cs typeface="B Nazanin"/>
              </a:rPr>
              <a:t> 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سر افکنده بودن يک حاکم و مدير معلول اين است که ؛</a:t>
            </a:r>
          </a:p>
          <a:p>
            <a:pPr indent="180340">
              <a:lnSpc>
                <a:spcPct val="120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قدرت</a:t>
            </a:r>
            <a:r>
              <a:rPr lang="fa-IR" sz="2400" b="1" dirty="0">
                <a:solidFill>
                  <a:srgbClr val="FFFF00"/>
                </a:solidFill>
                <a:ea typeface="Times New Roman"/>
                <a:cs typeface="Times New Roman"/>
              </a:rPr>
              <a:t> 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و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رياست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و امکانات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دراختيار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خودش را در جهت : </a:t>
            </a:r>
          </a:p>
          <a:p>
            <a:pPr indent="180340">
              <a:lnSpc>
                <a:spcPct val="120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ظلم در حق بندگان خدا ، </a:t>
            </a:r>
          </a:p>
          <a:p>
            <a:pPr indent="180340">
              <a:lnSpc>
                <a:spcPct val="120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رواج گناه و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سرکشي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و معصيت 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بين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انسانها ، </a:t>
            </a:r>
          </a:p>
          <a:p>
            <a:pPr indent="180340">
              <a:lnSpc>
                <a:spcPct val="120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مقدم داشتن خود بر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ديگران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و جلب منافع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شخصي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،</a:t>
            </a:r>
          </a:p>
          <a:p>
            <a:pPr indent="180340">
              <a:lnSpc>
                <a:spcPct val="120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سوء استفاده</a:t>
            </a:r>
            <a:r>
              <a:rPr lang="fa-IR" sz="2400" b="1" dirty="0">
                <a:solidFill>
                  <a:srgbClr val="FFFF00"/>
                </a:solidFill>
                <a:ea typeface="Times New Roman"/>
                <a:cs typeface="Times New Roman"/>
              </a:rPr>
              <a:t> 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مالي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و اجتماعي و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سياسي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، </a:t>
            </a:r>
          </a:p>
          <a:p>
            <a:pPr indent="180340">
              <a:lnSpc>
                <a:spcPct val="120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هدر دادن اموال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عمومي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با مديريت غلط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خويش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،</a:t>
            </a:r>
          </a:p>
          <a:p>
            <a:pPr indent="180340">
              <a:lnSpc>
                <a:spcPct val="120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حاکم نکردن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شايسته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سالاري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در عزل و نصب ها ، </a:t>
            </a:r>
          </a:p>
          <a:p>
            <a:pPr indent="180340">
              <a:lnSpc>
                <a:spcPct val="120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دور شدن از طبقات محروم جامعه و غوطه ور شدن در اسراف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وتبذير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، </a:t>
            </a:r>
          </a:p>
          <a:p>
            <a:pPr indent="180340">
              <a:lnSpc>
                <a:spcPct val="120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به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بردگي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و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بندگي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خود کشاندن مجموعه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زير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دست خود ، </a:t>
            </a:r>
          </a:p>
          <a:p>
            <a:pPr indent="180340">
              <a:lnSpc>
                <a:spcPct val="120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رواج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روحيه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تملق و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چاپلوسي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و ترس از </a:t>
            </a:r>
            <a:r>
              <a:rPr lang="fa-IR" sz="2400" b="1" dirty="0" err="1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غير</a:t>
            </a: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خدا و ... بکار گرفته باشد .</a:t>
            </a:r>
            <a:endParaRPr lang="en-US" sz="2400" dirty="0">
              <a:solidFill>
                <a:srgbClr val="FFFF00"/>
              </a:solidFill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1209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23528" y="188640"/>
            <a:ext cx="8568952" cy="6480720"/>
          </a:xfrm>
          <a:prstGeom prst="roundRect">
            <a:avLst>
              <a:gd name="adj" fmla="val 8575"/>
            </a:avLst>
          </a:prstGeom>
          <a:ln w="76200">
            <a:solidFill>
              <a:srgbClr val="92D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dirty="0" smtClean="0"/>
              <a:t>بار </a:t>
            </a:r>
            <a:r>
              <a:rPr lang="fa-IR" sz="2800" dirty="0" err="1" smtClean="0"/>
              <a:t>الها</a:t>
            </a:r>
            <a:r>
              <a:rPr lang="fa-IR" sz="2800" dirty="0" smtClean="0"/>
              <a:t> ! </a:t>
            </a:r>
          </a:p>
          <a:p>
            <a:pPr algn="ctr"/>
            <a:r>
              <a:rPr lang="fa-IR" sz="2800" dirty="0" smtClean="0"/>
              <a:t>ما را در دنیا </a:t>
            </a:r>
            <a:r>
              <a:rPr lang="fa-IR" sz="2800" dirty="0" err="1" smtClean="0"/>
              <a:t>وآخرت</a:t>
            </a:r>
            <a:r>
              <a:rPr lang="fa-IR" sz="2800" dirty="0" smtClean="0"/>
              <a:t> از کسانی قرار ده که در </a:t>
            </a:r>
            <a:r>
              <a:rPr lang="fa-IR" sz="2800" dirty="0" err="1" smtClean="0"/>
              <a:t>حقشان</a:t>
            </a:r>
            <a:r>
              <a:rPr lang="fa-IR" sz="2800" dirty="0" smtClean="0"/>
              <a:t> فرمودی؛ </a:t>
            </a:r>
          </a:p>
          <a:p>
            <a:pPr algn="ctr"/>
            <a:r>
              <a:rPr lang="fa-IR" sz="3200" dirty="0" err="1" smtClean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رِجالٌ</a:t>
            </a:r>
            <a:r>
              <a:rPr lang="fa-IR" sz="3200" dirty="0" smtClean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fa-IR" sz="3200" dirty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لا </a:t>
            </a:r>
            <a:r>
              <a:rPr lang="fa-IR" sz="3200" dirty="0" err="1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تُلْهيهِمْ</a:t>
            </a:r>
            <a:r>
              <a:rPr lang="fa-IR" sz="3200" dirty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fa-IR" sz="3200" dirty="0" err="1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تِجارَةٌ</a:t>
            </a:r>
            <a:r>
              <a:rPr lang="fa-IR" sz="3200" dirty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fa-IR" sz="3200" dirty="0" err="1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وَ</a:t>
            </a:r>
            <a:r>
              <a:rPr lang="fa-IR" sz="3200" dirty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لا </a:t>
            </a:r>
            <a:r>
              <a:rPr lang="fa-IR" sz="3200" dirty="0" err="1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بَيْعٌ</a:t>
            </a:r>
            <a:r>
              <a:rPr lang="fa-IR" sz="3200" dirty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fa-IR" sz="3200" dirty="0" err="1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عَنْ</a:t>
            </a:r>
            <a:r>
              <a:rPr lang="fa-IR" sz="3200" dirty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fa-IR" sz="3200" dirty="0" err="1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ذِكْرِ</a:t>
            </a:r>
            <a:r>
              <a:rPr lang="fa-IR" sz="3200" dirty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fa-IR" sz="3200" dirty="0" err="1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اللَّهِ</a:t>
            </a:r>
            <a:r>
              <a:rPr lang="fa-IR" sz="3200" dirty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fa-IR" sz="3200" dirty="0" err="1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وَ</a:t>
            </a:r>
            <a:r>
              <a:rPr lang="fa-IR" sz="3200" dirty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fa-IR" sz="3200" dirty="0" err="1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إِقامِ</a:t>
            </a:r>
            <a:r>
              <a:rPr lang="fa-IR" sz="3200" dirty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fa-IR" sz="3200" dirty="0" err="1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الصَّلاةِ</a:t>
            </a:r>
            <a:r>
              <a:rPr lang="fa-IR" sz="3200" dirty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fa-IR" sz="3200" dirty="0" err="1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وَ</a:t>
            </a:r>
            <a:r>
              <a:rPr lang="fa-IR" sz="3200" dirty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fa-IR" sz="3200" dirty="0" err="1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إيتاءِ</a:t>
            </a:r>
            <a:r>
              <a:rPr lang="fa-IR" sz="3200" dirty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fa-IR" sz="3200" dirty="0" err="1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الزَّكاةِ</a:t>
            </a:r>
            <a:r>
              <a:rPr lang="fa-IR" sz="3200" dirty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fa-IR" sz="3200" dirty="0" err="1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يَخافُونَ</a:t>
            </a:r>
            <a:r>
              <a:rPr lang="fa-IR" sz="3200" dirty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fa-IR" sz="3200" dirty="0" err="1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يَوْماً</a:t>
            </a:r>
            <a:r>
              <a:rPr lang="fa-IR" sz="3200" dirty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fa-IR" sz="3200" dirty="0" err="1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تَتَقَلَّبُ</a:t>
            </a:r>
            <a:r>
              <a:rPr lang="fa-IR" sz="3200" dirty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fa-IR" sz="3200" dirty="0" err="1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فيهِ</a:t>
            </a:r>
            <a:r>
              <a:rPr lang="fa-IR" sz="3200" dirty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fa-IR" sz="3200" dirty="0" err="1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الْقُلُوبُ</a:t>
            </a:r>
            <a:r>
              <a:rPr lang="fa-IR" sz="3200" dirty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fa-IR" sz="3200" dirty="0" err="1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وَ</a:t>
            </a:r>
            <a:r>
              <a:rPr lang="fa-IR" sz="3200" dirty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 </a:t>
            </a:r>
            <a:r>
              <a:rPr lang="fa-IR" sz="3200" dirty="0" err="1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</a:rPr>
              <a:t>الْأَبْصار</a:t>
            </a:r>
            <a:endParaRPr lang="fa-IR" sz="3200" dirty="0">
              <a:ln>
                <a:solidFill>
                  <a:srgbClr val="C00000"/>
                </a:solidFill>
              </a:ln>
              <a:solidFill>
                <a:srgbClr val="FFC000"/>
              </a:solidFill>
            </a:endParaRPr>
          </a:p>
          <a:p>
            <a:pPr algn="ctr"/>
            <a:r>
              <a:rPr lang="fa-IR" sz="4800" dirty="0" err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مردانى</a:t>
            </a:r>
            <a:r>
              <a:rPr lang="fa-IR" sz="48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 كه تجارت و داد و ستد آنان را از </a:t>
            </a:r>
            <a:r>
              <a:rPr lang="fa-IR" sz="4800" dirty="0" err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ياد</a:t>
            </a:r>
            <a:r>
              <a:rPr lang="fa-IR" sz="48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 خدا و برپا داشتن نماز و پرداخت زكات باز </a:t>
            </a:r>
            <a:r>
              <a:rPr lang="fa-IR" sz="4800" dirty="0" err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نمى‏دارد</a:t>
            </a:r>
            <a:r>
              <a:rPr lang="fa-IR" sz="48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، </a:t>
            </a:r>
            <a:r>
              <a:rPr lang="fa-IR" sz="48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و </a:t>
            </a:r>
            <a:r>
              <a:rPr lang="fa-IR" sz="4800" dirty="0" err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پيوسته</a:t>
            </a:r>
            <a:r>
              <a:rPr lang="fa-IR" sz="48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 از </a:t>
            </a:r>
            <a:r>
              <a:rPr lang="fa-IR" sz="4800" dirty="0" err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روزى</a:t>
            </a:r>
            <a:r>
              <a:rPr lang="fa-IR" sz="48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 كه </a:t>
            </a:r>
            <a:r>
              <a:rPr lang="fa-IR" sz="4800" dirty="0" err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دل‏ها</a:t>
            </a:r>
            <a:r>
              <a:rPr lang="fa-IR" sz="48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 و </a:t>
            </a:r>
            <a:r>
              <a:rPr lang="fa-IR" sz="4800" dirty="0" err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ديده‏ها</a:t>
            </a:r>
            <a:r>
              <a:rPr lang="fa-IR" sz="48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 </a:t>
            </a:r>
            <a:r>
              <a:rPr lang="fa-IR" sz="48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 در </a:t>
            </a:r>
            <a:r>
              <a:rPr lang="fa-IR" sz="48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آن </a:t>
            </a:r>
            <a:r>
              <a:rPr lang="fa-IR" sz="4800" dirty="0" err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زير</a:t>
            </a:r>
            <a:r>
              <a:rPr lang="fa-IR" sz="48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 و رو </a:t>
            </a:r>
            <a:r>
              <a:rPr lang="fa-IR" sz="4800" dirty="0" err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مى‏</a:t>
            </a:r>
            <a:r>
              <a:rPr lang="fa-IR" sz="4800" dirty="0" err="1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شوند</a:t>
            </a:r>
            <a:r>
              <a:rPr lang="fa-IR" sz="48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، </a:t>
            </a:r>
            <a:r>
              <a:rPr lang="fa-IR" sz="4800" dirty="0" err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مى‏ترسند</a:t>
            </a:r>
            <a:r>
              <a:rPr lang="fa-IR" sz="48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. </a:t>
            </a:r>
            <a:endParaRPr lang="fa-IR" sz="4800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  <a:p>
            <a:pPr algn="ctr"/>
            <a:r>
              <a:rPr lang="fa-IR" sz="24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(نور / 36و37</a:t>
            </a:r>
            <a:r>
              <a:rPr lang="fa-IR" sz="24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2244920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06375" y="195240"/>
            <a:ext cx="8686105" cy="6474120"/>
          </a:xfrm>
          <a:prstGeom prst="roundRect">
            <a:avLst>
              <a:gd name="adj" fmla="val 3582"/>
            </a:avLst>
          </a:prstGeom>
          <a:solidFill>
            <a:schemeClr val="accent2">
              <a:lumMod val="50000"/>
            </a:schemeClr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indent="180340">
              <a:lnSpc>
                <a:spcPct val="130000"/>
              </a:lnSpc>
              <a:spcAft>
                <a:spcPts val="1000"/>
              </a:spcAft>
            </a:pPr>
            <a:endParaRPr lang="fa-IR" sz="3200" b="1" dirty="0" smtClean="0">
              <a:latin typeface="Times New Roman"/>
              <a:ea typeface="Times New Roman"/>
              <a:cs typeface="2  Lotus"/>
            </a:endParaRPr>
          </a:p>
          <a:p>
            <a:pPr indent="180340">
              <a:lnSpc>
                <a:spcPct val="130000"/>
              </a:lnSpc>
              <a:spcAft>
                <a:spcPts val="1000"/>
              </a:spcAft>
            </a:pPr>
            <a:endParaRPr lang="fa-IR" sz="3200" b="1" dirty="0" smtClean="0">
              <a:latin typeface="Times New Roman"/>
              <a:ea typeface="Times New Roman"/>
              <a:cs typeface="2  Lotus"/>
            </a:endParaRPr>
          </a:p>
          <a:p>
            <a:pPr indent="180340">
              <a:lnSpc>
                <a:spcPct val="130000"/>
              </a:lnSpc>
              <a:spcAft>
                <a:spcPts val="1000"/>
              </a:spcAft>
            </a:pP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« 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همه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اينها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 مقدمه 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اين است 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که يک </a:t>
            </a:r>
            <a:r>
              <a:rPr lang="fa-IR" sz="3200" b="1" dirty="0" err="1" smtClean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آرامشي</a:t>
            </a:r>
            <a:endParaRPr lang="fa-IR" sz="3200" b="1" dirty="0" smtClean="0">
              <a:solidFill>
                <a:srgbClr val="FFFF00"/>
              </a:solidFill>
              <a:latin typeface="Times New Roman"/>
              <a:ea typeface="Times New Roman"/>
              <a:cs typeface="2  Lotus"/>
            </a:endParaRPr>
          </a:p>
          <a:p>
            <a:pPr indent="180340">
              <a:lnSpc>
                <a:spcPct val="130000"/>
              </a:lnSpc>
              <a:spcAft>
                <a:spcPts val="1000"/>
              </a:spcAft>
            </a:pP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در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اين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 بلاد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پيدا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 بشود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ودنبال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اين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 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آرامش</a:t>
            </a:r>
          </a:p>
          <a:p>
            <a:pPr indent="180340">
              <a:lnSpc>
                <a:spcPct val="130000"/>
              </a:lnSpc>
              <a:spcAft>
                <a:spcPts val="1000"/>
              </a:spcAft>
            </a:pP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يک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سير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روحي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پيدا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 بشود ،يک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هدايت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 به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سوي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 خدا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پيدا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 بشود . آن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چيزي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 که اساس است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سير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الي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 الله است ،توجه به خداست ،همه عبادات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براي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اوست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 ،همه زحمات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انبياء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 از آدم تا خاتم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براي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اين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 معناست که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سير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 </a:t>
            </a:r>
            <a:r>
              <a:rPr lang="fa-IR" sz="3200" b="1" dirty="0" err="1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الي</a:t>
            </a:r>
            <a:r>
              <a:rPr lang="fa-IR" sz="3200" b="1" dirty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 الله باشد . </a:t>
            </a:r>
            <a:r>
              <a:rPr lang="fa-IR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2  Lotus"/>
              </a:rPr>
              <a:t>»</a:t>
            </a:r>
            <a:r>
              <a:rPr lang="ar-SA" sz="2800" b="1" dirty="0">
                <a:latin typeface="Times New Roman"/>
                <a:ea typeface="Times New Roman"/>
                <a:cs typeface="2  Lotus"/>
              </a:rPr>
              <a:t> </a:t>
            </a:r>
            <a:endParaRPr lang="fa-IR" sz="2800" b="1" dirty="0" smtClean="0">
              <a:latin typeface="Times New Roman"/>
              <a:ea typeface="Times New Roman"/>
              <a:cs typeface="2  Lotus"/>
            </a:endParaRPr>
          </a:p>
          <a:p>
            <a:pPr indent="180340" algn="l">
              <a:lnSpc>
                <a:spcPct val="130000"/>
              </a:lnSpc>
              <a:spcAft>
                <a:spcPts val="1000"/>
              </a:spcAft>
            </a:pPr>
            <a:r>
              <a:rPr lang="ar-SA" b="1" dirty="0" smtClean="0">
                <a:latin typeface="Times New Roman"/>
                <a:ea typeface="Times New Roman"/>
                <a:cs typeface="2  Lotus"/>
              </a:rPr>
              <a:t>صحیفه </a:t>
            </a:r>
            <a:r>
              <a:rPr lang="ar-SA" b="1" dirty="0">
                <a:latin typeface="Times New Roman"/>
                <a:ea typeface="Times New Roman"/>
                <a:cs typeface="2  Lotus"/>
              </a:rPr>
              <a:t>امام خمینی </a:t>
            </a:r>
            <a:r>
              <a:rPr lang="ar-SA" b="1" dirty="0">
                <a:ea typeface="Times New Roman"/>
                <a:cs typeface="Times New Roman"/>
              </a:rPr>
              <a:t>–</a:t>
            </a:r>
            <a:r>
              <a:rPr lang="ar-SA" b="1" dirty="0">
                <a:latin typeface="Times New Roman"/>
                <a:ea typeface="Times New Roman"/>
                <a:cs typeface="2  Lotus"/>
              </a:rPr>
              <a:t> جلد 19 </a:t>
            </a:r>
            <a:r>
              <a:rPr lang="ar-SA" b="1" dirty="0">
                <a:ea typeface="Times New Roman"/>
                <a:cs typeface="Times New Roman"/>
              </a:rPr>
              <a:t>–</a:t>
            </a:r>
            <a:r>
              <a:rPr lang="ar-SA" b="1" dirty="0">
                <a:latin typeface="Times New Roman"/>
                <a:ea typeface="Times New Roman"/>
                <a:cs typeface="2  Lotus"/>
              </a:rPr>
              <a:t> صفحه 51 </a:t>
            </a:r>
            <a:endParaRPr lang="en-US" sz="1600" dirty="0">
              <a:ea typeface="Calibri"/>
              <a:cs typeface="Arial"/>
            </a:endParaRPr>
          </a:p>
        </p:txBody>
      </p:sp>
      <p:pic>
        <p:nvPicPr>
          <p:cNvPr id="5" name="Picture 3" descr="5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568" y="389518"/>
            <a:ext cx="2237216" cy="2895466"/>
          </a:xfrm>
          <a:prstGeom prst="rect">
            <a:avLst/>
          </a:prstGeom>
          <a:ln>
            <a:noFill/>
          </a:ln>
          <a:effectLst>
            <a:glow rad="101600">
              <a:srgbClr val="00B050">
                <a:alpha val="60000"/>
              </a:srgbClr>
            </a:glow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 prst="relaxedInset"/>
          </a:sp3d>
        </p:spPr>
      </p:pic>
    </p:spTree>
    <p:extLst>
      <p:ext uri="{BB962C8B-B14F-4D97-AF65-F5344CB8AC3E}">
        <p14:creationId xmlns:p14="http://schemas.microsoft.com/office/powerpoint/2010/main" xmlns="" val="3297115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7504" y="116632"/>
            <a:ext cx="8964488" cy="6669360"/>
          </a:xfrm>
          <a:prstGeom prst="roundRect">
            <a:avLst>
              <a:gd name="adj" fmla="val 4632"/>
            </a:avLst>
          </a:prstGeom>
          <a:solidFill>
            <a:srgbClr val="7030A0"/>
          </a:solidFill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800" dirty="0" smtClean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«النّاسُ </a:t>
            </a:r>
            <a:r>
              <a:rPr lang="fa-IR" sz="4800" dirty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على دين </a:t>
            </a:r>
            <a:r>
              <a:rPr lang="fa-IR" sz="4800" dirty="0" smtClean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مُلوكِهم»</a:t>
            </a:r>
          </a:p>
          <a:p>
            <a:pPr algn="ctr"/>
            <a:r>
              <a:rPr lang="fa-IR" sz="3600" dirty="0" smtClean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الناس</a:t>
            </a:r>
            <a:r>
              <a:rPr lang="fa-IR" sz="4400" dirty="0" smtClean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بِاُمرائهم أشبَه منهم بآبائِهم</a:t>
            </a:r>
          </a:p>
          <a:p>
            <a:pPr algn="ctr"/>
            <a:r>
              <a:rPr lang="fa-IR" sz="2000" dirty="0" smtClean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امیرالمومنین . تحف /  208 </a:t>
            </a:r>
          </a:p>
          <a:p>
            <a:pPr algn="ctr"/>
            <a:r>
              <a:rPr lang="fa-IR" sz="2000" dirty="0" smtClean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</a:t>
            </a:r>
          </a:p>
          <a:p>
            <a:pPr algn="ctr"/>
            <a:r>
              <a:rPr lang="fa-IR" sz="6000" dirty="0" smtClean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مدیران چون قلب سازمانند</a:t>
            </a:r>
            <a:r>
              <a:rPr lang="fa-IR" sz="6000" dirty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.</a:t>
            </a:r>
            <a:endParaRPr lang="fa-IR" sz="6000" dirty="0" smtClean="0"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pPr algn="ctr"/>
            <a:r>
              <a:rPr lang="fa-IR" sz="6000" dirty="0" smtClean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 قلب ، پادشاه </a:t>
            </a:r>
            <a:r>
              <a:rPr lang="fa-IR" sz="6000" dirty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بدن </a:t>
            </a:r>
            <a:r>
              <a:rPr lang="fa-IR" sz="6000" dirty="0" smtClean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است </a:t>
            </a:r>
            <a:r>
              <a:rPr lang="fa-IR" sz="6000" dirty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اگر پادشاه عادل </a:t>
            </a:r>
            <a:r>
              <a:rPr lang="fa-IR" sz="6000" dirty="0" smtClean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شد</a:t>
            </a:r>
            <a:r>
              <a:rPr lang="fa-IR" sz="6000" dirty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، </a:t>
            </a:r>
            <a:r>
              <a:rPr lang="fa-IR" sz="6000" dirty="0" smtClean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اعضا و جوارح عدالت </a:t>
            </a:r>
            <a:r>
              <a:rPr lang="fa-IR" sz="6000" dirty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پيشه </a:t>
            </a:r>
            <a:r>
              <a:rPr lang="fa-IR" sz="6000" dirty="0" smtClean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شوند </a:t>
            </a:r>
            <a:r>
              <a:rPr lang="fa-IR" sz="6000" dirty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و اگر ق</a:t>
            </a:r>
            <a:r>
              <a:rPr lang="fa-IR" sz="6000" dirty="0" smtClean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لب فاسد شد </a:t>
            </a:r>
            <a:r>
              <a:rPr lang="fa-IR" sz="6000" dirty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همه اعضا </a:t>
            </a:r>
            <a:r>
              <a:rPr lang="fa-IR" sz="6000" dirty="0" smtClean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فاسد می شوند.</a:t>
            </a:r>
            <a:endParaRPr lang="fa-IR" sz="6000" dirty="0"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1116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ame 1"/>
          <p:cNvSpPr/>
          <p:nvPr/>
        </p:nvSpPr>
        <p:spPr>
          <a:xfrm>
            <a:off x="72008" y="72008"/>
            <a:ext cx="9036496" cy="6741368"/>
          </a:xfrm>
          <a:prstGeom prst="frame">
            <a:avLst>
              <a:gd name="adj1" fmla="val 5395"/>
            </a:avLst>
          </a:prstGeom>
          <a:blipFill>
            <a:blip r:embed="rId2"/>
            <a:tile tx="0" ty="0" sx="100000" sy="100000" flip="none" algn="tl"/>
          </a:blip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67544" y="476672"/>
            <a:ext cx="8208912" cy="5976664"/>
          </a:xfrm>
          <a:prstGeom prst="roundRect">
            <a:avLst>
              <a:gd name="adj" fmla="val 3398"/>
            </a:avLst>
          </a:prstGeom>
          <a:blipFill>
            <a:blip r:embed="rId3"/>
            <a:tile tx="0" ty="0" sx="100000" sy="100000" flip="none" algn="tl"/>
          </a:blip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>
                <a:solidFill>
                  <a:srgbClr val="FFFF00"/>
                </a:solidFill>
                <a:ea typeface="Calibri"/>
              </a:rPr>
              <a:t>امیرالمؤمنین </a:t>
            </a:r>
            <a:r>
              <a:rPr lang="fa-IR" dirty="0">
                <a:solidFill>
                  <a:srgbClr val="FFFF00"/>
                </a:solidFill>
                <a:ea typeface="Calibri"/>
              </a:rPr>
              <a:t>(علیه السلام) </a:t>
            </a:r>
            <a:r>
              <a:rPr lang="fa-IR" sz="2800" dirty="0">
                <a:solidFill>
                  <a:srgbClr val="FFFF00"/>
                </a:solidFill>
                <a:ea typeface="Calibri"/>
              </a:rPr>
              <a:t>؛</a:t>
            </a:r>
            <a:r>
              <a:rPr lang="fa-IR" sz="2000" dirty="0">
                <a:solidFill>
                  <a:srgbClr val="FFFF00"/>
                </a:solidFill>
                <a:ea typeface="Calibri"/>
              </a:rPr>
              <a:t>(</a:t>
            </a:r>
            <a:r>
              <a:rPr lang="fa-IR" sz="2400" dirty="0">
                <a:solidFill>
                  <a:srgbClr val="FFFF00"/>
                </a:solidFill>
                <a:ea typeface="Calibri"/>
              </a:rPr>
              <a:t>أتَزعَمُ اَنَّك جِرمٌ صغيرٌ و فيك انطَوى العالم الاكبر</a:t>
            </a:r>
            <a:r>
              <a:rPr lang="fa-IR" sz="2400" dirty="0" smtClean="0">
                <a:solidFill>
                  <a:srgbClr val="FFFF00"/>
                </a:solidFill>
                <a:ea typeface="Calibri"/>
              </a:rPr>
              <a:t>)</a:t>
            </a:r>
          </a:p>
          <a:p>
            <a:pPr algn="ctr"/>
            <a:r>
              <a:rPr lang="fa-IR" sz="3200" dirty="0" smtClean="0">
                <a:solidFill>
                  <a:srgbClr val="FFFF00"/>
                </a:solidFill>
                <a:ea typeface="Calibri"/>
              </a:rPr>
              <a:t>( عظمت انسان )</a:t>
            </a:r>
            <a:r>
              <a:rPr lang="fa-IR" sz="3200" dirty="0">
                <a:solidFill>
                  <a:srgbClr val="FFFF00"/>
                </a:solidFill>
                <a:ea typeface="Calibri"/>
              </a:rPr>
              <a:t/>
            </a:r>
            <a:br>
              <a:rPr lang="fa-IR" sz="3200" dirty="0">
                <a:solidFill>
                  <a:srgbClr val="FFFF00"/>
                </a:solidFill>
                <a:ea typeface="Calibri"/>
              </a:rPr>
            </a:br>
            <a:r>
              <a:rPr lang="fa-IR" sz="4000" dirty="0">
                <a:solidFill>
                  <a:srgbClr val="FFFF00"/>
                </a:solidFill>
                <a:ea typeface="Calibri"/>
              </a:rPr>
              <a:t>تو گمان مي‌كني موجود كوچكي هستي در حالي كه عالم بزرگ در تو خلاصه شده است</a:t>
            </a:r>
            <a:r>
              <a:rPr lang="fa-IR" sz="4000" dirty="0" smtClean="0">
                <a:solidFill>
                  <a:srgbClr val="FFFF00"/>
                </a:solidFill>
                <a:ea typeface="Calibri"/>
              </a:rPr>
              <a:t>.</a:t>
            </a:r>
          </a:p>
          <a:p>
            <a:pPr algn="ctr"/>
            <a:endParaRPr lang="fa-IR" sz="3600" dirty="0" smtClean="0">
              <a:solidFill>
                <a:srgbClr val="FFFF00"/>
              </a:solidFill>
              <a:ea typeface="Calibri"/>
            </a:endParaRPr>
          </a:p>
          <a:p>
            <a:pPr algn="ctr"/>
            <a:r>
              <a:rPr lang="fa-IR" sz="3600" dirty="0" smtClean="0">
                <a:solidFill>
                  <a:srgbClr val="FFFF00"/>
                </a:solidFill>
                <a:ea typeface="Calibri"/>
              </a:rPr>
              <a:t>(مسئولیت انسان )</a:t>
            </a:r>
            <a:r>
              <a:rPr lang="fa-IR" sz="3600" dirty="0">
                <a:solidFill>
                  <a:srgbClr val="FFFF00"/>
                </a:solidFill>
                <a:ea typeface="Calibri"/>
              </a:rPr>
              <a:t/>
            </a:r>
            <a:br>
              <a:rPr lang="fa-IR" sz="3600" dirty="0">
                <a:solidFill>
                  <a:srgbClr val="FFFF00"/>
                </a:solidFill>
                <a:ea typeface="Calibri"/>
              </a:rPr>
            </a:br>
            <a:r>
              <a:rPr lang="fa-IR" sz="4400" dirty="0" smtClean="0">
                <a:solidFill>
                  <a:srgbClr val="FFFF00"/>
                </a:solidFill>
                <a:ea typeface="Calibri"/>
              </a:rPr>
              <a:t>خداوند </a:t>
            </a:r>
            <a:r>
              <a:rPr lang="fa-IR" sz="4400" dirty="0">
                <a:solidFill>
                  <a:srgbClr val="FFFF00"/>
                </a:solidFill>
                <a:ea typeface="Calibri"/>
              </a:rPr>
              <a:t>سرنوشت هيچ ملتي را تغيير نمي‌دهد مگر </a:t>
            </a:r>
            <a:r>
              <a:rPr lang="fa-IR" sz="4400" dirty="0" smtClean="0">
                <a:solidFill>
                  <a:srgbClr val="FFFF00"/>
                </a:solidFill>
                <a:ea typeface="Calibri"/>
              </a:rPr>
              <a:t>این‌ كه </a:t>
            </a:r>
            <a:r>
              <a:rPr lang="fa-IR" sz="4400" dirty="0">
                <a:solidFill>
                  <a:srgbClr val="FFFF00"/>
                </a:solidFill>
                <a:ea typeface="Calibri"/>
              </a:rPr>
              <a:t>خودشان </a:t>
            </a:r>
            <a:r>
              <a:rPr lang="fa-IR" sz="4400" dirty="0" smtClean="0">
                <a:solidFill>
                  <a:srgbClr val="FFFF00"/>
                </a:solidFill>
                <a:ea typeface="Calibri"/>
              </a:rPr>
              <a:t>بخواهند</a:t>
            </a:r>
            <a:r>
              <a:rPr lang="en-US" sz="4400" dirty="0" smtClean="0">
                <a:solidFill>
                  <a:srgbClr val="FFFF00"/>
                </a:solidFill>
                <a:ea typeface="Calibri"/>
                <a:cs typeface="Arial"/>
              </a:rPr>
              <a:t>.</a:t>
            </a:r>
            <a:endParaRPr lang="fa-IR" sz="4400" dirty="0" smtClean="0">
              <a:solidFill>
                <a:srgbClr val="FFFF00"/>
              </a:solidFill>
              <a:ea typeface="Calibri"/>
              <a:cs typeface="Arial"/>
            </a:endParaRPr>
          </a:p>
          <a:p>
            <a:pPr algn="ctr"/>
            <a:endParaRPr lang="fa-IR" dirty="0" smtClean="0">
              <a:solidFill>
                <a:srgbClr val="FFFF00"/>
              </a:solidFill>
              <a:ea typeface="Calibri"/>
            </a:endParaRPr>
          </a:p>
          <a:p>
            <a:pPr algn="ctr"/>
            <a:r>
              <a:rPr lang="fa-IR" dirty="0" smtClean="0">
                <a:solidFill>
                  <a:srgbClr val="FFFF00"/>
                </a:solidFill>
                <a:ea typeface="Calibri"/>
              </a:rPr>
              <a:t>درخشان </a:t>
            </a:r>
            <a:r>
              <a:rPr lang="fa-IR" dirty="0">
                <a:solidFill>
                  <a:srgbClr val="FFFF00"/>
                </a:solidFill>
                <a:ea typeface="Calibri"/>
              </a:rPr>
              <a:t>پرتوى از اصول كافى  </a:t>
            </a:r>
            <a:r>
              <a:rPr lang="fa-IR" dirty="0" smtClean="0">
                <a:solidFill>
                  <a:srgbClr val="FFFF00"/>
                </a:solidFill>
                <a:ea typeface="Calibri"/>
              </a:rPr>
              <a:t>ج</a:t>
            </a:r>
            <a:r>
              <a:rPr lang="fa-IR" dirty="0">
                <a:solidFill>
                  <a:srgbClr val="FFFF00"/>
                </a:solidFill>
                <a:ea typeface="Calibri"/>
              </a:rPr>
              <a:t>‏</a:t>
            </a:r>
            <a:r>
              <a:rPr lang="fa-IR" dirty="0" smtClean="0">
                <a:solidFill>
                  <a:srgbClr val="FFFF00"/>
                </a:solidFill>
                <a:ea typeface="Calibri"/>
              </a:rPr>
              <a:t>3 / 209   و  رعد </a:t>
            </a:r>
            <a:r>
              <a:rPr lang="fa-IR" dirty="0">
                <a:solidFill>
                  <a:srgbClr val="FFFF00"/>
                </a:solidFill>
                <a:ea typeface="Calibri"/>
              </a:rPr>
              <a:t>/ 11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251460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496" y="44624"/>
            <a:ext cx="9036496" cy="6741368"/>
          </a:xfrm>
          <a:prstGeom prst="rect">
            <a:avLst/>
          </a:prstGeom>
          <a:solidFill>
            <a:srgbClr val="7030A0"/>
          </a:solidFill>
          <a:ln w="57150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indent="180340" algn="ctr">
              <a:lnSpc>
                <a:spcPct val="130000"/>
              </a:lnSpc>
              <a:spcAft>
                <a:spcPts val="1000"/>
              </a:spcAft>
            </a:pPr>
            <a:endParaRPr lang="fa-IR" sz="2400" b="1" dirty="0">
              <a:solidFill>
                <a:srgbClr val="FFFF00"/>
              </a:solidFill>
              <a:latin typeface="Times New Roman"/>
              <a:ea typeface="Times New Roman"/>
              <a:cs typeface="B Nazanin"/>
            </a:endParaRPr>
          </a:p>
          <a:p>
            <a:pPr indent="180340" algn="ctr">
              <a:lnSpc>
                <a:spcPct val="130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وَ لَيَنْصُرَنَّ اللهَ مَنْ يَنْصُرُهُ اِنَّ اللهَ لَقَوِّيٌ عزيزٌ .الذَّين اِنْ مکنّاهُمْ فيِ الاَرض اَقاموا الصَّلوهَ وَ اتو الزَکوه وَ اَمرو بالمعروف وَ نَهو عَنِ الْمُنْکر وَلِلّهِ عاقبه الامور .</a:t>
            </a:r>
            <a:endParaRPr lang="en-US" dirty="0">
              <a:solidFill>
                <a:srgbClr val="FFFF00"/>
              </a:solidFill>
              <a:ea typeface="Calibri"/>
              <a:cs typeface="Arial"/>
            </a:endParaRPr>
          </a:p>
          <a:p>
            <a:pPr indent="180340" algn="ctr">
              <a:lnSpc>
                <a:spcPct val="130000"/>
              </a:lnSpc>
              <a:spcAft>
                <a:spcPts val="1000"/>
              </a:spcAft>
            </a:pPr>
            <a:r>
              <a:rPr lang="fa-IR" sz="3600" b="1" dirty="0" smtClean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/>
                <a:ea typeface="Times New Roman"/>
                <a:cs typeface="B Nazanin"/>
              </a:rPr>
              <a:t>و </a:t>
            </a:r>
            <a:r>
              <a:rPr lang="fa-IR" sz="3600" b="1" dirty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/>
                <a:ea typeface="Times New Roman"/>
                <a:cs typeface="B Nazanin"/>
              </a:rPr>
              <a:t>قطعاً خدا به كسانى كه [دين‏] او را يارى مى‏دهند يارى مى‏رساند مسلماً خدا نيرومند و تواناى شكست</a:t>
            </a:r>
            <a:r>
              <a:rPr lang="fa-IR" sz="3600" b="1" dirty="0" smtClean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/>
                <a:ea typeface="Times New Roman"/>
                <a:cs typeface="B Nazanin"/>
              </a:rPr>
              <a:t>‏ ناپذير است.</a:t>
            </a:r>
            <a:r>
              <a:rPr lang="fa-IR" sz="3600" b="1" dirty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/>
                <a:ea typeface="Times New Roman"/>
                <a:cs typeface="B Nazanin"/>
              </a:rPr>
              <a:t> </a:t>
            </a:r>
            <a:r>
              <a:rPr lang="fa-IR" sz="3600" b="1" dirty="0" smtClean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/>
                <a:ea typeface="Times New Roman"/>
                <a:cs typeface="B Nazanin"/>
              </a:rPr>
              <a:t>همانان </a:t>
            </a:r>
            <a:r>
              <a:rPr lang="fa-IR" sz="3600" b="1" dirty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/>
                <a:ea typeface="Times New Roman"/>
                <a:cs typeface="B Nazanin"/>
              </a:rPr>
              <a:t>كه اگر آنان را در زمين قدرت و تمكّن دهيم، نماز را برپا مى‏</a:t>
            </a:r>
            <a:r>
              <a:rPr lang="fa-IR" sz="3600" b="1" dirty="0" smtClean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/>
                <a:ea typeface="Times New Roman"/>
                <a:cs typeface="B Nazanin"/>
              </a:rPr>
              <a:t>دارند و  </a:t>
            </a:r>
            <a:r>
              <a:rPr lang="fa-IR" sz="3600" b="1" dirty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/>
                <a:ea typeface="Times New Roman"/>
                <a:cs typeface="B Nazanin"/>
              </a:rPr>
              <a:t>زكات مى‏</a:t>
            </a:r>
            <a:r>
              <a:rPr lang="fa-IR" sz="3600" b="1" dirty="0" smtClean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/>
                <a:ea typeface="Times New Roman"/>
                <a:cs typeface="B Nazanin"/>
              </a:rPr>
              <a:t>پردازند</a:t>
            </a:r>
            <a:r>
              <a:rPr lang="fa-IR" sz="3600" b="1" dirty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/>
                <a:ea typeface="Times New Roman"/>
                <a:cs typeface="B Nazanin"/>
              </a:rPr>
              <a:t> </a:t>
            </a:r>
            <a:r>
              <a:rPr lang="fa-IR" sz="3600" b="1" dirty="0" smtClean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/>
                <a:ea typeface="Times New Roman"/>
                <a:cs typeface="B Nazanin"/>
              </a:rPr>
              <a:t> </a:t>
            </a:r>
            <a:r>
              <a:rPr lang="fa-IR" sz="3600" b="1" dirty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/>
                <a:ea typeface="Times New Roman"/>
                <a:cs typeface="B Nazanin"/>
              </a:rPr>
              <a:t>و مردم را به كارهاى پسنديده </a:t>
            </a:r>
            <a:r>
              <a:rPr lang="fa-IR" sz="3600" b="1" dirty="0" smtClean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/>
                <a:ea typeface="Times New Roman"/>
                <a:cs typeface="B Nazanin"/>
              </a:rPr>
              <a:t> وا </a:t>
            </a:r>
            <a:r>
              <a:rPr lang="fa-IR" sz="3600" b="1" dirty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/>
                <a:ea typeface="Times New Roman"/>
                <a:cs typeface="B Nazanin"/>
              </a:rPr>
              <a:t>داشته و از كارهاى زشت بازمى‏دارند و عاقبت همه </a:t>
            </a:r>
            <a:r>
              <a:rPr lang="fa-IR" sz="3600" b="1" dirty="0" smtClean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/>
                <a:ea typeface="Times New Roman"/>
                <a:cs typeface="B Nazanin"/>
              </a:rPr>
              <a:t>كارها  </a:t>
            </a:r>
            <a:r>
              <a:rPr lang="fa-IR" sz="3600" b="1" dirty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/>
                <a:ea typeface="Times New Roman"/>
                <a:cs typeface="B Nazanin"/>
              </a:rPr>
              <a:t>فقط در اختيار خداست. </a:t>
            </a:r>
            <a:endParaRPr lang="fa-IR" sz="3600" b="1" dirty="0" smtClean="0">
              <a:solidFill>
                <a:srgbClr val="FFFF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Times New Roman"/>
              <a:ea typeface="Times New Roman"/>
              <a:cs typeface="B Nazanin"/>
            </a:endParaRPr>
          </a:p>
          <a:p>
            <a:pPr indent="180340" algn="ctr">
              <a:lnSpc>
                <a:spcPct val="130000"/>
              </a:lnSpc>
              <a:spcAft>
                <a:spcPts val="1000"/>
              </a:spcAft>
            </a:pPr>
            <a:r>
              <a:rPr lang="fa-IR" sz="2000" b="1" dirty="0" smtClean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/>
                <a:ea typeface="Times New Roman"/>
                <a:cs typeface="B Nazanin"/>
              </a:rPr>
              <a:t>” </a:t>
            </a:r>
            <a:r>
              <a:rPr lang="fa-IR" b="1" dirty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Times New Roman"/>
                <a:ea typeface="Times New Roman"/>
                <a:cs typeface="B Nazanin"/>
              </a:rPr>
              <a:t>حج /40و41 “</a:t>
            </a:r>
          </a:p>
          <a:p>
            <a:endParaRPr lang="en-US" sz="1600" dirty="0">
              <a:solidFill>
                <a:srgbClr val="FFFF00"/>
              </a:solidFill>
              <a:ea typeface="Calibri"/>
              <a:cs typeface="2 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028097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23528" y="1700808"/>
            <a:ext cx="8496944" cy="4896544"/>
          </a:xfrm>
          <a:prstGeom prst="roundRect">
            <a:avLst>
              <a:gd name="adj" fmla="val 5720"/>
            </a:avLst>
          </a:prstGeom>
          <a:solidFill>
            <a:srgbClr val="0070C0"/>
          </a:solidFill>
          <a:ln w="57150"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indent="180340" algn="ctr">
              <a:lnSpc>
                <a:spcPct val="130000"/>
              </a:lnSpc>
              <a:spcAft>
                <a:spcPts val="1000"/>
              </a:spcAft>
            </a:pPr>
            <a:r>
              <a:rPr lang="fa-IR" sz="54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Calibri"/>
                <a:cs typeface="B Nazanin"/>
              </a:rPr>
              <a:t>1- </a:t>
            </a:r>
            <a:r>
              <a:rPr lang="fa-IR" sz="54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تکيه </a:t>
            </a:r>
            <a:r>
              <a:rPr lang="fa-IR" sz="54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گاه مدیران، </a:t>
            </a:r>
            <a:r>
              <a:rPr lang="fa-IR" sz="54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فقط </a:t>
            </a:r>
            <a:r>
              <a:rPr lang="fa-IR" sz="54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خداوند و تمام همّشان یاری دین خدا باشد </a:t>
            </a:r>
            <a:r>
              <a:rPr lang="fa-IR" sz="54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/>
                <a:latin typeface="Times New Roman"/>
                <a:ea typeface="Times New Roman"/>
                <a:cs typeface="2  Lotus"/>
              </a:rPr>
              <a:t>تا مشمول یاری خدا شوند.</a:t>
            </a:r>
            <a:endParaRPr lang="fa-IR" sz="5400" b="1" dirty="0">
              <a:ln>
                <a:solidFill>
                  <a:srgbClr val="C00000"/>
                </a:solidFill>
              </a:ln>
              <a:solidFill>
                <a:srgbClr val="FFFF00"/>
              </a:solidFill>
              <a:latin typeface="Times New Roman"/>
              <a:ea typeface="Times New Roman"/>
              <a:cs typeface="B Nazanin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23528" y="332656"/>
            <a:ext cx="8496944" cy="1296144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8000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</a:rPr>
              <a:t>هشت پیام مدیریتی</a:t>
            </a:r>
            <a:endParaRPr lang="fa-IR" sz="8000" dirty="0">
              <a:ln>
                <a:solidFill>
                  <a:srgbClr val="C00000"/>
                </a:solidFill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0062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72008"/>
            <a:ext cx="8928992" cy="6669360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indent="180340" algn="ctr">
              <a:lnSpc>
                <a:spcPct val="130000"/>
              </a:lnSpc>
              <a:spcAft>
                <a:spcPts val="1000"/>
              </a:spcAft>
            </a:pPr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Calibri"/>
                <a:cs typeface="B Nazanin"/>
              </a:rPr>
              <a:t>2- سه شاخصة یاری دین خدا</a:t>
            </a:r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؛</a:t>
            </a:r>
          </a:p>
          <a:p>
            <a:pPr algn="ctr"/>
            <a:endParaRPr lang="fa-IR" sz="4800" b="1" dirty="0">
              <a:ln>
                <a:solidFill>
                  <a:srgbClr val="C00000"/>
                </a:solidFill>
              </a:ln>
              <a:solidFill>
                <a:srgbClr val="FFFF00"/>
              </a:solidFill>
              <a:latin typeface="Times New Roman"/>
              <a:ea typeface="Times New Roman"/>
              <a:cs typeface="B Nazanin"/>
            </a:endParaRPr>
          </a:p>
          <a:p>
            <a:pPr algn="ctr"/>
            <a:r>
              <a:rPr lang="fa-IR" sz="54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اقامة نماز ؛</a:t>
            </a:r>
          </a:p>
          <a:p>
            <a:pPr algn="ctr"/>
            <a:endParaRPr lang="fa-IR" sz="5400" b="1" dirty="0">
              <a:ln>
                <a:solidFill>
                  <a:srgbClr val="C00000"/>
                </a:solidFill>
              </a:ln>
              <a:solidFill>
                <a:srgbClr val="FFFF00"/>
              </a:solidFill>
              <a:latin typeface="Times New Roman"/>
              <a:ea typeface="Times New Roman"/>
              <a:cs typeface="B Nazanin"/>
            </a:endParaRPr>
          </a:p>
          <a:p>
            <a:pPr algn="ctr"/>
            <a:r>
              <a:rPr lang="fa-IR" sz="54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تبلیغ و ترویج زکات ؛</a:t>
            </a:r>
          </a:p>
          <a:p>
            <a:pPr algn="ctr"/>
            <a:endParaRPr lang="fa-IR" sz="5400" b="1" dirty="0">
              <a:ln>
                <a:solidFill>
                  <a:srgbClr val="C00000"/>
                </a:solidFill>
              </a:ln>
              <a:solidFill>
                <a:srgbClr val="FFFF00"/>
              </a:solidFill>
              <a:latin typeface="Times New Roman"/>
              <a:ea typeface="Times New Roman"/>
              <a:cs typeface="B Nazanin"/>
            </a:endParaRPr>
          </a:p>
          <a:p>
            <a:pPr algn="ctr"/>
            <a:r>
              <a:rPr lang="fa-IR" sz="54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امر </a:t>
            </a:r>
            <a:r>
              <a:rPr lang="fa-IR" sz="54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به معروف و نهي از منکر </a:t>
            </a:r>
            <a:r>
              <a:rPr lang="fa-IR" sz="54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.</a:t>
            </a:r>
          </a:p>
          <a:p>
            <a:pPr algn="ctr"/>
            <a:r>
              <a:rPr lang="fa-IR" sz="2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(ایجاد فضای نا امن برای </a:t>
            </a:r>
            <a:r>
              <a:rPr lang="fa-IR" sz="28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گ</a:t>
            </a:r>
            <a:r>
              <a:rPr lang="fa-IR" sz="2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ناه کار )</a:t>
            </a:r>
            <a:endParaRPr lang="fa-IR" sz="2800" b="1" dirty="0">
              <a:ln>
                <a:solidFill>
                  <a:srgbClr val="C00000"/>
                </a:solidFill>
              </a:ln>
              <a:solidFill>
                <a:srgbClr val="FFFF00"/>
              </a:solidFill>
              <a:latin typeface="Times New Roman"/>
              <a:ea typeface="Times New Roman"/>
              <a:cs typeface="B Nazanin"/>
            </a:endParaRPr>
          </a:p>
          <a:p>
            <a:endParaRPr lang="fa-IR" sz="1600" b="1" dirty="0">
              <a:ln>
                <a:solidFill>
                  <a:srgbClr val="C00000"/>
                </a:solidFill>
              </a:ln>
              <a:solidFill>
                <a:prstClr val="white"/>
              </a:solidFill>
              <a:latin typeface="Times New Roman"/>
              <a:ea typeface="Times New Roman"/>
              <a:cs typeface="B Nazani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8521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solidFill>
            <a:srgbClr val="012FAF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800" b="1" dirty="0">
                <a:solidFill>
                  <a:prstClr val="white"/>
                </a:solidFill>
                <a:ea typeface="Times New Roman"/>
                <a:cs typeface="Times New Roman"/>
              </a:rPr>
              <a:t> </a:t>
            </a:r>
            <a:r>
              <a:rPr lang="fa-IR" sz="4800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a typeface="Times New Roman"/>
              </a:rPr>
              <a:t>3</a:t>
            </a:r>
            <a:r>
              <a:rPr lang="fa-IR" sz="4800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a typeface="Calibri"/>
              </a:rPr>
              <a:t>- </a:t>
            </a:r>
            <a:r>
              <a:rPr lang="fa-IR" sz="48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 pitchFamily="2" charset="-78"/>
              </a:rPr>
              <a:t>در حکومت </a:t>
            </a:r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 pitchFamily="2" charset="-78"/>
              </a:rPr>
              <a:t>اسلامي ؛ </a:t>
            </a:r>
          </a:p>
          <a:p>
            <a:pPr algn="ctr"/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اولين </a:t>
            </a:r>
            <a:r>
              <a:rPr lang="fa-IR" sz="48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ومهمترين </a:t>
            </a:r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 pitchFamily="2" charset="-78"/>
              </a:rPr>
              <a:t>وظيفة مدیران،</a:t>
            </a:r>
          </a:p>
          <a:p>
            <a:pPr algn="ctr"/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 pitchFamily="2" charset="-78"/>
              </a:rPr>
              <a:t> </a:t>
            </a:r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اقامة </a:t>
            </a:r>
            <a:r>
              <a:rPr lang="fa-IR" sz="48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نماز </a:t>
            </a:r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است.</a:t>
            </a:r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 pitchFamily="2" charset="-78"/>
              </a:rPr>
              <a:t> </a:t>
            </a:r>
          </a:p>
          <a:p>
            <a:pPr algn="ctr"/>
            <a:r>
              <a:rPr lang="fa-IR" sz="2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( </a:t>
            </a:r>
            <a:r>
              <a:rPr lang="fa-IR" sz="28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ایجاد مدینة فاضله جهت تقرب </a:t>
            </a:r>
            <a:r>
              <a:rPr lang="fa-IR" sz="2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مردم به </a:t>
            </a:r>
            <a:r>
              <a:rPr lang="fa-IR" sz="28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خدا </a:t>
            </a:r>
            <a:r>
              <a:rPr lang="fa-IR" sz="2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)</a:t>
            </a:r>
          </a:p>
          <a:p>
            <a:pPr algn="ctr"/>
            <a:endParaRPr lang="fa-IR" sz="4000" b="1" dirty="0">
              <a:ln>
                <a:solidFill>
                  <a:srgbClr val="C00000"/>
                </a:solidFill>
              </a:ln>
              <a:solidFill>
                <a:srgbClr val="FFFF00"/>
              </a:solidFill>
              <a:latin typeface="Times New Roman"/>
              <a:ea typeface="Times New Roman"/>
              <a:cs typeface="B Nazanin"/>
            </a:endParaRPr>
          </a:p>
          <a:p>
            <a:pPr algn="ctr"/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بنا </a:t>
            </a:r>
            <a:r>
              <a:rPr lang="fa-IR" sz="48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براين حکومت و مديريت  ، </a:t>
            </a:r>
          </a:p>
          <a:p>
            <a:pPr algn="ctr"/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امانت</a:t>
            </a:r>
            <a:r>
              <a:rPr lang="fa-IR" sz="48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 </a:t>
            </a:r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و ابزاری برای </a:t>
            </a:r>
            <a:r>
              <a:rPr lang="fa-IR" sz="4800" b="1" dirty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پياده کردن ارزشهاي </a:t>
            </a:r>
            <a:r>
              <a:rPr lang="fa-IR" sz="4800" b="1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B Nazanin"/>
              </a:rPr>
              <a:t>الهي در دنیا است .</a:t>
            </a:r>
            <a:endParaRPr lang="en-US" sz="36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9839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طرح زمینه Office">
  <a:themeElements>
    <a:clrScheme name="دفتر کار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دفتر کار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دفتر کا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1059</Words>
  <Application>Microsoft Office PowerPoint</Application>
  <PresentationFormat>نمایش روی پرده (4:3)</PresentationFormat>
  <Paragraphs>116</Paragraphs>
  <Slides>23</Slides>
  <Notes>0</Notes>
  <HiddenSlides>0</HiddenSlides>
  <MMClips>0</MMClips>
  <ScaleCrop>false</ScaleCrop>
  <HeadingPairs>
    <vt:vector size="4" baseType="variant">
      <vt:variant>
        <vt:lpstr>طرح زمینه</vt:lpstr>
      </vt:variant>
      <vt:variant>
        <vt:i4>1</vt:i4>
      </vt:variant>
      <vt:variant>
        <vt:lpstr>عنوانهای اسلاید</vt:lpstr>
      </vt:variant>
      <vt:variant>
        <vt:i4>23</vt:i4>
      </vt:variant>
    </vt:vector>
  </HeadingPairs>
  <TitlesOfParts>
    <vt:vector size="24" baseType="lpstr">
      <vt:lpstr>طرح زمینه Office</vt:lpstr>
      <vt:lpstr>اسلاید 1</vt:lpstr>
      <vt:lpstr>اسلاید 2</vt:lpstr>
      <vt:lpstr>اسلاید 3</vt:lpstr>
      <vt:lpstr>اسلاید 4</vt:lpstr>
      <vt:lpstr>اسلاید 5</vt:lpstr>
      <vt:lpstr>اسلاید 6</vt:lpstr>
      <vt:lpstr>اسلاید 7</vt:lpstr>
      <vt:lpstr>اسلاید 8</vt:lpstr>
      <vt:lpstr>اسلاید 9</vt:lpstr>
      <vt:lpstr>اسلاید 10</vt:lpstr>
      <vt:lpstr>اسلاید 11</vt:lpstr>
      <vt:lpstr>اسلاید 12</vt:lpstr>
      <vt:lpstr>اسلاید 13</vt:lpstr>
      <vt:lpstr>اسلاید 14</vt:lpstr>
      <vt:lpstr>اسلاید 15</vt:lpstr>
      <vt:lpstr>اسلاید 16</vt:lpstr>
      <vt:lpstr>اسلاید 17</vt:lpstr>
      <vt:lpstr>اسلاید 18</vt:lpstr>
      <vt:lpstr>اسلاید 19</vt:lpstr>
      <vt:lpstr>اسلاید 20</vt:lpstr>
      <vt:lpstr>اسلاید 21</vt:lpstr>
      <vt:lpstr>اسلاید 22</vt:lpstr>
      <vt:lpstr>اسلاید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ارائه PowerPoint</dc:title>
  <dc:creator>Ali</dc:creator>
  <cp:lastModifiedBy>sarallah</cp:lastModifiedBy>
  <cp:revision>125</cp:revision>
  <dcterms:created xsi:type="dcterms:W3CDTF">2011-11-18T15:50:06Z</dcterms:created>
  <dcterms:modified xsi:type="dcterms:W3CDTF">2012-03-07T09:38:51Z</dcterms:modified>
</cp:coreProperties>
</file>