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5"/>
  </p:notesMasterIdLst>
  <p:sldIdLst>
    <p:sldId id="333" r:id="rId2"/>
    <p:sldId id="257"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292" r:id="rId44"/>
    <p:sldId id="293" r:id="rId45"/>
    <p:sldId id="294" r:id="rId46"/>
    <p:sldId id="295" r:id="rId47"/>
    <p:sldId id="296" r:id="rId48"/>
    <p:sldId id="297" r:id="rId49"/>
    <p:sldId id="298" r:id="rId50"/>
    <p:sldId id="299" r:id="rId51"/>
    <p:sldId id="332"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60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3651EB-9B33-4EE6-9CA6-C2499C3996EF}" type="datetimeFigureOut">
              <a:rPr lang="en-US" smtClean="0"/>
              <a:pPr/>
              <a:t>3/12/2013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D9A1FA-2C5A-4626-ADB2-DD6C97A3247A}" type="slidenum">
              <a:rPr lang="en-US" smtClean="0"/>
              <a:pPr/>
              <a:t>‹#›</a:t>
            </a:fld>
            <a:endParaRPr lang="en-US"/>
          </a:p>
        </p:txBody>
      </p:sp>
    </p:spTree>
    <p:extLst>
      <p:ext uri="{BB962C8B-B14F-4D97-AF65-F5344CB8AC3E}">
        <p14:creationId xmlns:p14="http://schemas.microsoft.com/office/powerpoint/2010/main" val="274742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EA32E0-A712-4219-8BB3-C9912332B179}" type="slidenum">
              <a:rPr lang="en-US" smtClean="0"/>
              <a:pPr/>
              <a:t>26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EA32E0-A712-4219-8BB3-C9912332B179}" type="slidenum">
              <a:rPr lang="en-US" smtClean="0"/>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EA32E0-A712-4219-8BB3-C9912332B179}"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D9A1FA-2C5A-4626-ADB2-DD6C97A3247A}" type="slidenum">
              <a:rPr lang="en-US" smtClean="0"/>
              <a:pPr/>
              <a:t>41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ADFD09F1-26A4-4FC6-8CD9-8807E7B18988}"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101725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DFD09F1-26A4-4FC6-8CD9-8807E7B18988}"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2185748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DFD09F1-26A4-4FC6-8CD9-8807E7B18988}"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3686241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ADFD09F1-26A4-4FC6-8CD9-8807E7B18988}"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1106047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FD09F1-26A4-4FC6-8CD9-8807E7B18988}" type="datetimeFigureOut">
              <a:rPr lang="en-US" smtClean="0"/>
              <a:pPr/>
              <a:t>3/12/2013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395166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ADFD09F1-26A4-4FC6-8CD9-8807E7B18988}"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2724676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ADFD09F1-26A4-4FC6-8CD9-8807E7B18988}" type="datetimeFigureOut">
              <a:rPr lang="en-US" smtClean="0"/>
              <a:pPr/>
              <a:t>3/12/2013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376442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DFD09F1-26A4-4FC6-8CD9-8807E7B18988}" type="datetimeFigureOut">
              <a:rPr lang="en-US" smtClean="0"/>
              <a:pPr/>
              <a:t>3/12/2013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167732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FD09F1-26A4-4FC6-8CD9-8807E7B18988}" type="datetimeFigureOut">
              <a:rPr lang="en-US" smtClean="0"/>
              <a:pPr/>
              <a:t>3/12/2013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121692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D09F1-26A4-4FC6-8CD9-8807E7B18988}"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33237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FD09F1-26A4-4FC6-8CD9-8807E7B18988}" type="datetimeFigureOut">
              <a:rPr lang="en-US" smtClean="0"/>
              <a:pPr/>
              <a:t>3/12/2013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452D1A-FB30-4362-B59F-1AEFF200DD17}" type="slidenum">
              <a:rPr lang="en-US" smtClean="0"/>
              <a:pPr/>
              <a:t>‹#›</a:t>
            </a:fld>
            <a:endParaRPr lang="en-US"/>
          </a:p>
        </p:txBody>
      </p:sp>
    </p:spTree>
    <p:extLst>
      <p:ext uri="{BB962C8B-B14F-4D97-AF65-F5344CB8AC3E}">
        <p14:creationId xmlns:p14="http://schemas.microsoft.com/office/powerpoint/2010/main" val="37159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DFD09F1-26A4-4FC6-8CD9-8807E7B18988}" type="datetimeFigureOut">
              <a:rPr lang="en-US" smtClean="0"/>
              <a:pPr/>
              <a:t>3/12/2013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B452D1A-FB30-4362-B59F-1AEFF200DD17}" type="slidenum">
              <a:rPr lang="en-US" smtClean="0"/>
              <a:pPr/>
              <a:t>‹#›</a:t>
            </a:fld>
            <a:endParaRPr lang="en-US"/>
          </a:p>
        </p:txBody>
      </p:sp>
    </p:spTree>
    <p:extLst>
      <p:ext uri="{BB962C8B-B14F-4D97-AF65-F5344CB8AC3E}">
        <p14:creationId xmlns:p14="http://schemas.microsoft.com/office/powerpoint/2010/main" val="32218592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3" Type="http://schemas.openxmlformats.org/officeDocument/2006/relationships/image" Target="../media/image64.png"/><Relationship Id="rId7" Type="http://schemas.openxmlformats.org/officeDocument/2006/relationships/image" Target="../media/image68.png"/><Relationship Id="rId12" Type="http://schemas.openxmlformats.org/officeDocument/2006/relationships/image" Target="../media/image73.pn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57.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9.png"/><Relationship Id="rId3" Type="http://schemas.openxmlformats.org/officeDocument/2006/relationships/image" Target="../media/image75.png"/><Relationship Id="rId7" Type="http://schemas.openxmlformats.org/officeDocument/2006/relationships/image" Target="../media/image69.png"/><Relationship Id="rId12" Type="http://schemas.openxmlformats.org/officeDocument/2006/relationships/image" Target="../media/image47.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74.png"/><Relationship Id="rId5" Type="http://schemas.openxmlformats.org/officeDocument/2006/relationships/image" Target="../media/image67.png"/><Relationship Id="rId15" Type="http://schemas.openxmlformats.org/officeDocument/2006/relationships/image" Target="../media/image81.png"/><Relationship Id="rId10" Type="http://schemas.openxmlformats.org/officeDocument/2006/relationships/image" Target="../media/image72.png"/><Relationship Id="rId4" Type="http://schemas.openxmlformats.org/officeDocument/2006/relationships/image" Target="../media/image76.png"/><Relationship Id="rId9" Type="http://schemas.openxmlformats.org/officeDocument/2006/relationships/image" Target="../media/image78.png"/><Relationship Id="rId14" Type="http://schemas.openxmlformats.org/officeDocument/2006/relationships/image" Target="../media/image80.png"/></Relationships>
</file>

<file path=ppt/slides/_rels/slide5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74.png"/><Relationship Id="rId7" Type="http://schemas.openxmlformats.org/officeDocument/2006/relationships/image" Target="../media/image84.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53.png"/><Relationship Id="rId10" Type="http://schemas.openxmlformats.org/officeDocument/2006/relationships/image" Target="../media/image87.png"/><Relationship Id="rId4" Type="http://schemas.openxmlformats.org/officeDocument/2006/relationships/image" Target="../media/image68.png"/><Relationship Id="rId9" Type="http://schemas.openxmlformats.org/officeDocument/2006/relationships/image" Target="../media/image8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88.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68.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54.png"/><Relationship Id="rId1" Type="http://schemas.openxmlformats.org/officeDocument/2006/relationships/slideLayout" Target="../slideLayouts/slideLayout7.xml"/><Relationship Id="rId4" Type="http://schemas.openxmlformats.org/officeDocument/2006/relationships/image" Target="../media/image110.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111.png"/><Relationship Id="rId7" Type="http://schemas.openxmlformats.org/officeDocument/2006/relationships/image" Target="../media/image115.png"/><Relationship Id="rId2" Type="http://schemas.openxmlformats.org/officeDocument/2006/relationships/image" Target="../media/image54.png"/><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81.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98.png"/><Relationship Id="rId2"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13.png"/><Relationship Id="rId4" Type="http://schemas.openxmlformats.org/officeDocument/2006/relationships/image" Target="../media/image112.png"/></Relationships>
</file>

<file path=ppt/slides/_rels/slide8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127.png"/><Relationship Id="rId18" Type="http://schemas.openxmlformats.org/officeDocument/2006/relationships/image" Target="../media/image54.png"/><Relationship Id="rId3" Type="http://schemas.openxmlformats.org/officeDocument/2006/relationships/image" Target="../media/image118.png"/><Relationship Id="rId7" Type="http://schemas.openxmlformats.org/officeDocument/2006/relationships/image" Target="../media/image122.png"/><Relationship Id="rId12" Type="http://schemas.openxmlformats.org/officeDocument/2006/relationships/image" Target="../media/image126.png"/><Relationship Id="rId17" Type="http://schemas.openxmlformats.org/officeDocument/2006/relationships/image" Target="../media/image130.png"/><Relationship Id="rId2" Type="http://schemas.openxmlformats.org/officeDocument/2006/relationships/image" Target="../media/image115.png"/><Relationship Id="rId16" Type="http://schemas.openxmlformats.org/officeDocument/2006/relationships/image" Target="../media/image117.png"/><Relationship Id="rId1" Type="http://schemas.openxmlformats.org/officeDocument/2006/relationships/slideLayout" Target="../slideLayouts/slideLayout7.xml"/><Relationship Id="rId6" Type="http://schemas.openxmlformats.org/officeDocument/2006/relationships/image" Target="../media/image121.png"/><Relationship Id="rId11" Type="http://schemas.openxmlformats.org/officeDocument/2006/relationships/image" Target="../media/image125.png"/><Relationship Id="rId5" Type="http://schemas.openxmlformats.org/officeDocument/2006/relationships/image" Target="../media/image120.png"/><Relationship Id="rId15" Type="http://schemas.openxmlformats.org/officeDocument/2006/relationships/image" Target="../media/image129.png"/><Relationship Id="rId10" Type="http://schemas.openxmlformats.org/officeDocument/2006/relationships/image" Target="../media/image124.png"/><Relationship Id="rId4" Type="http://schemas.openxmlformats.org/officeDocument/2006/relationships/image" Target="../media/image119.png"/><Relationship Id="rId9" Type="http://schemas.openxmlformats.org/officeDocument/2006/relationships/image" Target="../media/image123.png"/><Relationship Id="rId14" Type="http://schemas.openxmlformats.org/officeDocument/2006/relationships/image" Target="../media/image128.png"/></Relationships>
</file>

<file path=ppt/slides/_rels/slide83.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98.png"/><Relationship Id="rId1" Type="http://schemas.openxmlformats.org/officeDocument/2006/relationships/slideLayout" Target="../slideLayouts/slideLayout7.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32.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43600" y="1905000"/>
            <a:ext cx="3048000" cy="598962"/>
          </a:xfrm>
        </p:spPr>
        <p:txBody>
          <a:bodyPr>
            <a:normAutofit fontScale="90000"/>
          </a:bodyPr>
          <a:lstStyle/>
          <a:p>
            <a:pPr algn="r"/>
            <a:r>
              <a:rPr lang="fa-IR" dirty="0" smtClean="0">
                <a:cs typeface="B Nazanin" pitchFamily="2" charset="-78"/>
              </a:rPr>
              <a:t>ارائه دهندگان :</a:t>
            </a:r>
            <a:endParaRPr lang="en-US" dirty="0">
              <a:cs typeface="B Nazanin" pitchFamily="2" charset="-78"/>
            </a:endParaRPr>
          </a:p>
        </p:txBody>
      </p:sp>
      <p:sp>
        <p:nvSpPr>
          <p:cNvPr id="3" name="Subtitle 2"/>
          <p:cNvSpPr>
            <a:spLocks noGrp="1"/>
          </p:cNvSpPr>
          <p:nvPr>
            <p:ph type="subTitle" idx="1"/>
          </p:nvPr>
        </p:nvSpPr>
        <p:spPr>
          <a:xfrm>
            <a:off x="2133600" y="3048000"/>
            <a:ext cx="6477000" cy="1371600"/>
          </a:xfrm>
        </p:spPr>
        <p:txBody>
          <a:bodyPr>
            <a:normAutofit/>
          </a:bodyPr>
          <a:lstStyle/>
          <a:p>
            <a:pPr algn="ctr"/>
            <a:r>
              <a:rPr lang="fa-IR" sz="2400" dirty="0" smtClean="0">
                <a:solidFill>
                  <a:schemeClr val="tx1"/>
                </a:solidFill>
                <a:cs typeface="B Nazanin" pitchFamily="2" charset="-78"/>
              </a:rPr>
              <a:t>سوده کاکوئی نژاد                           اعظم قدرت نما</a:t>
            </a:r>
            <a:endParaRPr lang="en-US" sz="2400" dirty="0">
              <a:solidFill>
                <a:schemeClr val="tx1"/>
              </a:solidFill>
              <a:cs typeface="B Nazanin"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65537"/>
            <a:ext cx="8771953" cy="1015663"/>
          </a:xfrm>
          <a:prstGeom prst="rect">
            <a:avLst/>
          </a:prstGeom>
          <a:noFill/>
        </p:spPr>
        <p:txBody>
          <a:bodyPr wrap="none" rtlCol="0">
            <a:spAutoFit/>
          </a:bodyPr>
          <a:lstStyle/>
          <a:p>
            <a:pPr algn="r" rtl="1"/>
            <a:r>
              <a:rPr lang="fa-IR" sz="2400" dirty="0" smtClean="0">
                <a:latin typeface="Times New Roman" pitchFamily="18" charset="0"/>
                <a:cs typeface="B Nazanin" pitchFamily="2" charset="-78"/>
              </a:rPr>
              <a:t>فرض کنید </a:t>
            </a:r>
            <a:r>
              <a:rPr lang="en-US" sz="2400" dirty="0" smtClean="0">
                <a:latin typeface="Times New Roman" pitchFamily="18" charset="0"/>
                <a:cs typeface="B Nazanin" pitchFamily="2" charset="-78"/>
              </a:rPr>
              <a:t>f</a:t>
            </a:r>
            <a:r>
              <a:rPr lang="fa-IR" sz="2400" dirty="0" smtClean="0">
                <a:latin typeface="Times New Roman" pitchFamily="18" charset="0"/>
                <a:cs typeface="B Nazanin" pitchFamily="2" charset="-78"/>
              </a:rPr>
              <a:t> یک وجه عادی از شی باشد ، برای خارج کردن شی از قالب باید </a:t>
            </a:r>
            <a:r>
              <a:rPr lang="en-US" sz="2400" dirty="0" smtClean="0">
                <a:latin typeface="Times New Roman" pitchFamily="18" charset="0"/>
                <a:cs typeface="B Nazanin" pitchFamily="2" charset="-78"/>
              </a:rPr>
              <a:t>f</a:t>
            </a:r>
            <a:r>
              <a:rPr lang="fa-IR" sz="2400" dirty="0" smtClean="0">
                <a:latin typeface="Times New Roman" pitchFamily="18" charset="0"/>
                <a:cs typeface="B Nazanin" pitchFamily="2" charset="-78"/>
              </a:rPr>
              <a:t> از روی</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سطح</a:t>
            </a:r>
          </a:p>
          <a:p>
            <a:pPr algn="r" rtl="1">
              <a:lnSpc>
                <a:spcPct val="150000"/>
              </a:lnSpc>
            </a:pP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از قالب بلند شود یا روی آن بلغزد . </a:t>
            </a:r>
            <a:endParaRPr lang="en-US" sz="2400" dirty="0">
              <a:latin typeface="Times New Roman" pitchFamily="18" charset="0"/>
              <a:cs typeface="B Nazanin" pitchFamily="2" charset="-78"/>
            </a:endParaRPr>
          </a:p>
        </p:txBody>
      </p:sp>
      <p:sp>
        <p:nvSpPr>
          <p:cNvPr id="4" name="TextBox 3"/>
          <p:cNvSpPr txBox="1"/>
          <p:nvPr/>
        </p:nvSpPr>
        <p:spPr>
          <a:xfrm>
            <a:off x="2863269" y="316468"/>
            <a:ext cx="5747331" cy="461665"/>
          </a:xfrm>
          <a:prstGeom prst="rect">
            <a:avLst/>
          </a:prstGeom>
          <a:noFill/>
        </p:spPr>
        <p:txBody>
          <a:bodyPr wrap="square" rtlCol="0">
            <a:spAutoFit/>
          </a:bodyPr>
          <a:lstStyle/>
          <a:p>
            <a:pPr algn="r" rtl="1"/>
            <a:r>
              <a:rPr lang="fa-IR" sz="2400" dirty="0" smtClean="0">
                <a:latin typeface="Times New Roman" pitchFamily="18" charset="0"/>
                <a:cs typeface="B Nazanin" pitchFamily="2" charset="-78"/>
              </a:rPr>
              <a:t>فرض کنید که</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یک چند وجهی سه بعدی باشد . </a:t>
            </a:r>
            <a:endParaRPr lang="en-US" sz="2400" dirty="0">
              <a:latin typeface="Times New Roman" pitchFamily="18" charset="0"/>
              <a:cs typeface="B Nazanin" pitchFamily="2" charset="-78"/>
            </a:endParaRPr>
          </a:p>
        </p:txBody>
      </p:sp>
      <p:sp>
        <p:nvSpPr>
          <p:cNvPr id="6" name="TextBox 5"/>
          <p:cNvSpPr txBox="1"/>
          <p:nvPr/>
        </p:nvSpPr>
        <p:spPr>
          <a:xfrm>
            <a:off x="0" y="2270373"/>
            <a:ext cx="8686800" cy="1615827"/>
          </a:xfrm>
          <a:prstGeom prst="rect">
            <a:avLst/>
          </a:prstGeom>
          <a:noFill/>
        </p:spPr>
        <p:txBody>
          <a:bodyPr wrap="square" rtlCol="0">
            <a:spAutoFit/>
          </a:bodyPr>
          <a:lstStyle/>
          <a:p>
            <a:pPr algn="r" rtl="1">
              <a:lnSpc>
                <a:spcPct val="150000"/>
              </a:lnSpc>
              <a:buFont typeface="Wingdings" pitchFamily="2" charset="2"/>
              <a:buChar char="v"/>
            </a:pPr>
            <a:r>
              <a:rPr lang="fa-IR" sz="2200" dirty="0" smtClean="0">
                <a:cs typeface="B Nazanin" pitchFamily="2" charset="-78"/>
              </a:rPr>
              <a:t>برای تعیین زاویه بین دو بردار باید ابتدا آن دو بردار را طوری در نظر بگیریم که مبدا آنها مبدا دستگاه مختصات باشد ، سپس این دو بردار در صفحه ی متناظرشان دو زاویه دارند که از بین آن دو باید زاویه کوچکتر را در نظر بگیریم.</a:t>
            </a:r>
            <a:endParaRPr lang="en-US" sz="2200" dirty="0">
              <a:cs typeface="B Nazanin" pitchFamily="2" charset="-78"/>
            </a:endParaRPr>
          </a:p>
        </p:txBody>
      </p:sp>
      <p:sp>
        <p:nvSpPr>
          <p:cNvPr id="7" name="TextBox 6"/>
          <p:cNvSpPr txBox="1"/>
          <p:nvPr/>
        </p:nvSpPr>
        <p:spPr>
          <a:xfrm>
            <a:off x="3235758" y="5265003"/>
            <a:ext cx="5527242" cy="830997"/>
          </a:xfrm>
          <a:prstGeom prst="rect">
            <a:avLst/>
          </a:prstGeom>
          <a:noFill/>
        </p:spPr>
        <p:txBody>
          <a:bodyPr wrap="square" rtlCol="0">
            <a:spAutoFit/>
          </a:bodyPr>
          <a:lstStyle/>
          <a:p>
            <a:pPr algn="r" rtl="1">
              <a:buFont typeface="Wingdings" pitchFamily="2" charset="2"/>
              <a:buChar char="v"/>
            </a:pP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یک شرط لازم روی    این است که زاویه بین    و           حداقل 90 باشد . </a:t>
            </a:r>
            <a:endParaRPr lang="en-US" sz="2400" dirty="0">
              <a:latin typeface="Times New Roman" pitchFamily="18" charset="0"/>
              <a:cs typeface="B Nazanin" pitchFamily="2" charset="-78"/>
            </a:endParaRPr>
          </a:p>
        </p:txBody>
      </p:sp>
      <p:sp>
        <p:nvSpPr>
          <p:cNvPr id="512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23" name="Rectangle 3"/>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990975" y="5284053"/>
            <a:ext cx="200025" cy="514350"/>
          </a:xfrm>
          <a:prstGeom prst="rect">
            <a:avLst/>
          </a:prstGeom>
          <a:noFill/>
        </p:spPr>
      </p:pic>
      <p:sp>
        <p:nvSpPr>
          <p:cNvPr id="5126"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353175" y="5284053"/>
            <a:ext cx="200025" cy="514350"/>
          </a:xfrm>
          <a:prstGeom prst="rect">
            <a:avLst/>
          </a:prstGeom>
          <a:noFill/>
        </p:spPr>
      </p:pic>
      <p:pic>
        <p:nvPicPr>
          <p:cNvPr id="1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317907" y="4333875"/>
            <a:ext cx="628650" cy="466725"/>
          </a:xfrm>
          <a:prstGeom prst="rect">
            <a:avLst/>
          </a:prstGeom>
          <a:noFill/>
        </p:spPr>
      </p:pic>
      <p:sp>
        <p:nvSpPr>
          <p:cNvPr id="18" name="TextBox 17"/>
          <p:cNvSpPr txBox="1"/>
          <p:nvPr/>
        </p:nvSpPr>
        <p:spPr>
          <a:xfrm>
            <a:off x="3276600" y="4333875"/>
            <a:ext cx="5336717" cy="461665"/>
          </a:xfrm>
          <a:prstGeom prst="rect">
            <a:avLst/>
          </a:prstGeom>
          <a:noFill/>
        </p:spPr>
        <p:txBody>
          <a:bodyPr wrap="none" rtlCol="0">
            <a:spAutoFit/>
          </a:bodyPr>
          <a:lstStyle/>
          <a:p>
            <a:pPr algn="r" rtl="1">
              <a:buFont typeface="Wingdings" pitchFamily="2" charset="2"/>
              <a:buChar char="v"/>
            </a:pPr>
            <a:r>
              <a:rPr lang="fa-IR" sz="2400" dirty="0" smtClean="0">
                <a:latin typeface="Times New Roman" pitchFamily="18" charset="0"/>
                <a:cs typeface="B Nazanin" pitchFamily="2" charset="-78"/>
              </a:rPr>
              <a:t>              :  بردار عمود بر سطح </a:t>
            </a:r>
            <a:r>
              <a:rPr lang="en-US" sz="2400" dirty="0" smtClean="0">
                <a:latin typeface="Times New Roman" pitchFamily="18" charset="0"/>
                <a:cs typeface="B Nazanin" pitchFamily="2" charset="-78"/>
              </a:rPr>
              <a:t>f</a:t>
            </a:r>
            <a:r>
              <a:rPr lang="fa-IR" sz="2400" dirty="0" smtClean="0">
                <a:latin typeface="Times New Roman" pitchFamily="18" charset="0"/>
                <a:cs typeface="B Nazanin" pitchFamily="2" charset="-78"/>
              </a:rPr>
              <a:t> و به سمت خارج .</a:t>
            </a:r>
            <a:endParaRPr lang="en-US" sz="2400" dirty="0">
              <a:latin typeface="Times New Roman" pitchFamily="18" charset="0"/>
              <a:cs typeface="B Nazanin" pitchFamily="2" charset="-78"/>
            </a:endParaRPr>
          </a:p>
        </p:txBody>
      </p:sp>
      <p:pic>
        <p:nvPicPr>
          <p:cNvPr id="5128" name="Picture 8" descr="C:\Users\VAIO\Desktop\4.jpg"/>
          <p:cNvPicPr>
            <a:picLocks noChangeAspect="1" noChangeArrowheads="1"/>
          </p:cNvPicPr>
          <p:nvPr/>
        </p:nvPicPr>
        <p:blipFill>
          <a:blip r:embed="rId4"/>
          <a:srcRect/>
          <a:stretch>
            <a:fillRect/>
          </a:stretch>
        </p:blipFill>
        <p:spPr bwMode="auto">
          <a:xfrm>
            <a:off x="304800" y="4419600"/>
            <a:ext cx="2749550" cy="1981200"/>
          </a:xfrm>
          <a:prstGeom prst="rect">
            <a:avLst/>
          </a:prstGeom>
          <a:noFill/>
        </p:spPr>
      </p:pic>
      <p:cxnSp>
        <p:nvCxnSpPr>
          <p:cNvPr id="31" name="Straight Arrow Connector 30"/>
          <p:cNvCxnSpPr/>
          <p:nvPr/>
        </p:nvCxnSpPr>
        <p:spPr>
          <a:xfrm rot="5400000" flipH="1" flipV="1">
            <a:off x="723900" y="5448300"/>
            <a:ext cx="5334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rot="10800000">
            <a:off x="457200" y="5867400"/>
            <a:ext cx="38100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pic>
        <p:nvPicPr>
          <p:cNvPr id="4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05150" y="5255478"/>
            <a:ext cx="628650" cy="466725"/>
          </a:xfrm>
          <a:prstGeom prst="rect">
            <a:avLst/>
          </a:prstGeom>
          <a:noFill/>
        </p:spPr>
      </p:pic>
      <p:sp>
        <p:nvSpPr>
          <p:cNvPr id="5130"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131" name="Rectangle 11"/>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33"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32"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61950" y="5437620"/>
            <a:ext cx="476250" cy="353580"/>
          </a:xfrm>
          <a:prstGeom prst="rect">
            <a:avLst/>
          </a:prstGeom>
          <a:noFill/>
        </p:spPr>
      </p:pic>
      <p:sp>
        <p:nvSpPr>
          <p:cNvPr id="5134" name="Rectangle 14"/>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9"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095375" y="4953000"/>
            <a:ext cx="200025" cy="514350"/>
          </a:xfrm>
          <a:prstGeom prst="rect">
            <a:avLst/>
          </a:prstGeom>
          <a:noFill/>
        </p:spPr>
      </p:pic>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8305800" y="1466850"/>
            <a:ext cx="180975" cy="438150"/>
          </a:xfrm>
          <a:prstGeom prst="rect">
            <a:avLst/>
          </a:prstGeom>
          <a:noFill/>
        </p:spPr>
      </p:pic>
    </p:spTree>
    <p:extLst>
      <p:ext uri="{BB962C8B-B14F-4D97-AF65-F5344CB8AC3E}">
        <p14:creationId xmlns:p14="http://schemas.microsoft.com/office/powerpoint/2010/main" val="155187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13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030" y="540603"/>
            <a:ext cx="8069838" cy="1200329"/>
          </a:xfrm>
          <a:prstGeom prst="rect">
            <a:avLst/>
          </a:prstGeom>
          <a:noFill/>
        </p:spPr>
        <p:txBody>
          <a:bodyPr wrap="none" rtlCol="0">
            <a:spAutoFit/>
          </a:bodyPr>
          <a:lstStyle/>
          <a:p>
            <a:pPr algn="r" rtl="1"/>
            <a:r>
              <a:rPr lang="fa-IR" sz="2000" dirty="0" smtClean="0">
                <a:latin typeface="Times New Roman" pitchFamily="18" charset="0"/>
                <a:cs typeface="B Titr" pitchFamily="2" charset="-78"/>
              </a:rPr>
              <a:t>لم 4.1</a:t>
            </a:r>
            <a:r>
              <a:rPr lang="fa-IR" sz="2400" dirty="0" smtClean="0">
                <a:latin typeface="Times New Roman" pitchFamily="18" charset="0"/>
                <a:cs typeface="B Nazanin" pitchFamily="2" charset="-78"/>
              </a:rPr>
              <a:t> : چند وجهی </a:t>
            </a:r>
            <a:r>
              <a:rPr lang="en-US" sz="2400" b="1" dirty="0" smtClean="0">
                <a:latin typeface="Times New Roman" pitchFamily="18" charset="0"/>
                <a:cs typeface="B Nazanin" pitchFamily="2" charset="-78"/>
              </a:rPr>
              <a:t>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به وسیله یک انتقال در جهت</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میتواند از قالب خارج شود </a:t>
            </a:r>
          </a:p>
          <a:p>
            <a:pPr algn="r" rtl="1">
              <a:lnSpc>
                <a:spcPct val="200000"/>
              </a:lnSpc>
            </a:pPr>
            <a:r>
              <a:rPr lang="fa-IR" sz="2400" dirty="0" smtClean="0">
                <a:latin typeface="Times New Roman" pitchFamily="18" charset="0"/>
                <a:cs typeface="B Nazanin" pitchFamily="2" charset="-78"/>
              </a:rPr>
              <a:t>اگر و تنها اگر حداقل یک زاویه 90 با             به ازای همه سطوح</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بسازد . </a:t>
            </a:r>
            <a:endParaRPr lang="en-US" sz="2400" dirty="0">
              <a:latin typeface="Times New Roman" pitchFamily="18" charset="0"/>
              <a:cs typeface="B Nazanin" pitchFamily="2" charset="-78"/>
            </a:endParaRPr>
          </a:p>
        </p:txBody>
      </p:sp>
      <p:pic>
        <p:nvPicPr>
          <p:cNvPr id="3"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429000" y="476250"/>
            <a:ext cx="200025" cy="514350"/>
          </a:xfrm>
          <a:prstGeom prst="rect">
            <a:avLst/>
          </a:prstGeom>
          <a:noFill/>
        </p:spPr>
      </p:pic>
      <p:pic>
        <p:nvPicPr>
          <p:cNvPr id="4"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19600" y="1143000"/>
            <a:ext cx="628650" cy="466725"/>
          </a:xfrm>
          <a:prstGeom prst="rect">
            <a:avLst/>
          </a:prstGeom>
          <a:noFill/>
        </p:spPr>
      </p:pic>
      <p:sp>
        <p:nvSpPr>
          <p:cNvPr id="5" name="TextBox 4"/>
          <p:cNvSpPr txBox="1"/>
          <p:nvPr/>
        </p:nvSpPr>
        <p:spPr>
          <a:xfrm>
            <a:off x="514280" y="2133600"/>
            <a:ext cx="8267135" cy="1877437"/>
          </a:xfrm>
          <a:prstGeom prst="rect">
            <a:avLst/>
          </a:prstGeom>
          <a:noFill/>
        </p:spPr>
        <p:txBody>
          <a:bodyPr wrap="none" rtlCol="0">
            <a:spAutoFit/>
          </a:bodyPr>
          <a:lstStyle/>
          <a:p>
            <a:pPr algn="r"/>
            <a:r>
              <a:rPr lang="fa-IR" sz="2000" dirty="0" smtClean="0">
                <a:latin typeface="Times New Roman" pitchFamily="18" charset="0"/>
                <a:cs typeface="B Titr" pitchFamily="2" charset="-78"/>
              </a:rPr>
              <a:t>اثبات  :</a:t>
            </a:r>
          </a:p>
          <a:p>
            <a:pPr algn="r" rtl="1">
              <a:lnSpc>
                <a:spcPct val="200000"/>
              </a:lnSpc>
              <a:buFont typeface="Wingdings" pitchFamily="2" charset="2"/>
              <a:buChar char="v"/>
            </a:pPr>
            <a:r>
              <a:rPr lang="fa-IR" sz="2400" dirty="0" smtClean="0">
                <a:latin typeface="Times New Roman" pitchFamily="18" charset="0"/>
                <a:cs typeface="B Nazanin" pitchFamily="2" charset="-78"/>
              </a:rPr>
              <a:t>اگر       زاویه کمتر از 90 درجه با         بسازد آنگاه زمانی که انتقال در جهت        </a:t>
            </a:r>
          </a:p>
          <a:p>
            <a:pPr algn="r" rtl="1">
              <a:lnSpc>
                <a:spcPct val="200000"/>
              </a:lnSpc>
            </a:pPr>
            <a:r>
              <a:rPr lang="fa-IR" sz="2400" dirty="0" smtClean="0">
                <a:latin typeface="Times New Roman" pitchFamily="18" charset="0"/>
                <a:cs typeface="B Nazanin" pitchFamily="2" charset="-78"/>
              </a:rPr>
              <a:t> باشد هر نقطه </a:t>
            </a:r>
            <a:r>
              <a:rPr lang="en-US" sz="2400" dirty="0" smtClean="0">
                <a:latin typeface="Times New Roman" pitchFamily="18" charset="0"/>
                <a:cs typeface="B Nazanin" pitchFamily="2" charset="-78"/>
              </a:rPr>
              <a:t>q</a:t>
            </a:r>
            <a:r>
              <a:rPr lang="fa-IR" sz="2400" dirty="0" smtClean="0">
                <a:latin typeface="Times New Roman" pitchFamily="18" charset="0"/>
                <a:cs typeface="B Nazanin" pitchFamily="2" charset="-78"/>
              </a:rPr>
              <a:t> در سطح </a:t>
            </a:r>
            <a:r>
              <a:rPr lang="en-US" sz="2400" dirty="0" smtClean="0">
                <a:latin typeface="Times New Roman" pitchFamily="18" charset="0"/>
                <a:cs typeface="B Nazanin" pitchFamily="2" charset="-78"/>
              </a:rPr>
              <a:t>f</a:t>
            </a:r>
            <a:r>
              <a:rPr lang="fa-IR" sz="2400" dirty="0" smtClean="0">
                <a:latin typeface="Times New Roman" pitchFamily="18" charset="0"/>
                <a:cs typeface="B Nazanin" pitchFamily="2" charset="-78"/>
              </a:rPr>
              <a:t> با قالب برخورد می کند . </a:t>
            </a:r>
            <a:endParaRPr lang="en-US" sz="2400" dirty="0">
              <a:latin typeface="Times New Roman" pitchFamily="18" charset="0"/>
              <a:cs typeface="B Nazanin" pitchFamily="2" charset="-78"/>
            </a:endParaRPr>
          </a:p>
        </p:txBody>
      </p:sp>
      <p:pic>
        <p:nvPicPr>
          <p:cNvPr id="6"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800975" y="2686050"/>
            <a:ext cx="200025" cy="514350"/>
          </a:xfrm>
          <a:prstGeom prst="rect">
            <a:avLst/>
          </a:prstGeom>
          <a:noFill/>
        </p:spPr>
      </p:pic>
      <p:pic>
        <p:nvPicPr>
          <p:cNvPr id="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705350" y="2667000"/>
            <a:ext cx="628650" cy="466725"/>
          </a:xfrm>
          <a:prstGeom prst="rect">
            <a:avLst/>
          </a:prstGeom>
          <a:noFill/>
        </p:spPr>
      </p:pic>
      <p:pic>
        <p:nvPicPr>
          <p:cNvPr id="8"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90600" y="2686050"/>
            <a:ext cx="200025" cy="514350"/>
          </a:xfrm>
          <a:prstGeom prst="rect">
            <a:avLst/>
          </a:prstGeom>
          <a:noFill/>
        </p:spPr>
      </p:pic>
      <p:sp>
        <p:nvSpPr>
          <p:cNvPr id="9" name="TextBox 8"/>
          <p:cNvSpPr txBox="1"/>
          <p:nvPr/>
        </p:nvSpPr>
        <p:spPr>
          <a:xfrm>
            <a:off x="90400" y="4038600"/>
            <a:ext cx="8680646" cy="3046988"/>
          </a:xfrm>
          <a:prstGeom prst="rect">
            <a:avLst/>
          </a:prstGeom>
          <a:noFill/>
        </p:spPr>
        <p:txBody>
          <a:bodyPr wrap="square" rtlCol="0">
            <a:spAutoFit/>
          </a:bodyPr>
          <a:lstStyle/>
          <a:p>
            <a:pPr algn="r" rtl="1">
              <a:lnSpc>
                <a:spcPct val="200000"/>
              </a:lnSpc>
            </a:pPr>
            <a:r>
              <a:rPr lang="fa-IR" sz="2400" dirty="0" smtClean="0">
                <a:cs typeface="B Nazanin" pitchFamily="2" charset="-78"/>
              </a:rPr>
              <a:t>فرض کنید وقتی که </a:t>
            </a:r>
            <a:r>
              <a:rPr lang="en-US" sz="2400" b="1" dirty="0" smtClean="0">
                <a:latin typeface="Allegro" pitchFamily="2" charset="0"/>
                <a:cs typeface="Times New Roman" pitchFamily="18" charset="0"/>
              </a:rPr>
              <a:t>P </a:t>
            </a:r>
            <a:r>
              <a:rPr lang="fa-IR" sz="2400" dirty="0" smtClean="0">
                <a:cs typeface="B Nazanin" pitchFamily="2" charset="-78"/>
              </a:rPr>
              <a:t> در جهت       حرکت میکند با قالب برخورد کند ،باید نشان دهیم </a:t>
            </a:r>
            <a:endParaRPr lang="en-US" sz="2400" dirty="0" smtClean="0">
              <a:cs typeface="B Nazanin" pitchFamily="2" charset="-78"/>
            </a:endParaRPr>
          </a:p>
          <a:p>
            <a:pPr algn="r" rtl="1">
              <a:lnSpc>
                <a:spcPct val="200000"/>
              </a:lnSpc>
            </a:pPr>
            <a:r>
              <a:rPr lang="fa-IR" sz="2400" dirty="0" smtClean="0">
                <a:cs typeface="B Nazanin" pitchFamily="2" charset="-78"/>
              </a:rPr>
              <a:t>که در این حالت        زاویه کمتر از 90 درجه با     </a:t>
            </a:r>
            <a:r>
              <a:rPr lang="en-US" sz="2400" dirty="0" smtClean="0">
                <a:cs typeface="B Nazanin" pitchFamily="2" charset="-78"/>
              </a:rPr>
              <a:t>     </a:t>
            </a:r>
            <a:r>
              <a:rPr lang="fa-IR" sz="2400" dirty="0" smtClean="0">
                <a:cs typeface="B Nazanin" pitchFamily="2" charset="-78"/>
              </a:rPr>
              <a:t>ساخته است .فرض شود </a:t>
            </a:r>
            <a:r>
              <a:rPr lang="en-US" sz="2400" dirty="0" smtClean="0">
                <a:latin typeface="Times New Roman" pitchFamily="18" charset="0"/>
                <a:cs typeface="Times New Roman" pitchFamily="18" charset="0"/>
              </a:rPr>
              <a:t>p</a:t>
            </a:r>
            <a:r>
              <a:rPr lang="fa-IR" sz="2400" dirty="0" smtClean="0">
                <a:cs typeface="B Nazanin" pitchFamily="2" charset="-78"/>
              </a:rPr>
              <a:t> نقطه ای</a:t>
            </a:r>
          </a:p>
          <a:p>
            <a:pPr algn="r" rtl="1">
              <a:lnSpc>
                <a:spcPct val="200000"/>
              </a:lnSpc>
            </a:pPr>
            <a:r>
              <a:rPr lang="fa-IR" sz="2400" dirty="0" smtClean="0">
                <a:cs typeface="B Nazanin" pitchFamily="2" charset="-78"/>
              </a:rPr>
              <a:t> از شی </a:t>
            </a:r>
            <a:r>
              <a:rPr lang="en-US" sz="2400" b="1" dirty="0" smtClean="0">
                <a:latin typeface="Allegro" pitchFamily="2" charset="0"/>
                <a:cs typeface="B Nazanin" pitchFamily="2" charset="-78"/>
              </a:rPr>
              <a:t>P</a:t>
            </a:r>
            <a:r>
              <a:rPr lang="fa-IR" sz="2400" dirty="0" smtClean="0">
                <a:cs typeface="B Nazanin" pitchFamily="2" charset="-78"/>
              </a:rPr>
              <a:t> باشد که با سطح      از قالب برخورد کرده است ، به این معناست که</a:t>
            </a:r>
            <a:r>
              <a:rPr lang="en-US" sz="2400" dirty="0" smtClean="0">
                <a:cs typeface="B Nazanin" pitchFamily="2" charset="-78"/>
              </a:rPr>
              <a:t> </a:t>
            </a:r>
            <a:r>
              <a:rPr lang="fa-IR" sz="2400" dirty="0" smtClean="0">
                <a:cs typeface="B Nazanin" pitchFamily="2" charset="-78"/>
              </a:rPr>
              <a:t> </a:t>
            </a:r>
            <a:r>
              <a:rPr lang="en-US" sz="2400" dirty="0" smtClean="0">
                <a:cs typeface="B Nazanin" pitchFamily="2" charset="-78"/>
              </a:rPr>
              <a:t> </a:t>
            </a:r>
            <a:r>
              <a:rPr lang="en-US" sz="2400" b="1" dirty="0" smtClean="0">
                <a:effectLst>
                  <a:outerShdw blurRad="38100" dist="38100" dir="2700000" algn="tl">
                    <a:srgbClr val="000000">
                      <a:alpha val="43137"/>
                    </a:srgbClr>
                  </a:outerShdw>
                </a:effectLst>
                <a:latin typeface="Allegro" pitchFamily="2" charset="0"/>
                <a:cs typeface="B Nazanin" pitchFamily="2" charset="-78"/>
              </a:rPr>
              <a:t>P</a:t>
            </a:r>
            <a:r>
              <a:rPr lang="fa-IR" sz="2400" dirty="0" smtClean="0">
                <a:cs typeface="B Nazanin" pitchFamily="2" charset="-78"/>
              </a:rPr>
              <a:t>تقریباً به</a:t>
            </a:r>
          </a:p>
          <a:p>
            <a:pPr algn="r" rtl="1">
              <a:lnSpc>
                <a:spcPct val="200000"/>
              </a:lnSpc>
            </a:pPr>
            <a:endParaRPr lang="en-US" sz="2400" dirty="0">
              <a:cs typeface="B Nazanin" pitchFamily="2" charset="-78"/>
            </a:endParaRPr>
          </a:p>
        </p:txBody>
      </p:sp>
      <p:pic>
        <p:nvPicPr>
          <p:cNvPr id="10"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57800" y="4267200"/>
            <a:ext cx="200025" cy="514350"/>
          </a:xfrm>
          <a:prstGeom prst="rect">
            <a:avLst/>
          </a:prstGeom>
          <a:noFill/>
        </p:spPr>
      </p:pic>
      <p:pic>
        <p:nvPicPr>
          <p:cNvPr id="11" name="Picture 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10375" y="4972050"/>
            <a:ext cx="200025" cy="514350"/>
          </a:xfrm>
          <a:prstGeom prst="rect">
            <a:avLst/>
          </a:prstGeom>
          <a:noFill/>
        </p:spPr>
      </p:pic>
      <p:pic>
        <p:nvPicPr>
          <p:cNvPr id="12"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657600" y="5019675"/>
            <a:ext cx="628650" cy="466725"/>
          </a:xfrm>
          <a:prstGeom prst="rect">
            <a:avLst/>
          </a:prstGeom>
          <a:noFill/>
        </p:spPr>
      </p:pic>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867400" y="5715000"/>
            <a:ext cx="180975" cy="438150"/>
          </a:xfrm>
          <a:prstGeom prst="rect">
            <a:avLst/>
          </a:prstGeom>
          <a:noFill/>
        </p:spPr>
      </p:pic>
      <p:sp>
        <p:nvSpPr>
          <p:cNvPr id="1027" name="Rectangle 3"/>
          <p:cNvSpPr>
            <a:spLocks noChangeArrowheads="1"/>
          </p:cNvSpPr>
          <p:nvPr/>
        </p:nvSpPr>
        <p:spPr bwMode="auto">
          <a:xfrm>
            <a:off x="0" y="8953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85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381000"/>
            <a:ext cx="8915400" cy="1477328"/>
          </a:xfrm>
          <a:prstGeom prst="rect">
            <a:avLst/>
          </a:prstGeom>
          <a:noFill/>
        </p:spPr>
        <p:txBody>
          <a:bodyPr wrap="square" rtlCol="0">
            <a:spAutoFit/>
          </a:bodyPr>
          <a:lstStyle/>
          <a:p>
            <a:pPr algn="r">
              <a:lnSpc>
                <a:spcPct val="200000"/>
              </a:lnSpc>
            </a:pPr>
            <a:r>
              <a:rPr lang="fa-IR" sz="2400" dirty="0" smtClean="0">
                <a:latin typeface="Times New Roman" pitchFamily="18" charset="0"/>
                <a:cs typeface="B Nazanin" pitchFamily="2" charset="-78"/>
              </a:rPr>
              <a:t>داخل قالب حرکت کرده ، پس          یک زاویه بیش از 90 درجه با     می سازد آنگاه       زاویه ای کمتر از 90 با          خواهد ساخت .</a:t>
            </a:r>
            <a:endParaRPr lang="en-US" sz="2400" dirty="0">
              <a:latin typeface="Times New Roman" pitchFamily="18" charset="0"/>
              <a:cs typeface="B Nazanin" pitchFamily="2" charset="-78"/>
            </a:endParaRPr>
          </a:p>
        </p:txBody>
      </p:sp>
      <p:pic>
        <p:nvPicPr>
          <p:cNvPr id="2150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38750" y="600075"/>
            <a:ext cx="628650" cy="466725"/>
          </a:xfrm>
          <a:prstGeom prst="rect">
            <a:avLst/>
          </a:prstGeom>
          <a:noFill/>
        </p:spPr>
      </p:pic>
      <p:pic>
        <p:nvPicPr>
          <p:cNvPr id="5"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62175" y="552450"/>
            <a:ext cx="200025" cy="514350"/>
          </a:xfrm>
          <a:prstGeom prst="rect">
            <a:avLst/>
          </a:prstGeom>
          <a:noFill/>
        </p:spPr>
      </p:pic>
      <p:pic>
        <p:nvPicPr>
          <p:cNvPr id="6"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3400" y="552450"/>
            <a:ext cx="200025" cy="514350"/>
          </a:xfrm>
          <a:prstGeom prst="rect">
            <a:avLst/>
          </a:prstGeom>
          <a:noFill/>
        </p:spPr>
      </p:pic>
      <p:pic>
        <p:nvPicPr>
          <p:cNvPr id="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924550" y="1295400"/>
            <a:ext cx="628650" cy="466725"/>
          </a:xfrm>
          <a:prstGeom prst="rect">
            <a:avLst/>
          </a:prstGeom>
          <a:noFill/>
        </p:spPr>
      </p:pic>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p:cNvPicPr>
            <a:picLocks noChangeAspect="1" noChangeArrowheads="1"/>
          </p:cNvPicPr>
          <p:nvPr/>
        </p:nvPicPr>
        <p:blipFill>
          <a:blip r:embed="rId5"/>
          <a:srcRect/>
          <a:stretch>
            <a:fillRect/>
          </a:stretch>
        </p:blipFill>
        <p:spPr bwMode="auto">
          <a:xfrm>
            <a:off x="3052763" y="2438400"/>
            <a:ext cx="3038475" cy="3343275"/>
          </a:xfrm>
          <a:prstGeom prst="rect">
            <a:avLst/>
          </a:prstGeom>
          <a:noFill/>
          <a:ln w="9525">
            <a:noFill/>
            <a:miter lim="800000"/>
            <a:headEnd/>
            <a:tailEnd/>
          </a:ln>
          <a:effectLst/>
        </p:spPr>
      </p:pic>
    </p:spTree>
    <p:extLst>
      <p:ext uri="{BB962C8B-B14F-4D97-AF65-F5344CB8AC3E}">
        <p14:creationId xmlns:p14="http://schemas.microsoft.com/office/powerpoint/2010/main" val="4235848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17897" y="838200"/>
            <a:ext cx="845103" cy="461665"/>
          </a:xfrm>
          <a:prstGeom prst="rect">
            <a:avLst/>
          </a:prstGeom>
          <a:noFill/>
        </p:spPr>
        <p:txBody>
          <a:bodyPr wrap="none" rtlCol="0">
            <a:spAutoFit/>
          </a:bodyPr>
          <a:lstStyle/>
          <a:p>
            <a:r>
              <a:rPr lang="fa-IR" sz="2400" dirty="0" smtClean="0">
                <a:cs typeface="B Nazanin" pitchFamily="2" charset="-78"/>
              </a:rPr>
              <a:t>نتیجه :</a:t>
            </a:r>
            <a:endParaRPr lang="en-US" sz="2400" dirty="0">
              <a:cs typeface="B Nazanin" pitchFamily="2" charset="-78"/>
            </a:endParaRPr>
          </a:p>
        </p:txBody>
      </p:sp>
      <p:sp>
        <p:nvSpPr>
          <p:cNvPr id="3" name="TextBox 2"/>
          <p:cNvSpPr txBox="1"/>
          <p:nvPr/>
        </p:nvSpPr>
        <p:spPr>
          <a:xfrm>
            <a:off x="407832" y="1371600"/>
            <a:ext cx="8355172" cy="1015663"/>
          </a:xfrm>
          <a:prstGeom prst="rect">
            <a:avLst/>
          </a:prstGeom>
          <a:noFill/>
        </p:spPr>
        <p:txBody>
          <a:bodyPr wrap="none" rtlCol="0">
            <a:spAutoFit/>
          </a:bodyPr>
          <a:lstStyle/>
          <a:p>
            <a:pPr algn="r" rtl="1"/>
            <a:r>
              <a:rPr lang="fa-IR" sz="2400" dirty="0" smtClean="0">
                <a:cs typeface="B Nazanin" pitchFamily="2" charset="-78"/>
              </a:rPr>
              <a:t>اگر</a:t>
            </a:r>
            <a:r>
              <a:rPr lang="en-US" sz="2400" dirty="0" smtClean="0">
                <a:cs typeface="B Nazanin" pitchFamily="2" charset="-78"/>
              </a:rPr>
              <a:t> </a:t>
            </a:r>
            <a:r>
              <a:rPr lang="fa-IR" sz="2400" dirty="0" smtClean="0">
                <a:cs typeface="B Nazanin" pitchFamily="2" charset="-78"/>
              </a:rPr>
              <a:t> </a:t>
            </a:r>
            <a:r>
              <a:rPr lang="en-US" sz="2400" b="1" dirty="0" smtClean="0">
                <a:latin typeface="Allegro" pitchFamily="2" charset="0"/>
                <a:cs typeface="B Nazanin" pitchFamily="2" charset="-78"/>
              </a:rPr>
              <a:t>P</a:t>
            </a:r>
            <a:r>
              <a:rPr lang="fa-IR" sz="2400" dirty="0" smtClean="0">
                <a:cs typeface="B Nazanin" pitchFamily="2" charset="-78"/>
              </a:rPr>
              <a:t> بتواند توسط دنباله ای از انتقال های کوچک از قالب خارج شود آنگاه میتوان آنرا </a:t>
            </a:r>
          </a:p>
          <a:p>
            <a:pPr algn="r" rtl="1">
              <a:lnSpc>
                <a:spcPct val="150000"/>
              </a:lnSpc>
            </a:pPr>
            <a:r>
              <a:rPr lang="fa-IR" sz="2400" dirty="0" smtClean="0">
                <a:cs typeface="B Nazanin" pitchFamily="2" charset="-78"/>
              </a:rPr>
              <a:t>توسط یک انتقال نیز خارج کرد .</a:t>
            </a:r>
            <a:endParaRPr lang="en-US" sz="2400" dirty="0">
              <a:cs typeface="B Nazanin" pitchFamily="2" charset="-78"/>
            </a:endParaRPr>
          </a:p>
        </p:txBody>
      </p:sp>
      <p:sp>
        <p:nvSpPr>
          <p:cNvPr id="4" name="TextBox 3"/>
          <p:cNvSpPr txBox="1"/>
          <p:nvPr/>
        </p:nvSpPr>
        <p:spPr>
          <a:xfrm>
            <a:off x="499199" y="3556337"/>
            <a:ext cx="8263801" cy="1015663"/>
          </a:xfrm>
          <a:prstGeom prst="rect">
            <a:avLst/>
          </a:prstGeom>
          <a:noFill/>
        </p:spPr>
        <p:txBody>
          <a:bodyPr wrap="none" rtlCol="0">
            <a:spAutoFit/>
          </a:bodyPr>
          <a:lstStyle/>
          <a:p>
            <a:pPr algn="r" rtl="1">
              <a:buFont typeface="Wingdings" pitchFamily="2" charset="2"/>
              <a:buChar char="v"/>
            </a:pPr>
            <a:r>
              <a:rPr lang="fa-IR" sz="2400" dirty="0" smtClean="0">
                <a:cs typeface="B Nazanin" pitchFamily="2" charset="-78"/>
              </a:rPr>
              <a:t>هر جهت در فضای 3 بعدی را می توان توسط یک بردار که از مبدا شروع می شود،</a:t>
            </a:r>
          </a:p>
          <a:p>
            <a:pPr algn="r" rtl="1">
              <a:lnSpc>
                <a:spcPct val="150000"/>
              </a:lnSpc>
            </a:pPr>
            <a:r>
              <a:rPr lang="fa-IR" sz="2400" dirty="0" smtClean="0">
                <a:cs typeface="B Nazanin" pitchFamily="2" charset="-78"/>
              </a:rPr>
              <a:t>نمایش داد .( رو به بالا یعنی دارای مولفه </a:t>
            </a:r>
            <a:r>
              <a:rPr lang="en-US" sz="2400" dirty="0" smtClean="0">
                <a:latin typeface="Times New Roman" pitchFamily="18" charset="0"/>
                <a:cs typeface="Times New Roman" pitchFamily="18" charset="0"/>
              </a:rPr>
              <a:t>z</a:t>
            </a:r>
            <a:r>
              <a:rPr lang="fa-IR" sz="2400" dirty="0" smtClean="0">
                <a:cs typeface="B Nazanin" pitchFamily="2" charset="-78"/>
              </a:rPr>
              <a:t> مثبت )</a:t>
            </a:r>
            <a:endParaRPr lang="en-US" sz="2400" dirty="0">
              <a:cs typeface="B Nazanin" pitchFamily="2" charset="-78"/>
            </a:endParaRPr>
          </a:p>
        </p:txBody>
      </p:sp>
      <p:sp>
        <p:nvSpPr>
          <p:cNvPr id="5" name="TextBox 4"/>
          <p:cNvSpPr txBox="1"/>
          <p:nvPr/>
        </p:nvSpPr>
        <p:spPr>
          <a:xfrm>
            <a:off x="3373383" y="2743200"/>
            <a:ext cx="5389617" cy="461665"/>
          </a:xfrm>
          <a:prstGeom prst="rect">
            <a:avLst/>
          </a:prstGeom>
          <a:noFill/>
        </p:spPr>
        <p:txBody>
          <a:bodyPr wrap="none" rtlCol="1">
            <a:spAutoFit/>
          </a:bodyPr>
          <a:lstStyle/>
          <a:p>
            <a:pPr marL="342900" indent="-342900" algn="r" rtl="1">
              <a:buFont typeface="Wingdings" pitchFamily="2" charset="2"/>
              <a:buChar char="ü"/>
            </a:pPr>
            <a:r>
              <a:rPr lang="fa-IR" sz="2400" b="1" dirty="0" smtClean="0">
                <a:cs typeface="B Nazanin" pitchFamily="2" charset="-78"/>
              </a:rPr>
              <a:t>روند تبدیل مسئله فوق به یک مسئله هندسی :</a:t>
            </a:r>
            <a:endParaRPr lang="fa-IR" sz="2400" b="1" dirty="0">
              <a:cs typeface="B Nazanin" pitchFamily="2" charset="-78"/>
            </a:endParaRPr>
          </a:p>
        </p:txBody>
      </p:sp>
    </p:spTree>
    <p:extLst>
      <p:ext uri="{BB962C8B-B14F-4D97-AF65-F5344CB8AC3E}">
        <p14:creationId xmlns:p14="http://schemas.microsoft.com/office/powerpoint/2010/main" val="9953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3006" y="372070"/>
            <a:ext cx="7939994" cy="461665"/>
          </a:xfrm>
          <a:prstGeom prst="rect">
            <a:avLst/>
          </a:prstGeom>
          <a:noFill/>
        </p:spPr>
        <p:txBody>
          <a:bodyPr wrap="none" rtlCol="0">
            <a:spAutoFit/>
          </a:bodyPr>
          <a:lstStyle/>
          <a:p>
            <a:pPr algn="r" rtl="1">
              <a:buFont typeface="Wingdings" pitchFamily="2" charset="2"/>
              <a:buChar char="v"/>
            </a:pPr>
            <a:r>
              <a:rPr lang="fa-IR" sz="2400" dirty="0" smtClean="0">
                <a:cs typeface="B Nazanin" pitchFamily="2" charset="-78"/>
              </a:rPr>
              <a:t>همچنین میتوان همه جهت ها را به عنوان نقاطی در صفحه </a:t>
            </a:r>
            <a:r>
              <a:rPr lang="en-US" sz="2400" dirty="0" smtClean="0">
                <a:latin typeface="Times New Roman" pitchFamily="18" charset="0"/>
                <a:cs typeface="Times New Roman" pitchFamily="18" charset="0"/>
              </a:rPr>
              <a:t>z=1</a:t>
            </a:r>
            <a:r>
              <a:rPr lang="fa-IR" sz="2400" dirty="0" smtClean="0">
                <a:cs typeface="B Nazanin" pitchFamily="2" charset="-78"/>
              </a:rPr>
              <a:t> در نظر گرفت .</a:t>
            </a:r>
            <a:endParaRPr lang="en-US" sz="2400" dirty="0">
              <a:cs typeface="B Nazanin" pitchFamily="2" charset="-78"/>
            </a:endParaRPr>
          </a:p>
        </p:txBody>
      </p:sp>
      <p:sp>
        <p:nvSpPr>
          <p:cNvPr id="3" name="TextBox 2"/>
          <p:cNvSpPr txBox="1"/>
          <p:nvPr/>
        </p:nvSpPr>
        <p:spPr>
          <a:xfrm>
            <a:off x="1981200" y="990600"/>
            <a:ext cx="6771405" cy="461665"/>
          </a:xfrm>
          <a:prstGeom prst="rect">
            <a:avLst/>
          </a:prstGeom>
          <a:noFill/>
        </p:spPr>
        <p:txBody>
          <a:bodyPr wrap="none" rtlCol="0">
            <a:spAutoFit/>
          </a:bodyPr>
          <a:lstStyle/>
          <a:p>
            <a:pPr algn="r" rtl="1">
              <a:buFont typeface="Wingdings" pitchFamily="2" charset="2"/>
              <a:buChar char="v"/>
            </a:pPr>
            <a:r>
              <a:rPr lang="fa-IR" sz="2400" dirty="0" smtClean="0">
                <a:cs typeface="B Nazanin" pitchFamily="2" charset="-78"/>
              </a:rPr>
              <a:t>نقطه ی</a:t>
            </a:r>
            <a:r>
              <a:rPr lang="en-US" sz="2400" dirty="0" smtClean="0"/>
              <a:t>(</a:t>
            </a:r>
            <a:r>
              <a:rPr lang="en-US" sz="2400" dirty="0" smtClean="0">
                <a:latin typeface="Times New Roman" pitchFamily="18" charset="0"/>
                <a:cs typeface="Times New Roman" pitchFamily="18" charset="0"/>
              </a:rPr>
              <a:t>x , y , 1</a:t>
            </a:r>
            <a:r>
              <a:rPr lang="en-US" sz="2400" dirty="0" smtClean="0">
                <a:cs typeface="B Nazanin" pitchFamily="2" charset="-78"/>
              </a:rPr>
              <a:t>)</a:t>
            </a:r>
            <a:r>
              <a:rPr lang="fa-IR" sz="2400" dirty="0" smtClean="0">
                <a:cs typeface="B Nazanin" pitchFamily="2" charset="-78"/>
              </a:rPr>
              <a:t> یک بردار جهت </a:t>
            </a:r>
            <a:r>
              <a:rPr lang="en-US" sz="2400" dirty="0" smtClean="0">
                <a:cs typeface="+mj-cs"/>
              </a:rPr>
              <a:t>(</a:t>
            </a:r>
            <a:r>
              <a:rPr lang="en-US" sz="2400" dirty="0" smtClean="0">
                <a:latin typeface="Times New Roman" pitchFamily="18" charset="0"/>
                <a:cs typeface="Times New Roman" pitchFamily="18" charset="0"/>
              </a:rPr>
              <a:t>x , y , 1</a:t>
            </a:r>
            <a:r>
              <a:rPr lang="en-US" sz="2400" dirty="0" smtClean="0">
                <a:cs typeface="+mj-cs"/>
              </a:rPr>
              <a:t>)</a:t>
            </a:r>
            <a:r>
              <a:rPr lang="fa-IR" sz="2400" dirty="0" smtClean="0">
                <a:cs typeface="+mj-cs"/>
              </a:rPr>
              <a:t> </a:t>
            </a:r>
            <a:r>
              <a:rPr lang="fa-IR" sz="2400" dirty="0" smtClean="0">
                <a:cs typeface="B Nazanin" pitchFamily="2" charset="-78"/>
              </a:rPr>
              <a:t>را نشان میدهد . </a:t>
            </a:r>
            <a:endParaRPr lang="en-US" sz="2400" dirty="0">
              <a:cs typeface="B Nazanin" pitchFamily="2" charset="-78"/>
            </a:endParaRPr>
          </a:p>
        </p:txBody>
      </p:sp>
      <p:pic>
        <p:nvPicPr>
          <p:cNvPr id="1026" name="Picture 2"/>
          <p:cNvPicPr>
            <a:picLocks noChangeAspect="1" noChangeArrowheads="1"/>
          </p:cNvPicPr>
          <p:nvPr/>
        </p:nvPicPr>
        <p:blipFill>
          <a:blip r:embed="rId2"/>
          <a:srcRect/>
          <a:stretch>
            <a:fillRect/>
          </a:stretch>
        </p:blipFill>
        <p:spPr bwMode="auto">
          <a:xfrm>
            <a:off x="2495550" y="1562100"/>
            <a:ext cx="4210050" cy="3086100"/>
          </a:xfrm>
          <a:prstGeom prst="rect">
            <a:avLst/>
          </a:prstGeom>
          <a:noFill/>
          <a:ln w="9525">
            <a:noFill/>
            <a:miter lim="800000"/>
            <a:headEnd/>
            <a:tailEnd/>
          </a:ln>
          <a:effectLst/>
        </p:spPr>
      </p:pic>
      <p:sp>
        <p:nvSpPr>
          <p:cNvPr id="5" name="TextBox 4"/>
          <p:cNvSpPr txBox="1"/>
          <p:nvPr/>
        </p:nvSpPr>
        <p:spPr>
          <a:xfrm>
            <a:off x="0" y="4800600"/>
            <a:ext cx="8763000" cy="830997"/>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بدین ترتیب یک تناظر یک به یک بین نقاط در صفحه </a:t>
            </a:r>
            <a:r>
              <a:rPr lang="en-US" sz="2400" dirty="0" smtClean="0">
                <a:latin typeface="Times New Roman" pitchFamily="18" charset="0"/>
                <a:cs typeface="B Nazanin" pitchFamily="2" charset="-78"/>
              </a:rPr>
              <a:t>z=1</a:t>
            </a:r>
            <a:r>
              <a:rPr lang="fa-IR" sz="2400" dirty="0" smtClean="0">
                <a:latin typeface="Times New Roman" pitchFamily="18" charset="0"/>
                <a:cs typeface="B Nazanin" pitchFamily="2" charset="-78"/>
              </a:rPr>
              <a:t> و بردارهای جهت </a:t>
            </a:r>
            <a:r>
              <a:rPr lang="en-US" sz="2400" dirty="0" smtClean="0">
                <a:latin typeface="Times New Roman" pitchFamily="18" charset="0"/>
                <a:cs typeface="B Nazanin" pitchFamily="2" charset="-78"/>
              </a:rPr>
              <a:t>(x , y, 1)</a:t>
            </a:r>
            <a:r>
              <a:rPr lang="fa-IR" sz="2400" dirty="0" smtClean="0">
                <a:latin typeface="Times New Roman" pitchFamily="18" charset="0"/>
                <a:cs typeface="B Nazanin" pitchFamily="2" charset="-78"/>
              </a:rPr>
              <a:t> برقرار می شود .</a:t>
            </a:r>
            <a:endParaRPr lang="en-US" sz="2400" dirty="0">
              <a:latin typeface="Times New Roman" pitchFamily="18" charset="0"/>
              <a:cs typeface="B Nazanin" pitchFamily="2" charset="-78"/>
            </a:endParaRPr>
          </a:p>
        </p:txBody>
      </p:sp>
    </p:spTree>
    <p:extLst>
      <p:ext uri="{BB962C8B-B14F-4D97-AF65-F5344CB8AC3E}">
        <p14:creationId xmlns:p14="http://schemas.microsoft.com/office/powerpoint/2010/main" val="204029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3228" y="76200"/>
            <a:ext cx="9240029" cy="2308324"/>
          </a:xfrm>
          <a:prstGeom prst="rect">
            <a:avLst/>
          </a:prstGeom>
          <a:noFill/>
        </p:spPr>
        <p:txBody>
          <a:bodyPr wrap="none" rtlCol="0">
            <a:spAutoFit/>
          </a:bodyPr>
          <a:lstStyle/>
          <a:p>
            <a:pPr algn="r">
              <a:lnSpc>
                <a:spcPct val="200000"/>
              </a:lnSpc>
            </a:pPr>
            <a:r>
              <a:rPr lang="fa-IR" sz="2400" dirty="0" smtClean="0">
                <a:latin typeface="Times New Roman" pitchFamily="18" charset="0"/>
                <a:cs typeface="B Nazanin" pitchFamily="2" charset="-78"/>
              </a:rPr>
              <a:t>فرض کنید                                   بردار خروجی از یک وجه عادی باشد . بردار جهت            </a:t>
            </a:r>
          </a:p>
          <a:p>
            <a:pPr algn="r">
              <a:lnSpc>
                <a:spcPct val="200000"/>
              </a:lnSpc>
            </a:pPr>
            <a:r>
              <a:rPr lang="fa-IR" sz="2400" dirty="0" smtClean="0">
                <a:latin typeface="Times New Roman" pitchFamily="18" charset="0"/>
                <a:cs typeface="B Nazanin" pitchFamily="2" charset="-78"/>
              </a:rPr>
              <a:t>                            یک زاویه حداقل 90 درجه با بردار    می سازد اگر وتنها اگر ضرب </a:t>
            </a:r>
          </a:p>
          <a:p>
            <a:pPr algn="r">
              <a:lnSpc>
                <a:spcPct val="200000"/>
              </a:lnSpc>
            </a:pPr>
            <a:r>
              <a:rPr lang="fa-IR" sz="2400" dirty="0" smtClean="0">
                <a:latin typeface="Times New Roman" pitchFamily="18" charset="0"/>
                <a:cs typeface="B Nazanin" pitchFamily="2" charset="-78"/>
              </a:rPr>
              <a:t>داخلی آنها مثبت نباشد.</a:t>
            </a:r>
          </a:p>
        </p:txBody>
      </p:sp>
      <p:sp>
        <p:nvSpPr>
          <p:cNvPr id="205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181600" y="304800"/>
            <a:ext cx="2400300" cy="504825"/>
          </a:xfrm>
          <a:prstGeom prst="rect">
            <a:avLst/>
          </a:prstGeom>
          <a:noFill/>
        </p:spPr>
      </p:pic>
      <p:sp>
        <p:nvSpPr>
          <p:cNvPr id="2051" name="Rectangle 3"/>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2"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72250" y="1066800"/>
            <a:ext cx="2114550" cy="514350"/>
          </a:xfrm>
          <a:prstGeom prst="rect">
            <a:avLst/>
          </a:prstGeom>
          <a:noFill/>
        </p:spPr>
      </p:pic>
      <p:sp>
        <p:nvSpPr>
          <p:cNvPr id="2054" name="Rectangle 6"/>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124200" y="1057275"/>
            <a:ext cx="200025" cy="466725"/>
          </a:xfrm>
          <a:prstGeom prst="rect">
            <a:avLst/>
          </a:prstGeom>
          <a:noFill/>
        </p:spPr>
      </p:pic>
      <p:sp>
        <p:nvSpPr>
          <p:cNvPr id="205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55"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924175" y="3448050"/>
            <a:ext cx="2790825" cy="514350"/>
          </a:xfrm>
          <a:prstGeom prst="rect">
            <a:avLst/>
          </a:prstGeom>
          <a:noFill/>
        </p:spPr>
      </p:pic>
      <p:sp>
        <p:nvSpPr>
          <p:cNvPr id="2057" name="Rectangle 9"/>
          <p:cNvSpPr>
            <a:spLocks noChangeArrowheads="1"/>
          </p:cNvSpPr>
          <p:nvPr/>
        </p:nvSpPr>
        <p:spPr bwMode="auto">
          <a:xfrm>
            <a:off x="0" y="971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Box 13"/>
          <p:cNvSpPr txBox="1"/>
          <p:nvPr/>
        </p:nvSpPr>
        <p:spPr>
          <a:xfrm>
            <a:off x="2514600" y="2514600"/>
            <a:ext cx="6341801" cy="461665"/>
          </a:xfrm>
          <a:prstGeom prst="rect">
            <a:avLst/>
          </a:prstGeom>
          <a:noFill/>
        </p:spPr>
        <p:txBody>
          <a:bodyPr wrap="none" rtlCol="0">
            <a:spAutoFit/>
          </a:bodyPr>
          <a:lstStyle/>
          <a:p>
            <a:r>
              <a:rPr lang="fa-IR" sz="2400" dirty="0" smtClean="0">
                <a:cs typeface="B Nazanin" pitchFamily="2" charset="-78"/>
              </a:rPr>
              <a:t>بنابراین یک وجه عادی یک محدودیت به شکل زیر ایجاد می کند :</a:t>
            </a:r>
            <a:endParaRPr lang="en-US" sz="2400" dirty="0">
              <a:cs typeface="B Nazanin" pitchFamily="2" charset="-78"/>
            </a:endParaRPr>
          </a:p>
        </p:txBody>
      </p:sp>
      <p:sp>
        <p:nvSpPr>
          <p:cNvPr id="15" name="TextBox 14"/>
          <p:cNvSpPr txBox="1"/>
          <p:nvPr/>
        </p:nvSpPr>
        <p:spPr>
          <a:xfrm>
            <a:off x="152400" y="4338935"/>
            <a:ext cx="8610600" cy="1754326"/>
          </a:xfrm>
          <a:prstGeom prst="rect">
            <a:avLst/>
          </a:prstGeom>
          <a:noFill/>
        </p:spPr>
        <p:txBody>
          <a:bodyPr wrap="square" rtlCol="0">
            <a:spAutoFit/>
          </a:bodyPr>
          <a:lstStyle/>
          <a:p>
            <a:pPr algn="just" rtl="1">
              <a:lnSpc>
                <a:spcPct val="150000"/>
              </a:lnSpc>
            </a:pPr>
            <a:r>
              <a:rPr lang="fa-IR" sz="2400" dirty="0" smtClean="0">
                <a:latin typeface="Times New Roman" pitchFamily="18" charset="0"/>
                <a:cs typeface="B Nazanin" pitchFamily="2" charset="-78"/>
              </a:rPr>
              <a:t>نامعادله فوق یک نیم صفحه روی صفحه </a:t>
            </a:r>
            <a:r>
              <a:rPr lang="en-US" sz="2400" dirty="0" smtClean="0">
                <a:latin typeface="Times New Roman" pitchFamily="18" charset="0"/>
                <a:cs typeface="B Nazanin" pitchFamily="2" charset="-78"/>
              </a:rPr>
              <a:t>z=1</a:t>
            </a:r>
            <a:r>
              <a:rPr lang="fa-IR" sz="2400" dirty="0" smtClean="0">
                <a:latin typeface="Times New Roman" pitchFamily="18" charset="0"/>
                <a:cs typeface="B Nazanin" pitchFamily="2" charset="-78"/>
              </a:rPr>
              <a:t> را توصیف می کند .(نا معادله فوق برای صفحه های افقی که                       درست نمی باشد چون در این حالت داریم :</a:t>
            </a:r>
          </a:p>
          <a:p>
            <a:pPr algn="r" rtl="1">
              <a:lnSpc>
                <a:spcPct val="150000"/>
              </a:lnSpc>
            </a:pPr>
            <a:r>
              <a:rPr lang="fa-IR" sz="2400" dirty="0" smtClean="0">
                <a:latin typeface="Times New Roman" pitchFamily="18" charset="0"/>
                <a:cs typeface="B Nazanin" pitchFamily="2" charset="-78"/>
              </a:rPr>
              <a:t>اما بیان شد که باید مولفه </a:t>
            </a:r>
            <a:r>
              <a:rPr lang="en-US" sz="2400" dirty="0" smtClean="0">
                <a:latin typeface="Times New Roman" pitchFamily="18" charset="0"/>
                <a:cs typeface="B Nazanin" pitchFamily="2" charset="-78"/>
              </a:rPr>
              <a:t>z</a:t>
            </a:r>
            <a:r>
              <a:rPr lang="fa-IR" sz="2400" dirty="0" smtClean="0">
                <a:latin typeface="Times New Roman" pitchFamily="18" charset="0"/>
                <a:cs typeface="B Nazanin" pitchFamily="2" charset="-78"/>
              </a:rPr>
              <a:t> مثبت باشد. )</a:t>
            </a:r>
            <a:endParaRPr lang="en-US" sz="2400" dirty="0">
              <a:latin typeface="Times New Roman" pitchFamily="18" charset="0"/>
              <a:cs typeface="B Nazanin" pitchFamily="2" charset="-78"/>
            </a:endParaRPr>
          </a:p>
        </p:txBody>
      </p:sp>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76801" name="Picture 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5181600" y="5029200"/>
            <a:ext cx="1562100" cy="457200"/>
          </a:xfrm>
          <a:prstGeom prst="rect">
            <a:avLst/>
          </a:prstGeom>
          <a:noFill/>
        </p:spPr>
      </p:pic>
      <p:sp>
        <p:nvSpPr>
          <p:cNvPr id="76803" name="Rectangle 3"/>
          <p:cNvSpPr>
            <a:spLocks noChangeArrowheads="1"/>
          </p:cNvSpPr>
          <p:nvPr/>
        </p:nvSpPr>
        <p:spPr bwMode="auto">
          <a:xfrm>
            <a:off x="0" y="9144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7680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a-IR"/>
          </a:p>
        </p:txBody>
      </p:sp>
      <p:pic>
        <p:nvPicPr>
          <p:cNvPr id="76804" name="Picture 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09550" y="5029200"/>
            <a:ext cx="857250" cy="409575"/>
          </a:xfrm>
          <a:prstGeom prst="rect">
            <a:avLst/>
          </a:prstGeom>
          <a:noFill/>
        </p:spPr>
      </p:pic>
      <p:sp>
        <p:nvSpPr>
          <p:cNvPr id="76806" name="Rectangle 6"/>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166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304800"/>
            <a:ext cx="8686800" cy="1754326"/>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بنابراین هر وجه غیر افقی از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یک نیم صفحه روی صفحه </a:t>
            </a:r>
            <a:r>
              <a:rPr lang="en-US" sz="2400" dirty="0" smtClean="0">
                <a:latin typeface="Times New Roman" pitchFamily="18" charset="0"/>
                <a:cs typeface="B Nazanin" pitchFamily="2" charset="-78"/>
              </a:rPr>
              <a:t>z=1</a:t>
            </a:r>
            <a:r>
              <a:rPr lang="fa-IR" sz="2400" dirty="0" smtClean="0">
                <a:latin typeface="Times New Roman" pitchFamily="18" charset="0"/>
                <a:cs typeface="B Nazanin" pitchFamily="2" charset="-78"/>
              </a:rPr>
              <a:t> تعریف میکند ، و هر نقطه در اشتراک این نیم صفحه ها مطابق با یک بردار جهت است که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می تواند در آن جهت از قالب خارج شود .</a:t>
            </a:r>
            <a:endParaRPr lang="en-US" sz="2400" dirty="0">
              <a:latin typeface="Times New Roman" pitchFamily="18" charset="0"/>
              <a:cs typeface="B Nazanin" pitchFamily="2" charset="-78"/>
            </a:endParaRPr>
          </a:p>
        </p:txBody>
      </p:sp>
      <p:sp>
        <p:nvSpPr>
          <p:cNvPr id="3" name="TextBox 2"/>
          <p:cNvSpPr txBox="1"/>
          <p:nvPr/>
        </p:nvSpPr>
        <p:spPr>
          <a:xfrm>
            <a:off x="106467" y="2209800"/>
            <a:ext cx="8656536" cy="1015663"/>
          </a:xfrm>
          <a:prstGeom prst="rect">
            <a:avLst/>
          </a:prstGeom>
          <a:noFill/>
        </p:spPr>
        <p:txBody>
          <a:bodyPr wrap="none" rtlCol="0">
            <a:spAutoFit/>
          </a:bodyPr>
          <a:lstStyle/>
          <a:p>
            <a:pPr algn="r" rtl="1"/>
            <a:r>
              <a:rPr lang="fa-IR" sz="2400" dirty="0" smtClean="0">
                <a:cs typeface="B Nazanin" pitchFamily="2" charset="-78"/>
              </a:rPr>
              <a:t>اشتراک نیم صفحه ها ممکن است تهی باشد که در این حالت نمی توان  </a:t>
            </a:r>
            <a:r>
              <a:rPr lang="en-US" sz="2400" b="1" dirty="0" smtClean="0">
                <a:latin typeface="Allegro" pitchFamily="2" charset="0"/>
                <a:cs typeface="B Nazanin" pitchFamily="2" charset="-78"/>
              </a:rPr>
              <a:t>P</a:t>
            </a:r>
            <a:r>
              <a:rPr lang="fa-IR" sz="2400" dirty="0" smtClean="0">
                <a:cs typeface="B Nazanin" pitchFamily="2" charset="-78"/>
              </a:rPr>
              <a:t> را از قالب خارج</a:t>
            </a:r>
          </a:p>
          <a:p>
            <a:pPr algn="r" rtl="1">
              <a:lnSpc>
                <a:spcPct val="150000"/>
              </a:lnSpc>
            </a:pPr>
            <a:r>
              <a:rPr lang="fa-IR" sz="2400" dirty="0" smtClean="0">
                <a:cs typeface="B Nazanin" pitchFamily="2" charset="-78"/>
              </a:rPr>
              <a:t> کرد .</a:t>
            </a:r>
            <a:endParaRPr lang="en-US" sz="2400" dirty="0">
              <a:cs typeface="B Nazanin" pitchFamily="2" charset="-78"/>
            </a:endParaRPr>
          </a:p>
        </p:txBody>
      </p:sp>
      <p:sp>
        <p:nvSpPr>
          <p:cNvPr id="4" name="TextBox 3"/>
          <p:cNvSpPr txBox="1"/>
          <p:nvPr/>
        </p:nvSpPr>
        <p:spPr>
          <a:xfrm>
            <a:off x="304800" y="3352800"/>
            <a:ext cx="8537915" cy="461665"/>
          </a:xfrm>
          <a:prstGeom prst="rect">
            <a:avLst/>
          </a:prstGeom>
          <a:noFill/>
        </p:spPr>
        <p:txBody>
          <a:bodyPr wrap="none" rtlCol="0">
            <a:spAutoFit/>
          </a:bodyPr>
          <a:lstStyle/>
          <a:p>
            <a:pPr algn="r" rtl="1">
              <a:buFont typeface="Wingdings" pitchFamily="2" charset="2"/>
              <a:buChar char="v"/>
            </a:pPr>
            <a:r>
              <a:rPr lang="fa-IR" sz="2400" dirty="0" smtClean="0">
                <a:cs typeface="B Nazanin" pitchFamily="2" charset="-78"/>
              </a:rPr>
              <a:t>با توجه به توضیحات قبل مسئله اولیه به یک مسئله هندسی در صفحه تبدیل می شود .</a:t>
            </a:r>
            <a:endParaRPr lang="en-US" sz="2400" dirty="0">
              <a:cs typeface="B Nazanin" pitchFamily="2" charset="-78"/>
            </a:endParaRPr>
          </a:p>
        </p:txBody>
      </p:sp>
      <p:pic>
        <p:nvPicPr>
          <p:cNvPr id="24578" name="Picture 2"/>
          <p:cNvPicPr>
            <a:picLocks noChangeAspect="1" noChangeArrowheads="1"/>
          </p:cNvPicPr>
          <p:nvPr/>
        </p:nvPicPr>
        <p:blipFill>
          <a:blip r:embed="rId2"/>
          <a:srcRect/>
          <a:stretch>
            <a:fillRect/>
          </a:stretch>
        </p:blipFill>
        <p:spPr bwMode="auto">
          <a:xfrm>
            <a:off x="2643188" y="4343400"/>
            <a:ext cx="3857625" cy="1571625"/>
          </a:xfrm>
          <a:prstGeom prst="rect">
            <a:avLst/>
          </a:prstGeom>
          <a:noFill/>
          <a:ln w="9525">
            <a:noFill/>
            <a:miter lim="800000"/>
            <a:headEnd/>
            <a:tailEnd/>
          </a:ln>
          <a:effectLst/>
        </p:spPr>
      </p:pic>
    </p:spTree>
    <p:extLst>
      <p:ext uri="{BB962C8B-B14F-4D97-AF65-F5344CB8AC3E}">
        <p14:creationId xmlns:p14="http://schemas.microsoft.com/office/powerpoint/2010/main" val="46750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992" y="152400"/>
            <a:ext cx="8470588" cy="1846659"/>
          </a:xfrm>
          <a:prstGeom prst="rect">
            <a:avLst/>
          </a:prstGeom>
          <a:noFill/>
        </p:spPr>
        <p:txBody>
          <a:bodyPr wrap="none" rtlCol="0">
            <a:spAutoFit/>
          </a:bodyPr>
          <a:lstStyle/>
          <a:p>
            <a:pPr algn="r">
              <a:lnSpc>
                <a:spcPct val="150000"/>
              </a:lnSpc>
            </a:pPr>
            <a:r>
              <a:rPr lang="fa-IR" sz="2800" b="1" dirty="0" smtClean="0">
                <a:cs typeface="B Nazanin" pitchFamily="2" charset="-78"/>
              </a:rPr>
              <a:t>مسئله هندسی </a:t>
            </a:r>
            <a:r>
              <a:rPr lang="fa-IR" sz="2400" b="1" dirty="0" smtClean="0">
                <a:cs typeface="B Nazanin" pitchFamily="2" charset="-78"/>
              </a:rPr>
              <a:t>:</a:t>
            </a:r>
          </a:p>
          <a:p>
            <a:pPr algn="r">
              <a:lnSpc>
                <a:spcPct val="150000"/>
              </a:lnSpc>
            </a:pPr>
            <a:r>
              <a:rPr lang="fa-IR" sz="2400" dirty="0" smtClean="0">
                <a:cs typeface="B Nazanin" pitchFamily="2" charset="-78"/>
              </a:rPr>
              <a:t>یک مجموعه از نیم صفحه ها داده شده است و یک نقطه در اشترک آنها را باید پیدا کنیم </a:t>
            </a:r>
          </a:p>
          <a:p>
            <a:pPr algn="r">
              <a:lnSpc>
                <a:spcPct val="150000"/>
              </a:lnSpc>
            </a:pPr>
            <a:r>
              <a:rPr lang="fa-IR" sz="2400" dirty="0" smtClean="0">
                <a:cs typeface="B Nazanin" pitchFamily="2" charset="-78"/>
              </a:rPr>
              <a:t>یا تشخیص دهیم که اشتراکشان تهی است .</a:t>
            </a:r>
            <a:endParaRPr lang="en-US" sz="2400" dirty="0">
              <a:cs typeface="B Nazanin" pitchFamily="2" charset="-78"/>
            </a:endParaRPr>
          </a:p>
        </p:txBody>
      </p:sp>
      <p:sp>
        <p:nvSpPr>
          <p:cNvPr id="3" name="TextBox 2"/>
          <p:cNvSpPr txBox="1"/>
          <p:nvPr/>
        </p:nvSpPr>
        <p:spPr>
          <a:xfrm flipH="1">
            <a:off x="152399" y="2133600"/>
            <a:ext cx="8610601" cy="1708160"/>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latin typeface="Times New Roman" pitchFamily="18" charset="0"/>
                <a:cs typeface="B Nazanin" pitchFamily="2" charset="-78"/>
              </a:rPr>
              <a:t>اگر چندوجهی داده شده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سطح داشته باشد آنگاه مسئله هندسی بیش از </a:t>
            </a:r>
            <a:r>
              <a:rPr lang="en-US" sz="2400" dirty="0" smtClean="0">
                <a:latin typeface="Times New Roman" pitchFamily="18" charset="0"/>
                <a:cs typeface="B Nazanin" pitchFamily="2" charset="-78"/>
              </a:rPr>
              <a:t>n-1</a:t>
            </a:r>
            <a:r>
              <a:rPr lang="fa-IR" sz="2400" dirty="0" smtClean="0">
                <a:latin typeface="Times New Roman" pitchFamily="18" charset="0"/>
                <a:cs typeface="B Nazanin" pitchFamily="2" charset="-78"/>
              </a:rPr>
              <a:t> نیم صفحه ندارد زیرا یک سطح به عنوان </a:t>
            </a:r>
            <a:r>
              <a:rPr lang="en-US" sz="2400" dirty="0" smtClean="0">
                <a:latin typeface="Times New Roman" pitchFamily="18" charset="0"/>
                <a:cs typeface="B Nazanin" pitchFamily="2" charset="-78"/>
              </a:rPr>
              <a:t>Top Facet</a:t>
            </a:r>
            <a:r>
              <a:rPr lang="fa-IR" sz="2400" dirty="0" smtClean="0">
                <a:latin typeface="Times New Roman" pitchFamily="18" charset="0"/>
                <a:cs typeface="B Nazanin" pitchFamily="2" charset="-78"/>
              </a:rPr>
              <a:t> در نظر گرفته می شود و به ازای هر وجه عادی یک نیم صفحه خواهیم داشت.</a:t>
            </a:r>
            <a:endParaRPr lang="en-US" sz="2400" dirty="0">
              <a:latin typeface="Times New Roman" pitchFamily="18" charset="0"/>
              <a:cs typeface="B Nazanin" pitchFamily="2" charset="-78"/>
            </a:endParaRPr>
          </a:p>
        </p:txBody>
      </p:sp>
      <p:sp>
        <p:nvSpPr>
          <p:cNvPr id="4" name="TextBox 3"/>
          <p:cNvSpPr txBox="1"/>
          <p:nvPr/>
        </p:nvSpPr>
        <p:spPr>
          <a:xfrm>
            <a:off x="43869" y="3750945"/>
            <a:ext cx="8719131" cy="2954655"/>
          </a:xfrm>
          <a:prstGeom prst="rect">
            <a:avLst/>
          </a:prstGeom>
          <a:noFill/>
        </p:spPr>
        <p:txBody>
          <a:bodyPr wrap="square" rtlCol="0">
            <a:spAutoFit/>
          </a:bodyPr>
          <a:lstStyle/>
          <a:p>
            <a:pPr algn="r">
              <a:lnSpc>
                <a:spcPct val="150000"/>
              </a:lnSpc>
            </a:pPr>
            <a:r>
              <a:rPr lang="fa-IR" sz="2800" b="1" dirty="0" smtClean="0">
                <a:latin typeface="Times New Roman" pitchFamily="18" charset="0"/>
                <a:cs typeface="B Nazanin" pitchFamily="2" charset="-78"/>
              </a:rPr>
              <a:t>قضیه 4.2 :</a:t>
            </a:r>
          </a:p>
          <a:p>
            <a:pPr algn="r" rtl="1">
              <a:lnSpc>
                <a:spcPct val="150000"/>
              </a:lnSpc>
            </a:pPr>
            <a:r>
              <a:rPr lang="fa-IR" sz="2400" dirty="0" smtClean="0">
                <a:latin typeface="Times New Roman" pitchFamily="18" charset="0"/>
                <a:cs typeface="B Nazanin" pitchFamily="2" charset="-78"/>
              </a:rPr>
              <a:t>فرض کنید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یک شی با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وجه باشد ،در زمان انتظار </a:t>
            </a:r>
            <a:r>
              <a:rPr lang="en-US" sz="2400" dirty="0" smtClean="0">
                <a:latin typeface="Times New Roman" pitchFamily="18" charset="0"/>
                <a:cs typeface="B Nazanin" pitchFamily="2" charset="-78"/>
              </a:rPr>
              <a:t>O(n²) </a:t>
            </a:r>
            <a:r>
              <a:rPr lang="fa-IR" sz="2400" dirty="0" smtClean="0">
                <a:latin typeface="Times New Roman" pitchFamily="18" charset="0"/>
                <a:cs typeface="B Nazanin" pitchFamily="2" charset="-78"/>
              </a:rPr>
              <a:t> و استفاده از </a:t>
            </a:r>
            <a:r>
              <a:rPr lang="en-US" sz="2400" dirty="0" smtClean="0">
                <a:latin typeface="Times New Roman" pitchFamily="18" charset="0"/>
                <a:cs typeface="B Nazanin" pitchFamily="2" charset="-78"/>
              </a:rPr>
              <a:t>O(n)</a:t>
            </a:r>
            <a:r>
              <a:rPr lang="fa-IR" sz="2400" dirty="0" smtClean="0">
                <a:latin typeface="Times New Roman" pitchFamily="18" charset="0"/>
                <a:cs typeface="B Nazanin" pitchFamily="2" charset="-78"/>
              </a:rPr>
              <a:t> </a:t>
            </a:r>
          </a:p>
          <a:p>
            <a:pPr algn="r" rtl="1">
              <a:lnSpc>
                <a:spcPct val="150000"/>
              </a:lnSpc>
            </a:pPr>
            <a:r>
              <a:rPr lang="fa-IR" sz="2400" dirty="0" smtClean="0">
                <a:latin typeface="Times New Roman" pitchFamily="18" charset="0"/>
                <a:cs typeface="B Nazanin" pitchFamily="2" charset="-78"/>
              </a:rPr>
              <a:t>ذخیره سازی می توان تصمیم گرفت که</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a:t>
            </a:r>
            <a:r>
              <a:rPr lang="en-US" sz="2400" dirty="0" smtClean="0">
                <a:latin typeface="Times New Roman" pitchFamily="18" charset="0"/>
                <a:cs typeface="B Nazanin" pitchFamily="2" charset="-78"/>
              </a:rPr>
              <a:t> Castable</a:t>
            </a:r>
            <a:r>
              <a:rPr lang="fa-IR" sz="2400" dirty="0" smtClean="0">
                <a:latin typeface="Times New Roman" pitchFamily="18" charset="0"/>
                <a:cs typeface="B Nazanin" pitchFamily="2" charset="-78"/>
              </a:rPr>
              <a:t> است یا خیر . علاوه بر این اگر</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 </a:t>
            </a:r>
            <a:r>
              <a:rPr lang="en-US" sz="2400" dirty="0" err="1" smtClean="0">
                <a:latin typeface="Times New Roman" pitchFamily="18" charset="0"/>
                <a:cs typeface="B Nazanin" pitchFamily="2" charset="-78"/>
              </a:rPr>
              <a:t>Castable</a:t>
            </a:r>
            <a:r>
              <a:rPr lang="fa-IR" sz="2400" dirty="0" smtClean="0">
                <a:latin typeface="Times New Roman" pitchFamily="18" charset="0"/>
                <a:cs typeface="B Nazanin" pitchFamily="2" charset="-78"/>
              </a:rPr>
              <a:t> باشد یک قالب و یک بردار جهت معتبر برای خروج</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در زمان مشابه محاسبه می شود .</a:t>
            </a:r>
            <a:endParaRPr lang="en-US" sz="2400" dirty="0">
              <a:latin typeface="Times New Roman" pitchFamily="18" charset="0"/>
              <a:cs typeface="B Nazanin" pitchFamily="2" charset="-78"/>
            </a:endParaRPr>
          </a:p>
        </p:txBody>
      </p:sp>
    </p:spTree>
    <p:extLst>
      <p:ext uri="{BB962C8B-B14F-4D97-AF65-F5344CB8AC3E}">
        <p14:creationId xmlns:p14="http://schemas.microsoft.com/office/powerpoint/2010/main" val="93356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399" y="381000"/>
            <a:ext cx="8593857" cy="3416320"/>
          </a:xfrm>
          <a:prstGeom prst="rect">
            <a:avLst/>
          </a:prstGeom>
          <a:noFill/>
        </p:spPr>
        <p:txBody>
          <a:bodyPr wrap="square" rtlCol="1">
            <a:spAutoFit/>
          </a:bodyPr>
          <a:lstStyle/>
          <a:p>
            <a:pPr algn="r" rtl="1">
              <a:lnSpc>
                <a:spcPct val="150000"/>
              </a:lnSpc>
            </a:pPr>
            <a:r>
              <a:rPr lang="fa-IR" sz="2400" b="1" dirty="0" smtClean="0">
                <a:latin typeface="Times New Roman" pitchFamily="18" charset="0"/>
                <a:cs typeface="B Nazanin" pitchFamily="2" charset="-78"/>
              </a:rPr>
              <a:t>توضیح در رابطه با قضیه قبل </a:t>
            </a:r>
            <a:r>
              <a:rPr lang="fa-IR" sz="2400" dirty="0" smtClean="0">
                <a:latin typeface="Times New Roman" pitchFamily="18" charset="0"/>
                <a:cs typeface="B Nazanin" pitchFamily="2" charset="-78"/>
              </a:rPr>
              <a:t>: برای اینکه تشخیص داده شود که یک شی </a:t>
            </a:r>
            <a:r>
              <a:rPr lang="en-US" sz="2400" dirty="0" err="1" smtClean="0">
                <a:latin typeface="Times New Roman" pitchFamily="18" charset="0"/>
                <a:cs typeface="B Nazanin" pitchFamily="2" charset="-78"/>
              </a:rPr>
              <a:t>castable</a:t>
            </a:r>
            <a:r>
              <a:rPr lang="fa-IR" sz="2400" dirty="0" smtClean="0">
                <a:latin typeface="Times New Roman" pitchFamily="18" charset="0"/>
                <a:cs typeface="B Nazanin" pitchFamily="2" charset="-78"/>
              </a:rPr>
              <a:t> یا </a:t>
            </a:r>
          </a:p>
          <a:p>
            <a:pPr algn="just" rtl="1">
              <a:lnSpc>
                <a:spcPct val="150000"/>
              </a:lnSpc>
            </a:pPr>
            <a:r>
              <a:rPr lang="fa-IR" sz="2400" dirty="0" smtClean="0">
                <a:latin typeface="Times New Roman" pitchFamily="18" charset="0"/>
                <a:cs typeface="B Nazanin" pitchFamily="2" charset="-78"/>
              </a:rPr>
              <a:t>خیر ، حداکثر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انتخاب برای </a:t>
            </a:r>
            <a:r>
              <a:rPr lang="en-US" sz="2400" dirty="0" smtClean="0">
                <a:latin typeface="Times New Roman" pitchFamily="18" charset="0"/>
                <a:cs typeface="B Nazanin" pitchFamily="2" charset="-78"/>
              </a:rPr>
              <a:t>Top Facet</a:t>
            </a:r>
            <a:r>
              <a:rPr lang="fa-IR" sz="2400" dirty="0" smtClean="0">
                <a:latin typeface="Times New Roman" pitchFamily="18" charset="0"/>
                <a:cs typeface="B Nazanin" pitchFamily="2" charset="-78"/>
              </a:rPr>
              <a:t> وجود دارد که با انتخاب هر یک باید اشتراک بین </a:t>
            </a:r>
            <a:r>
              <a:rPr lang="en-US" sz="2400" dirty="0" smtClean="0">
                <a:latin typeface="Times New Roman" pitchFamily="18" charset="0"/>
                <a:cs typeface="B Nazanin" pitchFamily="2" charset="-78"/>
              </a:rPr>
              <a:t>n-1</a:t>
            </a:r>
            <a:r>
              <a:rPr lang="fa-IR" sz="2400" dirty="0" smtClean="0">
                <a:latin typeface="Times New Roman" pitchFamily="18" charset="0"/>
                <a:cs typeface="B Nazanin" pitchFamily="2" charset="-78"/>
              </a:rPr>
              <a:t> نیم صفحه به دست آید که با استفاده از الگوریتمی که در بخش 4.4 ارائه خواهد شد در زمان </a:t>
            </a:r>
            <a:r>
              <a:rPr lang="en-US" sz="2400" dirty="0" smtClean="0">
                <a:latin typeface="Times New Roman" pitchFamily="18" charset="0"/>
                <a:cs typeface="B Nazanin" pitchFamily="2" charset="-78"/>
              </a:rPr>
              <a:t>O(n)</a:t>
            </a:r>
            <a:r>
              <a:rPr lang="fa-IR" sz="2400" dirty="0" smtClean="0">
                <a:latin typeface="Times New Roman" pitchFamily="18" charset="0"/>
                <a:cs typeface="B Nazanin" pitchFamily="2" charset="-78"/>
              </a:rPr>
              <a:t> قابل محاسبه است و بنابراین زمان کل </a:t>
            </a:r>
            <a:r>
              <a:rPr lang="en-US" sz="2400" dirty="0" smtClean="0">
                <a:latin typeface="Times New Roman" pitchFamily="18" charset="0"/>
                <a:cs typeface="B Nazanin" pitchFamily="2" charset="-78"/>
              </a:rPr>
              <a:t>O(n²)</a:t>
            </a:r>
            <a:r>
              <a:rPr lang="fa-IR" sz="2400" dirty="0" smtClean="0">
                <a:latin typeface="Times New Roman" pitchFamily="18" charset="0"/>
                <a:cs typeface="B Nazanin" pitchFamily="2" charset="-78"/>
              </a:rPr>
              <a:t> است.</a:t>
            </a:r>
          </a:p>
          <a:p>
            <a:pPr algn="r" rtl="1">
              <a:lnSpc>
                <a:spcPct val="150000"/>
              </a:lnSpc>
            </a:pPr>
            <a:r>
              <a:rPr lang="fa-IR" sz="2400" dirty="0" smtClean="0">
                <a:latin typeface="Times New Roman" pitchFamily="18" charset="0"/>
                <a:cs typeface="B Nazanin" pitchFamily="2" charset="-78"/>
              </a:rPr>
              <a:t>برای هر یک از حالات انتخاب برای </a:t>
            </a:r>
            <a:r>
              <a:rPr lang="en-US" sz="2400" dirty="0" smtClean="0">
                <a:latin typeface="Times New Roman" pitchFamily="18" charset="0"/>
                <a:cs typeface="B Nazanin" pitchFamily="2" charset="-78"/>
              </a:rPr>
              <a:t>Top Facet</a:t>
            </a:r>
            <a:r>
              <a:rPr lang="fa-IR" sz="2400" dirty="0" smtClean="0">
                <a:latin typeface="Times New Roman" pitchFamily="18" charset="0"/>
                <a:cs typeface="B Nazanin" pitchFamily="2" charset="-78"/>
              </a:rPr>
              <a:t> حداکثر باید </a:t>
            </a:r>
            <a:r>
              <a:rPr lang="en-US" sz="2400" dirty="0" smtClean="0">
                <a:latin typeface="Times New Roman" pitchFamily="18" charset="0"/>
                <a:cs typeface="B Nazanin" pitchFamily="2" charset="-78"/>
              </a:rPr>
              <a:t>n-1</a:t>
            </a:r>
            <a:r>
              <a:rPr lang="fa-IR" sz="2400" dirty="0" smtClean="0">
                <a:latin typeface="Times New Roman" pitchFamily="18" charset="0"/>
                <a:cs typeface="B Nazanin" pitchFamily="2" charset="-78"/>
              </a:rPr>
              <a:t> نیم صفحه ذخیره شود ،</a:t>
            </a:r>
          </a:p>
          <a:p>
            <a:pPr algn="r" rtl="1">
              <a:lnSpc>
                <a:spcPct val="150000"/>
              </a:lnSpc>
            </a:pPr>
            <a:r>
              <a:rPr lang="fa-IR" sz="2400" dirty="0" smtClean="0">
                <a:latin typeface="Times New Roman" pitchFamily="18" charset="0"/>
                <a:cs typeface="B Nazanin" pitchFamily="2" charset="-78"/>
              </a:rPr>
              <a:t>بنابر این به </a:t>
            </a:r>
            <a:r>
              <a:rPr lang="en-US" sz="2400" dirty="0" smtClean="0">
                <a:latin typeface="Times New Roman" pitchFamily="18" charset="0"/>
                <a:cs typeface="B Nazanin" pitchFamily="2" charset="-78"/>
              </a:rPr>
              <a:t>O(n)</a:t>
            </a:r>
            <a:r>
              <a:rPr lang="fa-IR" sz="2400" dirty="0" smtClean="0">
                <a:latin typeface="Times New Roman" pitchFamily="18" charset="0"/>
                <a:cs typeface="B Nazanin" pitchFamily="2" charset="-78"/>
              </a:rPr>
              <a:t> ذخیرا سازی نیاز دارد.</a:t>
            </a:r>
            <a:endParaRPr lang="fa-IR" sz="2400" dirty="0">
              <a:latin typeface="Times New Roman" pitchFamily="18" charset="0"/>
              <a:cs typeface="B Nazanin" pitchFamily="2" charset="-78"/>
            </a:endParaRPr>
          </a:p>
        </p:txBody>
      </p:sp>
    </p:spTree>
    <p:extLst>
      <p:ext uri="{BB962C8B-B14F-4D97-AF65-F5344CB8AC3E}">
        <p14:creationId xmlns:p14="http://schemas.microsoft.com/office/powerpoint/2010/main" val="1433165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8866" y="1143000"/>
            <a:ext cx="6519734" cy="646331"/>
          </a:xfrm>
          <a:prstGeom prst="rect">
            <a:avLst/>
          </a:prstGeom>
          <a:noFill/>
        </p:spPr>
        <p:txBody>
          <a:bodyPr wrap="none" rtlCol="0">
            <a:spAutoFit/>
          </a:bodyPr>
          <a:lstStyle/>
          <a:p>
            <a:r>
              <a:rPr lang="en-US" sz="3600" dirty="0" smtClean="0">
                <a:latin typeface="Times New Roman" pitchFamily="18" charset="0"/>
                <a:cs typeface="Times New Roman" pitchFamily="18" charset="0"/>
              </a:rPr>
              <a:t>4.2         Half – Plane Intersection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7332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763000" cy="1219199"/>
          </a:xfrm>
        </p:spPr>
        <p:txBody>
          <a:bodyPr>
            <a:noAutofit/>
          </a:bodyPr>
          <a:lstStyle/>
          <a:p>
            <a:r>
              <a:rPr lang="en-US" sz="5400" dirty="0" smtClean="0">
                <a:solidFill>
                  <a:schemeClr val="tx1"/>
                </a:solidFill>
                <a:latin typeface="Times New Roman" pitchFamily="18" charset="0"/>
                <a:cs typeface="Times New Roman" pitchFamily="18" charset="0"/>
              </a:rPr>
              <a:t>Linear Programming</a:t>
            </a:r>
            <a:endParaRPr lang="en-US" sz="5400" dirty="0">
              <a:solidFill>
                <a:schemeClr val="tx1"/>
              </a:solidFill>
              <a:latin typeface="Times New Roman" pitchFamily="18" charset="0"/>
              <a:cs typeface="Times New Roman" pitchFamily="18" charset="0"/>
            </a:endParaRPr>
          </a:p>
        </p:txBody>
      </p:sp>
      <p:sp>
        <p:nvSpPr>
          <p:cNvPr id="4" name="TextBox 3"/>
          <p:cNvSpPr txBox="1"/>
          <p:nvPr/>
        </p:nvSpPr>
        <p:spPr>
          <a:xfrm>
            <a:off x="5029200" y="1905000"/>
            <a:ext cx="4051109" cy="523220"/>
          </a:xfrm>
          <a:prstGeom prst="rect">
            <a:avLst/>
          </a:prstGeom>
          <a:noFill/>
        </p:spPr>
        <p:txBody>
          <a:bodyPr wrap="none" rtlCol="0">
            <a:spAutoFit/>
          </a:bodyPr>
          <a:lstStyle/>
          <a:p>
            <a:r>
              <a:rPr lang="en-US" sz="2800" dirty="0" smtClean="0">
                <a:latin typeface="Times New Roman" pitchFamily="18" charset="0"/>
                <a:cs typeface="Times New Roman" pitchFamily="18" charset="0"/>
              </a:rPr>
              <a:t>Manufacturing with Modls</a:t>
            </a:r>
            <a:endParaRPr lang="en-US" sz="2800" dirty="0">
              <a:latin typeface="Times New Roman" pitchFamily="18" charset="0"/>
              <a:cs typeface="Times New Roman" pitchFamily="18" charset="0"/>
            </a:endParaRPr>
          </a:p>
        </p:txBody>
      </p:sp>
      <p:sp>
        <p:nvSpPr>
          <p:cNvPr id="5" name="TextBox 4"/>
          <p:cNvSpPr txBox="1"/>
          <p:nvPr/>
        </p:nvSpPr>
        <p:spPr>
          <a:xfrm>
            <a:off x="1981200" y="3200400"/>
            <a:ext cx="6118983" cy="769441"/>
          </a:xfrm>
          <a:prstGeom prst="rect">
            <a:avLst/>
          </a:prstGeom>
          <a:noFill/>
        </p:spPr>
        <p:txBody>
          <a:bodyPr wrap="none" rtlCol="0">
            <a:spAutoFit/>
          </a:bodyPr>
          <a:lstStyle/>
          <a:p>
            <a:r>
              <a:rPr lang="fa-IR" sz="4400" b="1" dirty="0" smtClean="0">
                <a:cs typeface="B Nazanin" pitchFamily="2" charset="-78"/>
              </a:rPr>
              <a:t>برنامه ریزی خطی _ قالب گیری</a:t>
            </a:r>
            <a:endParaRPr lang="en-US" sz="4400" b="1" dirty="0">
              <a:cs typeface="B Nazanin"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8203"/>
            <a:ext cx="9372600" cy="1154162"/>
          </a:xfrm>
          <a:prstGeom prst="rect">
            <a:avLst/>
          </a:prstGeom>
          <a:noFill/>
        </p:spPr>
        <p:txBody>
          <a:bodyPr wrap="square" rtlCol="0">
            <a:spAutoFit/>
          </a:bodyPr>
          <a:lstStyle/>
          <a:p>
            <a:pPr algn="r" rtl="1">
              <a:lnSpc>
                <a:spcPct val="150000"/>
              </a:lnSpc>
            </a:pPr>
            <a:r>
              <a:rPr lang="fa-IR" sz="2400" dirty="0" smtClean="0">
                <a:cs typeface="B Nazanin" pitchFamily="2" charset="-78"/>
              </a:rPr>
              <a:t>فرض کنید                               مجموعه ای از محدودیت ها خطی با دو متغیر به شکل </a:t>
            </a:r>
          </a:p>
          <a:p>
            <a:pPr algn="r" rtl="1">
              <a:lnSpc>
                <a:spcPct val="150000"/>
              </a:lnSpc>
            </a:pPr>
            <a:r>
              <a:rPr lang="fa-IR" sz="2400" dirty="0" smtClean="0">
                <a:cs typeface="B Nazanin" pitchFamily="2" charset="-78"/>
              </a:rPr>
              <a:t>زیر باشد : </a:t>
            </a:r>
            <a:endParaRPr lang="en-US" sz="2400" dirty="0">
              <a:cs typeface="B Nazanin" pitchFamily="2" charset="-78"/>
            </a:endParaRPr>
          </a:p>
        </p:txBody>
      </p:sp>
      <p:sp>
        <p:nvSpPr>
          <p:cNvPr id="256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86400" y="571500"/>
            <a:ext cx="2076450" cy="342900"/>
          </a:xfrm>
          <a:prstGeom prst="rect">
            <a:avLst/>
          </a:prstGeom>
          <a:noFill/>
        </p:spPr>
      </p:pic>
      <p:sp>
        <p:nvSpPr>
          <p:cNvPr id="25603" name="Rectangle 3"/>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7"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0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08" name="Picture 8"/>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476625" y="1647825"/>
            <a:ext cx="1857375" cy="409575"/>
          </a:xfrm>
          <a:prstGeom prst="rect">
            <a:avLst/>
          </a:prstGeom>
          <a:noFill/>
        </p:spPr>
      </p:pic>
      <p:sp>
        <p:nvSpPr>
          <p:cNvPr id="12" name="TextBox 11"/>
          <p:cNvSpPr txBox="1"/>
          <p:nvPr/>
        </p:nvSpPr>
        <p:spPr>
          <a:xfrm>
            <a:off x="-32331" y="2438400"/>
            <a:ext cx="8871531" cy="461665"/>
          </a:xfrm>
          <a:prstGeom prst="rect">
            <a:avLst/>
          </a:prstGeom>
          <a:noFill/>
        </p:spPr>
        <p:txBody>
          <a:bodyPr wrap="square" rtlCol="0">
            <a:spAutoFit/>
          </a:bodyPr>
          <a:lstStyle/>
          <a:p>
            <a:pPr algn="r"/>
            <a:r>
              <a:rPr lang="fa-IR" sz="2400" dirty="0" smtClean="0">
                <a:cs typeface="B Nazanin" pitchFamily="2" charset="-78"/>
              </a:rPr>
              <a:t>که      و      و     ثابت هایی هستند بطوریکه حداقل یکی از     یا     مخالف صفر باشند . </a:t>
            </a:r>
            <a:endParaRPr lang="en-US" sz="2400" dirty="0">
              <a:cs typeface="B Nazanin" pitchFamily="2" charset="-78"/>
            </a:endParaRPr>
          </a:p>
        </p:txBody>
      </p:sp>
      <p:sp>
        <p:nvSpPr>
          <p:cNvPr id="2561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10"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77200" y="2486025"/>
            <a:ext cx="266700" cy="409575"/>
          </a:xfrm>
          <a:prstGeom prst="rect">
            <a:avLst/>
          </a:prstGeom>
          <a:noFill/>
        </p:spPr>
      </p:pic>
      <p:sp>
        <p:nvSpPr>
          <p:cNvPr id="2561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12"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620000" y="2486025"/>
            <a:ext cx="257175" cy="409575"/>
          </a:xfrm>
          <a:prstGeom prst="rect">
            <a:avLst/>
          </a:prstGeom>
          <a:noFill/>
        </p:spPr>
      </p:pic>
      <p:sp>
        <p:nvSpPr>
          <p:cNvPr id="2561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14" name="Picture 14"/>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7086600" y="2486025"/>
            <a:ext cx="228600" cy="409575"/>
          </a:xfrm>
          <a:prstGeom prst="rect">
            <a:avLst/>
          </a:prstGeom>
          <a:noFill/>
        </p:spPr>
      </p:pic>
      <p:pic>
        <p:nvPicPr>
          <p:cNvPr id="19" name="Picture 10"/>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57500" y="2438400"/>
            <a:ext cx="266700" cy="409575"/>
          </a:xfrm>
          <a:prstGeom prst="rect">
            <a:avLst/>
          </a:prstGeom>
          <a:noFill/>
        </p:spPr>
      </p:pic>
      <p:pic>
        <p:nvPicPr>
          <p:cNvPr id="20" name="Picture 12"/>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2400300" y="2438400"/>
            <a:ext cx="257175" cy="409575"/>
          </a:xfrm>
          <a:prstGeom prst="rect">
            <a:avLst/>
          </a:prstGeom>
          <a:noFill/>
        </p:spPr>
      </p:pic>
      <p:sp>
        <p:nvSpPr>
          <p:cNvPr id="21" name="TextBox 20"/>
          <p:cNvSpPr txBox="1"/>
          <p:nvPr/>
        </p:nvSpPr>
        <p:spPr>
          <a:xfrm>
            <a:off x="-609600" y="3360003"/>
            <a:ext cx="9372600" cy="707886"/>
          </a:xfrm>
          <a:prstGeom prst="rect">
            <a:avLst/>
          </a:prstGeom>
          <a:noFill/>
        </p:spPr>
        <p:txBody>
          <a:bodyPr wrap="square" rtlCol="0">
            <a:spAutoFit/>
          </a:bodyPr>
          <a:lstStyle/>
          <a:p>
            <a:pPr algn="r" rtl="1">
              <a:buFont typeface="Wingdings" pitchFamily="2" charset="2"/>
              <a:buChar char="v"/>
            </a:pPr>
            <a:r>
              <a:rPr lang="fa-IR" sz="2000" dirty="0" smtClean="0">
                <a:latin typeface="Times New Roman" pitchFamily="18" charset="0"/>
                <a:cs typeface="B Nazanin" pitchFamily="2" charset="-78"/>
              </a:rPr>
              <a:t>از لحاظ هندسی یک محدودیت به عنوان یک نیم صفحه در</a:t>
            </a:r>
            <a:r>
              <a:rPr lang="en-US" sz="2000" dirty="0" smtClean="0">
                <a:latin typeface="Times New Roman" pitchFamily="18" charset="0"/>
                <a:cs typeface="B Nazanin" pitchFamily="2" charset="-78"/>
              </a:rPr>
              <a:t>R²</a:t>
            </a:r>
            <a:r>
              <a:rPr lang="fa-IR" sz="2000" dirty="0" smtClean="0">
                <a:latin typeface="Times New Roman" pitchFamily="18" charset="0"/>
                <a:cs typeface="B Nazanin" pitchFamily="2" charset="-78"/>
              </a:rPr>
              <a:t> است که توسط خط                                  </a:t>
            </a:r>
          </a:p>
          <a:p>
            <a:pPr algn="r" rtl="1"/>
            <a:r>
              <a:rPr lang="fa-IR" sz="2000" dirty="0" smtClean="0">
                <a:latin typeface="Times New Roman" pitchFamily="18" charset="0"/>
                <a:cs typeface="B Nazanin" pitchFamily="2" charset="-78"/>
              </a:rPr>
              <a:t> کران دار می شود .</a:t>
            </a:r>
            <a:endParaRPr lang="en-US" sz="2000" dirty="0">
              <a:latin typeface="Times New Roman" pitchFamily="18" charset="0"/>
              <a:cs typeface="B Nazanin" pitchFamily="2" charset="-78"/>
            </a:endParaRPr>
          </a:p>
        </p:txBody>
      </p:sp>
      <p:sp>
        <p:nvSpPr>
          <p:cNvPr id="25617"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5616" name="Picture 16"/>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8600" y="3352800"/>
            <a:ext cx="1857375" cy="409575"/>
          </a:xfrm>
          <a:prstGeom prst="rect">
            <a:avLst/>
          </a:prstGeom>
          <a:noFill/>
        </p:spPr>
      </p:pic>
      <p:sp>
        <p:nvSpPr>
          <p:cNvPr id="25618" name="Rectangle 1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562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5621" name="Rectangle 21"/>
          <p:cNvSpPr>
            <a:spLocks noChangeArrowheads="1"/>
          </p:cNvSpPr>
          <p:nvPr/>
        </p:nvSpPr>
        <p:spPr bwMode="auto">
          <a:xfrm>
            <a:off x="0" y="8763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23766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6731" y="381000"/>
            <a:ext cx="9709731" cy="1015663"/>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مسئله پیدا کردن مجموعه همه نقاط                 است که در همه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محدودیت به طور </a:t>
            </a:r>
          </a:p>
          <a:p>
            <a:pPr algn="r" rtl="1">
              <a:lnSpc>
                <a:spcPct val="150000"/>
              </a:lnSpc>
            </a:pPr>
            <a:r>
              <a:rPr lang="fa-IR" sz="2400" dirty="0" smtClean="0">
                <a:latin typeface="Times New Roman" pitchFamily="18" charset="0"/>
                <a:cs typeface="B Nazanin" pitchFamily="2" charset="-78"/>
              </a:rPr>
              <a:t>همزمان صدق کند یا </a:t>
            </a:r>
            <a:r>
              <a:rPr lang="fa-IR" sz="2400" dirty="0">
                <a:latin typeface="Times New Roman" pitchFamily="18" charset="0"/>
                <a:cs typeface="B Nazanin" pitchFamily="2" charset="-78"/>
              </a:rPr>
              <a:t>به </a:t>
            </a:r>
            <a:r>
              <a:rPr lang="fa-IR" sz="2400" dirty="0" smtClean="0">
                <a:latin typeface="Times New Roman" pitchFamily="18" charset="0"/>
                <a:cs typeface="B Nazanin" pitchFamily="2" charset="-78"/>
              </a:rPr>
              <a:t>عبارتی نقاطی که </a:t>
            </a:r>
            <a:r>
              <a:rPr lang="fa-IR" sz="2400" dirty="0">
                <a:latin typeface="Times New Roman" pitchFamily="18" charset="0"/>
                <a:cs typeface="B Nazanin" pitchFamily="2" charset="-78"/>
              </a:rPr>
              <a:t>میان نیم صفحه های </a:t>
            </a:r>
            <a:r>
              <a:rPr lang="fa-IR" sz="2400" dirty="0" smtClean="0">
                <a:latin typeface="Times New Roman" pitchFamily="18" charset="0"/>
                <a:cs typeface="B Nazanin" pitchFamily="2" charset="-78"/>
              </a:rPr>
              <a:t>مجموعه </a:t>
            </a:r>
            <a:r>
              <a:rPr lang="en-US" sz="2400" dirty="0">
                <a:latin typeface="Times New Roman" pitchFamily="18" charset="0"/>
                <a:cs typeface="B Nazanin" pitchFamily="2" charset="-78"/>
              </a:rPr>
              <a:t>H</a:t>
            </a:r>
            <a:r>
              <a:rPr lang="fa-IR" sz="2400" dirty="0">
                <a:latin typeface="Times New Roman" pitchFamily="18" charset="0"/>
                <a:cs typeface="B Nazanin" pitchFamily="2" charset="-78"/>
              </a:rPr>
              <a:t> </a:t>
            </a:r>
            <a:r>
              <a:rPr lang="fa-IR" sz="2400" dirty="0" smtClean="0">
                <a:latin typeface="Times New Roman" pitchFamily="18" charset="0"/>
                <a:cs typeface="B Nazanin" pitchFamily="2" charset="-78"/>
              </a:rPr>
              <a:t>مشترک </a:t>
            </a:r>
            <a:r>
              <a:rPr lang="fa-IR" sz="2400" dirty="0">
                <a:latin typeface="Times New Roman" pitchFamily="18" charset="0"/>
                <a:cs typeface="B Nazanin" pitchFamily="2" charset="-78"/>
              </a:rPr>
              <a:t>باشد </a:t>
            </a:r>
            <a:r>
              <a:rPr lang="fa-IR" sz="2400" dirty="0" smtClean="0">
                <a:latin typeface="Times New Roman" pitchFamily="18" charset="0"/>
                <a:cs typeface="B Nazanin" pitchFamily="2" charset="-78"/>
              </a:rPr>
              <a:t>.</a:t>
            </a:r>
            <a:endParaRPr lang="en-US" sz="2400" dirty="0">
              <a:latin typeface="Times New Roman" pitchFamily="18" charset="0"/>
              <a:cs typeface="B Nazanin" pitchFamily="2" charset="-78"/>
            </a:endParaRPr>
          </a:p>
        </p:txBody>
      </p:sp>
      <p:pic>
        <p:nvPicPr>
          <p:cNvPr id="3" name="Picture 19"/>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810000" y="411897"/>
            <a:ext cx="1209675" cy="419100"/>
          </a:xfrm>
          <a:prstGeom prst="rect">
            <a:avLst/>
          </a:prstGeom>
          <a:noFill/>
        </p:spPr>
      </p:pic>
      <p:sp>
        <p:nvSpPr>
          <p:cNvPr id="5" name="TextBox 4"/>
          <p:cNvSpPr txBox="1"/>
          <p:nvPr/>
        </p:nvSpPr>
        <p:spPr>
          <a:xfrm>
            <a:off x="152400" y="2122438"/>
            <a:ext cx="8610600" cy="1154162"/>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cs typeface="B Nazanin" pitchFamily="2" charset="-78"/>
              </a:rPr>
              <a:t>یک نیم صفحه محدب است و اشتراک مجموعه های محدب نیز یک مجموعه محدب است ، بنابراین اشتراک مجموعه ای از نیم صفحه ها یک ناحیه محدب در صفحه است .</a:t>
            </a:r>
            <a:endParaRPr lang="en-US" sz="2400" dirty="0">
              <a:cs typeface="B Nazanin" pitchFamily="2" charset="-78"/>
            </a:endParaRPr>
          </a:p>
        </p:txBody>
      </p:sp>
      <p:sp>
        <p:nvSpPr>
          <p:cNvPr id="6" name="TextBox 5"/>
          <p:cNvSpPr txBox="1"/>
          <p:nvPr/>
        </p:nvSpPr>
        <p:spPr>
          <a:xfrm>
            <a:off x="76200" y="3500735"/>
            <a:ext cx="8763000" cy="461665"/>
          </a:xfrm>
          <a:prstGeom prst="rect">
            <a:avLst/>
          </a:prstGeom>
          <a:noFill/>
        </p:spPr>
        <p:txBody>
          <a:bodyPr wrap="square" rtlCol="0">
            <a:spAutoFit/>
          </a:bodyPr>
          <a:lstStyle/>
          <a:p>
            <a:pPr algn="r" rtl="1">
              <a:buFont typeface="Wingdings" pitchFamily="2" charset="2"/>
              <a:buChar char="v"/>
            </a:pPr>
            <a:r>
              <a:rPr lang="fa-IR" sz="2400" dirty="0" smtClean="0">
                <a:cs typeface="B Nazanin" pitchFamily="2" charset="-78"/>
              </a:rPr>
              <a:t>هر نقطه روی مرز ناحیه مشترک روی خط مرزی ( کران ) برخی نیم صفحه ها قرار دارد .</a:t>
            </a:r>
            <a:endParaRPr lang="en-US" sz="2400" dirty="0">
              <a:cs typeface="B Nazanin" pitchFamily="2" charset="-78"/>
            </a:endParaRPr>
          </a:p>
        </p:txBody>
      </p:sp>
      <p:sp>
        <p:nvSpPr>
          <p:cNvPr id="9" name="TextBox 8"/>
          <p:cNvSpPr txBox="1"/>
          <p:nvPr/>
        </p:nvSpPr>
        <p:spPr>
          <a:xfrm>
            <a:off x="762000" y="4186535"/>
            <a:ext cx="8077200" cy="461665"/>
          </a:xfrm>
          <a:prstGeom prst="rect">
            <a:avLst/>
          </a:prstGeom>
          <a:noFill/>
        </p:spPr>
        <p:txBody>
          <a:bodyPr wrap="square" rtlCol="0">
            <a:spAutoFit/>
          </a:bodyPr>
          <a:lstStyle/>
          <a:p>
            <a:pPr algn="r" rtl="1">
              <a:buFont typeface="Wingdings" pitchFamily="2" charset="2"/>
              <a:buChar char="v"/>
            </a:pPr>
            <a:r>
              <a:rPr lang="fa-IR" sz="2400" dirty="0" smtClean="0">
                <a:cs typeface="B Nazanin" pitchFamily="2" charset="-78"/>
              </a:rPr>
              <a:t>خطوط مرزی ناحیه مشترک شامل خطوط مرزی نیم صفحه ها خواهند بود .</a:t>
            </a:r>
            <a:endParaRPr lang="en-US" sz="2400" dirty="0">
              <a:cs typeface="B Nazanin" pitchFamily="2" charset="-78"/>
            </a:endParaRPr>
          </a:p>
        </p:txBody>
      </p:sp>
      <p:sp>
        <p:nvSpPr>
          <p:cNvPr id="7" name="TextBox 6"/>
          <p:cNvSpPr txBox="1"/>
          <p:nvPr/>
        </p:nvSpPr>
        <p:spPr>
          <a:xfrm>
            <a:off x="6248400" y="1676400"/>
            <a:ext cx="2571537" cy="461665"/>
          </a:xfrm>
          <a:prstGeom prst="rect">
            <a:avLst/>
          </a:prstGeom>
          <a:noFill/>
        </p:spPr>
        <p:txBody>
          <a:bodyPr wrap="none" rtlCol="1">
            <a:spAutoFit/>
          </a:bodyPr>
          <a:lstStyle/>
          <a:p>
            <a:r>
              <a:rPr lang="fa-IR" sz="2400" b="1" dirty="0">
                <a:cs typeface="B Nazanin" pitchFamily="2" charset="-78"/>
              </a:rPr>
              <a:t>ویژگی ناحیه </a:t>
            </a:r>
            <a:r>
              <a:rPr lang="fa-IR" sz="2400" b="1" dirty="0" smtClean="0">
                <a:cs typeface="B Nazanin" pitchFamily="2" charset="-78"/>
              </a:rPr>
              <a:t>مشترک :</a:t>
            </a:r>
            <a:endParaRPr lang="fa-IR" sz="2400" b="1" dirty="0">
              <a:cs typeface="B Nazanin" pitchFamily="2" charset="-78"/>
            </a:endParaRPr>
          </a:p>
        </p:txBody>
      </p:sp>
    </p:spTree>
    <p:extLst>
      <p:ext uri="{BB962C8B-B14F-4D97-AF65-F5344CB8AC3E}">
        <p14:creationId xmlns:p14="http://schemas.microsoft.com/office/powerpoint/2010/main" val="195561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40603"/>
            <a:ext cx="9296400" cy="830997"/>
          </a:xfrm>
          <a:prstGeom prst="rect">
            <a:avLst/>
          </a:prstGeom>
          <a:noFill/>
        </p:spPr>
        <p:txBody>
          <a:bodyPr wrap="square" rtlCol="0">
            <a:spAutoFit/>
          </a:bodyPr>
          <a:lstStyle/>
          <a:p>
            <a:pPr algn="r" rtl="1"/>
            <a:r>
              <a:rPr lang="fa-IR" sz="2400" dirty="0" smtClean="0">
                <a:latin typeface="Times New Roman" pitchFamily="18" charset="0"/>
                <a:cs typeface="B Nazanin" pitchFamily="2" charset="-78"/>
              </a:rPr>
              <a:t>بخش مشترک از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نیم صفحه ، یک چند ضلعی محدب است که حداکثر توسط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یال کراندار</a:t>
            </a:r>
          </a:p>
          <a:p>
            <a:pPr algn="r" rtl="1"/>
            <a:r>
              <a:rPr lang="fa-IR" sz="2400" dirty="0" smtClean="0">
                <a:latin typeface="Times New Roman" pitchFamily="18" charset="0"/>
                <a:cs typeface="B Nazanin" pitchFamily="2" charset="-78"/>
              </a:rPr>
              <a:t> می شود .</a:t>
            </a:r>
            <a:endParaRPr lang="en-US" sz="2400" dirty="0">
              <a:latin typeface="Times New Roman" pitchFamily="18" charset="0"/>
              <a:cs typeface="B Nazanin" pitchFamily="2" charset="-78"/>
            </a:endParaRPr>
          </a:p>
        </p:txBody>
      </p:sp>
      <p:pic>
        <p:nvPicPr>
          <p:cNvPr id="29698" name="Picture 2"/>
          <p:cNvPicPr>
            <a:picLocks noChangeAspect="1" noChangeArrowheads="1"/>
          </p:cNvPicPr>
          <p:nvPr/>
        </p:nvPicPr>
        <p:blipFill>
          <a:blip r:embed="rId2"/>
          <a:srcRect/>
          <a:stretch>
            <a:fillRect/>
          </a:stretch>
        </p:blipFill>
        <p:spPr bwMode="auto">
          <a:xfrm>
            <a:off x="1371600" y="1295400"/>
            <a:ext cx="6477000" cy="3726943"/>
          </a:xfrm>
          <a:prstGeom prst="rect">
            <a:avLst/>
          </a:prstGeom>
          <a:noFill/>
          <a:ln w="9525">
            <a:noFill/>
            <a:miter lim="800000"/>
            <a:headEnd/>
            <a:tailEnd/>
          </a:ln>
          <a:effectLst/>
        </p:spPr>
      </p:pic>
      <p:sp>
        <p:nvSpPr>
          <p:cNvPr id="4" name="TextBox 3"/>
          <p:cNvSpPr txBox="1"/>
          <p:nvPr/>
        </p:nvSpPr>
        <p:spPr>
          <a:xfrm>
            <a:off x="990600" y="5257800"/>
            <a:ext cx="7772400" cy="461665"/>
          </a:xfrm>
          <a:prstGeom prst="rect">
            <a:avLst/>
          </a:prstGeom>
          <a:noFill/>
        </p:spPr>
        <p:txBody>
          <a:bodyPr wrap="square" rtlCol="0">
            <a:spAutoFit/>
          </a:bodyPr>
          <a:lstStyle/>
          <a:p>
            <a:pPr algn="r" rtl="1">
              <a:buFont typeface="Wingdings" pitchFamily="2" charset="2"/>
              <a:buChar char="v"/>
            </a:pPr>
            <a:r>
              <a:rPr lang="fa-IR" sz="2400" dirty="0" smtClean="0">
                <a:cs typeface="B Nazanin" pitchFamily="2" charset="-78"/>
              </a:rPr>
              <a:t>ناحیه مشترک ممکن است یک نقطه باشد یا یک پاره خط یا تهی باشد . </a:t>
            </a:r>
            <a:endParaRPr lang="en-US" sz="2400" dirty="0">
              <a:cs typeface="B Nazanin" pitchFamily="2" charset="-78"/>
            </a:endParaRPr>
          </a:p>
        </p:txBody>
      </p:sp>
    </p:spTree>
    <p:extLst>
      <p:ext uri="{BB962C8B-B14F-4D97-AF65-F5344CB8AC3E}">
        <p14:creationId xmlns:p14="http://schemas.microsoft.com/office/powerpoint/2010/main" val="346954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2735"/>
            <a:ext cx="8033331" cy="461665"/>
          </a:xfrm>
          <a:prstGeom prst="rect">
            <a:avLst/>
          </a:prstGeom>
          <a:noFill/>
        </p:spPr>
        <p:txBody>
          <a:bodyPr wrap="square" rtlCol="0">
            <a:spAutoFit/>
          </a:bodyPr>
          <a:lstStyle/>
          <a:p>
            <a:pPr algn="r" rtl="1"/>
            <a:r>
              <a:rPr lang="fa-IR" sz="2400" dirty="0" smtClean="0">
                <a:cs typeface="B Nazanin" pitchFamily="2" charset="-78"/>
              </a:rPr>
              <a:t> یک راه آسان برای محاسبه ناحیه مشترک الگوریتم تقسیم وتسخیر است . </a:t>
            </a:r>
            <a:endParaRPr lang="en-US" sz="2400" dirty="0">
              <a:cs typeface="B Nazanin" pitchFamily="2" charset="-78"/>
            </a:endParaRPr>
          </a:p>
        </p:txBody>
      </p:sp>
      <p:pic>
        <p:nvPicPr>
          <p:cNvPr id="30722" name="Picture 2"/>
          <p:cNvPicPr>
            <a:picLocks noChangeAspect="1" noChangeArrowheads="1"/>
          </p:cNvPicPr>
          <p:nvPr/>
        </p:nvPicPr>
        <p:blipFill>
          <a:blip r:embed="rId2"/>
          <a:srcRect/>
          <a:stretch>
            <a:fillRect/>
          </a:stretch>
        </p:blipFill>
        <p:spPr bwMode="auto">
          <a:xfrm>
            <a:off x="222111" y="1447800"/>
            <a:ext cx="8464689" cy="3762375"/>
          </a:xfrm>
          <a:prstGeom prst="rect">
            <a:avLst/>
          </a:prstGeom>
          <a:noFill/>
          <a:ln w="9525">
            <a:noFill/>
            <a:miter lim="800000"/>
            <a:headEnd/>
            <a:tailEnd/>
          </a:ln>
          <a:effectLst/>
        </p:spPr>
      </p:pic>
    </p:spTree>
    <p:extLst>
      <p:ext uri="{BB962C8B-B14F-4D97-AF65-F5344CB8AC3E}">
        <p14:creationId xmlns:p14="http://schemas.microsoft.com/office/powerpoint/2010/main" val="740190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457200"/>
            <a:ext cx="8206875" cy="5078313"/>
          </a:xfrm>
          <a:prstGeom prst="rect">
            <a:avLst/>
          </a:prstGeom>
          <a:noFill/>
        </p:spPr>
        <p:txBody>
          <a:bodyPr wrap="square" rtlCol="1">
            <a:spAutoFit/>
          </a:bodyPr>
          <a:lstStyle/>
          <a:p>
            <a:pPr algn="just" rtl="1">
              <a:lnSpc>
                <a:spcPct val="150000"/>
              </a:lnSpc>
            </a:pPr>
            <a:r>
              <a:rPr lang="fa-IR" sz="2400" dirty="0" smtClean="0">
                <a:latin typeface="Times New Roman" pitchFamily="18" charset="0"/>
                <a:cs typeface="B Nazanin" pitchFamily="2" charset="-78"/>
              </a:rPr>
              <a:t>الگوریتم فوق برای محاسبه ناحیه اشتراک ابتدا مجموعه </a:t>
            </a:r>
            <a:r>
              <a:rPr lang="en-US" sz="2400" dirty="0" smtClean="0">
                <a:latin typeface="Times New Roman" pitchFamily="18" charset="0"/>
                <a:cs typeface="B Nazanin" pitchFamily="2" charset="-78"/>
              </a:rPr>
              <a:t>H</a:t>
            </a:r>
            <a:r>
              <a:rPr lang="fa-IR" sz="2400" dirty="0" smtClean="0">
                <a:latin typeface="Times New Roman" pitchFamily="18" charset="0"/>
                <a:cs typeface="B Nazanin" pitchFamily="2" charset="-78"/>
              </a:rPr>
              <a:t> را به دو مجموعه تقسیم میکند و به صورت بازگشتی برای محاسبه اشتراک دو مجموعه کوچک عمل می کند و سپس روال بیان شده در خط ششم برای محاسبه ناحیه اشتراک مربوط به دو ناحیه چندضلعی که هر کدام از اشتراک حداکثر </a:t>
            </a:r>
            <a:r>
              <a:rPr lang="en-US" sz="2400" dirty="0" smtClean="0">
                <a:latin typeface="Times New Roman" pitchFamily="18" charset="0"/>
                <a:cs typeface="B Nazanin" pitchFamily="2" charset="-78"/>
              </a:rPr>
              <a:t>n/2+1</a:t>
            </a:r>
            <a:r>
              <a:rPr lang="fa-IR" sz="2400" dirty="0" smtClean="0">
                <a:latin typeface="Times New Roman" pitchFamily="18" charset="0"/>
                <a:cs typeface="B Nazanin" pitchFamily="2" charset="-78"/>
              </a:rPr>
              <a:t> نیم صحه به دست آمده اند،فراخوانی می شود. </a:t>
            </a:r>
          </a:p>
          <a:p>
            <a:pPr algn="just" rtl="1">
              <a:lnSpc>
                <a:spcPct val="150000"/>
              </a:lnSpc>
            </a:pPr>
            <a:r>
              <a:rPr lang="fa-IR" sz="2400" dirty="0" smtClean="0">
                <a:latin typeface="Times New Roman" pitchFamily="18" charset="0"/>
                <a:cs typeface="B Nazanin" pitchFamily="2" charset="-78"/>
              </a:rPr>
              <a:t>برای پیاده سازی روال مربوط به خط ششم می توان از روش های مختلفی استفاده کرد که یکی از این روش ها استفاده از الگوریتم ارائه شده در فصل دوم است که برای محاسبه </a:t>
            </a:r>
            <a:r>
              <a:rPr lang="en-US" sz="2400" dirty="0" smtClean="0">
                <a:latin typeface="Times New Roman" pitchFamily="18" charset="0"/>
                <a:cs typeface="B Nazanin" pitchFamily="2" charset="-78"/>
              </a:rPr>
              <a:t>overlay</a:t>
            </a:r>
            <a:r>
              <a:rPr lang="fa-IR" sz="2400" dirty="0" smtClean="0">
                <a:latin typeface="Times New Roman" pitchFamily="18" charset="0"/>
                <a:cs typeface="B Nazanin" pitchFamily="2" charset="-78"/>
              </a:rPr>
              <a:t> دو نقشه بیان شد و برای محاسبه اشتراک چندضلعی ها نیز استفاده شد.</a:t>
            </a:r>
          </a:p>
        </p:txBody>
      </p:sp>
    </p:spTree>
    <p:extLst>
      <p:ext uri="{BB962C8B-B14F-4D97-AF65-F5344CB8AC3E}">
        <p14:creationId xmlns:p14="http://schemas.microsoft.com/office/powerpoint/2010/main" val="666384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533400"/>
            <a:ext cx="8686800" cy="2400657"/>
          </a:xfrm>
          <a:prstGeom prst="rect">
            <a:avLst/>
          </a:prstGeom>
          <a:noFill/>
        </p:spPr>
        <p:txBody>
          <a:bodyPr wrap="square" rtlCol="0">
            <a:spAutoFit/>
          </a:bodyPr>
          <a:lstStyle/>
          <a:p>
            <a:pPr algn="r" rtl="1">
              <a:lnSpc>
                <a:spcPct val="150000"/>
              </a:lnSpc>
            </a:pPr>
            <a:r>
              <a:rPr lang="fa-IR" sz="2800" b="1" dirty="0" smtClean="0">
                <a:latin typeface="Times New Roman" pitchFamily="18" charset="0"/>
                <a:cs typeface="B Nazanin" pitchFamily="2" charset="-78"/>
              </a:rPr>
              <a:t>یادآوری _نتیجه 2.7: </a:t>
            </a:r>
            <a:endParaRPr lang="en-US" sz="2800" b="1" dirty="0" smtClean="0">
              <a:latin typeface="Times New Roman" pitchFamily="18" charset="0"/>
              <a:cs typeface="B Nazanin" pitchFamily="2" charset="-78"/>
            </a:endParaRPr>
          </a:p>
          <a:p>
            <a:pPr algn="r" rtl="1">
              <a:lnSpc>
                <a:spcPct val="150000"/>
              </a:lnSpc>
            </a:pPr>
            <a:r>
              <a:rPr lang="fa-IR" sz="2400" dirty="0" smtClean="0">
                <a:latin typeface="Times New Roman" pitchFamily="18" charset="0"/>
                <a:cs typeface="B Nazanin" pitchFamily="2" charset="-78"/>
              </a:rPr>
              <a:t>فرض کنید </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یک چندضلعی با </a:t>
            </a:r>
            <a:r>
              <a:rPr lang="en-US" sz="2400" dirty="0" smtClean="0">
                <a:latin typeface="Times New Roman" pitchFamily="18" charset="0"/>
                <a:cs typeface="B Nazanin" pitchFamily="2" charset="-78"/>
              </a:rPr>
              <a:t>n</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راس و </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یک چند ضلعی با </a:t>
            </a:r>
            <a:r>
              <a:rPr lang="en-US" sz="2400" dirty="0" smtClean="0">
                <a:latin typeface="Times New Roman" pitchFamily="18" charset="0"/>
                <a:cs typeface="B Nazanin" pitchFamily="2" charset="-78"/>
              </a:rPr>
              <a:t>n</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راس باشد و </a:t>
            </a:r>
            <a:r>
              <a:rPr lang="en-US" sz="2400" dirty="0" smtClean="0">
                <a:latin typeface="Times New Roman" pitchFamily="18" charset="0"/>
                <a:cs typeface="B Nazanin" pitchFamily="2" charset="-78"/>
              </a:rPr>
              <a:t>n=n</a:t>
            </a:r>
            <a:r>
              <a:rPr lang="en-US" sz="1400" dirty="0" smtClean="0">
                <a:latin typeface="Times New Roman" pitchFamily="18" charset="0"/>
                <a:cs typeface="B Nazanin" pitchFamily="2" charset="-78"/>
              </a:rPr>
              <a:t>1</a:t>
            </a:r>
            <a:r>
              <a:rPr lang="en-US" sz="2400" dirty="0" smtClean="0">
                <a:latin typeface="Times New Roman" pitchFamily="18" charset="0"/>
                <a:cs typeface="B Nazanin" pitchFamily="2" charset="-78"/>
              </a:rPr>
              <a:t>+n</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آنگاه </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1</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و </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1     </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و </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1</a:t>
            </a:r>
            <a:r>
              <a:rPr lang="en-US" sz="2400" dirty="0" smtClean="0">
                <a:latin typeface="Times New Roman" pitchFamily="18" charset="0"/>
                <a:cs typeface="B Nazanin" pitchFamily="2" charset="-78"/>
              </a:rPr>
              <a:t>\P</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در زمان </a:t>
            </a:r>
            <a:r>
              <a:rPr lang="en-US" sz="2400" dirty="0" smtClean="0">
                <a:latin typeface="Times New Roman" pitchFamily="18" charset="0"/>
                <a:cs typeface="B Nazanin" pitchFamily="2" charset="-78"/>
              </a:rPr>
              <a:t>O( nlogn + klogn )</a:t>
            </a:r>
            <a:r>
              <a:rPr lang="fa-IR" sz="2400" dirty="0" smtClean="0">
                <a:latin typeface="Times New Roman" pitchFamily="18" charset="0"/>
                <a:cs typeface="B Nazanin" pitchFamily="2" charset="-78"/>
              </a:rPr>
              <a:t> محاسبه می شود که </a:t>
            </a:r>
            <a:r>
              <a:rPr lang="en-US" sz="2400" dirty="0" smtClean="0">
                <a:latin typeface="Times New Roman" pitchFamily="18" charset="0"/>
                <a:cs typeface="B Nazanin" pitchFamily="2" charset="-78"/>
              </a:rPr>
              <a:t>k</a:t>
            </a:r>
            <a:r>
              <a:rPr lang="fa-IR" sz="2400" dirty="0" smtClean="0">
                <a:latin typeface="Times New Roman" pitchFamily="18" charset="0"/>
                <a:cs typeface="B Nazanin" pitchFamily="2" charset="-78"/>
              </a:rPr>
              <a:t> پیچیدگی خروجی است . </a:t>
            </a:r>
            <a:endParaRPr lang="en-US" sz="2400" dirty="0">
              <a:latin typeface="Times New Roman" pitchFamily="18" charset="0"/>
              <a:cs typeface="B Nazanin" pitchFamily="2" charset="-78"/>
            </a:endParaRPr>
          </a:p>
        </p:txBody>
      </p:sp>
      <p:sp>
        <p:nvSpPr>
          <p:cNvPr id="4" name="TextBox 3"/>
          <p:cNvSpPr txBox="1"/>
          <p:nvPr/>
        </p:nvSpPr>
        <p:spPr>
          <a:xfrm rot="10800000">
            <a:off x="6705600" y="1885890"/>
            <a:ext cx="370614" cy="400110"/>
          </a:xfrm>
          <a:prstGeom prst="rect">
            <a:avLst/>
          </a:prstGeom>
          <a:noFill/>
        </p:spPr>
        <p:txBody>
          <a:bodyPr wrap="none" rtlCol="0">
            <a:spAutoFit/>
          </a:bodyPr>
          <a:lstStyle/>
          <a:p>
            <a:r>
              <a:rPr lang="en-US" sz="2000" dirty="0" smtClean="0">
                <a:latin typeface="Times New Roman" pitchFamily="18" charset="0"/>
                <a:cs typeface="Times New Roman" pitchFamily="18" charset="0"/>
              </a:rPr>
              <a:t>∩</a:t>
            </a:r>
            <a:endParaRPr lang="en-US" sz="2000" dirty="0"/>
          </a:p>
        </p:txBody>
      </p:sp>
      <p:sp>
        <p:nvSpPr>
          <p:cNvPr id="6" name="TextBox 5"/>
          <p:cNvSpPr txBox="1"/>
          <p:nvPr/>
        </p:nvSpPr>
        <p:spPr>
          <a:xfrm>
            <a:off x="76200" y="3048000"/>
            <a:ext cx="8610600" cy="1754326"/>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cs typeface="B Nazanin" pitchFamily="2" charset="-78"/>
              </a:rPr>
              <a:t>در مورد بکارگیری نتیجه فوق برای مسئله مان باید یه این نکته توجه کنیم که ناحیه ها می توانند نامحدود باشند یا یک پاره خط و یا یک نقطه باشد . به عبارتی این ناحیه ها الزاماً چند ضلعی نیستد .</a:t>
            </a:r>
            <a:endParaRPr lang="en-US" sz="2400" dirty="0">
              <a:cs typeface="B Nazanin" pitchFamily="2" charset="-78"/>
            </a:endParaRPr>
          </a:p>
        </p:txBody>
      </p:sp>
    </p:spTree>
    <p:extLst>
      <p:ext uri="{BB962C8B-B14F-4D97-AF65-F5344CB8AC3E}">
        <p14:creationId xmlns:p14="http://schemas.microsoft.com/office/powerpoint/2010/main" val="137171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69" y="388203"/>
            <a:ext cx="8719131" cy="1200329"/>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فرض کنید که دو ناحیه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و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توسط بازگشت محاسبه شده اند ، و چون هر دوی آنها توسط حداکثر </a:t>
            </a:r>
            <a:r>
              <a:rPr lang="en-US" sz="2400" dirty="0" smtClean="0">
                <a:latin typeface="Times New Roman" pitchFamily="18" charset="0"/>
                <a:cs typeface="B Nazanin" pitchFamily="2" charset="-78"/>
              </a:rPr>
              <a:t>n/2 +1</a:t>
            </a:r>
            <a:r>
              <a:rPr lang="fa-IR" sz="2400" dirty="0" smtClean="0">
                <a:latin typeface="Times New Roman" pitchFamily="18" charset="0"/>
                <a:cs typeface="B Nazanin" pitchFamily="2" charset="-78"/>
              </a:rPr>
              <a:t> نیم صفحه تعریف شده اند ، حداکتر </a:t>
            </a:r>
            <a:r>
              <a:rPr lang="en-US" sz="2400" dirty="0" smtClean="0">
                <a:latin typeface="Times New Roman" pitchFamily="18" charset="0"/>
                <a:cs typeface="B Nazanin" pitchFamily="2" charset="-78"/>
              </a:rPr>
              <a:t>n/2+1</a:t>
            </a:r>
            <a:r>
              <a:rPr lang="fa-IR" sz="2400" dirty="0" smtClean="0">
                <a:latin typeface="Times New Roman" pitchFamily="18" charset="0"/>
                <a:cs typeface="B Nazanin" pitchFamily="2" charset="-78"/>
              </a:rPr>
              <a:t> یال دارند . </a:t>
            </a:r>
            <a:endParaRPr lang="en-US" sz="2400" dirty="0">
              <a:latin typeface="Times New Roman" pitchFamily="18" charset="0"/>
              <a:cs typeface="B Nazanin" pitchFamily="2" charset="-78"/>
            </a:endParaRPr>
          </a:p>
        </p:txBody>
      </p:sp>
      <p:sp>
        <p:nvSpPr>
          <p:cNvPr id="3" name="TextBox 2"/>
          <p:cNvSpPr txBox="1"/>
          <p:nvPr/>
        </p:nvSpPr>
        <p:spPr>
          <a:xfrm>
            <a:off x="0" y="1836003"/>
            <a:ext cx="8763000" cy="1200329"/>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الگوریتم ارئه شده در فصل دوم </a:t>
            </a:r>
            <a:r>
              <a:rPr lang="en-US" sz="2400" dirty="0" smtClean="0">
                <a:latin typeface="Times New Roman" pitchFamily="18" charset="0"/>
                <a:cs typeface="B Nazanin" pitchFamily="2" charset="-78"/>
              </a:rPr>
              <a:t>Overlay</a:t>
            </a:r>
            <a:r>
              <a:rPr lang="fa-IR" sz="2400" dirty="0" smtClean="0">
                <a:latin typeface="Times New Roman" pitchFamily="18" charset="0"/>
                <a:cs typeface="B Nazanin" pitchFamily="2" charset="-78"/>
              </a:rPr>
              <a:t>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را در زمان</a:t>
            </a:r>
            <a:r>
              <a:rPr lang="en-US" sz="2400" dirty="0" smtClean="0">
                <a:latin typeface="Times New Roman" pitchFamily="18" charset="0"/>
                <a:cs typeface="B Nazanin" pitchFamily="2" charset="-78"/>
              </a:rPr>
              <a:t>O((n+k)log n)</a:t>
            </a:r>
            <a:r>
              <a:rPr lang="fa-IR" sz="2400" dirty="0" smtClean="0">
                <a:latin typeface="Times New Roman" pitchFamily="18" charset="0"/>
                <a:cs typeface="B Nazanin" pitchFamily="2" charset="-78"/>
              </a:rPr>
              <a:t> محاسبه می کند که </a:t>
            </a:r>
            <a:r>
              <a:rPr lang="en-US" sz="2400" dirty="0" smtClean="0">
                <a:latin typeface="Times New Roman" pitchFamily="18" charset="0"/>
                <a:cs typeface="B Nazanin" pitchFamily="2" charset="-78"/>
              </a:rPr>
              <a:t>k</a:t>
            </a:r>
            <a:r>
              <a:rPr lang="fa-IR" sz="2400" dirty="0" smtClean="0">
                <a:latin typeface="Times New Roman" pitchFamily="18" charset="0"/>
                <a:cs typeface="B Nazanin" pitchFamily="2" charset="-78"/>
              </a:rPr>
              <a:t> تعداد نقاط مشترک بین یال های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است .</a:t>
            </a:r>
            <a:endParaRPr lang="en-US" sz="2400" dirty="0">
              <a:latin typeface="Times New Roman" pitchFamily="18" charset="0"/>
              <a:cs typeface="B Nazanin" pitchFamily="2" charset="-78"/>
            </a:endParaRPr>
          </a:p>
        </p:txBody>
      </p:sp>
    </p:spTree>
    <p:extLst>
      <p:ext uri="{BB962C8B-B14F-4D97-AF65-F5344CB8AC3E}">
        <p14:creationId xmlns:p14="http://schemas.microsoft.com/office/powerpoint/2010/main" val="3278010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VAIO\Desktop\2.jpg"/>
          <p:cNvPicPr>
            <a:picLocks noChangeAspect="1" noChangeArrowheads="1"/>
          </p:cNvPicPr>
          <p:nvPr/>
        </p:nvPicPr>
        <p:blipFill>
          <a:blip r:embed="rId3"/>
          <a:srcRect/>
          <a:stretch>
            <a:fillRect/>
          </a:stretch>
        </p:blipFill>
        <p:spPr bwMode="auto">
          <a:xfrm>
            <a:off x="1524000" y="152400"/>
            <a:ext cx="6206006" cy="3429000"/>
          </a:xfrm>
          <a:prstGeom prst="rect">
            <a:avLst/>
          </a:prstGeom>
          <a:noFill/>
        </p:spPr>
      </p:pic>
      <p:sp>
        <p:nvSpPr>
          <p:cNvPr id="3" name="TextBox 2"/>
          <p:cNvSpPr txBox="1"/>
          <p:nvPr/>
        </p:nvSpPr>
        <p:spPr>
          <a:xfrm>
            <a:off x="3048000" y="2814935"/>
            <a:ext cx="42351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e</a:t>
            </a:r>
            <a:r>
              <a:rPr lang="en-US" sz="1600" b="1" dirty="0" smtClean="0">
                <a:latin typeface="Times New Roman" pitchFamily="18" charset="0"/>
                <a:cs typeface="Times New Roman" pitchFamily="18" charset="0"/>
              </a:rPr>
              <a:t>1</a:t>
            </a:r>
            <a:endParaRPr lang="en-US" sz="2400" b="1" dirty="0">
              <a:latin typeface="Times New Roman" pitchFamily="18" charset="0"/>
              <a:cs typeface="Times New Roman" pitchFamily="18" charset="0"/>
            </a:endParaRPr>
          </a:p>
        </p:txBody>
      </p:sp>
      <p:sp>
        <p:nvSpPr>
          <p:cNvPr id="4" name="TextBox 3"/>
          <p:cNvSpPr txBox="1"/>
          <p:nvPr/>
        </p:nvSpPr>
        <p:spPr>
          <a:xfrm>
            <a:off x="3429000" y="3043535"/>
            <a:ext cx="42351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e</a:t>
            </a:r>
            <a:r>
              <a:rPr lang="en-US" sz="1600" b="1" dirty="0" smtClean="0">
                <a:latin typeface="Times New Roman" pitchFamily="18" charset="0"/>
                <a:cs typeface="Times New Roman" pitchFamily="18" charset="0"/>
              </a:rPr>
              <a:t>2</a:t>
            </a:r>
            <a:endParaRPr lang="en-US" sz="2400" b="1" dirty="0">
              <a:latin typeface="Times New Roman" pitchFamily="18" charset="0"/>
              <a:cs typeface="Times New Roman" pitchFamily="18" charset="0"/>
            </a:endParaRPr>
          </a:p>
        </p:txBody>
      </p:sp>
      <p:cxnSp>
        <p:nvCxnSpPr>
          <p:cNvPr id="5" name="Straight Arrow Connector 4"/>
          <p:cNvCxnSpPr/>
          <p:nvPr/>
        </p:nvCxnSpPr>
        <p:spPr>
          <a:xfrm rot="5400000">
            <a:off x="3623846" y="2667000"/>
            <a:ext cx="304800" cy="304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3810000" y="2357735"/>
            <a:ext cx="338554"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v</a:t>
            </a:r>
            <a:endParaRPr lang="en-US" sz="2400" b="1" dirty="0">
              <a:latin typeface="Times New Roman" pitchFamily="18" charset="0"/>
              <a:cs typeface="Times New Roman" pitchFamily="18" charset="0"/>
            </a:endParaRPr>
          </a:p>
        </p:txBody>
      </p:sp>
      <p:sp>
        <p:nvSpPr>
          <p:cNvPr id="7" name="TextBox 6"/>
          <p:cNvSpPr txBox="1"/>
          <p:nvPr/>
        </p:nvSpPr>
        <p:spPr>
          <a:xfrm>
            <a:off x="-304800" y="3962400"/>
            <a:ext cx="9144000" cy="1200329"/>
          </a:xfrm>
          <a:prstGeom prst="rect">
            <a:avLst/>
          </a:prstGeom>
          <a:noFill/>
        </p:spPr>
        <p:txBody>
          <a:bodyPr wrap="square" rtlCol="0">
            <a:spAutoFit/>
          </a:bodyPr>
          <a:lstStyle/>
          <a:p>
            <a:pPr algn="r" rtl="1">
              <a:lnSpc>
                <a:spcPct val="150000"/>
              </a:lnSpc>
            </a:pPr>
            <a:r>
              <a:rPr lang="en-US" sz="2400" dirty="0" smtClean="0">
                <a:latin typeface="Times New Roman" pitchFamily="18" charset="0"/>
                <a:cs typeface="B Nazanin" pitchFamily="2" charset="-78"/>
              </a:rPr>
              <a:t>V</a:t>
            </a:r>
            <a:r>
              <a:rPr lang="fa-IR" sz="2400" dirty="0" smtClean="0">
                <a:latin typeface="Times New Roman" pitchFamily="18" charset="0"/>
                <a:cs typeface="B Nazanin" pitchFamily="2" charset="-78"/>
              </a:rPr>
              <a:t>باید یک راس از اشتراک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و از طرفی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ناحیه مشترک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نیم صفحه است بنابراین حداکثر </a:t>
            </a:r>
            <a:r>
              <a:rPr lang="en-US" sz="2400" dirty="0" smtClean="0">
                <a:latin typeface="Times New Roman" pitchFamily="18" charset="0"/>
                <a:cs typeface="B Nazanin" pitchFamily="2" charset="-78"/>
              </a:rPr>
              <a:t>n </a:t>
            </a:r>
            <a:r>
              <a:rPr lang="fa-IR" sz="2400" dirty="0" smtClean="0">
                <a:latin typeface="Times New Roman" pitchFamily="18" charset="0"/>
                <a:cs typeface="B Nazanin" pitchFamily="2" charset="-78"/>
              </a:rPr>
              <a:t> یال و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راس دارد و به این معناست که :  </a:t>
            </a:r>
            <a:r>
              <a:rPr lang="en-US" sz="2400" dirty="0" smtClean="0">
                <a:latin typeface="Times New Roman" pitchFamily="18" charset="0"/>
                <a:cs typeface="B Nazanin" pitchFamily="2" charset="-78"/>
              </a:rPr>
              <a:t>k≤n</a:t>
            </a:r>
            <a:r>
              <a:rPr lang="fa-IR" sz="2400" dirty="0" smtClean="0">
                <a:latin typeface="Times New Roman" pitchFamily="18" charset="0"/>
                <a:cs typeface="B Nazanin" pitchFamily="2" charset="-78"/>
              </a:rPr>
              <a:t>  </a:t>
            </a:r>
            <a:endParaRPr lang="en-US" sz="2400" dirty="0">
              <a:latin typeface="Times New Roman" pitchFamily="18" charset="0"/>
              <a:cs typeface="B Nazanin" pitchFamily="2" charset="-78"/>
            </a:endParaRPr>
          </a:p>
        </p:txBody>
      </p:sp>
      <p:sp>
        <p:nvSpPr>
          <p:cNvPr id="10" name="TextBox 9"/>
          <p:cNvSpPr txBox="1"/>
          <p:nvPr/>
        </p:nvSpPr>
        <p:spPr>
          <a:xfrm>
            <a:off x="914400" y="5410200"/>
            <a:ext cx="2263761"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O (nlogn+klogn)</a:t>
            </a:r>
            <a:endParaRPr lang="en-US" sz="2400" dirty="0">
              <a:latin typeface="Times New Roman" pitchFamily="18" charset="0"/>
              <a:cs typeface="Times New Roman" pitchFamily="18" charset="0"/>
            </a:endParaRPr>
          </a:p>
        </p:txBody>
      </p:sp>
      <p:cxnSp>
        <p:nvCxnSpPr>
          <p:cNvPr id="12" name="Straight Arrow Connector 11"/>
          <p:cNvCxnSpPr/>
          <p:nvPr/>
        </p:nvCxnSpPr>
        <p:spPr>
          <a:xfrm>
            <a:off x="3505200" y="5715000"/>
            <a:ext cx="1066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4953000" y="5410200"/>
            <a:ext cx="139012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O (nlogn)</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577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81025" y="1390650"/>
            <a:ext cx="4829175" cy="895350"/>
          </a:xfrm>
          <a:prstGeom prst="rect">
            <a:avLst/>
          </a:prstGeom>
          <a:noFill/>
          <a:ln w="9525">
            <a:noFill/>
            <a:miter lim="800000"/>
            <a:headEnd/>
            <a:tailEnd/>
          </a:ln>
          <a:effectLst/>
        </p:spPr>
      </p:pic>
      <p:sp>
        <p:nvSpPr>
          <p:cNvPr id="3" name="TextBox 2"/>
          <p:cNvSpPr txBox="1"/>
          <p:nvPr/>
        </p:nvSpPr>
        <p:spPr>
          <a:xfrm>
            <a:off x="6172200" y="533400"/>
            <a:ext cx="2457724" cy="461665"/>
          </a:xfrm>
          <a:prstGeom prst="rect">
            <a:avLst/>
          </a:prstGeom>
          <a:noFill/>
        </p:spPr>
        <p:txBody>
          <a:bodyPr wrap="none" rtlCol="0">
            <a:spAutoFit/>
          </a:bodyPr>
          <a:lstStyle/>
          <a:p>
            <a:r>
              <a:rPr lang="fa-IR" sz="2400" b="1" dirty="0" smtClean="0">
                <a:cs typeface="B Nazanin" pitchFamily="2" charset="-78"/>
              </a:rPr>
              <a:t>زمان اجرای الگوریتم :</a:t>
            </a:r>
            <a:endParaRPr lang="en-US" sz="2400" b="1" dirty="0">
              <a:cs typeface="B Nazanin" pitchFamily="2" charset="-78"/>
            </a:endParaRPr>
          </a:p>
        </p:txBody>
      </p:sp>
      <p:pic>
        <p:nvPicPr>
          <p:cNvPr id="2051" name="Picture 3"/>
          <p:cNvPicPr>
            <a:picLocks noChangeAspect="1" noChangeArrowheads="1"/>
          </p:cNvPicPr>
          <p:nvPr/>
        </p:nvPicPr>
        <p:blipFill>
          <a:blip r:embed="rId3"/>
          <a:srcRect/>
          <a:stretch>
            <a:fillRect/>
          </a:stretch>
        </p:blipFill>
        <p:spPr bwMode="auto">
          <a:xfrm>
            <a:off x="5029200" y="2971800"/>
            <a:ext cx="2257425" cy="447675"/>
          </a:xfrm>
          <a:prstGeom prst="rect">
            <a:avLst/>
          </a:prstGeom>
          <a:noFill/>
          <a:ln w="9525">
            <a:noFill/>
            <a:miter lim="800000"/>
            <a:headEnd/>
            <a:tailEnd/>
          </a:ln>
          <a:effectLst/>
        </p:spPr>
      </p:pic>
      <p:sp>
        <p:nvSpPr>
          <p:cNvPr id="5" name="TextBox 4"/>
          <p:cNvSpPr txBox="1"/>
          <p:nvPr/>
        </p:nvSpPr>
        <p:spPr>
          <a:xfrm>
            <a:off x="8077200" y="2971800"/>
            <a:ext cx="668773" cy="461665"/>
          </a:xfrm>
          <a:prstGeom prst="rect">
            <a:avLst/>
          </a:prstGeom>
          <a:noFill/>
        </p:spPr>
        <p:txBody>
          <a:bodyPr wrap="none" rtlCol="0">
            <a:spAutoFit/>
          </a:bodyPr>
          <a:lstStyle/>
          <a:p>
            <a:r>
              <a:rPr lang="fa-IR" sz="2400" dirty="0" smtClean="0">
                <a:cs typeface="B Nazanin" pitchFamily="2" charset="-78"/>
              </a:rPr>
              <a:t>پس :</a:t>
            </a:r>
            <a:endParaRPr lang="en-US" sz="2400" dirty="0">
              <a:cs typeface="B Nazanin" pitchFamily="2" charset="-78"/>
            </a:endParaRPr>
          </a:p>
        </p:txBody>
      </p:sp>
      <p:sp>
        <p:nvSpPr>
          <p:cNvPr id="6" name="Rectangle 5"/>
          <p:cNvSpPr/>
          <p:nvPr/>
        </p:nvSpPr>
        <p:spPr>
          <a:xfrm>
            <a:off x="76200" y="4274403"/>
            <a:ext cx="8763000" cy="830997"/>
          </a:xfrm>
          <a:prstGeom prst="rect">
            <a:avLst/>
          </a:prstGeom>
        </p:spPr>
        <p:txBody>
          <a:bodyPr wrap="square">
            <a:spAutoFit/>
          </a:bodyPr>
          <a:lstStyle/>
          <a:p>
            <a:pPr algn="r" rtl="1">
              <a:buFont typeface="Wingdings" pitchFamily="2" charset="2"/>
              <a:buChar char="v"/>
            </a:pPr>
            <a:r>
              <a:rPr lang="fa-I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با توجه به این که چندضلعی ها در این مساله همیشه محدب هستند، آیا الگوریتم کاراتری برای حل مساله وجود دارد؟</a:t>
            </a:r>
            <a:endParaRPr 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Tree>
    <p:extLst>
      <p:ext uri="{BB962C8B-B14F-4D97-AF65-F5344CB8AC3E}">
        <p14:creationId xmlns:p14="http://schemas.microsoft.com/office/powerpoint/2010/main" val="2149098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597114" cy="2862322"/>
          </a:xfrm>
          <a:prstGeom prst="rect">
            <a:avLst/>
          </a:prstGeom>
          <a:noFill/>
        </p:spPr>
        <p:txBody>
          <a:bodyPr wrap="square" rtlCol="1">
            <a:spAutoFit/>
          </a:bodyPr>
          <a:lstStyle/>
          <a:p>
            <a:pPr algn="just" rtl="1">
              <a:lnSpc>
                <a:spcPct val="150000"/>
              </a:lnSpc>
            </a:pPr>
            <a:r>
              <a:rPr lang="fa-IR" sz="2400" dirty="0" smtClean="0">
                <a:latin typeface="Times New Roman" pitchFamily="18" charset="0"/>
                <a:cs typeface="B Nazanin" pitchFamily="2" charset="-78"/>
              </a:rPr>
              <a:t>در واقع همانطور که قبلا بیان شد ناحیه اشتراک بین نیم صفحه ها یک ناحیه محدب است.</a:t>
            </a:r>
          </a:p>
          <a:p>
            <a:pPr algn="just" rtl="1">
              <a:lnSpc>
                <a:spcPct val="150000"/>
              </a:lnSpc>
            </a:pPr>
            <a:r>
              <a:rPr lang="fa-IR" sz="2400" dirty="0" smtClean="0">
                <a:latin typeface="Times New Roman" pitchFamily="18" charset="0"/>
                <a:cs typeface="B Nazanin" pitchFamily="2" charset="-78"/>
              </a:rPr>
              <a:t>در اینجا فرض می شود که ناحیه هایی که می خواهیم اشتراک بین آنها را محاسبه کنیم دو بعدی هستند و از حالاتی که ناحیه ها نقطه یا پاره خط باشد صرف نظر می شود.</a:t>
            </a:r>
          </a:p>
          <a:p>
            <a:pPr algn="just" rtl="1">
              <a:lnSpc>
                <a:spcPct val="150000"/>
              </a:lnSpc>
            </a:pPr>
            <a:r>
              <a:rPr lang="fa-IR" sz="2400" dirty="0" smtClean="0">
                <a:latin typeface="Times New Roman" pitchFamily="18" charset="0"/>
                <a:cs typeface="B Nazanin" pitchFamily="2" charset="-78"/>
              </a:rPr>
              <a:t>پس قبل از اینکه الگوریتم جدید مطرح شود باید چگونگی نمایش یک ناحیه محدب را بیان کنیم.</a:t>
            </a:r>
            <a:endParaRPr lang="fa-IR" sz="2400" dirty="0">
              <a:latin typeface="Times New Roman" pitchFamily="18" charset="0"/>
              <a:cs typeface="B Nazanin" pitchFamily="2" charset="-78"/>
            </a:endParaRPr>
          </a:p>
        </p:txBody>
      </p:sp>
    </p:spTree>
    <p:extLst>
      <p:ext uri="{BB962C8B-B14F-4D97-AF65-F5344CB8AC3E}">
        <p14:creationId xmlns:p14="http://schemas.microsoft.com/office/powerpoint/2010/main" val="387454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76400" y="3394075"/>
            <a:ext cx="5486400" cy="2625725"/>
          </a:xfrm>
          <a:prstGeom prst="rect">
            <a:avLst/>
          </a:prstGeom>
          <a:noFill/>
          <a:ln w="9525">
            <a:noFill/>
            <a:miter lim="800000"/>
            <a:headEnd/>
            <a:tailEnd/>
          </a:ln>
          <a:effectLst/>
        </p:spPr>
      </p:pic>
      <p:sp>
        <p:nvSpPr>
          <p:cNvPr id="3" name="TextBox 2"/>
          <p:cNvSpPr txBox="1"/>
          <p:nvPr/>
        </p:nvSpPr>
        <p:spPr>
          <a:xfrm>
            <a:off x="5105400" y="605135"/>
            <a:ext cx="3602268" cy="461665"/>
          </a:xfrm>
          <a:prstGeom prst="rect">
            <a:avLst/>
          </a:prstGeom>
          <a:noFill/>
        </p:spPr>
        <p:txBody>
          <a:bodyPr wrap="none" rtlCol="0">
            <a:spAutoFit/>
          </a:bodyPr>
          <a:lstStyle/>
          <a:p>
            <a:r>
              <a:rPr lang="fa-IR" sz="2400" dirty="0" smtClean="0">
                <a:cs typeface="B Titr" pitchFamily="2" charset="-78"/>
              </a:rPr>
              <a:t>بحث مورد مطالعه در این فصل :</a:t>
            </a:r>
            <a:endParaRPr lang="en-US" sz="2400" dirty="0">
              <a:cs typeface="B Titr" pitchFamily="2" charset="-78"/>
            </a:endParaRPr>
          </a:p>
        </p:txBody>
      </p:sp>
      <p:sp>
        <p:nvSpPr>
          <p:cNvPr id="4" name="TextBox 3"/>
          <p:cNvSpPr txBox="1"/>
          <p:nvPr/>
        </p:nvSpPr>
        <p:spPr>
          <a:xfrm>
            <a:off x="762000" y="1295400"/>
            <a:ext cx="7741222" cy="461665"/>
          </a:xfrm>
          <a:prstGeom prst="rect">
            <a:avLst/>
          </a:prstGeom>
          <a:noFill/>
        </p:spPr>
        <p:txBody>
          <a:bodyPr wrap="none" rtlCol="0">
            <a:spAutoFit/>
          </a:bodyPr>
          <a:lstStyle/>
          <a:p>
            <a:r>
              <a:rPr lang="fa-IR" sz="2400" dirty="0" smtClean="0">
                <a:cs typeface="B Nazanin" pitchFamily="2" charset="-78"/>
              </a:rPr>
              <a:t>بررسی اینکه برای یک شی داده شده یک قالب مناسب وجود دارد که بتوان شی را</a:t>
            </a:r>
            <a:endParaRPr lang="en-US" sz="2400" dirty="0">
              <a:cs typeface="B Nazanin" pitchFamily="2" charset="-78"/>
            </a:endParaRPr>
          </a:p>
        </p:txBody>
      </p:sp>
      <p:sp>
        <p:nvSpPr>
          <p:cNvPr id="5" name="TextBox 4"/>
          <p:cNvSpPr txBox="1"/>
          <p:nvPr/>
        </p:nvSpPr>
        <p:spPr>
          <a:xfrm>
            <a:off x="4792815" y="3272135"/>
            <a:ext cx="3797835" cy="461665"/>
          </a:xfrm>
          <a:prstGeom prst="rect">
            <a:avLst/>
          </a:prstGeom>
          <a:noFill/>
        </p:spPr>
        <p:txBody>
          <a:bodyPr wrap="none" rtlCol="0">
            <a:spAutoFit/>
          </a:bodyPr>
          <a:lstStyle/>
          <a:p>
            <a:pPr algn="r" rtl="1"/>
            <a:r>
              <a:rPr lang="fa-IR" sz="2400" b="1" dirty="0" smtClean="0">
                <a:latin typeface="Times New Roman" pitchFamily="18" charset="0"/>
                <a:cs typeface="B Nazanin" pitchFamily="2" charset="-78"/>
              </a:rPr>
              <a:t>مراحل </a:t>
            </a:r>
            <a:r>
              <a:rPr lang="en-US" sz="2400" b="1" dirty="0" smtClean="0">
                <a:latin typeface="Times New Roman" pitchFamily="18" charset="0"/>
                <a:cs typeface="B Nazanin" pitchFamily="2" charset="-78"/>
              </a:rPr>
              <a:t>Casting</a:t>
            </a:r>
            <a:r>
              <a:rPr lang="fa-IR" sz="2400" b="1" dirty="0" smtClean="0">
                <a:latin typeface="Times New Roman" pitchFamily="18" charset="0"/>
                <a:cs typeface="B Nazanin" pitchFamily="2" charset="-78"/>
              </a:rPr>
              <a:t> برای اشیاء فلزی :</a:t>
            </a:r>
            <a:endParaRPr lang="en-US" sz="2400" b="1" dirty="0">
              <a:latin typeface="Times New Roman" pitchFamily="18" charset="0"/>
              <a:cs typeface="B Nazanin" pitchFamily="2" charset="-78"/>
            </a:endParaRPr>
          </a:p>
        </p:txBody>
      </p:sp>
      <p:sp>
        <p:nvSpPr>
          <p:cNvPr id="6" name="TextBox 5"/>
          <p:cNvSpPr txBox="1"/>
          <p:nvPr/>
        </p:nvSpPr>
        <p:spPr>
          <a:xfrm>
            <a:off x="5867400" y="1900535"/>
            <a:ext cx="2646878" cy="461665"/>
          </a:xfrm>
          <a:prstGeom prst="rect">
            <a:avLst/>
          </a:prstGeom>
          <a:noFill/>
        </p:spPr>
        <p:txBody>
          <a:bodyPr wrap="none" rtlCol="0">
            <a:spAutoFit/>
          </a:bodyPr>
          <a:lstStyle/>
          <a:p>
            <a:r>
              <a:rPr lang="fa-IR" sz="2400" dirty="0" smtClean="0">
                <a:cs typeface="B Nazanin" pitchFamily="2" charset="-78"/>
              </a:rPr>
              <a:t>براحتی از قالب خارج کرد؟</a:t>
            </a:r>
            <a:endParaRPr lang="en-US" sz="2400" dirty="0"/>
          </a:p>
        </p:txBody>
      </p:sp>
      <p:sp>
        <p:nvSpPr>
          <p:cNvPr id="9" name="TextBox 8"/>
          <p:cNvSpPr txBox="1"/>
          <p:nvPr/>
        </p:nvSpPr>
        <p:spPr>
          <a:xfrm>
            <a:off x="0" y="2586335"/>
            <a:ext cx="8763000" cy="461665"/>
          </a:xfrm>
          <a:prstGeom prst="rect">
            <a:avLst/>
          </a:prstGeom>
          <a:noFill/>
        </p:spPr>
        <p:txBody>
          <a:bodyPr wrap="square" rtlCol="1">
            <a:spAutoFit/>
          </a:bodyPr>
          <a:lstStyle/>
          <a:p>
            <a:pPr algn="r" rtl="1"/>
            <a:r>
              <a:rPr lang="fa-IR" sz="2400" dirty="0" smtClean="0">
                <a:cs typeface="B Nazanin" pitchFamily="2" charset="-78"/>
              </a:rPr>
              <a:t>در واقع در این فصل یک نمای هندسی از ساخت اشیاء توسط قالب گیری مطرح می شود.</a:t>
            </a:r>
            <a:endParaRPr lang="fa-IR" sz="2400" dirty="0">
              <a:cs typeface="B Nazanin" pitchFamily="2" charset="-78"/>
            </a:endParaRPr>
          </a:p>
        </p:txBody>
      </p:sp>
    </p:spTree>
    <p:extLst>
      <p:ext uri="{BB962C8B-B14F-4D97-AF65-F5344CB8AC3E}">
        <p14:creationId xmlns:p14="http://schemas.microsoft.com/office/powerpoint/2010/main" val="14804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4869" y="381000"/>
            <a:ext cx="4604331" cy="461665"/>
          </a:xfrm>
          <a:prstGeom prst="rect">
            <a:avLst/>
          </a:prstGeom>
          <a:noFill/>
        </p:spPr>
        <p:txBody>
          <a:bodyPr wrap="square" rtlCol="0">
            <a:spAutoFit/>
          </a:bodyPr>
          <a:lstStyle/>
          <a:p>
            <a:pPr algn="r" rtl="1"/>
            <a:r>
              <a:rPr lang="fa-IR" sz="2400" b="1" dirty="0" smtClean="0">
                <a:latin typeface="Times New Roman" pitchFamily="18" charset="0"/>
                <a:cs typeface="B Nazanin" pitchFamily="2" charset="-78"/>
              </a:rPr>
              <a:t>چگونگی نمایش یک چند ضلعی محدب </a:t>
            </a:r>
            <a:r>
              <a:rPr lang="en-US" sz="2400" b="1" dirty="0" smtClean="0">
                <a:latin typeface="Times New Roman" pitchFamily="18" charset="0"/>
                <a:cs typeface="B Nazanin" pitchFamily="2" charset="-78"/>
              </a:rPr>
              <a:t> C</a:t>
            </a:r>
            <a:r>
              <a:rPr lang="fa-IR" sz="2400" b="1" dirty="0" smtClean="0">
                <a:latin typeface="Times New Roman" pitchFamily="18" charset="0"/>
                <a:cs typeface="B Nazanin" pitchFamily="2" charset="-78"/>
              </a:rPr>
              <a:t>:</a:t>
            </a:r>
            <a:endParaRPr lang="en-US" sz="2400" b="1" dirty="0" smtClean="0">
              <a:latin typeface="Times New Roman" pitchFamily="18" charset="0"/>
              <a:cs typeface="B Nazanin" pitchFamily="2" charset="-78"/>
            </a:endParaRPr>
          </a:p>
        </p:txBody>
      </p:sp>
      <p:sp>
        <p:nvSpPr>
          <p:cNvPr id="3" name="TextBox 2"/>
          <p:cNvSpPr txBox="1"/>
          <p:nvPr/>
        </p:nvSpPr>
        <p:spPr>
          <a:xfrm>
            <a:off x="672325" y="986135"/>
            <a:ext cx="8090676" cy="1154162"/>
          </a:xfrm>
          <a:prstGeom prst="rect">
            <a:avLst/>
          </a:prstGeom>
          <a:noFill/>
        </p:spPr>
        <p:txBody>
          <a:bodyPr wrap="non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مرزهای چپ و راست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را به طور جداگانه در دو لیست مرتب از نیم صفحه ها قرار</a:t>
            </a:r>
          </a:p>
          <a:p>
            <a:pPr algn="r" rtl="1">
              <a:lnSpc>
                <a:spcPct val="150000"/>
              </a:lnSpc>
            </a:pPr>
            <a:r>
              <a:rPr lang="fa-IR" sz="2400" dirty="0" smtClean="0">
                <a:latin typeface="Times New Roman" pitchFamily="18" charset="0"/>
                <a:cs typeface="B Nazanin" pitchFamily="2" charset="-78"/>
              </a:rPr>
              <a:t> می دهیم .</a:t>
            </a:r>
            <a:endParaRPr lang="en-US" sz="2400" dirty="0" smtClean="0">
              <a:latin typeface="Times New Roman" pitchFamily="18" charset="0"/>
              <a:cs typeface="B Nazanin" pitchFamily="2" charset="-78"/>
            </a:endParaRPr>
          </a:p>
        </p:txBody>
      </p:sp>
      <p:sp>
        <p:nvSpPr>
          <p:cNvPr id="4" name="TextBox 3"/>
          <p:cNvSpPr txBox="1"/>
          <p:nvPr/>
        </p:nvSpPr>
        <p:spPr>
          <a:xfrm>
            <a:off x="1567869" y="2357735"/>
            <a:ext cx="7195131" cy="461665"/>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از بالا به پایین خطوط مرزی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در لیست ها به ترتیب قرار می گیرد . </a:t>
            </a:r>
            <a:endParaRPr lang="en-US" sz="2400" dirty="0">
              <a:latin typeface="Times New Roman" pitchFamily="18" charset="0"/>
              <a:cs typeface="B Nazanin" pitchFamily="2" charset="-78"/>
            </a:endParaRPr>
          </a:p>
        </p:txBody>
      </p:sp>
      <p:sp>
        <p:nvSpPr>
          <p:cNvPr id="5" name="TextBox 4"/>
          <p:cNvSpPr txBox="1"/>
          <p:nvPr/>
        </p:nvSpPr>
        <p:spPr>
          <a:xfrm>
            <a:off x="152400" y="2895600"/>
            <a:ext cx="4984057" cy="584775"/>
          </a:xfrm>
          <a:prstGeom prst="rect">
            <a:avLst/>
          </a:prstGeom>
          <a:noFill/>
        </p:spPr>
        <p:txBody>
          <a:bodyPr wrap="none" rtlCol="0">
            <a:spAutoFit/>
          </a:bodyPr>
          <a:lstStyle/>
          <a:p>
            <a:r>
              <a:rPr lang="en-US" sz="3200" b="1" dirty="0" smtClean="0">
                <a:latin typeface="Allegro" pitchFamily="2" charset="0"/>
              </a:rPr>
              <a:t>L</a:t>
            </a:r>
            <a:r>
              <a:rPr lang="en-US" sz="2400" dirty="0" smtClean="0"/>
              <a:t> </a:t>
            </a:r>
            <a:r>
              <a:rPr lang="en-US" sz="1400" dirty="0" smtClean="0">
                <a:latin typeface="Times New Roman" pitchFamily="18" charset="0"/>
                <a:cs typeface="Times New Roman" pitchFamily="18" charset="0"/>
              </a:rPr>
              <a:t>left</a:t>
            </a:r>
            <a:r>
              <a:rPr lang="en-US" dirty="0" smtClean="0">
                <a:latin typeface="Times New Roman" pitchFamily="18" charset="0"/>
                <a:cs typeface="Times New Roman" pitchFamily="18" charset="0"/>
              </a:rPr>
              <a:t> (C) =</a:t>
            </a:r>
            <a:r>
              <a:rPr lang="fa-IR" sz="2400" dirty="0" smtClean="0">
                <a:cs typeface="B Nazanin" pitchFamily="2" charset="-78"/>
              </a:rPr>
              <a:t>لیست مرتب از خطوط مرزی چپ</a:t>
            </a:r>
            <a:r>
              <a:rPr lang="fa-IR" dirty="0" smtClean="0"/>
              <a:t>         </a:t>
            </a:r>
            <a:endParaRPr lang="en-US" dirty="0"/>
          </a:p>
        </p:txBody>
      </p:sp>
      <p:sp>
        <p:nvSpPr>
          <p:cNvPr id="6" name="TextBox 5"/>
          <p:cNvSpPr txBox="1"/>
          <p:nvPr/>
        </p:nvSpPr>
        <p:spPr>
          <a:xfrm>
            <a:off x="152400" y="3886200"/>
            <a:ext cx="5129930" cy="584775"/>
          </a:xfrm>
          <a:prstGeom prst="rect">
            <a:avLst/>
          </a:prstGeom>
          <a:noFill/>
        </p:spPr>
        <p:txBody>
          <a:bodyPr wrap="none" rtlCol="0">
            <a:spAutoFit/>
          </a:bodyPr>
          <a:lstStyle/>
          <a:p>
            <a:r>
              <a:rPr lang="en-US" sz="3200" b="1" dirty="0" smtClean="0">
                <a:latin typeface="Allegro" pitchFamily="2" charset="0"/>
              </a:rPr>
              <a:t>L</a:t>
            </a:r>
            <a:r>
              <a:rPr lang="en-US" sz="2400" dirty="0" smtClean="0"/>
              <a:t> </a:t>
            </a:r>
            <a:r>
              <a:rPr lang="en-US" sz="1400" dirty="0" smtClean="0">
                <a:latin typeface="Times New Roman" pitchFamily="18" charset="0"/>
                <a:cs typeface="Times New Roman" pitchFamily="18" charset="0"/>
              </a:rPr>
              <a:t>right</a:t>
            </a:r>
            <a:r>
              <a:rPr lang="en-US" dirty="0" smtClean="0">
                <a:latin typeface="Times New Roman" pitchFamily="18" charset="0"/>
                <a:cs typeface="Times New Roman" pitchFamily="18" charset="0"/>
              </a:rPr>
              <a:t> (C) =</a:t>
            </a:r>
            <a:r>
              <a:rPr lang="fa-IR" sz="2400" dirty="0" smtClean="0">
                <a:cs typeface="B Nazanin" pitchFamily="2" charset="-78"/>
              </a:rPr>
              <a:t>لیست مرتب از خطوط مرزی راست</a:t>
            </a:r>
            <a:r>
              <a:rPr lang="fa-IR" dirty="0" smtClean="0"/>
              <a:t>      </a:t>
            </a:r>
            <a:endParaRPr lang="en-US" dirty="0"/>
          </a:p>
        </p:txBody>
      </p:sp>
      <p:pic>
        <p:nvPicPr>
          <p:cNvPr id="3074" name="Picture 2"/>
          <p:cNvPicPr>
            <a:picLocks noChangeAspect="1" noChangeArrowheads="1"/>
          </p:cNvPicPr>
          <p:nvPr/>
        </p:nvPicPr>
        <p:blipFill>
          <a:blip r:embed="rId2"/>
          <a:srcRect/>
          <a:stretch>
            <a:fillRect/>
          </a:stretch>
        </p:blipFill>
        <p:spPr bwMode="auto">
          <a:xfrm>
            <a:off x="5257801" y="3137707"/>
            <a:ext cx="3429000" cy="3445290"/>
          </a:xfrm>
          <a:prstGeom prst="rect">
            <a:avLst/>
          </a:prstGeom>
          <a:noFill/>
          <a:ln w="9525">
            <a:noFill/>
            <a:miter lim="800000"/>
            <a:headEnd/>
            <a:tailEnd/>
          </a:ln>
          <a:effectLst/>
        </p:spPr>
      </p:pic>
      <p:sp>
        <p:nvSpPr>
          <p:cNvPr id="8" name="TextBox 7"/>
          <p:cNvSpPr txBox="1"/>
          <p:nvPr/>
        </p:nvSpPr>
        <p:spPr>
          <a:xfrm>
            <a:off x="76200" y="4724400"/>
            <a:ext cx="5216493" cy="977191"/>
          </a:xfrm>
          <a:prstGeom prst="rect">
            <a:avLst/>
          </a:prstGeom>
          <a:noFill/>
        </p:spPr>
        <p:txBody>
          <a:bodyPr wrap="none" rtlCol="0">
            <a:spAutoFit/>
          </a:bodyPr>
          <a:lstStyle/>
          <a:p>
            <a:pPr algn="r" rtl="1">
              <a:lnSpc>
                <a:spcPct val="150000"/>
              </a:lnSpc>
              <a:buFont typeface="Wingdings" pitchFamily="2" charset="2"/>
              <a:buChar char="v"/>
            </a:pPr>
            <a:r>
              <a:rPr lang="fa-IR" sz="2000" dirty="0" smtClean="0">
                <a:cs typeface="B Nazanin" pitchFamily="2" charset="-78"/>
              </a:rPr>
              <a:t>رئوس به طور صریح ذخیره نمی شوند ، می توان آنها را توسط </a:t>
            </a:r>
          </a:p>
          <a:p>
            <a:pPr algn="r" rtl="1">
              <a:lnSpc>
                <a:spcPct val="150000"/>
              </a:lnSpc>
            </a:pPr>
            <a:r>
              <a:rPr lang="fa-IR" sz="2000" dirty="0" smtClean="0">
                <a:cs typeface="B Nazanin" pitchFamily="2" charset="-78"/>
              </a:rPr>
              <a:t>تقاطع های متوالی خطوط مرزی محاسبه کرد . </a:t>
            </a:r>
            <a:endParaRPr lang="en-US" sz="2000" dirty="0">
              <a:cs typeface="B Nazanin" pitchFamily="2" charset="-78"/>
            </a:endParaRPr>
          </a:p>
        </p:txBody>
      </p:sp>
      <p:sp>
        <p:nvSpPr>
          <p:cNvPr id="9" name="Rectangle 8"/>
          <p:cNvSpPr/>
          <p:nvPr/>
        </p:nvSpPr>
        <p:spPr>
          <a:xfrm>
            <a:off x="1066800" y="5924490"/>
            <a:ext cx="4267200" cy="400110"/>
          </a:xfrm>
          <a:prstGeom prst="rect">
            <a:avLst/>
          </a:prstGeom>
        </p:spPr>
        <p:txBody>
          <a:bodyPr wrap="square">
            <a:spAutoFit/>
          </a:bodyPr>
          <a:lstStyle/>
          <a:p>
            <a:pPr algn="r" rtl="1">
              <a:buFont typeface="Wingdings" pitchFamily="2" charset="2"/>
              <a:buChar char="v"/>
            </a:pPr>
            <a:r>
              <a:rPr lang="fa-IR" sz="2000" dirty="0" smtClean="0">
                <a:solidFill>
                  <a:srgbClr val="FF0000"/>
                </a:solidFill>
                <a:cs typeface="B Nazanin" pitchFamily="2" charset="-78"/>
              </a:rPr>
              <a:t>فرض می کنیم چندضلعی ضلع افقی ندارد.</a:t>
            </a:r>
            <a:endParaRPr lang="en-US" sz="2000" dirty="0">
              <a:solidFill>
                <a:srgbClr val="FF0000"/>
              </a:solidFill>
              <a:cs typeface="B Nazanin" pitchFamily="2" charset="-78"/>
            </a:endParaRPr>
          </a:p>
        </p:txBody>
      </p:sp>
    </p:spTree>
    <p:extLst>
      <p:ext uri="{BB962C8B-B14F-4D97-AF65-F5344CB8AC3E}">
        <p14:creationId xmlns:p14="http://schemas.microsoft.com/office/powerpoint/2010/main" val="315317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0" y="304800"/>
            <a:ext cx="2590800" cy="461665"/>
          </a:xfrm>
          <a:prstGeom prst="rect">
            <a:avLst/>
          </a:prstGeom>
          <a:noFill/>
        </p:spPr>
        <p:txBody>
          <a:bodyPr wrap="square" rtlCol="0">
            <a:spAutoFit/>
          </a:bodyPr>
          <a:lstStyle/>
          <a:p>
            <a:pPr algn="r"/>
            <a:r>
              <a:rPr lang="fa-IR" sz="2400" b="1" dirty="0" smtClean="0">
                <a:cs typeface="B Nazanin" pitchFamily="2" charset="-78"/>
              </a:rPr>
              <a:t>الگوریتم جدید :</a:t>
            </a:r>
            <a:endParaRPr lang="en-US" sz="2400" b="1" dirty="0">
              <a:cs typeface="B Nazanin" pitchFamily="2" charset="-78"/>
            </a:endParaRPr>
          </a:p>
        </p:txBody>
      </p:sp>
      <p:sp>
        <p:nvSpPr>
          <p:cNvPr id="3" name="TextBox 2"/>
          <p:cNvSpPr txBox="1"/>
          <p:nvPr/>
        </p:nvSpPr>
        <p:spPr>
          <a:xfrm>
            <a:off x="1110669" y="1066800"/>
            <a:ext cx="7271331" cy="461665"/>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مشابه الگوریتم </a:t>
            </a:r>
            <a:r>
              <a:rPr lang="en-US" sz="2400" dirty="0" smtClean="0">
                <a:latin typeface="Times New Roman" pitchFamily="18" charset="0"/>
                <a:cs typeface="B Nazanin" pitchFamily="2" charset="-78"/>
              </a:rPr>
              <a:t>Plane Sweep</a:t>
            </a:r>
            <a:r>
              <a:rPr lang="fa-IR" sz="2400" dirty="0" smtClean="0">
                <a:latin typeface="Times New Roman" pitchFamily="18" charset="0"/>
                <a:cs typeface="B Nazanin" pitchFamily="2" charset="-78"/>
              </a:rPr>
              <a:t> ارائه شده در فصل 2 است .  </a:t>
            </a:r>
            <a:endParaRPr lang="en-US" sz="2400" dirty="0">
              <a:latin typeface="Times New Roman" pitchFamily="18" charset="0"/>
              <a:cs typeface="B Nazanin" pitchFamily="2" charset="-78"/>
            </a:endParaRPr>
          </a:p>
        </p:txBody>
      </p:sp>
      <p:sp>
        <p:nvSpPr>
          <p:cNvPr id="4" name="TextBox 3"/>
          <p:cNvSpPr txBox="1"/>
          <p:nvPr/>
        </p:nvSpPr>
        <p:spPr>
          <a:xfrm>
            <a:off x="-838200" y="1752600"/>
            <a:ext cx="9220200" cy="830997"/>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یک خط افقی را از بالا به پاین حرکت می دهیم تا یال های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توسط آن قطع</a:t>
            </a:r>
            <a:endParaRPr lang="en-US" sz="2400" dirty="0" smtClean="0">
              <a:latin typeface="Times New Roman" pitchFamily="18" charset="0"/>
              <a:cs typeface="B Nazanin" pitchFamily="2" charset="-78"/>
            </a:endParaRPr>
          </a:p>
          <a:p>
            <a:pPr algn="r" rtl="1"/>
            <a:r>
              <a:rPr lang="fa-IR" sz="2400" dirty="0" smtClean="0">
                <a:latin typeface="Times New Roman" pitchFamily="18" charset="0"/>
                <a:cs typeface="B Nazanin" pitchFamily="2" charset="-78"/>
              </a:rPr>
              <a:t> شوند .</a:t>
            </a:r>
            <a:endParaRPr lang="en-US" sz="2400" dirty="0">
              <a:latin typeface="Times New Roman" pitchFamily="18" charset="0"/>
              <a:cs typeface="B Nazanin" pitchFamily="2" charset="-78"/>
            </a:endParaRPr>
          </a:p>
        </p:txBody>
      </p:sp>
      <p:sp>
        <p:nvSpPr>
          <p:cNvPr id="5" name="TextBox 4"/>
          <p:cNvSpPr txBox="1"/>
          <p:nvPr/>
        </p:nvSpPr>
        <p:spPr>
          <a:xfrm>
            <a:off x="-304800" y="2590800"/>
            <a:ext cx="8763000" cy="1200329"/>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چون </a:t>
            </a:r>
            <a:r>
              <a:rPr lang="en-US" sz="2400" dirty="0" smtClean="0">
                <a:latin typeface="Times New Roman" pitchFamily="18" charset="0"/>
                <a:cs typeface="B Nazanin" pitchFamily="2" charset="-78"/>
              </a:rPr>
              <a:t>C1</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C2 </a:t>
            </a:r>
            <a:r>
              <a:rPr lang="fa-IR" sz="2400" dirty="0" smtClean="0">
                <a:latin typeface="Times New Roman" pitchFamily="18" charset="0"/>
                <a:cs typeface="B Nazanin" pitchFamily="2" charset="-78"/>
              </a:rPr>
              <a:t> محدب هستند حداکثر 4 یال توسط </a:t>
            </a:r>
            <a:r>
              <a:rPr lang="en-US" sz="2400" dirty="0" smtClean="0">
                <a:latin typeface="Times New Roman" pitchFamily="18" charset="0"/>
                <a:cs typeface="B Nazanin" pitchFamily="2" charset="-78"/>
              </a:rPr>
              <a:t>Sweep Line </a:t>
            </a:r>
            <a:r>
              <a:rPr lang="fa-IR" sz="2400" dirty="0" smtClean="0">
                <a:latin typeface="Times New Roman" pitchFamily="18" charset="0"/>
                <a:cs typeface="B Nazanin" pitchFamily="2" charset="-78"/>
              </a:rPr>
              <a:t> قطع می شوند ، بنابراین فقط کافی است که اشاره گرهایی به این 4 یال داشته باشیم . که عبارتند از :</a:t>
            </a:r>
            <a:endParaRPr lang="en-US" sz="2400" dirty="0">
              <a:latin typeface="Times New Roman" pitchFamily="18" charset="0"/>
              <a:cs typeface="B Nazanin" pitchFamily="2" charset="-78"/>
            </a:endParaRPr>
          </a:p>
        </p:txBody>
      </p:sp>
      <p:sp>
        <p:nvSpPr>
          <p:cNvPr id="6" name="TextBox 5"/>
          <p:cNvSpPr txBox="1"/>
          <p:nvPr/>
        </p:nvSpPr>
        <p:spPr>
          <a:xfrm>
            <a:off x="228600" y="3886200"/>
            <a:ext cx="3429000" cy="1307537"/>
          </a:xfrm>
          <a:prstGeom prst="rect">
            <a:avLst/>
          </a:prstGeom>
          <a:noFill/>
        </p:spPr>
        <p:txBody>
          <a:bodyPr wrap="square" rtlCol="0">
            <a:spAutoFit/>
          </a:bodyPr>
          <a:lstStyle/>
          <a:p>
            <a:pPr>
              <a:lnSpc>
                <a:spcPct val="150000"/>
              </a:lnSpc>
            </a:pPr>
            <a:r>
              <a:rPr lang="en-US" sz="2000" dirty="0" smtClean="0">
                <a:latin typeface="Times New Roman" pitchFamily="18" charset="0"/>
                <a:cs typeface="Times New Roman" pitchFamily="18" charset="0"/>
              </a:rPr>
              <a:t>Right_edge_C1</a:t>
            </a:r>
            <a:r>
              <a:rPr lang="en-US" sz="28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Left_edge_C1</a:t>
            </a:r>
          </a:p>
          <a:p>
            <a:pPr>
              <a:lnSpc>
                <a:spcPct val="150000"/>
              </a:lnSpc>
            </a:pPr>
            <a:r>
              <a:rPr lang="en-US" sz="2000" dirty="0" smtClean="0">
                <a:latin typeface="Times New Roman" pitchFamily="18" charset="0"/>
                <a:cs typeface="Times New Roman" pitchFamily="18" charset="0"/>
              </a:rPr>
              <a:t>Right_edge_C2</a:t>
            </a:r>
            <a:r>
              <a:rPr lang="en-US" sz="28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Left_edge_C2</a:t>
            </a:r>
            <a:endParaRPr lang="en-US" sz="2000" dirty="0">
              <a:latin typeface="Times New Roman" pitchFamily="18" charset="0"/>
              <a:cs typeface="Times New Roman" pitchFamily="18" charset="0"/>
            </a:endParaRPr>
          </a:p>
        </p:txBody>
      </p:sp>
      <p:sp>
        <p:nvSpPr>
          <p:cNvPr id="7" name="TextBox 6"/>
          <p:cNvSpPr txBox="1"/>
          <p:nvPr/>
        </p:nvSpPr>
        <p:spPr>
          <a:xfrm>
            <a:off x="-152400" y="5181600"/>
            <a:ext cx="8763000" cy="1200329"/>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اگر </a:t>
            </a:r>
            <a:r>
              <a:rPr lang="en-US" sz="2400" dirty="0" smtClean="0">
                <a:latin typeface="Times New Roman" pitchFamily="18" charset="0"/>
                <a:cs typeface="B Nazanin" pitchFamily="2" charset="-78"/>
              </a:rPr>
              <a:t>Sweep Line</a:t>
            </a:r>
            <a:r>
              <a:rPr lang="fa-IR" sz="2400" dirty="0" smtClean="0">
                <a:latin typeface="Times New Roman" pitchFamily="18" charset="0"/>
                <a:cs typeface="B Nazanin" pitchFamily="2" charset="-78"/>
              </a:rPr>
              <a:t> مرز چپ یا راست یک ناحیه را قطع نکند آنگاه اشاره گر منطبق با آن </a:t>
            </a:r>
            <a:r>
              <a:rPr lang="en-US" sz="2400" dirty="0" smtClean="0">
                <a:latin typeface="Times New Roman" pitchFamily="18" charset="0"/>
                <a:cs typeface="B Nazanin" pitchFamily="2" charset="-78"/>
              </a:rPr>
              <a:t>nil</a:t>
            </a:r>
            <a:r>
              <a:rPr lang="fa-IR" sz="2400" dirty="0" smtClean="0">
                <a:latin typeface="Times New Roman" pitchFamily="18" charset="0"/>
                <a:cs typeface="B Nazanin" pitchFamily="2" charset="-78"/>
              </a:rPr>
              <a:t> می باشد .</a:t>
            </a:r>
            <a:endParaRPr lang="en-US" sz="2400" dirty="0">
              <a:latin typeface="Times New Roman" pitchFamily="18" charset="0"/>
              <a:cs typeface="B Nazanin" pitchFamily="2" charset="-78"/>
            </a:endParaRPr>
          </a:p>
        </p:txBody>
      </p:sp>
    </p:spTree>
    <p:extLst>
      <p:ext uri="{BB962C8B-B14F-4D97-AF65-F5344CB8AC3E}">
        <p14:creationId xmlns:p14="http://schemas.microsoft.com/office/powerpoint/2010/main" val="418526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838200" y="1295400"/>
            <a:ext cx="7343775" cy="4057650"/>
          </a:xfrm>
          <a:prstGeom prst="rect">
            <a:avLst/>
          </a:prstGeom>
          <a:noFill/>
          <a:ln w="9525">
            <a:noFill/>
            <a:miter lim="800000"/>
            <a:headEnd/>
            <a:tailEnd/>
          </a:ln>
          <a:effectLst/>
        </p:spPr>
      </p:pic>
    </p:spTree>
    <p:extLst>
      <p:ext uri="{BB962C8B-B14F-4D97-AF65-F5344CB8AC3E}">
        <p14:creationId xmlns:p14="http://schemas.microsoft.com/office/powerpoint/2010/main" val="20169394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610600" cy="1154162"/>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فرض کنید </a:t>
            </a:r>
            <a:r>
              <a:rPr lang="en-US" sz="2400" dirty="0" smtClean="0">
                <a:latin typeface="Times New Roman" pitchFamily="18" charset="0"/>
                <a:cs typeface="B Nazanin" pitchFamily="2" charset="-78"/>
              </a:rPr>
              <a:t>y</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مولفه </a:t>
            </a:r>
            <a:r>
              <a:rPr lang="en-US" sz="2400" dirty="0" smtClean="0">
                <a:latin typeface="Times New Roman" pitchFamily="18" charset="0"/>
                <a:cs typeface="B Nazanin" pitchFamily="2" charset="-78"/>
              </a:rPr>
              <a:t>y</a:t>
            </a:r>
            <a:r>
              <a:rPr lang="fa-IR" sz="2400" dirty="0" smtClean="0">
                <a:latin typeface="Times New Roman" pitchFamily="18" charset="0"/>
                <a:cs typeface="B Nazanin" pitchFamily="2" charset="-78"/>
              </a:rPr>
              <a:t> مربوط به بالاترین راس در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باشد و اگر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از بالا کراندار نبود </a:t>
            </a:r>
            <a:r>
              <a:rPr lang="en-US" sz="2400" dirty="0" smtClean="0">
                <a:latin typeface="Times New Roman" pitchFamily="18" charset="0"/>
                <a:cs typeface="B Nazanin" pitchFamily="2" charset="-78"/>
              </a:rPr>
              <a:t>y</a:t>
            </a:r>
            <a:r>
              <a:rPr lang="en-US" sz="1400" dirty="0" smtClean="0">
                <a:latin typeface="Times New Roman" pitchFamily="18" charset="0"/>
                <a:cs typeface="B Nazanin" pitchFamily="2" charset="-78"/>
              </a:rPr>
              <a:t>1</a:t>
            </a:r>
            <a:r>
              <a:rPr lang="en-US" sz="2400" dirty="0" smtClean="0">
                <a:latin typeface="Times New Roman" pitchFamily="18" charset="0"/>
                <a:cs typeface="B Nazanin" pitchFamily="2" charset="-78"/>
              </a:rPr>
              <a:t>=</a:t>
            </a:r>
            <a:r>
              <a:rPr lang="fa-IR" sz="2400" dirty="0" smtClean="0">
                <a:latin typeface="Times New Roman" pitchFamily="18" charset="0"/>
                <a:cs typeface="B Nazanin" pitchFamily="2" charset="-78"/>
              </a:rPr>
              <a:t> و به طور مشابه </a:t>
            </a:r>
            <a:r>
              <a:rPr lang="en-US" sz="2400" dirty="0" smtClean="0">
                <a:latin typeface="Times New Roman" pitchFamily="18" charset="0"/>
                <a:cs typeface="B Nazanin" pitchFamily="2" charset="-78"/>
              </a:rPr>
              <a:t>y</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برای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تعریف می شود .</a:t>
            </a:r>
            <a:endParaRPr lang="en-US" sz="2400" dirty="0">
              <a:latin typeface="Times New Roman" pitchFamily="18" charset="0"/>
              <a:cs typeface="B Nazanin" pitchFamily="2" charset="-78"/>
            </a:endParaRPr>
          </a:p>
        </p:txBody>
      </p:sp>
      <p:sp>
        <p:nvSpPr>
          <p:cNvPr id="51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8534400" y="1143000"/>
            <a:ext cx="257175" cy="409575"/>
          </a:xfrm>
          <a:prstGeom prst="rect">
            <a:avLst/>
          </a:prstGeom>
          <a:noFill/>
        </p:spPr>
      </p:pic>
      <p:sp>
        <p:nvSpPr>
          <p:cNvPr id="6" name="TextBox 5"/>
          <p:cNvSpPr txBox="1"/>
          <p:nvPr/>
        </p:nvSpPr>
        <p:spPr>
          <a:xfrm>
            <a:off x="2895600" y="2057400"/>
            <a:ext cx="3352800" cy="523220"/>
          </a:xfrm>
          <a:prstGeom prst="rect">
            <a:avLst/>
          </a:prstGeom>
          <a:noFill/>
        </p:spPr>
        <p:txBody>
          <a:bodyPr wrap="square" rtlCol="0">
            <a:spAutoFit/>
          </a:bodyPr>
          <a:lstStyle/>
          <a:p>
            <a:pPr algn="r"/>
            <a:r>
              <a:rPr lang="fa-IR" sz="2800" dirty="0" smtClean="0">
                <a:latin typeface="Times New Roman" pitchFamily="18" charset="0"/>
                <a:cs typeface="B Nazanin" pitchFamily="2" charset="-78"/>
              </a:rPr>
              <a:t> </a:t>
            </a:r>
            <a:r>
              <a:rPr lang="en-US" sz="2800" dirty="0" smtClean="0">
                <a:latin typeface="Times New Roman" pitchFamily="18" charset="0"/>
                <a:cs typeface="B Nazanin" pitchFamily="2" charset="-78"/>
              </a:rPr>
              <a:t>y</a:t>
            </a:r>
            <a:r>
              <a:rPr lang="en-US" dirty="0" smtClean="0">
                <a:latin typeface="Times New Roman" pitchFamily="18" charset="0"/>
                <a:cs typeface="B Nazanin" pitchFamily="2" charset="-78"/>
              </a:rPr>
              <a:t>s</a:t>
            </a:r>
            <a:r>
              <a:rPr lang="en-US" sz="1600" dirty="0" smtClean="0">
                <a:latin typeface="Times New Roman" pitchFamily="18" charset="0"/>
                <a:cs typeface="B Nazanin" pitchFamily="2" charset="-78"/>
              </a:rPr>
              <a:t>tart</a:t>
            </a:r>
            <a:r>
              <a:rPr lang="fa-IR" sz="2800" dirty="0" smtClean="0">
                <a:latin typeface="Times New Roman" pitchFamily="18" charset="0"/>
                <a:cs typeface="B Nazanin" pitchFamily="2" charset="-78"/>
              </a:rPr>
              <a:t> </a:t>
            </a:r>
            <a:r>
              <a:rPr lang="en-US" sz="2800" dirty="0" smtClean="0">
                <a:latin typeface="Times New Roman" pitchFamily="18" charset="0"/>
                <a:cs typeface="B Nazanin" pitchFamily="2" charset="-78"/>
              </a:rPr>
              <a:t>= min(y</a:t>
            </a:r>
            <a:r>
              <a:rPr lang="en-US" sz="1400" dirty="0" smtClean="0">
                <a:latin typeface="Times New Roman" pitchFamily="18" charset="0"/>
                <a:cs typeface="B Nazanin" pitchFamily="2" charset="-78"/>
              </a:rPr>
              <a:t>1</a:t>
            </a:r>
            <a:r>
              <a:rPr lang="en-US" sz="2800" dirty="0" smtClean="0">
                <a:latin typeface="Times New Roman" pitchFamily="18" charset="0"/>
                <a:cs typeface="B Nazanin" pitchFamily="2" charset="-78"/>
              </a:rPr>
              <a:t> , y</a:t>
            </a:r>
            <a:r>
              <a:rPr lang="en-US" sz="1400" dirty="0" smtClean="0">
                <a:latin typeface="Times New Roman" pitchFamily="18" charset="0"/>
                <a:cs typeface="B Nazanin" pitchFamily="2" charset="-78"/>
              </a:rPr>
              <a:t>2</a:t>
            </a:r>
            <a:r>
              <a:rPr lang="en-US" sz="2800" dirty="0" smtClean="0">
                <a:latin typeface="Times New Roman" pitchFamily="18" charset="0"/>
                <a:cs typeface="B Nazanin" pitchFamily="2" charset="-78"/>
              </a:rPr>
              <a:t>)</a:t>
            </a:r>
            <a:endParaRPr lang="en-US" sz="2800" dirty="0">
              <a:latin typeface="Times New Roman" pitchFamily="18" charset="0"/>
              <a:cs typeface="B Nazanin" pitchFamily="2" charset="-78"/>
            </a:endParaRPr>
          </a:p>
        </p:txBody>
      </p:sp>
      <p:sp>
        <p:nvSpPr>
          <p:cNvPr id="7" name="TextBox 6"/>
          <p:cNvSpPr txBox="1"/>
          <p:nvPr/>
        </p:nvSpPr>
        <p:spPr>
          <a:xfrm>
            <a:off x="304800" y="2971800"/>
            <a:ext cx="8414331" cy="461665"/>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برای یافتن ناحیه مشترک، الگوریتم باید روی بخشی از صفحه که </a:t>
            </a:r>
            <a:r>
              <a:rPr lang="en-US" sz="2400" dirty="0" smtClean="0">
                <a:latin typeface="Times New Roman" pitchFamily="18" charset="0"/>
                <a:cs typeface="B Nazanin" pitchFamily="2" charset="-78"/>
              </a:rPr>
              <a:t>y≤y</a:t>
            </a:r>
            <a:r>
              <a:rPr lang="en-US" sz="1400" dirty="0" smtClean="0">
                <a:latin typeface="Times New Roman" pitchFamily="18" charset="0"/>
                <a:cs typeface="B Nazanin" pitchFamily="2" charset="-78"/>
              </a:rPr>
              <a:t>start</a:t>
            </a:r>
            <a:r>
              <a:rPr lang="fa-IR" sz="2400" dirty="0" smtClean="0">
                <a:latin typeface="Times New Roman" pitchFamily="18" charset="0"/>
                <a:cs typeface="B Nazanin" pitchFamily="2" charset="-78"/>
              </a:rPr>
              <a:t> اجرا شود.  </a:t>
            </a:r>
            <a:endParaRPr lang="en-US" sz="2400" dirty="0">
              <a:latin typeface="Times New Roman" pitchFamily="18" charset="0"/>
              <a:cs typeface="B Nazanin" pitchFamily="2" charset="-78"/>
            </a:endParaRPr>
          </a:p>
        </p:txBody>
      </p:sp>
    </p:spTree>
    <p:extLst>
      <p:ext uri="{BB962C8B-B14F-4D97-AF65-F5344CB8AC3E}">
        <p14:creationId xmlns:p14="http://schemas.microsoft.com/office/powerpoint/2010/main" val="18604737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7200"/>
            <a:ext cx="8610600" cy="1154162"/>
          </a:xfrm>
          <a:prstGeom prst="rect">
            <a:avLst/>
          </a:prstGeom>
          <a:noFill/>
        </p:spPr>
        <p:txBody>
          <a:bodyPr wrap="square" rtlCol="0">
            <a:spAutoFit/>
          </a:bodyPr>
          <a:lstStyle/>
          <a:p>
            <a:pPr algn="r">
              <a:lnSpc>
                <a:spcPct val="150000"/>
              </a:lnSpc>
            </a:pPr>
            <a:r>
              <a:rPr lang="fa-IR" sz="2400" dirty="0" smtClean="0">
                <a:latin typeface="Times New Roman" pitchFamily="18" charset="0"/>
                <a:cs typeface="B Nazanin" pitchFamily="2" charset="-78"/>
              </a:rPr>
              <a:t>یادآوری :</a:t>
            </a:r>
          </a:p>
          <a:p>
            <a:pPr algn="r" rtl="1">
              <a:lnSpc>
                <a:spcPct val="150000"/>
              </a:lnSpc>
            </a:pPr>
            <a:r>
              <a:rPr lang="fa-IR" sz="2400" dirty="0" smtClean="0">
                <a:latin typeface="Times New Roman" pitchFamily="18" charset="0"/>
                <a:cs typeface="B Nazanin" pitchFamily="2" charset="-78"/>
              </a:rPr>
              <a:t>در الگوریتم ارئه شده در فصل 2 به یک صف برای ذخیره کردن </a:t>
            </a:r>
            <a:r>
              <a:rPr lang="en-US" sz="2400" dirty="0" smtClean="0">
                <a:latin typeface="Times New Roman" pitchFamily="18" charset="0"/>
                <a:cs typeface="B Nazanin" pitchFamily="2" charset="-78"/>
              </a:rPr>
              <a:t>event point</a:t>
            </a:r>
            <a:r>
              <a:rPr lang="fa-IR" sz="2400" dirty="0" smtClean="0">
                <a:latin typeface="Times New Roman" pitchFamily="18" charset="0"/>
                <a:cs typeface="B Nazanin" pitchFamily="2" charset="-78"/>
              </a:rPr>
              <a:t> ها نیاز بود .</a:t>
            </a:r>
            <a:endParaRPr lang="en-US" sz="2400" dirty="0">
              <a:latin typeface="Times New Roman" pitchFamily="18" charset="0"/>
              <a:cs typeface="B Nazanin" pitchFamily="2" charset="-78"/>
            </a:endParaRPr>
          </a:p>
        </p:txBody>
      </p:sp>
      <p:sp>
        <p:nvSpPr>
          <p:cNvPr id="3" name="TextBox 2"/>
          <p:cNvSpPr txBox="1"/>
          <p:nvPr/>
        </p:nvSpPr>
        <p:spPr>
          <a:xfrm>
            <a:off x="152400" y="1905000"/>
            <a:ext cx="8566731" cy="2308324"/>
          </a:xfrm>
          <a:prstGeom prst="rect">
            <a:avLst/>
          </a:prstGeom>
          <a:noFill/>
        </p:spPr>
        <p:txBody>
          <a:bodyPr wrap="square" rtlCol="0">
            <a:spAutoFit/>
          </a:bodyPr>
          <a:lstStyle/>
          <a:p>
            <a:pPr algn="just" rtl="1">
              <a:lnSpc>
                <a:spcPct val="150000"/>
              </a:lnSpc>
              <a:buFont typeface="Wingdings" pitchFamily="2" charset="2"/>
              <a:buChar char="v"/>
            </a:pPr>
            <a:r>
              <a:rPr lang="fa-IR" sz="2400" dirty="0" smtClean="0">
                <a:latin typeface="Times New Roman" pitchFamily="18" charset="0"/>
                <a:cs typeface="B Nazanin" pitchFamily="2" charset="-78"/>
              </a:rPr>
              <a:t>در اینجا </a:t>
            </a:r>
            <a:r>
              <a:rPr lang="en-US" sz="2400" dirty="0" smtClean="0">
                <a:latin typeface="Times New Roman" pitchFamily="18" charset="0"/>
                <a:cs typeface="B Nazanin" pitchFamily="2" charset="-78"/>
              </a:rPr>
              <a:t>event</a:t>
            </a:r>
            <a:r>
              <a:rPr lang="fa-IR" sz="2400" dirty="0" smtClean="0">
                <a:latin typeface="Times New Roman" pitchFamily="18" charset="0"/>
                <a:cs typeface="B Nazanin" pitchFamily="2" charset="-78"/>
              </a:rPr>
              <a:t> ها نقاط شروع یا پایان یال های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یا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هستند که با</a:t>
            </a:r>
            <a:r>
              <a:rPr lang="en-US" sz="2400" dirty="0" smtClean="0">
                <a:latin typeface="Times New Roman" pitchFamily="18" charset="0"/>
                <a:cs typeface="B Nazanin" pitchFamily="2" charset="-78"/>
              </a:rPr>
              <a:t>Sweep Line</a:t>
            </a:r>
            <a:r>
              <a:rPr lang="fa-IR" sz="2400" dirty="0" smtClean="0">
                <a:latin typeface="Times New Roman" pitchFamily="18" charset="0"/>
                <a:cs typeface="B Nazanin" pitchFamily="2" charset="-78"/>
              </a:rPr>
              <a:t>برخورد داشته اند .بنابراین </a:t>
            </a:r>
            <a:r>
              <a:rPr lang="en-US" sz="2400" dirty="0" smtClean="0">
                <a:latin typeface="Times New Roman" pitchFamily="18" charset="0"/>
                <a:cs typeface="B Nazanin" pitchFamily="2" charset="-78"/>
              </a:rPr>
              <a:t>event</a:t>
            </a:r>
            <a:r>
              <a:rPr lang="fa-IR" sz="2400" dirty="0" smtClean="0">
                <a:latin typeface="Times New Roman" pitchFamily="18" charset="0"/>
                <a:cs typeface="B Nazanin" pitchFamily="2" charset="-78"/>
              </a:rPr>
              <a:t> بعدی بالاترین نقطه از بین نقاط پایین </a:t>
            </a:r>
            <a:r>
              <a:rPr lang="en-US" sz="2400" dirty="0" smtClean="0">
                <a:latin typeface="Times New Roman" pitchFamily="18" charset="0"/>
                <a:cs typeface="B Nazanin" pitchFamily="2" charset="-78"/>
              </a:rPr>
              <a:t>Sweep Line </a:t>
            </a:r>
            <a:r>
              <a:rPr lang="fa-IR" sz="2400" dirty="0" smtClean="0">
                <a:latin typeface="Times New Roman" pitchFamily="18" charset="0"/>
                <a:cs typeface="B Nazanin" pitchFamily="2" charset="-78"/>
              </a:rPr>
              <a:t> از یال هایی است که توسط </a:t>
            </a:r>
            <a:r>
              <a:rPr lang="en-US" sz="2400" dirty="0" smtClean="0">
                <a:latin typeface="Times New Roman" pitchFamily="18" charset="0"/>
                <a:cs typeface="B Nazanin" pitchFamily="2" charset="-78"/>
              </a:rPr>
              <a:t>Sweep Line </a:t>
            </a:r>
            <a:r>
              <a:rPr lang="fa-IR" sz="2400" dirty="0" smtClean="0">
                <a:latin typeface="Times New Roman" pitchFamily="18" charset="0"/>
                <a:cs typeface="B Nazanin" pitchFamily="2" charset="-78"/>
              </a:rPr>
              <a:t> قطع شده اند . </a:t>
            </a: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B Nazanin" pitchFamily="2" charset="-78"/>
              </a:rPr>
              <a:t>بنابراین به صف نیاز نیست .</a:t>
            </a:r>
            <a:endParaRPr lang="en-US" sz="2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B Nazanin" pitchFamily="2" charset="-78"/>
            </a:endParaRPr>
          </a:p>
        </p:txBody>
      </p:sp>
    </p:spTree>
    <p:extLst>
      <p:ext uri="{BB962C8B-B14F-4D97-AF65-F5344CB8AC3E}">
        <p14:creationId xmlns:p14="http://schemas.microsoft.com/office/powerpoint/2010/main" val="6478262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217438"/>
            <a:ext cx="8915400" cy="1154162"/>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برای یال </a:t>
            </a:r>
            <a:r>
              <a:rPr lang="en-US" sz="2400" dirty="0" smtClean="0">
                <a:latin typeface="Times New Roman" pitchFamily="18" charset="0"/>
                <a:cs typeface="B Nazanin" pitchFamily="2" charset="-78"/>
              </a:rPr>
              <a:t>e</a:t>
            </a:r>
            <a:r>
              <a:rPr lang="fa-IR" sz="2400" dirty="0" smtClean="0">
                <a:latin typeface="Times New Roman" pitchFamily="18" charset="0"/>
                <a:cs typeface="B Nazanin" pitchFamily="2" charset="-78"/>
              </a:rPr>
              <a:t> ابتدا باید بررسی شود که متعلق به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است یا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و اینکه یک خط مرزی چپ</a:t>
            </a:r>
          </a:p>
          <a:p>
            <a:pPr algn="r" rtl="1">
              <a:lnSpc>
                <a:spcPct val="150000"/>
              </a:lnSpc>
            </a:pPr>
            <a:r>
              <a:rPr lang="fa-IR" sz="2400" dirty="0" smtClean="0">
                <a:latin typeface="Times New Roman" pitchFamily="18" charset="0"/>
                <a:cs typeface="B Nazanin" pitchFamily="2" charset="-78"/>
              </a:rPr>
              <a:t> است یا راست و سپس کارهای مربوطه انجام می شود .</a:t>
            </a:r>
            <a:endParaRPr lang="en-US" sz="2400" dirty="0">
              <a:latin typeface="Times New Roman" pitchFamily="18" charset="0"/>
              <a:cs typeface="B Nazanin" pitchFamily="2" charset="-78"/>
            </a:endParaRPr>
          </a:p>
        </p:txBody>
      </p:sp>
      <p:sp>
        <p:nvSpPr>
          <p:cNvPr id="4" name="TextBox 3"/>
          <p:cNvSpPr txBox="1"/>
          <p:nvPr/>
        </p:nvSpPr>
        <p:spPr>
          <a:xfrm>
            <a:off x="0" y="1676400"/>
            <a:ext cx="8686801" cy="830997"/>
          </a:xfrm>
          <a:prstGeom prst="rect">
            <a:avLst/>
          </a:prstGeom>
          <a:noFill/>
        </p:spPr>
        <p:txBody>
          <a:bodyPr wrap="square" rtlCol="0">
            <a:spAutoFit/>
          </a:bodyPr>
          <a:lstStyle/>
          <a:p>
            <a:pPr algn="r" rtl="1">
              <a:buFont typeface="Courier New" pitchFamily="49" charset="0"/>
              <a:buChar char="o"/>
            </a:pPr>
            <a:r>
              <a:rPr lang="fa-IR" sz="2400" dirty="0" smtClean="0">
                <a:latin typeface="Times New Roman" pitchFamily="18" charset="0"/>
                <a:cs typeface="B Nazanin" pitchFamily="2" charset="-78"/>
              </a:rPr>
              <a:t>فرض کنید </a:t>
            </a:r>
            <a:r>
              <a:rPr lang="en-US" sz="2400" dirty="0" smtClean="0">
                <a:latin typeface="Times New Roman" pitchFamily="18" charset="0"/>
                <a:cs typeface="B Nazanin" pitchFamily="2" charset="-78"/>
              </a:rPr>
              <a:t>e</a:t>
            </a:r>
            <a:r>
              <a:rPr lang="fa-IR" sz="2400" dirty="0" smtClean="0">
                <a:latin typeface="Times New Roman" pitchFamily="18" charset="0"/>
                <a:cs typeface="B Nazanin" pitchFamily="2" charset="-78"/>
              </a:rPr>
              <a:t> یال مرز چپ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باشد و </a:t>
            </a:r>
            <a:r>
              <a:rPr lang="en-US" sz="2400" dirty="0" smtClean="0">
                <a:latin typeface="Times New Roman" pitchFamily="18" charset="0"/>
                <a:cs typeface="B Nazanin" pitchFamily="2" charset="-78"/>
              </a:rPr>
              <a:t>p</a:t>
            </a:r>
            <a:r>
              <a:rPr lang="fa-IR" sz="2400" dirty="0" smtClean="0">
                <a:latin typeface="Times New Roman" pitchFamily="18" charset="0"/>
                <a:cs typeface="B Nazanin" pitchFamily="2" charset="-78"/>
              </a:rPr>
              <a:t> نقطه بالایی آن باشد بنابراین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یکی از ضلع های زیر را خواهد داشت :</a:t>
            </a:r>
            <a:endParaRPr lang="en-US" sz="2400" dirty="0">
              <a:latin typeface="Times New Roman" pitchFamily="18" charset="0"/>
              <a:cs typeface="B Nazanin" pitchFamily="2" charset="-78"/>
            </a:endParaRPr>
          </a:p>
        </p:txBody>
      </p:sp>
      <p:sp>
        <p:nvSpPr>
          <p:cNvPr id="6" name="TextBox 5"/>
          <p:cNvSpPr txBox="1"/>
          <p:nvPr/>
        </p:nvSpPr>
        <p:spPr>
          <a:xfrm>
            <a:off x="4572000" y="2590800"/>
            <a:ext cx="3766131" cy="461665"/>
          </a:xfrm>
          <a:prstGeom prst="rect">
            <a:avLst/>
          </a:prstGeom>
          <a:noFill/>
        </p:spPr>
        <p:txBody>
          <a:bodyPr wrap="square" rtlCol="0">
            <a:spAutoFit/>
          </a:bodyPr>
          <a:lstStyle/>
          <a:p>
            <a:pPr algn="r" rtl="1">
              <a:buFont typeface="Wingdings" pitchFamily="2" charset="2"/>
              <a:buChar char="ü"/>
            </a:pPr>
            <a:r>
              <a:rPr lang="fa-IR" sz="2400" dirty="0" smtClean="0">
                <a:latin typeface="Times New Roman" pitchFamily="18" charset="0"/>
                <a:cs typeface="B Nazanin" pitchFamily="2" charset="-78"/>
              </a:rPr>
              <a:t> یالی که </a:t>
            </a:r>
            <a:r>
              <a:rPr lang="en-US" sz="2400" dirty="0" smtClean="0">
                <a:latin typeface="Times New Roman" pitchFamily="18" charset="0"/>
                <a:cs typeface="B Nazanin" pitchFamily="2" charset="-78"/>
              </a:rPr>
              <a:t>p</a:t>
            </a:r>
            <a:r>
              <a:rPr lang="fa-IR" sz="2400" dirty="0" smtClean="0">
                <a:latin typeface="Times New Roman" pitchFamily="18" charset="0"/>
                <a:cs typeface="B Nazanin" pitchFamily="2" charset="-78"/>
              </a:rPr>
              <a:t> نقطه بالایی آن است . </a:t>
            </a:r>
            <a:endParaRPr lang="en-US" sz="2400" dirty="0">
              <a:latin typeface="Times New Roman" pitchFamily="18" charset="0"/>
              <a:cs typeface="B Nazanin" pitchFamily="2" charset="-78"/>
            </a:endParaRPr>
          </a:p>
        </p:txBody>
      </p:sp>
      <p:sp>
        <p:nvSpPr>
          <p:cNvPr id="7" name="TextBox 6"/>
          <p:cNvSpPr txBox="1"/>
          <p:nvPr/>
        </p:nvSpPr>
        <p:spPr>
          <a:xfrm>
            <a:off x="1872669" y="3276600"/>
            <a:ext cx="6509331" cy="461665"/>
          </a:xfrm>
          <a:prstGeom prst="rect">
            <a:avLst/>
          </a:prstGeom>
          <a:noFill/>
        </p:spPr>
        <p:txBody>
          <a:bodyPr wrap="square" rtlCol="0">
            <a:spAutoFit/>
          </a:bodyPr>
          <a:lstStyle/>
          <a:p>
            <a:pPr algn="r" rtl="1">
              <a:buFont typeface="Wingdings" pitchFamily="2" charset="2"/>
              <a:buChar char="ü"/>
            </a:pPr>
            <a:r>
              <a:rPr lang="fa-IR" sz="2400" dirty="0" smtClean="0">
                <a:latin typeface="Times New Roman" pitchFamily="18" charset="0"/>
                <a:cs typeface="B Nazanin" pitchFamily="2" charset="-78"/>
              </a:rPr>
              <a:t>یال هایی که نقطه ی بالای آنها </a:t>
            </a:r>
            <a:r>
              <a:rPr lang="en-US" sz="2400" dirty="0" smtClean="0">
                <a:latin typeface="Times New Roman" pitchFamily="18" charset="0"/>
                <a:cs typeface="B Nazanin" pitchFamily="2" charset="-78"/>
              </a:rPr>
              <a:t>e∩right_edge_C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است .</a:t>
            </a:r>
            <a:endParaRPr lang="en-US" sz="2400" dirty="0">
              <a:latin typeface="Times New Roman" pitchFamily="18" charset="0"/>
              <a:cs typeface="B Nazanin" pitchFamily="2" charset="-78"/>
            </a:endParaRPr>
          </a:p>
        </p:txBody>
      </p:sp>
      <p:sp>
        <p:nvSpPr>
          <p:cNvPr id="9" name="TextBox 8"/>
          <p:cNvSpPr txBox="1"/>
          <p:nvPr/>
        </p:nvSpPr>
        <p:spPr>
          <a:xfrm>
            <a:off x="1872669" y="3957935"/>
            <a:ext cx="6509331" cy="461665"/>
          </a:xfrm>
          <a:prstGeom prst="rect">
            <a:avLst/>
          </a:prstGeom>
          <a:noFill/>
        </p:spPr>
        <p:txBody>
          <a:bodyPr wrap="square" rtlCol="0">
            <a:spAutoFit/>
          </a:bodyPr>
          <a:lstStyle/>
          <a:p>
            <a:pPr algn="r" rtl="1">
              <a:buFont typeface="Wingdings" pitchFamily="2" charset="2"/>
              <a:buChar char="ü"/>
            </a:pPr>
            <a:r>
              <a:rPr lang="fa-IR" sz="2400" dirty="0" smtClean="0">
                <a:latin typeface="Times New Roman" pitchFamily="18" charset="0"/>
                <a:cs typeface="B Nazanin" pitchFamily="2" charset="-78"/>
              </a:rPr>
              <a:t>یالی که نقطه ی بالای آن </a:t>
            </a:r>
            <a:r>
              <a:rPr lang="en-US" sz="2400" dirty="0" smtClean="0">
                <a:latin typeface="Times New Roman" pitchFamily="18" charset="0"/>
                <a:cs typeface="B Nazanin" pitchFamily="2" charset="-78"/>
              </a:rPr>
              <a:t>e∩left_edge_C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است .</a:t>
            </a:r>
            <a:endParaRPr lang="en-US" sz="2400" dirty="0">
              <a:latin typeface="Times New Roman" pitchFamily="18" charset="0"/>
              <a:cs typeface="B Nazanin" pitchFamily="2" charset="-78"/>
            </a:endParaRPr>
          </a:p>
        </p:txBody>
      </p:sp>
      <p:pic>
        <p:nvPicPr>
          <p:cNvPr id="2052" name="Picture 4"/>
          <p:cNvPicPr>
            <a:picLocks noChangeAspect="1" noChangeArrowheads="1"/>
          </p:cNvPicPr>
          <p:nvPr/>
        </p:nvPicPr>
        <p:blipFill>
          <a:blip r:embed="rId3"/>
          <a:srcRect/>
          <a:stretch>
            <a:fillRect/>
          </a:stretch>
        </p:blipFill>
        <p:spPr bwMode="auto">
          <a:xfrm>
            <a:off x="685800" y="4572000"/>
            <a:ext cx="2790624" cy="2209800"/>
          </a:xfrm>
          <a:prstGeom prst="rect">
            <a:avLst/>
          </a:prstGeom>
          <a:noFill/>
          <a:ln w="9525">
            <a:noFill/>
            <a:miter lim="800000"/>
            <a:headEnd/>
            <a:tailEnd/>
          </a:ln>
          <a:effectLst/>
        </p:spPr>
      </p:pic>
      <p:cxnSp>
        <p:nvCxnSpPr>
          <p:cNvPr id="11" name="Straight Connector 10"/>
          <p:cNvCxnSpPr/>
          <p:nvPr/>
        </p:nvCxnSpPr>
        <p:spPr>
          <a:xfrm rot="16200000" flipH="1">
            <a:off x="1145170" y="5760255"/>
            <a:ext cx="1614510" cy="457201"/>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pic>
        <p:nvPicPr>
          <p:cNvPr id="2053" name="Picture 5"/>
          <p:cNvPicPr>
            <a:picLocks noChangeAspect="1" noChangeArrowheads="1"/>
          </p:cNvPicPr>
          <p:nvPr/>
        </p:nvPicPr>
        <p:blipFill>
          <a:blip r:embed="rId4"/>
          <a:srcRect/>
          <a:stretch>
            <a:fillRect/>
          </a:stretch>
        </p:blipFill>
        <p:spPr bwMode="auto">
          <a:xfrm>
            <a:off x="4343400" y="4419600"/>
            <a:ext cx="2517608" cy="2362200"/>
          </a:xfrm>
          <a:prstGeom prst="rect">
            <a:avLst/>
          </a:prstGeom>
          <a:noFill/>
          <a:ln w="9525">
            <a:noFill/>
            <a:miter lim="800000"/>
            <a:headEnd/>
            <a:tailEnd/>
          </a:ln>
          <a:effectLst/>
        </p:spPr>
      </p:pic>
      <p:cxnSp>
        <p:nvCxnSpPr>
          <p:cNvPr id="20" name="Straight Connector 19"/>
          <p:cNvCxnSpPr/>
          <p:nvPr/>
        </p:nvCxnSpPr>
        <p:spPr>
          <a:xfrm rot="16200000" flipH="1">
            <a:off x="5184608" y="5943600"/>
            <a:ext cx="1295400" cy="38100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a:off x="1723824" y="5181600"/>
            <a:ext cx="914400" cy="731053"/>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33953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069" y="228600"/>
            <a:ext cx="8261931" cy="1754326"/>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اگر </a:t>
            </a:r>
            <a:r>
              <a:rPr lang="en-US" sz="2400" dirty="0" smtClean="0">
                <a:latin typeface="Times New Roman" pitchFamily="18" charset="0"/>
                <a:cs typeface="B Nazanin" pitchFamily="2" charset="-78"/>
              </a:rPr>
              <a:t>p</a:t>
            </a:r>
            <a:r>
              <a:rPr lang="fa-IR" sz="2400" dirty="0" smtClean="0">
                <a:latin typeface="Times New Roman" pitchFamily="18" charset="0"/>
                <a:cs typeface="B Nazanin" pitchFamily="2" charset="-78"/>
              </a:rPr>
              <a:t>در بین </a:t>
            </a:r>
            <a:r>
              <a:rPr lang="en-US" sz="2400" dirty="0" smtClean="0">
                <a:latin typeface="Times New Roman" pitchFamily="18" charset="0"/>
                <a:cs typeface="B Nazanin" pitchFamily="2" charset="-78"/>
              </a:rPr>
              <a:t>left_edge_C</a:t>
            </a:r>
            <a:r>
              <a:rPr lang="en-US" sz="1400" dirty="0" smtClean="0">
                <a:latin typeface="Times New Roman" pitchFamily="18" charset="0"/>
                <a:cs typeface="B Nazanin" pitchFamily="2" charset="-78"/>
              </a:rPr>
              <a:t>2</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right_edge_C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قرار داشته باشد </a:t>
            </a:r>
            <a:r>
              <a:rPr lang="en-US" sz="2400" dirty="0" smtClean="0">
                <a:latin typeface="Times New Roman" pitchFamily="18" charset="0"/>
                <a:cs typeface="B Nazanin" pitchFamily="2" charset="-78"/>
              </a:rPr>
              <a:t>e</a:t>
            </a:r>
            <a:r>
              <a:rPr lang="fa-IR" sz="2400" dirty="0" smtClean="0">
                <a:latin typeface="Times New Roman" pitchFamily="18" charset="0"/>
                <a:cs typeface="B Nazanin" pitchFamily="2" charset="-78"/>
              </a:rPr>
              <a:t> به عنوان یالی از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محسوب می شود و سپس نیم صفحه ای که </a:t>
            </a:r>
            <a:r>
              <a:rPr lang="en-US" sz="2400" dirty="0" smtClean="0">
                <a:latin typeface="Times New Roman" pitchFamily="18" charset="0"/>
                <a:cs typeface="B Nazanin" pitchFamily="2" charset="-78"/>
              </a:rPr>
              <a:t>e</a:t>
            </a:r>
            <a:r>
              <a:rPr lang="fa-IR" sz="2400" dirty="0" smtClean="0">
                <a:latin typeface="Times New Roman" pitchFamily="18" charset="0"/>
                <a:cs typeface="B Nazanin" pitchFamily="2" charset="-78"/>
              </a:rPr>
              <a:t> خط کران آن می باشد به</a:t>
            </a:r>
            <a:r>
              <a:rPr lang="en-US" sz="2400" b="1" dirty="0" smtClean="0">
                <a:latin typeface="Allegro" pitchFamily="2" charset="0"/>
                <a:cs typeface="B Nazanin" pitchFamily="2" charset="-78"/>
              </a:rPr>
              <a:t> L  </a:t>
            </a:r>
            <a:r>
              <a:rPr lang="en-US" sz="1600" dirty="0" smtClean="0">
                <a:latin typeface="Times New Roman" pitchFamily="18" charset="0"/>
                <a:cs typeface="B Nazanin" pitchFamily="2" charset="-78"/>
              </a:rPr>
              <a:t>left</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a:t>
            </a:r>
          </a:p>
          <a:p>
            <a:pPr algn="r" rtl="1">
              <a:lnSpc>
                <a:spcPct val="150000"/>
              </a:lnSpc>
            </a:pPr>
            <a:r>
              <a:rPr lang="fa-IR" sz="2400" dirty="0" smtClean="0">
                <a:latin typeface="Times New Roman" pitchFamily="18" charset="0"/>
                <a:cs typeface="B Nazanin" pitchFamily="2" charset="-78"/>
              </a:rPr>
              <a:t>اضافه می شود .  </a:t>
            </a:r>
            <a:endParaRPr lang="en-US" sz="2400" dirty="0">
              <a:latin typeface="Times New Roman" pitchFamily="18" charset="0"/>
              <a:cs typeface="B Nazanin" pitchFamily="2" charset="-78"/>
            </a:endParaRPr>
          </a:p>
        </p:txBody>
      </p:sp>
      <p:pic>
        <p:nvPicPr>
          <p:cNvPr id="9" name="Picture 4" descr="C:\Users\VAIO\Desktop\2.jpg"/>
          <p:cNvPicPr>
            <a:picLocks noChangeAspect="1" noChangeArrowheads="1"/>
          </p:cNvPicPr>
          <p:nvPr/>
        </p:nvPicPr>
        <p:blipFill>
          <a:blip r:embed="rId2"/>
          <a:srcRect/>
          <a:stretch>
            <a:fillRect/>
          </a:stretch>
        </p:blipFill>
        <p:spPr bwMode="auto">
          <a:xfrm>
            <a:off x="1524000" y="1981200"/>
            <a:ext cx="5715000" cy="3429000"/>
          </a:xfrm>
          <a:prstGeom prst="rect">
            <a:avLst/>
          </a:prstGeom>
          <a:noFill/>
        </p:spPr>
      </p:pic>
      <p:sp>
        <p:nvSpPr>
          <p:cNvPr id="11" name="TextBox 10"/>
          <p:cNvSpPr txBox="1"/>
          <p:nvPr/>
        </p:nvSpPr>
        <p:spPr>
          <a:xfrm>
            <a:off x="3505200" y="3048000"/>
            <a:ext cx="320921"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e</a:t>
            </a:r>
            <a:endParaRPr lang="fa-IR" sz="2400" dirty="0">
              <a:latin typeface="Times New Roman" pitchFamily="18" charset="0"/>
              <a:cs typeface="Times New Roman" pitchFamily="18" charset="0"/>
            </a:endParaRPr>
          </a:p>
        </p:txBody>
      </p:sp>
      <p:sp>
        <p:nvSpPr>
          <p:cNvPr id="14" name="TextBox 13"/>
          <p:cNvSpPr txBox="1"/>
          <p:nvPr/>
        </p:nvSpPr>
        <p:spPr>
          <a:xfrm>
            <a:off x="3886200" y="2286000"/>
            <a:ext cx="338554"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p</a:t>
            </a:r>
            <a:endParaRPr lang="fa-IR" sz="2400" dirty="0">
              <a:latin typeface="Times New Roman" pitchFamily="18" charset="0"/>
              <a:cs typeface="Times New Roman" pitchFamily="18" charset="0"/>
            </a:endParaRPr>
          </a:p>
        </p:txBody>
      </p:sp>
      <p:cxnSp>
        <p:nvCxnSpPr>
          <p:cNvPr id="16" name="Straight Connector 15"/>
          <p:cNvCxnSpPr/>
          <p:nvPr/>
        </p:nvCxnSpPr>
        <p:spPr>
          <a:xfrm flipV="1">
            <a:off x="1828800" y="2819400"/>
            <a:ext cx="4724400" cy="76200"/>
          </a:xfrm>
          <a:prstGeom prst="line">
            <a:avLst/>
          </a:prstGeom>
        </p:spPr>
        <p:style>
          <a:lnRef idx="2">
            <a:schemeClr val="dk1"/>
          </a:lnRef>
          <a:fillRef idx="0">
            <a:schemeClr val="dk1"/>
          </a:fillRef>
          <a:effectRef idx="1">
            <a:schemeClr val="dk1"/>
          </a:effectRef>
          <a:fontRef idx="minor">
            <a:schemeClr val="tx1"/>
          </a:fontRef>
        </p:style>
      </p:cxnSp>
      <p:sp>
        <p:nvSpPr>
          <p:cNvPr id="18" name="Oval 17"/>
          <p:cNvSpPr/>
          <p:nvPr/>
        </p:nvSpPr>
        <p:spPr>
          <a:xfrm>
            <a:off x="3886200" y="2781300"/>
            <a:ext cx="152400" cy="152400"/>
          </a:xfrm>
          <a:prstGeom prst="ellipse">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cxnSp>
        <p:nvCxnSpPr>
          <p:cNvPr id="20" name="Straight Arrow Connector 19"/>
          <p:cNvCxnSpPr/>
          <p:nvPr/>
        </p:nvCxnSpPr>
        <p:spPr>
          <a:xfrm>
            <a:off x="2133600" y="2933700"/>
            <a:ext cx="0" cy="3451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a:off x="6172200" y="2895600"/>
            <a:ext cx="0" cy="3451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92470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895600"/>
            <a:ext cx="8001000" cy="1200329"/>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1)یال ها از نقطه برخورد شروع شوند .</a:t>
            </a:r>
          </a:p>
          <a:p>
            <a:pPr algn="r" rtl="1">
              <a:lnSpc>
                <a:spcPct val="150000"/>
              </a:lnSpc>
            </a:pPr>
            <a:r>
              <a:rPr lang="fa-IR" sz="2400" dirty="0" smtClean="0">
                <a:latin typeface="Times New Roman" pitchFamily="18" charset="0"/>
                <a:cs typeface="B Nazanin" pitchFamily="2" charset="-78"/>
              </a:rPr>
              <a:t>این اتقاق زمانی می افتد که </a:t>
            </a:r>
            <a:r>
              <a:rPr lang="en-US" sz="2400" dirty="0" smtClean="0">
                <a:latin typeface="Times New Roman" pitchFamily="18" charset="0"/>
                <a:cs typeface="B Nazanin" pitchFamily="2" charset="-78"/>
              </a:rPr>
              <a:t>P</a:t>
            </a:r>
            <a:r>
              <a:rPr lang="fa-IR" sz="2400" dirty="0" smtClean="0">
                <a:latin typeface="Times New Roman" pitchFamily="18" charset="0"/>
                <a:cs typeface="B Nazanin" pitchFamily="2" charset="-78"/>
              </a:rPr>
              <a:t> در سمت راست </a:t>
            </a:r>
            <a:r>
              <a:rPr lang="en-US" sz="2400" dirty="0" smtClean="0">
                <a:latin typeface="Times New Roman" pitchFamily="18" charset="0"/>
                <a:cs typeface="B Nazanin" pitchFamily="2" charset="-78"/>
              </a:rPr>
              <a:t>right_edge_C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قرار داشته باشد .</a:t>
            </a:r>
          </a:p>
        </p:txBody>
      </p:sp>
      <p:pic>
        <p:nvPicPr>
          <p:cNvPr id="3" name="Picture 4"/>
          <p:cNvPicPr>
            <a:picLocks noChangeAspect="1" noChangeArrowheads="1"/>
          </p:cNvPicPr>
          <p:nvPr/>
        </p:nvPicPr>
        <p:blipFill>
          <a:blip r:embed="rId2"/>
          <a:srcRect/>
          <a:stretch>
            <a:fillRect/>
          </a:stretch>
        </p:blipFill>
        <p:spPr bwMode="auto">
          <a:xfrm>
            <a:off x="152400" y="533400"/>
            <a:ext cx="3367994" cy="2667000"/>
          </a:xfrm>
          <a:prstGeom prst="rect">
            <a:avLst/>
          </a:prstGeom>
          <a:noFill/>
          <a:ln w="9525">
            <a:noFill/>
            <a:miter lim="800000"/>
            <a:headEnd/>
            <a:tailEnd/>
          </a:ln>
          <a:effectLst/>
        </p:spPr>
      </p:pic>
      <p:cxnSp>
        <p:nvCxnSpPr>
          <p:cNvPr id="4" name="Straight Connector 3"/>
          <p:cNvCxnSpPr/>
          <p:nvPr/>
        </p:nvCxnSpPr>
        <p:spPr>
          <a:xfrm>
            <a:off x="1376813" y="1175651"/>
            <a:ext cx="511855" cy="1948549"/>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5" name="Straight Connector 4"/>
          <p:cNvCxnSpPr/>
          <p:nvPr/>
        </p:nvCxnSpPr>
        <p:spPr>
          <a:xfrm>
            <a:off x="1329389" y="1175650"/>
            <a:ext cx="1109011" cy="919655"/>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6" name="Oval 5"/>
          <p:cNvSpPr/>
          <p:nvPr/>
        </p:nvSpPr>
        <p:spPr>
          <a:xfrm>
            <a:off x="1329388" y="1175649"/>
            <a:ext cx="170617" cy="183931"/>
          </a:xfrm>
          <a:prstGeom prst="ellipse">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TextBox 6"/>
          <p:cNvSpPr txBox="1"/>
          <p:nvPr/>
        </p:nvSpPr>
        <p:spPr>
          <a:xfrm>
            <a:off x="3429000" y="780871"/>
            <a:ext cx="5334000" cy="2308324"/>
          </a:xfrm>
          <a:prstGeom prst="rect">
            <a:avLst/>
          </a:prstGeom>
          <a:noFill/>
        </p:spPr>
        <p:txBody>
          <a:bodyPr wrap="square" rtlCol="1">
            <a:spAutoFit/>
          </a:bodyPr>
          <a:lstStyle/>
          <a:p>
            <a:pPr algn="r" rtl="1">
              <a:lnSpc>
                <a:spcPct val="150000"/>
              </a:lnSpc>
            </a:pPr>
            <a:r>
              <a:rPr lang="fa-IR" sz="2400" dirty="0">
                <a:latin typeface="Times New Roman" pitchFamily="18" charset="0"/>
                <a:cs typeface="B Nazanin" pitchFamily="2" charset="-78"/>
              </a:rPr>
              <a:t>اگر یال </a:t>
            </a:r>
            <a:r>
              <a:rPr lang="en-US" sz="2400" dirty="0">
                <a:latin typeface="Times New Roman" pitchFamily="18" charset="0"/>
                <a:cs typeface="B Nazanin" pitchFamily="2" charset="-78"/>
              </a:rPr>
              <a:t>e</a:t>
            </a:r>
            <a:r>
              <a:rPr lang="fa-IR" sz="2400" dirty="0">
                <a:latin typeface="Times New Roman" pitchFamily="18" charset="0"/>
                <a:cs typeface="B Nazanin" pitchFamily="2" charset="-78"/>
              </a:rPr>
              <a:t> با </a:t>
            </a:r>
            <a:r>
              <a:rPr lang="en-US" sz="2400" dirty="0">
                <a:latin typeface="Times New Roman" pitchFamily="18" charset="0"/>
                <a:cs typeface="B Nazanin" pitchFamily="2" charset="-78"/>
              </a:rPr>
              <a:t>right_edge_C2</a:t>
            </a:r>
            <a:r>
              <a:rPr lang="fa-IR" sz="2400" dirty="0">
                <a:latin typeface="Times New Roman" pitchFamily="18" charset="0"/>
                <a:cs typeface="B Nazanin" pitchFamily="2" charset="-78"/>
              </a:rPr>
              <a:t> برخورد داشته باشد آنگاه نقطه برخورد یک راس از</a:t>
            </a:r>
            <a:r>
              <a:rPr lang="en-US" sz="2400" dirty="0">
                <a:latin typeface="Times New Roman" pitchFamily="18" charset="0"/>
                <a:cs typeface="B Nazanin" pitchFamily="2" charset="-78"/>
              </a:rPr>
              <a:t>C</a:t>
            </a:r>
            <a:r>
              <a:rPr lang="fa-IR" sz="2400" dirty="0">
                <a:latin typeface="Times New Roman" pitchFamily="18" charset="0"/>
                <a:cs typeface="B Nazanin" pitchFamily="2" charset="-78"/>
              </a:rPr>
              <a:t>می باشد و هر دو یال به عنوان یال هایی از </a:t>
            </a:r>
            <a:r>
              <a:rPr lang="en-US" sz="2400" dirty="0">
                <a:latin typeface="Times New Roman" pitchFamily="18" charset="0"/>
                <a:cs typeface="B Nazanin" pitchFamily="2" charset="-78"/>
              </a:rPr>
              <a:t>C</a:t>
            </a:r>
            <a:r>
              <a:rPr lang="fa-IR" sz="2400" dirty="0">
                <a:latin typeface="Times New Roman" pitchFamily="18" charset="0"/>
                <a:cs typeface="B Nazanin" pitchFamily="2" charset="-78"/>
              </a:rPr>
              <a:t> خواهند </a:t>
            </a:r>
            <a:r>
              <a:rPr lang="fa-IR" sz="2400" dirty="0" smtClean="0">
                <a:latin typeface="Times New Roman" pitchFamily="18" charset="0"/>
                <a:cs typeface="B Nazanin" pitchFamily="2" charset="-78"/>
              </a:rPr>
              <a:t>بود که دو حالت رخ</a:t>
            </a:r>
          </a:p>
          <a:p>
            <a:pPr algn="r" rtl="1">
              <a:lnSpc>
                <a:spcPct val="150000"/>
              </a:lnSpc>
            </a:pPr>
            <a:r>
              <a:rPr lang="fa-IR" sz="2400" dirty="0" smtClean="0">
                <a:latin typeface="Times New Roman" pitchFamily="18" charset="0"/>
                <a:cs typeface="B Nazanin" pitchFamily="2" charset="-78"/>
              </a:rPr>
              <a:t> می دهد:</a:t>
            </a:r>
            <a:endParaRPr lang="fa-IR" sz="2400" dirty="0">
              <a:cs typeface="B Nazanin" pitchFamily="2" charset="-78"/>
            </a:endParaRPr>
          </a:p>
        </p:txBody>
      </p:sp>
      <p:sp>
        <p:nvSpPr>
          <p:cNvPr id="8" name="TextBox 7"/>
          <p:cNvSpPr txBox="1"/>
          <p:nvPr/>
        </p:nvSpPr>
        <p:spPr>
          <a:xfrm>
            <a:off x="414309" y="4343400"/>
            <a:ext cx="8348691" cy="1569660"/>
          </a:xfrm>
          <a:prstGeom prst="rect">
            <a:avLst/>
          </a:prstGeom>
          <a:noFill/>
        </p:spPr>
        <p:txBody>
          <a:bodyPr wrap="square" rtlCol="1">
            <a:spAutoFit/>
          </a:bodyPr>
          <a:lstStyle/>
          <a:p>
            <a:pPr algn="r" rtl="1">
              <a:lnSpc>
                <a:spcPct val="150000"/>
              </a:lnSpc>
            </a:pPr>
            <a:r>
              <a:rPr lang="fa-IR" sz="2400" dirty="0">
                <a:latin typeface="Times New Roman" pitchFamily="18" charset="0"/>
                <a:cs typeface="B Nazanin" pitchFamily="2" charset="-78"/>
              </a:rPr>
              <a:t>آنگاه باید نیم صفحه ی تعریف شده توسط </a:t>
            </a:r>
            <a:r>
              <a:rPr lang="en-US" sz="2400" dirty="0">
                <a:latin typeface="Times New Roman" pitchFamily="18" charset="0"/>
                <a:cs typeface="B Nazanin" pitchFamily="2" charset="-78"/>
              </a:rPr>
              <a:t>e</a:t>
            </a:r>
            <a:r>
              <a:rPr lang="fa-IR" sz="2400" dirty="0">
                <a:latin typeface="Times New Roman" pitchFamily="18" charset="0"/>
                <a:cs typeface="B Nazanin" pitchFamily="2" charset="-78"/>
              </a:rPr>
              <a:t> را به </a:t>
            </a:r>
            <a:r>
              <a:rPr lang="en-US" sz="2400" b="1" dirty="0">
                <a:latin typeface="Times New Roman" pitchFamily="18" charset="0"/>
                <a:cs typeface="B Nazanin" pitchFamily="2" charset="-78"/>
              </a:rPr>
              <a:t> </a:t>
            </a:r>
            <a:r>
              <a:rPr lang="en-US" sz="2400" b="1" dirty="0">
                <a:latin typeface="Allegro" pitchFamily="2" charset="0"/>
                <a:cs typeface="B Nazanin" pitchFamily="2" charset="-78"/>
              </a:rPr>
              <a:t>L</a:t>
            </a:r>
            <a:r>
              <a:rPr lang="en-US" sz="2400" b="1" dirty="0">
                <a:latin typeface="Times New Roman" pitchFamily="18" charset="0"/>
                <a:cs typeface="B Nazanin" pitchFamily="2" charset="-78"/>
              </a:rPr>
              <a:t>  </a:t>
            </a:r>
            <a:r>
              <a:rPr lang="en-US" sz="2400" dirty="0">
                <a:latin typeface="Times New Roman" pitchFamily="18" charset="0"/>
                <a:cs typeface="B Nazanin" pitchFamily="2" charset="-78"/>
              </a:rPr>
              <a:t>left(C)</a:t>
            </a:r>
            <a:r>
              <a:rPr lang="fa-IR" sz="2400" dirty="0">
                <a:latin typeface="Times New Roman" pitchFamily="18" charset="0"/>
                <a:cs typeface="B Nazanin" pitchFamily="2" charset="-78"/>
              </a:rPr>
              <a:t> و نیم صفحه تعریف شده توسط </a:t>
            </a:r>
            <a:r>
              <a:rPr lang="en-US" sz="2400" dirty="0">
                <a:latin typeface="Times New Roman" pitchFamily="18" charset="0"/>
                <a:cs typeface="B Nazanin" pitchFamily="2" charset="-78"/>
              </a:rPr>
              <a:t>right_edge_C</a:t>
            </a:r>
            <a:r>
              <a:rPr lang="en-US" sz="1400" dirty="0">
                <a:latin typeface="Times New Roman" pitchFamily="18" charset="0"/>
                <a:cs typeface="B Nazanin" pitchFamily="2" charset="-78"/>
              </a:rPr>
              <a:t>2</a:t>
            </a:r>
            <a:r>
              <a:rPr lang="fa-IR" sz="2400" dirty="0">
                <a:latin typeface="Times New Roman" pitchFamily="18" charset="0"/>
                <a:cs typeface="B Nazanin" pitchFamily="2" charset="-78"/>
              </a:rPr>
              <a:t> را به</a:t>
            </a:r>
            <a:r>
              <a:rPr lang="en-US" sz="2400" b="1" dirty="0">
                <a:latin typeface="Times New Roman" pitchFamily="18" charset="0"/>
                <a:cs typeface="B Nazanin" pitchFamily="2" charset="-78"/>
              </a:rPr>
              <a:t> </a:t>
            </a:r>
            <a:r>
              <a:rPr lang="en-US" sz="2400" b="1" dirty="0">
                <a:latin typeface="Allegro" pitchFamily="2" charset="0"/>
                <a:cs typeface="B Nazanin" pitchFamily="2" charset="-78"/>
              </a:rPr>
              <a:t>L</a:t>
            </a:r>
            <a:r>
              <a:rPr lang="en-US" sz="2400" b="1" dirty="0">
                <a:latin typeface="Times New Roman" pitchFamily="18" charset="0"/>
                <a:cs typeface="B Nazanin" pitchFamily="2" charset="-78"/>
              </a:rPr>
              <a:t>  </a:t>
            </a:r>
            <a:r>
              <a:rPr lang="en-US" sz="2400" dirty="0">
                <a:latin typeface="Times New Roman" pitchFamily="18" charset="0"/>
                <a:cs typeface="B Nazanin" pitchFamily="2" charset="-78"/>
              </a:rPr>
              <a:t>right(C) </a:t>
            </a:r>
            <a:r>
              <a:rPr lang="fa-IR" sz="2400" dirty="0">
                <a:latin typeface="Times New Roman" pitchFamily="18" charset="0"/>
                <a:cs typeface="B Nazanin" pitchFamily="2" charset="-78"/>
              </a:rPr>
              <a:t> اضافه کنیم .   </a:t>
            </a:r>
            <a:endParaRPr lang="en-US" sz="2400" dirty="0">
              <a:latin typeface="Times New Roman" pitchFamily="18" charset="0"/>
              <a:cs typeface="B Nazanin" pitchFamily="2" charset="-78"/>
            </a:endParaRPr>
          </a:p>
          <a:p>
            <a:pPr algn="r" rtl="1"/>
            <a:endParaRPr lang="fa-IR" sz="2400" dirty="0"/>
          </a:p>
        </p:txBody>
      </p:sp>
    </p:spTree>
    <p:extLst>
      <p:ext uri="{BB962C8B-B14F-4D97-AF65-F5344CB8AC3E}">
        <p14:creationId xmlns:p14="http://schemas.microsoft.com/office/powerpoint/2010/main" val="61236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381000"/>
            <a:ext cx="8382000" cy="1754326"/>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2) هر دو یال به عنوان یالی از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خواهد بود که در نقطه برخورد پایان می یابند.</a:t>
            </a:r>
          </a:p>
          <a:p>
            <a:pPr algn="r" rtl="1">
              <a:lnSpc>
                <a:spcPct val="150000"/>
              </a:lnSpc>
            </a:pPr>
            <a:r>
              <a:rPr lang="fa-IR" sz="2400" dirty="0" smtClean="0">
                <a:latin typeface="Times New Roman" pitchFamily="18" charset="0"/>
                <a:cs typeface="B Nazanin" pitchFamily="2" charset="-78"/>
              </a:rPr>
              <a:t>زمانی این اتفاق می افتد که </a:t>
            </a:r>
            <a:r>
              <a:rPr lang="en-US" sz="2400" dirty="0" smtClean="0">
                <a:latin typeface="Times New Roman" pitchFamily="18" charset="0"/>
                <a:cs typeface="B Nazanin" pitchFamily="2" charset="-78"/>
              </a:rPr>
              <a:t>p</a:t>
            </a:r>
            <a:r>
              <a:rPr lang="fa-IR" sz="2400" dirty="0" smtClean="0">
                <a:latin typeface="Times New Roman" pitchFamily="18" charset="0"/>
                <a:cs typeface="B Nazanin" pitchFamily="2" charset="-78"/>
              </a:rPr>
              <a:t> در سمت چپ </a:t>
            </a:r>
            <a:r>
              <a:rPr lang="en-US" sz="2400" dirty="0" smtClean="0">
                <a:latin typeface="Times New Roman" pitchFamily="18" charset="0"/>
                <a:cs typeface="B Nazanin" pitchFamily="2" charset="-78"/>
              </a:rPr>
              <a:t>right_edge_C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قرار داشته باشد .</a:t>
            </a:r>
          </a:p>
          <a:p>
            <a:pPr algn="r" rtl="1">
              <a:lnSpc>
                <a:spcPct val="150000"/>
              </a:lnSpc>
            </a:pPr>
            <a:r>
              <a:rPr lang="fa-IR" sz="2400" dirty="0" smtClean="0">
                <a:latin typeface="Times New Roman" pitchFamily="18" charset="0"/>
                <a:cs typeface="B Nazanin" pitchFamily="2" charset="-78"/>
              </a:rPr>
              <a:t>در این حالت کاری انجام نمی شود زیرا این یال ها قبلاً پیدا شده اند . </a:t>
            </a:r>
            <a:endParaRPr lang="en-US" sz="2400" dirty="0">
              <a:latin typeface="Times New Roman" pitchFamily="18" charset="0"/>
              <a:cs typeface="B Nazanin" pitchFamily="2" charset="-78"/>
            </a:endParaRPr>
          </a:p>
        </p:txBody>
      </p:sp>
      <p:pic>
        <p:nvPicPr>
          <p:cNvPr id="4" name="Picture 3" descr="C:\Users\VAIO\Desktop\Untitled-1 copy.jpg"/>
          <p:cNvPicPr>
            <a:picLocks noChangeAspect="1" noChangeArrowheads="1"/>
          </p:cNvPicPr>
          <p:nvPr/>
        </p:nvPicPr>
        <p:blipFill>
          <a:blip r:embed="rId2"/>
          <a:srcRect/>
          <a:stretch>
            <a:fillRect/>
          </a:stretch>
        </p:blipFill>
        <p:spPr bwMode="auto">
          <a:xfrm>
            <a:off x="838199" y="2819400"/>
            <a:ext cx="3389709" cy="2971800"/>
          </a:xfrm>
          <a:prstGeom prst="rect">
            <a:avLst/>
          </a:prstGeom>
          <a:noFill/>
        </p:spPr>
      </p:pic>
      <p:cxnSp>
        <p:nvCxnSpPr>
          <p:cNvPr id="8" name="Straight Connector 7"/>
          <p:cNvCxnSpPr/>
          <p:nvPr/>
        </p:nvCxnSpPr>
        <p:spPr>
          <a:xfrm rot="5400000" flipH="1" flipV="1">
            <a:off x="1485900" y="3390900"/>
            <a:ext cx="1828800" cy="838200"/>
          </a:xfrm>
          <a:prstGeom prst="line">
            <a:avLst/>
          </a:prstGeom>
          <a:ln>
            <a:solidFill>
              <a:srgbClr val="C00000"/>
            </a:solidFill>
          </a:ln>
        </p:spPr>
        <p:style>
          <a:lnRef idx="3">
            <a:schemeClr val="accent3"/>
          </a:lnRef>
          <a:fillRef idx="0">
            <a:schemeClr val="accent3"/>
          </a:fillRef>
          <a:effectRef idx="2">
            <a:schemeClr val="accent3"/>
          </a:effectRef>
          <a:fontRef idx="minor">
            <a:schemeClr val="tx1"/>
          </a:fontRef>
        </p:style>
      </p:cxnSp>
      <p:sp>
        <p:nvSpPr>
          <p:cNvPr id="14" name="Oval 13"/>
          <p:cNvSpPr/>
          <p:nvPr/>
        </p:nvSpPr>
        <p:spPr>
          <a:xfrm>
            <a:off x="1905000" y="4648200"/>
            <a:ext cx="152400" cy="152400"/>
          </a:xfrm>
          <a:prstGeom prst="ellipse">
            <a:avLst/>
          </a:prstGeom>
          <a:solidFill>
            <a:srgbClr val="FF0000"/>
          </a:solidFill>
          <a:ln>
            <a:solidFill>
              <a:srgbClr val="FF0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961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8669" y="228600"/>
            <a:ext cx="8338131" cy="1200329"/>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اگر </a:t>
            </a:r>
            <a:r>
              <a:rPr lang="en-US" sz="2400" dirty="0" smtClean="0">
                <a:latin typeface="Times New Roman" pitchFamily="18" charset="0"/>
                <a:cs typeface="B Nazanin" pitchFamily="2" charset="-78"/>
              </a:rPr>
              <a:t>e</a:t>
            </a:r>
            <a:r>
              <a:rPr lang="fa-IR" sz="2400" dirty="0" smtClean="0">
                <a:latin typeface="Times New Roman" pitchFamily="18" charset="0"/>
                <a:cs typeface="B Nazanin" pitchFamily="2" charset="-78"/>
              </a:rPr>
              <a:t> با </a:t>
            </a:r>
            <a:r>
              <a:rPr lang="en-US" sz="2400" dirty="0" smtClean="0">
                <a:latin typeface="Times New Roman" pitchFamily="18" charset="0"/>
                <a:cs typeface="B Nazanin" pitchFamily="2" charset="-78"/>
              </a:rPr>
              <a:t>left_edge_C</a:t>
            </a:r>
            <a:r>
              <a:rPr lang="en-US" sz="14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برخورد داشته باشد آنگاه نقطه برخورد راسی از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است که یال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با آن شروع می شود که این یال بخشی از </a:t>
            </a:r>
            <a:r>
              <a:rPr lang="en-US" sz="2400" dirty="0" smtClean="0">
                <a:latin typeface="Times New Roman" pitchFamily="18" charset="0"/>
                <a:cs typeface="B Nazanin" pitchFamily="2" charset="-78"/>
              </a:rPr>
              <a:t>e</a:t>
            </a:r>
            <a:r>
              <a:rPr lang="fa-IR" sz="2400" dirty="0" smtClean="0">
                <a:latin typeface="Times New Roman" pitchFamily="18" charset="0"/>
                <a:cs typeface="B Nazanin" pitchFamily="2" charset="-78"/>
              </a:rPr>
              <a:t> و یا بخشی </a:t>
            </a:r>
            <a:r>
              <a:rPr lang="fa-IR" sz="2400" smtClean="0">
                <a:latin typeface="Times New Roman" pitchFamily="18" charset="0"/>
                <a:cs typeface="B Nazanin" pitchFamily="2" charset="-78"/>
              </a:rPr>
              <a:t>از </a:t>
            </a:r>
            <a:r>
              <a:rPr lang="en-US" sz="2400" smtClean="0">
                <a:latin typeface="Times New Roman" pitchFamily="18" charset="0"/>
                <a:cs typeface="B Nazanin" pitchFamily="2" charset="-78"/>
              </a:rPr>
              <a:t>left_edge_C</a:t>
            </a:r>
            <a:r>
              <a:rPr lang="en-US" sz="1400" smtClean="0">
                <a:latin typeface="Times New Roman" pitchFamily="18" charset="0"/>
                <a:cs typeface="B Nazanin" pitchFamily="2" charset="-78"/>
              </a:rPr>
              <a:t>2</a:t>
            </a:r>
            <a:r>
              <a:rPr lang="fa-IR" sz="2400" dirty="0" smtClean="0">
                <a:latin typeface="Times New Roman" pitchFamily="18" charset="0"/>
                <a:cs typeface="B Nazanin" pitchFamily="2" charset="-78"/>
              </a:rPr>
              <a:t> .</a:t>
            </a:r>
          </a:p>
        </p:txBody>
      </p:sp>
      <p:pic>
        <p:nvPicPr>
          <p:cNvPr id="3" name="Picture 5"/>
          <p:cNvPicPr>
            <a:picLocks noChangeAspect="1" noChangeArrowheads="1"/>
          </p:cNvPicPr>
          <p:nvPr/>
        </p:nvPicPr>
        <p:blipFill>
          <a:blip r:embed="rId2"/>
          <a:srcRect/>
          <a:stretch>
            <a:fillRect/>
          </a:stretch>
        </p:blipFill>
        <p:spPr bwMode="auto">
          <a:xfrm>
            <a:off x="152400" y="3048000"/>
            <a:ext cx="3124200" cy="2931348"/>
          </a:xfrm>
          <a:prstGeom prst="rect">
            <a:avLst/>
          </a:prstGeom>
          <a:noFill/>
          <a:ln w="9525">
            <a:noFill/>
            <a:miter lim="800000"/>
            <a:headEnd/>
            <a:tailEnd/>
          </a:ln>
          <a:effectLst/>
        </p:spPr>
      </p:pic>
      <p:cxnSp>
        <p:nvCxnSpPr>
          <p:cNvPr id="4" name="Straight Connector 3"/>
          <p:cNvCxnSpPr/>
          <p:nvPr/>
        </p:nvCxnSpPr>
        <p:spPr>
          <a:xfrm rot="16200000" flipH="1">
            <a:off x="1195045" y="4872794"/>
            <a:ext cx="1587910" cy="472798"/>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5" name="TextBox 4"/>
          <p:cNvSpPr txBox="1"/>
          <p:nvPr/>
        </p:nvSpPr>
        <p:spPr>
          <a:xfrm>
            <a:off x="1905000" y="1676400"/>
            <a:ext cx="6776031" cy="2677656"/>
          </a:xfrm>
          <a:prstGeom prst="rect">
            <a:avLst/>
          </a:prstGeom>
          <a:noFill/>
        </p:spPr>
        <p:txBody>
          <a:bodyPr wrap="square" rtlCol="1">
            <a:spAutoFit/>
          </a:bodyPr>
          <a:lstStyle/>
          <a:p>
            <a:pPr marL="342900" indent="-342900" algn="r" rtl="1">
              <a:lnSpc>
                <a:spcPct val="150000"/>
              </a:lnSpc>
              <a:buFont typeface="Wingdings" pitchFamily="2" charset="2"/>
              <a:buChar char="ü"/>
            </a:pPr>
            <a:r>
              <a:rPr lang="fa-IR" sz="2400" dirty="0">
                <a:latin typeface="Times New Roman" pitchFamily="18" charset="0"/>
                <a:cs typeface="B Nazanin" pitchFamily="2" charset="-78"/>
              </a:rPr>
              <a:t>می توان در زمان ثابت یکی از دو حالت فوق را انتخاب کرد :</a:t>
            </a:r>
          </a:p>
          <a:p>
            <a:pPr algn="r" rtl="1">
              <a:lnSpc>
                <a:spcPct val="150000"/>
              </a:lnSpc>
            </a:pPr>
            <a:r>
              <a:rPr lang="fa-IR" sz="2400" dirty="0">
                <a:latin typeface="Times New Roman" pitchFamily="18" charset="0"/>
                <a:cs typeface="B Nazanin" pitchFamily="2" charset="-78"/>
              </a:rPr>
              <a:t>اگر </a:t>
            </a:r>
            <a:r>
              <a:rPr lang="en-US" sz="2400" dirty="0">
                <a:latin typeface="Times New Roman" pitchFamily="18" charset="0"/>
                <a:cs typeface="B Nazanin" pitchFamily="2" charset="-78"/>
              </a:rPr>
              <a:t>p</a:t>
            </a:r>
            <a:r>
              <a:rPr lang="fa-IR" sz="2400" dirty="0">
                <a:latin typeface="Times New Roman" pitchFamily="18" charset="0"/>
                <a:cs typeface="B Nazanin" pitchFamily="2" charset="-78"/>
              </a:rPr>
              <a:t> در سمت چپ </a:t>
            </a:r>
            <a:r>
              <a:rPr lang="en-US" sz="2400" dirty="0">
                <a:latin typeface="Times New Roman" pitchFamily="18" charset="0"/>
                <a:cs typeface="B Nazanin" pitchFamily="2" charset="-78"/>
              </a:rPr>
              <a:t>left_edge_C2</a:t>
            </a:r>
            <a:r>
              <a:rPr lang="fa-IR" sz="2400" dirty="0">
                <a:latin typeface="Times New Roman" pitchFamily="18" charset="0"/>
                <a:cs typeface="B Nazanin" pitchFamily="2" charset="-78"/>
              </a:rPr>
              <a:t> قرار داشته باشد آنگاه یال مورد نظر بخشی از </a:t>
            </a:r>
            <a:r>
              <a:rPr lang="en-US" sz="2400" dirty="0">
                <a:latin typeface="Times New Roman" pitchFamily="18" charset="0"/>
                <a:cs typeface="B Nazanin" pitchFamily="2" charset="-78"/>
              </a:rPr>
              <a:t>e</a:t>
            </a:r>
            <a:r>
              <a:rPr lang="fa-IR" sz="2400" dirty="0">
                <a:latin typeface="Times New Roman" pitchFamily="18" charset="0"/>
                <a:cs typeface="B Nazanin" pitchFamily="2" charset="-78"/>
              </a:rPr>
              <a:t> خواهد بود در غیر این صورت بخشی از </a:t>
            </a:r>
            <a:r>
              <a:rPr lang="en-US" sz="2400" dirty="0">
                <a:latin typeface="Times New Roman" pitchFamily="18" charset="0"/>
                <a:cs typeface="B Nazanin" pitchFamily="2" charset="-78"/>
              </a:rPr>
              <a:t>left_edge_C2</a:t>
            </a:r>
            <a:r>
              <a:rPr lang="fa-IR" sz="2400" dirty="0">
                <a:latin typeface="Times New Roman" pitchFamily="18" charset="0"/>
                <a:cs typeface="B Nazanin" pitchFamily="2" charset="-78"/>
              </a:rPr>
              <a:t> است .</a:t>
            </a:r>
          </a:p>
          <a:p>
            <a:endParaRPr lang="fa-IR" sz="2400" dirty="0">
              <a:cs typeface="B Nazanin" pitchFamily="2" charset="-78"/>
            </a:endParaRPr>
          </a:p>
        </p:txBody>
      </p:sp>
      <p:sp>
        <p:nvSpPr>
          <p:cNvPr id="6" name="TextBox 5"/>
          <p:cNvSpPr txBox="1"/>
          <p:nvPr/>
        </p:nvSpPr>
        <p:spPr>
          <a:xfrm>
            <a:off x="2935363" y="4267200"/>
            <a:ext cx="5827637" cy="1323439"/>
          </a:xfrm>
          <a:prstGeom prst="rect">
            <a:avLst/>
          </a:prstGeom>
          <a:noFill/>
        </p:spPr>
        <p:txBody>
          <a:bodyPr wrap="square" rtlCol="1">
            <a:spAutoFit/>
          </a:bodyPr>
          <a:lstStyle/>
          <a:p>
            <a:pPr algn="r" rtl="1"/>
            <a:r>
              <a:rPr lang="fa-IR" sz="2400" dirty="0">
                <a:latin typeface="Times New Roman" pitchFamily="18" charset="0"/>
                <a:cs typeface="B Nazanin" pitchFamily="2" charset="-78"/>
              </a:rPr>
              <a:t>سپس باید نیم صفحه انتخاب شده را به </a:t>
            </a:r>
            <a:r>
              <a:rPr lang="en-US" sz="3200" b="1" dirty="0">
                <a:latin typeface="Allegro" pitchFamily="2" charset="0"/>
                <a:cs typeface="B Nazanin" pitchFamily="2" charset="-78"/>
              </a:rPr>
              <a:t>L </a:t>
            </a:r>
            <a:r>
              <a:rPr lang="en-US" dirty="0">
                <a:latin typeface="Times New Roman" pitchFamily="18" charset="0"/>
                <a:cs typeface="B Nazanin" pitchFamily="2" charset="-78"/>
              </a:rPr>
              <a:t>left</a:t>
            </a:r>
            <a:r>
              <a:rPr lang="en-US" sz="2400" dirty="0">
                <a:latin typeface="Times New Roman" pitchFamily="18" charset="0"/>
                <a:cs typeface="B Nazanin" pitchFamily="2" charset="-78"/>
              </a:rPr>
              <a:t>(C)</a:t>
            </a:r>
            <a:r>
              <a:rPr lang="fa-IR" sz="2400" dirty="0">
                <a:latin typeface="Times New Roman" pitchFamily="18" charset="0"/>
                <a:cs typeface="B Nazanin" pitchFamily="2" charset="-78"/>
              </a:rPr>
              <a:t> اضافه کرد .  </a:t>
            </a:r>
            <a:endParaRPr lang="en-US" sz="2400" dirty="0">
              <a:latin typeface="Times New Roman" pitchFamily="18" charset="0"/>
              <a:cs typeface="B Nazanin" pitchFamily="2" charset="-78"/>
            </a:endParaRPr>
          </a:p>
          <a:p>
            <a:pPr algn="r" rtl="1"/>
            <a:endParaRPr lang="fa-IR" sz="2400" dirty="0"/>
          </a:p>
        </p:txBody>
      </p:sp>
    </p:spTree>
    <p:extLst>
      <p:ext uri="{BB962C8B-B14F-4D97-AF65-F5344CB8AC3E}">
        <p14:creationId xmlns:p14="http://schemas.microsoft.com/office/powerpoint/2010/main" val="376303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657285"/>
            <a:ext cx="8305800" cy="4524315"/>
          </a:xfrm>
          <a:prstGeom prst="rect">
            <a:avLst/>
          </a:prstGeom>
          <a:noFill/>
        </p:spPr>
        <p:txBody>
          <a:bodyPr wrap="square" rtlCol="1">
            <a:spAutoFit/>
          </a:bodyPr>
          <a:lstStyle/>
          <a:p>
            <a:pPr algn="just" rtl="1">
              <a:lnSpc>
                <a:spcPct val="150000"/>
              </a:lnSpc>
            </a:pPr>
            <a:r>
              <a:rPr lang="fa-IR" sz="2400" dirty="0" smtClean="0">
                <a:cs typeface="B Nazanin" pitchFamily="2" charset="-78"/>
              </a:rPr>
              <a:t>در مورد شکل قبل مراحل به این ترتیب است که ابتدا فلز مایع در قالب ریخته می شود و پس از اینکه مجددا به حالت جامد تبدیل شد باید آن شی را از قالب خارج کنیم.اما باید توجه کرد که مرحله آخر همیشه به این آسانی که به نظر می آید نیست زیرا ممکن است که شی به قالب بچسبد و به عبارتی طوری در قالب قرار گرفته باشد که امکان خروج وجود ندارد در نتیجه مجبور به شکستن قالب خواهیم شد.</a:t>
            </a:r>
          </a:p>
          <a:p>
            <a:pPr algn="just" rtl="1">
              <a:lnSpc>
                <a:spcPct val="150000"/>
              </a:lnSpc>
            </a:pPr>
            <a:r>
              <a:rPr lang="fa-IR" sz="2400" dirty="0" smtClean="0">
                <a:cs typeface="B Nazanin" pitchFamily="2" charset="-78"/>
              </a:rPr>
              <a:t>اگر امکان خروج شی وجود نداشته باشد،گاهی اوقات می توان از یک قالب دیگر استفاده کرد اما برای همه اشیا این کار امکانپذیر نیست.مثلا برای ساخت کره قالب مناسبی وجود ندارد.</a:t>
            </a:r>
          </a:p>
        </p:txBody>
      </p:sp>
    </p:spTree>
    <p:extLst>
      <p:ext uri="{BB962C8B-B14F-4D97-AF65-F5344CB8AC3E}">
        <p14:creationId xmlns:p14="http://schemas.microsoft.com/office/powerpoint/2010/main" val="558735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227"/>
            <a:ext cx="8534400" cy="1138773"/>
          </a:xfrm>
          <a:prstGeom prst="rect">
            <a:avLst/>
          </a:prstGeom>
          <a:noFill/>
        </p:spPr>
        <p:txBody>
          <a:bodyPr wrap="square" rtlCol="1">
            <a:spAutoFit/>
          </a:bodyPr>
          <a:lstStyle/>
          <a:p>
            <a:pPr algn="r" rtl="1"/>
            <a:r>
              <a:rPr lang="fa-IR" sz="2400" b="1" dirty="0" smtClean="0">
                <a:latin typeface="Times New Roman" pitchFamily="18" charset="0"/>
                <a:cs typeface="B Nazanin" pitchFamily="2" charset="-78"/>
              </a:rPr>
              <a:t>آیا زمانی که باید دو نیم صفحه به </a:t>
            </a:r>
            <a:r>
              <a:rPr lang="en-US" sz="3200" b="1" dirty="0">
                <a:latin typeface="Allegro" pitchFamily="2" charset="0"/>
                <a:cs typeface="B Nazanin" pitchFamily="2" charset="-78"/>
              </a:rPr>
              <a:t>L </a:t>
            </a:r>
            <a:r>
              <a:rPr lang="en-US" sz="3600" b="1" dirty="0">
                <a:latin typeface="Allegro" pitchFamily="2" charset="0"/>
                <a:cs typeface="B Nazanin" pitchFamily="2" charset="-78"/>
              </a:rPr>
              <a:t> </a:t>
            </a:r>
            <a:r>
              <a:rPr lang="en-US" sz="1600" b="1" dirty="0">
                <a:latin typeface="Times New Roman" pitchFamily="18" charset="0"/>
                <a:cs typeface="B Nazanin" pitchFamily="2" charset="-78"/>
              </a:rPr>
              <a:t>left</a:t>
            </a:r>
            <a:r>
              <a:rPr lang="fa-IR" sz="3600" b="1" dirty="0">
                <a:latin typeface="Times New Roman" pitchFamily="18" charset="0"/>
                <a:cs typeface="B Nazanin" pitchFamily="2" charset="-78"/>
              </a:rPr>
              <a:t> </a:t>
            </a:r>
            <a:r>
              <a:rPr lang="fa-IR" sz="2400" b="1" dirty="0">
                <a:latin typeface="Times New Roman" pitchFamily="18" charset="0"/>
                <a:cs typeface="B Nazanin" pitchFamily="2" charset="-78"/>
              </a:rPr>
              <a:t>یا </a:t>
            </a:r>
            <a:r>
              <a:rPr lang="en-US" sz="3200" b="1" dirty="0">
                <a:latin typeface="Allegro" pitchFamily="2" charset="0"/>
                <a:cs typeface="B Nazanin" pitchFamily="2" charset="-78"/>
              </a:rPr>
              <a:t>L </a:t>
            </a:r>
            <a:r>
              <a:rPr lang="en-US" sz="4400" b="1" dirty="0">
                <a:latin typeface="Allegro" pitchFamily="2" charset="0"/>
                <a:cs typeface="B Nazanin" pitchFamily="2" charset="-78"/>
              </a:rPr>
              <a:t> </a:t>
            </a:r>
            <a:r>
              <a:rPr lang="en-US" sz="1600" b="1" dirty="0">
                <a:latin typeface="Times New Roman" pitchFamily="18" charset="0"/>
                <a:cs typeface="B Nazanin" pitchFamily="2" charset="-78"/>
              </a:rPr>
              <a:t>right</a:t>
            </a:r>
            <a:r>
              <a:rPr lang="en-US" sz="3600" b="1" dirty="0">
                <a:latin typeface="Times New Roman" pitchFamily="18" charset="0"/>
                <a:cs typeface="B Nazanin" pitchFamily="2" charset="-78"/>
              </a:rPr>
              <a:t> </a:t>
            </a:r>
            <a:r>
              <a:rPr lang="fa-IR" sz="2400" b="1" dirty="0" smtClean="0">
                <a:latin typeface="Times New Roman" pitchFamily="18" charset="0"/>
                <a:cs typeface="B Nazanin" pitchFamily="2" charset="-78"/>
              </a:rPr>
              <a:t>اضافه شود ترتیب </a:t>
            </a:r>
          </a:p>
          <a:p>
            <a:pPr algn="r" rtl="1"/>
            <a:r>
              <a:rPr lang="fa-IR" sz="2400" b="1" dirty="0" smtClean="0">
                <a:latin typeface="Times New Roman" pitchFamily="18" charset="0"/>
                <a:cs typeface="B Nazanin" pitchFamily="2" charset="-78"/>
              </a:rPr>
              <a:t>نیم صفحه ها درست است ؟</a:t>
            </a:r>
            <a:endParaRPr lang="fa-IR" sz="2400" b="1" dirty="0">
              <a:latin typeface="Times New Roman" pitchFamily="18" charset="0"/>
              <a:cs typeface="B Nazanin" pitchFamily="2" charset="-78"/>
            </a:endParaRPr>
          </a:p>
        </p:txBody>
      </p:sp>
      <p:pic>
        <p:nvPicPr>
          <p:cNvPr id="1030" name="Picture 6" descr="E:\New Folder (6)\3.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143000"/>
            <a:ext cx="3143250" cy="30003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2117479" y="1552575"/>
            <a:ext cx="320921"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e</a:t>
            </a:r>
            <a:endParaRPr lang="fa-IR" sz="2400" dirty="0">
              <a:latin typeface="Times New Roman" pitchFamily="18" charset="0"/>
              <a:cs typeface="Times New Roman" pitchFamily="18" charset="0"/>
            </a:endParaRPr>
          </a:p>
        </p:txBody>
      </p:sp>
      <p:sp>
        <p:nvSpPr>
          <p:cNvPr id="20" name="TextBox 19"/>
          <p:cNvSpPr txBox="1"/>
          <p:nvPr/>
        </p:nvSpPr>
        <p:spPr>
          <a:xfrm>
            <a:off x="576019" y="3000375"/>
            <a:ext cx="1633781" cy="369332"/>
          </a:xfrm>
          <a:prstGeom prst="rect">
            <a:avLst/>
          </a:prstGeom>
          <a:noFill/>
        </p:spPr>
        <p:txBody>
          <a:bodyPr wrap="none" rtlCol="1">
            <a:spAutoFit/>
          </a:bodyPr>
          <a:lstStyle/>
          <a:p>
            <a:r>
              <a:rPr lang="en-US" dirty="0" smtClean="0">
                <a:latin typeface="Times New Roman" pitchFamily="18" charset="0"/>
                <a:cs typeface="Times New Roman" pitchFamily="18" charset="0"/>
              </a:rPr>
              <a:t>Right_edge_C</a:t>
            </a:r>
            <a:r>
              <a:rPr lang="en-US" sz="1600" dirty="0" smtClean="0">
                <a:latin typeface="Times New Roman" pitchFamily="18" charset="0"/>
                <a:cs typeface="Times New Roman" pitchFamily="18" charset="0"/>
              </a:rPr>
              <a:t>2</a:t>
            </a:r>
            <a:endParaRPr lang="fa-IR" sz="1600" dirty="0">
              <a:latin typeface="Times New Roman" pitchFamily="18" charset="0"/>
              <a:cs typeface="Times New Roman" pitchFamily="18" charset="0"/>
            </a:endParaRPr>
          </a:p>
        </p:txBody>
      </p:sp>
      <p:cxnSp>
        <p:nvCxnSpPr>
          <p:cNvPr id="14" name="Straight Connector 13"/>
          <p:cNvCxnSpPr/>
          <p:nvPr/>
        </p:nvCxnSpPr>
        <p:spPr>
          <a:xfrm>
            <a:off x="2514600" y="1476375"/>
            <a:ext cx="228600" cy="99060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23" name="Straight Connector 22"/>
          <p:cNvCxnSpPr/>
          <p:nvPr/>
        </p:nvCxnSpPr>
        <p:spPr>
          <a:xfrm flipV="1">
            <a:off x="2133600" y="2466975"/>
            <a:ext cx="609600" cy="1219200"/>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pic>
        <p:nvPicPr>
          <p:cNvPr id="1032" name="Picture 8" descr="E:\New Folder (6)\4.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362075"/>
            <a:ext cx="3200400" cy="2781300"/>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6384679" y="3148310"/>
            <a:ext cx="320921" cy="461665"/>
          </a:xfrm>
          <a:prstGeom prst="rect">
            <a:avLst/>
          </a:prstGeom>
          <a:noFill/>
        </p:spPr>
        <p:txBody>
          <a:bodyPr wrap="none" rtlCol="1">
            <a:spAutoFit/>
          </a:bodyPr>
          <a:lstStyle/>
          <a:p>
            <a:r>
              <a:rPr lang="en-US" sz="2400" dirty="0" smtClean="0">
                <a:latin typeface="Times New Roman" pitchFamily="18" charset="0"/>
                <a:cs typeface="Times New Roman" pitchFamily="18" charset="0"/>
              </a:rPr>
              <a:t>e</a:t>
            </a:r>
            <a:endParaRPr lang="fa-IR" sz="2400" dirty="0">
              <a:latin typeface="Times New Roman" pitchFamily="18" charset="0"/>
              <a:cs typeface="Times New Roman" pitchFamily="18" charset="0"/>
            </a:endParaRPr>
          </a:p>
        </p:txBody>
      </p:sp>
      <p:sp>
        <p:nvSpPr>
          <p:cNvPr id="46" name="TextBox 45"/>
          <p:cNvSpPr txBox="1"/>
          <p:nvPr/>
        </p:nvSpPr>
        <p:spPr>
          <a:xfrm>
            <a:off x="4157419" y="1857375"/>
            <a:ext cx="1505540" cy="369332"/>
          </a:xfrm>
          <a:prstGeom prst="rect">
            <a:avLst/>
          </a:prstGeom>
          <a:noFill/>
        </p:spPr>
        <p:txBody>
          <a:bodyPr wrap="none" rtlCol="1">
            <a:spAutoFit/>
          </a:bodyPr>
          <a:lstStyle/>
          <a:p>
            <a:r>
              <a:rPr lang="en-US" dirty="0" smtClean="0">
                <a:latin typeface="Times New Roman" pitchFamily="18" charset="0"/>
                <a:cs typeface="Times New Roman" pitchFamily="18" charset="0"/>
              </a:rPr>
              <a:t>Left_edge_C</a:t>
            </a:r>
            <a:r>
              <a:rPr lang="en-US" sz="1600" dirty="0" smtClean="0">
                <a:latin typeface="Times New Roman" pitchFamily="18" charset="0"/>
                <a:cs typeface="Times New Roman" pitchFamily="18" charset="0"/>
              </a:rPr>
              <a:t>2</a:t>
            </a:r>
            <a:endParaRPr lang="fa-IR" sz="1600" dirty="0">
              <a:latin typeface="Times New Roman" pitchFamily="18" charset="0"/>
              <a:cs typeface="Times New Roman" pitchFamily="18" charset="0"/>
            </a:endParaRPr>
          </a:p>
        </p:txBody>
      </p:sp>
      <p:cxnSp>
        <p:nvCxnSpPr>
          <p:cNvPr id="47" name="Straight Connector 46"/>
          <p:cNvCxnSpPr/>
          <p:nvPr/>
        </p:nvCxnSpPr>
        <p:spPr>
          <a:xfrm>
            <a:off x="6384679" y="2379107"/>
            <a:ext cx="854321" cy="621268"/>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cxnSp>
        <p:nvCxnSpPr>
          <p:cNvPr id="48" name="Straight Connector 47"/>
          <p:cNvCxnSpPr/>
          <p:nvPr/>
        </p:nvCxnSpPr>
        <p:spPr>
          <a:xfrm>
            <a:off x="6116884" y="1628775"/>
            <a:ext cx="267795" cy="750332"/>
          </a:xfrm>
          <a:prstGeom prst="line">
            <a:avLst/>
          </a:prstGeom>
          <a:ln>
            <a:solidFill>
              <a:srgbClr val="FF0000"/>
            </a:solidFill>
          </a:ln>
        </p:spPr>
        <p:style>
          <a:lnRef idx="3">
            <a:schemeClr val="accent3"/>
          </a:lnRef>
          <a:fillRef idx="0">
            <a:schemeClr val="accent3"/>
          </a:fillRef>
          <a:effectRef idx="2">
            <a:schemeClr val="accent3"/>
          </a:effectRef>
          <a:fontRef idx="minor">
            <a:schemeClr val="tx1"/>
          </a:fontRef>
        </p:style>
      </p:cxnSp>
      <p:sp>
        <p:nvSpPr>
          <p:cNvPr id="13" name="TextBox 12"/>
          <p:cNvSpPr txBox="1"/>
          <p:nvPr/>
        </p:nvSpPr>
        <p:spPr>
          <a:xfrm>
            <a:off x="228600" y="3813244"/>
            <a:ext cx="8534400" cy="2862322"/>
          </a:xfrm>
          <a:prstGeom prst="rect">
            <a:avLst/>
          </a:prstGeom>
          <a:noFill/>
        </p:spPr>
        <p:txBody>
          <a:bodyPr wrap="square" rtlCol="1">
            <a:spAutoFit/>
          </a:bodyPr>
          <a:lstStyle/>
          <a:p>
            <a:pPr algn="just" rtl="1">
              <a:lnSpc>
                <a:spcPct val="150000"/>
              </a:lnSpc>
            </a:pPr>
            <a:r>
              <a:rPr lang="fa-IR" sz="2400" dirty="0" smtClean="0">
                <a:latin typeface="Times New Roman" pitchFamily="18" charset="0"/>
                <a:cs typeface="B Nazanin" pitchFamily="2" charset="-78"/>
              </a:rPr>
              <a:t>اگر حالات مشابه اول و دوم یا اول و سوم با یک دیگر رخ دهد،در هر کدام باید دو نیم صفحه به </a:t>
            </a:r>
            <a:r>
              <a:rPr lang="en-US" sz="2400" b="1" dirty="0" smtClean="0">
                <a:latin typeface="Allegro" pitchFamily="2" charset="0"/>
                <a:cs typeface="B Nazanin" pitchFamily="2" charset="-78"/>
              </a:rPr>
              <a:t>L  </a:t>
            </a:r>
            <a:r>
              <a:rPr lang="en-US" sz="1600" dirty="0" smtClean="0">
                <a:latin typeface="Times New Roman" pitchFamily="18" charset="0"/>
                <a:cs typeface="B Nazanin" pitchFamily="2" charset="-78"/>
              </a:rPr>
              <a:t>left</a:t>
            </a:r>
            <a:r>
              <a:rPr lang="fa-IR" sz="2400" b="1" dirty="0" smtClean="0">
                <a:latin typeface="Times New Roman" pitchFamily="18" charset="0"/>
                <a:cs typeface="B Nazanin" pitchFamily="2" charset="-78"/>
              </a:rPr>
              <a:t> </a:t>
            </a:r>
            <a:r>
              <a:rPr lang="fa-IR" sz="2400" dirty="0" smtClean="0">
                <a:latin typeface="Times New Roman" pitchFamily="18" charset="0"/>
                <a:cs typeface="B Nazanin" pitchFamily="2" charset="-78"/>
              </a:rPr>
              <a:t>یا</a:t>
            </a:r>
            <a:r>
              <a:rPr lang="fa-IR" sz="2400" b="1" dirty="0" smtClean="0">
                <a:latin typeface="Times New Roman" pitchFamily="18" charset="0"/>
                <a:cs typeface="B Nazanin" pitchFamily="2" charset="-78"/>
              </a:rPr>
              <a:t> </a:t>
            </a:r>
            <a:r>
              <a:rPr lang="en-US" sz="2400" b="1" dirty="0" smtClean="0">
                <a:latin typeface="Allegro" pitchFamily="2" charset="0"/>
                <a:cs typeface="B Nazanin" pitchFamily="2" charset="-78"/>
              </a:rPr>
              <a:t>L  </a:t>
            </a:r>
            <a:r>
              <a:rPr lang="en-US" sz="1600" dirty="0" smtClean="0">
                <a:latin typeface="Times New Roman" pitchFamily="18" charset="0"/>
                <a:cs typeface="B Nazanin" pitchFamily="2" charset="-78"/>
              </a:rPr>
              <a:t>right</a:t>
            </a:r>
            <a:r>
              <a:rPr lang="en-US" sz="1600" b="1" dirty="0" smtClean="0">
                <a:latin typeface="Times New Roman" pitchFamily="18" charset="0"/>
                <a:cs typeface="B Nazanin" pitchFamily="2" charset="-78"/>
              </a:rPr>
              <a:t> </a:t>
            </a:r>
            <a:r>
              <a:rPr lang="fa-IR" sz="2400" b="1" dirty="0" smtClean="0">
                <a:latin typeface="Times New Roman" pitchFamily="18" charset="0"/>
                <a:cs typeface="B Nazanin" pitchFamily="2" charset="-78"/>
              </a:rPr>
              <a:t>  </a:t>
            </a:r>
            <a:r>
              <a:rPr lang="fa-IR" sz="2400" dirty="0" smtClean="0">
                <a:latin typeface="Times New Roman" pitchFamily="18" charset="0"/>
                <a:cs typeface="B Nazanin" pitchFamily="2" charset="-78"/>
              </a:rPr>
              <a:t>اضافه شود.با توجه به اینکه باید نیم صفحه ها به صورت مرتب و از بالا به پایین در لیست مناسب ذخیره شوند باید در الگوریتم نیز با ترتیب درست اضافه شوند.پس با توجه به شکل ها اگر ترتیب اضافه کردن نیم صفحه ها با همان ترتیب بررسی که در قبل توصیف شد انجام شود همان ترتیب درست لحاظ خواهد شد.</a:t>
            </a:r>
            <a:endParaRPr lang="fa-IR" sz="2400" dirty="0">
              <a:latin typeface="Times New Roman" pitchFamily="18" charset="0"/>
              <a:cs typeface="B Nazanin" pitchFamily="2" charset="-78"/>
            </a:endParaRPr>
          </a:p>
        </p:txBody>
      </p:sp>
    </p:spTree>
    <p:extLst>
      <p:ext uri="{BB962C8B-B14F-4D97-AF65-F5344CB8AC3E}">
        <p14:creationId xmlns:p14="http://schemas.microsoft.com/office/powerpoint/2010/main" val="139576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5" grpId="0"/>
      <p:bldP spid="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376535"/>
            <a:ext cx="4572000" cy="461665"/>
          </a:xfrm>
          <a:prstGeom prst="rect">
            <a:avLst/>
          </a:prstGeom>
          <a:noFill/>
        </p:spPr>
        <p:txBody>
          <a:bodyPr wrap="square" rtlCol="0">
            <a:spAutoFit/>
          </a:bodyPr>
          <a:lstStyle/>
          <a:p>
            <a:pPr algn="r"/>
            <a:r>
              <a:rPr lang="fa-IR" sz="2400" b="1" dirty="0" smtClean="0">
                <a:cs typeface="B Nazanin" pitchFamily="2" charset="-78"/>
              </a:rPr>
              <a:t>بررسی صحت الگوریتم :</a:t>
            </a:r>
            <a:endParaRPr lang="en-US" sz="2400" b="1" dirty="0">
              <a:cs typeface="B Nazanin" pitchFamily="2" charset="-78"/>
            </a:endParaRPr>
          </a:p>
        </p:txBody>
      </p:sp>
      <p:sp>
        <p:nvSpPr>
          <p:cNvPr id="3" name="TextBox 2"/>
          <p:cNvSpPr txBox="1"/>
          <p:nvPr/>
        </p:nvSpPr>
        <p:spPr>
          <a:xfrm>
            <a:off x="0" y="1226403"/>
            <a:ext cx="8763000" cy="461665"/>
          </a:xfrm>
          <a:prstGeom prst="rect">
            <a:avLst/>
          </a:prstGeom>
          <a:noFill/>
        </p:spPr>
        <p:txBody>
          <a:bodyPr wrap="square" rtlCol="0">
            <a:spAutoFit/>
          </a:bodyPr>
          <a:lstStyle/>
          <a:p>
            <a:pPr algn="l" rtl="1">
              <a:buFont typeface="Wingdings" pitchFamily="2" charset="2"/>
              <a:buChar char="v"/>
            </a:pPr>
            <a:r>
              <a:rPr lang="fa-IR" sz="2400" dirty="0" smtClean="0">
                <a:latin typeface="Times New Roman" pitchFamily="18" charset="0"/>
                <a:cs typeface="B Nazanin" pitchFamily="2" charset="-78"/>
              </a:rPr>
              <a:t>باید نشان داد که نیم صفحه های مربوط به یال های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با ترتیب درستی اضافه می شوند .</a:t>
            </a:r>
            <a:endParaRPr lang="en-US" sz="2400" dirty="0">
              <a:latin typeface="Times New Roman" pitchFamily="18" charset="0"/>
              <a:cs typeface="B Nazanin" pitchFamily="2" charset="-78"/>
            </a:endParaRPr>
          </a:p>
        </p:txBody>
      </p:sp>
      <p:sp>
        <p:nvSpPr>
          <p:cNvPr id="4" name="TextBox 3"/>
          <p:cNvSpPr txBox="1"/>
          <p:nvPr/>
        </p:nvSpPr>
        <p:spPr>
          <a:xfrm>
            <a:off x="304800" y="1981215"/>
            <a:ext cx="8033331" cy="2400657"/>
          </a:xfrm>
          <a:prstGeom prst="rect">
            <a:avLst/>
          </a:prstGeom>
          <a:noFill/>
        </p:spPr>
        <p:txBody>
          <a:bodyPr wrap="square" rtlCol="0">
            <a:spAutoFit/>
          </a:bodyPr>
          <a:lstStyle/>
          <a:p>
            <a:pPr algn="just" rtl="1">
              <a:lnSpc>
                <a:spcPct val="150000"/>
              </a:lnSpc>
              <a:buFont typeface="Wingdings" pitchFamily="2" charset="2"/>
              <a:buChar char="ü"/>
            </a:pPr>
            <a:r>
              <a:rPr lang="fa-IR" sz="2000" dirty="0" smtClean="0">
                <a:latin typeface="Times New Roman" pitchFamily="18" charset="0"/>
                <a:cs typeface="B Nazanin" pitchFamily="2" charset="-78"/>
              </a:rPr>
              <a:t>یک یال از </a:t>
            </a:r>
            <a:r>
              <a:rPr lang="en-US" sz="2000" dirty="0" smtClean="0">
                <a:latin typeface="Times New Roman" pitchFamily="18" charset="0"/>
                <a:cs typeface="B Nazanin" pitchFamily="2" charset="-78"/>
              </a:rPr>
              <a:t>C</a:t>
            </a:r>
            <a:r>
              <a:rPr lang="fa-IR" sz="2000" dirty="0" smtClean="0">
                <a:latin typeface="Times New Roman" pitchFamily="18" charset="0"/>
                <a:cs typeface="B Nazanin" pitchFamily="2" charset="-78"/>
              </a:rPr>
              <a:t> را در نظر می گیریم ،فرض کنید </a:t>
            </a:r>
            <a:r>
              <a:rPr lang="en-US" sz="2000" dirty="0" smtClean="0">
                <a:latin typeface="Times New Roman" pitchFamily="18" charset="0"/>
                <a:cs typeface="B Nazanin" pitchFamily="2" charset="-78"/>
              </a:rPr>
              <a:t>p</a:t>
            </a:r>
            <a:r>
              <a:rPr lang="fa-IR" sz="2000" dirty="0" smtClean="0">
                <a:latin typeface="Times New Roman" pitchFamily="18" charset="0"/>
                <a:cs typeface="B Nazanin" pitchFamily="2" charset="-78"/>
              </a:rPr>
              <a:t> نقطه ی بالای آن باشد آنگاه </a:t>
            </a:r>
            <a:r>
              <a:rPr lang="en-US" sz="2000" dirty="0" smtClean="0">
                <a:latin typeface="Times New Roman" pitchFamily="18" charset="0"/>
                <a:cs typeface="B Nazanin" pitchFamily="2" charset="-78"/>
              </a:rPr>
              <a:t>p</a:t>
            </a:r>
            <a:r>
              <a:rPr lang="fa-IR" sz="2000" dirty="0" smtClean="0">
                <a:latin typeface="Times New Roman" pitchFamily="18" charset="0"/>
                <a:cs typeface="B Nazanin" pitchFamily="2" charset="-78"/>
              </a:rPr>
              <a:t> یک نقطه ی بالایی از یک یال در </a:t>
            </a:r>
            <a:r>
              <a:rPr lang="en-US" sz="20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000" dirty="0" smtClean="0">
                <a:latin typeface="Times New Roman" pitchFamily="18" charset="0"/>
                <a:cs typeface="B Nazanin" pitchFamily="2" charset="-78"/>
              </a:rPr>
              <a:t> یا </a:t>
            </a:r>
            <a:r>
              <a:rPr lang="en-US" sz="20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2</a:t>
            </a:r>
            <a:r>
              <a:rPr lang="fa-IR" sz="2000" dirty="0" smtClean="0">
                <a:latin typeface="Times New Roman" pitchFamily="18" charset="0"/>
                <a:cs typeface="B Nazanin" pitchFamily="2" charset="-78"/>
              </a:rPr>
              <a:t> است و یا به عنوان نقطه ی برخورد یال های </a:t>
            </a:r>
            <a:r>
              <a:rPr lang="en-US" sz="2000" dirty="0" smtClean="0">
                <a:latin typeface="Times New Roman" pitchFamily="18" charset="0"/>
                <a:cs typeface="B Nazanin" pitchFamily="2" charset="-78"/>
              </a:rPr>
              <a:t>e</a:t>
            </a:r>
            <a:r>
              <a:rPr lang="fa-IR" sz="2000" dirty="0" smtClean="0">
                <a:latin typeface="Times New Roman" pitchFamily="18" charset="0"/>
                <a:cs typeface="B Nazanin" pitchFamily="2" charset="-78"/>
              </a:rPr>
              <a:t> و</a:t>
            </a:r>
            <a:r>
              <a:rPr lang="en-US" sz="2000" dirty="0" smtClean="0">
                <a:latin typeface="Times New Roman" pitchFamily="18" charset="0"/>
                <a:cs typeface="B Nazanin" pitchFamily="2" charset="-78"/>
              </a:rPr>
              <a:t> e’</a:t>
            </a:r>
            <a:r>
              <a:rPr lang="fa-IR" sz="2000" dirty="0" smtClean="0">
                <a:latin typeface="Times New Roman" pitchFamily="18" charset="0"/>
                <a:cs typeface="B Nazanin" pitchFamily="2" charset="-78"/>
              </a:rPr>
              <a:t> از </a:t>
            </a:r>
            <a:r>
              <a:rPr lang="en-US" sz="20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1</a:t>
            </a:r>
            <a:r>
              <a:rPr lang="fa-IR" sz="2000" dirty="0" smtClean="0">
                <a:latin typeface="Times New Roman" pitchFamily="18" charset="0"/>
                <a:cs typeface="B Nazanin" pitchFamily="2" charset="-78"/>
              </a:rPr>
              <a:t> و </a:t>
            </a:r>
            <a:r>
              <a:rPr lang="en-US" sz="20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2</a:t>
            </a:r>
            <a:r>
              <a:rPr lang="fa-IR" sz="2000" dirty="0" smtClean="0">
                <a:latin typeface="Times New Roman" pitchFamily="18" charset="0"/>
                <a:cs typeface="B Nazanin" pitchFamily="2" charset="-78"/>
              </a:rPr>
              <a:t> است .</a:t>
            </a:r>
          </a:p>
          <a:p>
            <a:pPr algn="just" rtl="1">
              <a:lnSpc>
                <a:spcPct val="150000"/>
              </a:lnSpc>
              <a:buFont typeface="Wingdings" pitchFamily="2" charset="2"/>
              <a:buChar char="ü"/>
            </a:pPr>
            <a:r>
              <a:rPr lang="fa-IR" sz="2000" dirty="0" smtClean="0">
                <a:latin typeface="Times New Roman" pitchFamily="18" charset="0"/>
                <a:cs typeface="B Nazanin" pitchFamily="2" charset="-78"/>
              </a:rPr>
              <a:t>در حالت اول : زمانی که به نقطه ی </a:t>
            </a:r>
            <a:r>
              <a:rPr lang="en-US" sz="2000" dirty="0" smtClean="0">
                <a:latin typeface="Times New Roman" pitchFamily="18" charset="0"/>
                <a:cs typeface="B Nazanin" pitchFamily="2" charset="-78"/>
              </a:rPr>
              <a:t> p</a:t>
            </a:r>
            <a:r>
              <a:rPr lang="fa-IR" sz="2000" dirty="0" smtClean="0">
                <a:latin typeface="Times New Roman" pitchFamily="18" charset="0"/>
                <a:cs typeface="B Nazanin" pitchFamily="2" charset="-78"/>
              </a:rPr>
              <a:t> میرسیم یک یال از </a:t>
            </a:r>
            <a:r>
              <a:rPr lang="en-US" sz="2000" dirty="0" smtClean="0">
                <a:latin typeface="Times New Roman" pitchFamily="18" charset="0"/>
                <a:cs typeface="B Nazanin" pitchFamily="2" charset="-78"/>
              </a:rPr>
              <a:t>C</a:t>
            </a:r>
            <a:r>
              <a:rPr lang="fa-IR" sz="2000" dirty="0" smtClean="0">
                <a:latin typeface="Times New Roman" pitchFamily="18" charset="0"/>
                <a:cs typeface="B Nazanin" pitchFamily="2" charset="-78"/>
              </a:rPr>
              <a:t> پیدا می شود .</a:t>
            </a:r>
          </a:p>
          <a:p>
            <a:pPr algn="just" rtl="1">
              <a:lnSpc>
                <a:spcPct val="150000"/>
              </a:lnSpc>
              <a:buFont typeface="Wingdings" pitchFamily="2" charset="2"/>
              <a:buChar char="ü"/>
            </a:pPr>
            <a:r>
              <a:rPr lang="fa-IR" sz="2000" dirty="0" smtClean="0">
                <a:latin typeface="Times New Roman" pitchFamily="18" charset="0"/>
                <a:cs typeface="B Nazanin" pitchFamily="2" charset="-78"/>
              </a:rPr>
              <a:t>حالت دوم : زمانی که به نقطه ی پایین تر از بین نقاط بالایی </a:t>
            </a:r>
            <a:r>
              <a:rPr lang="en-US" sz="2000" dirty="0" smtClean="0">
                <a:latin typeface="Times New Roman" pitchFamily="18" charset="0"/>
                <a:cs typeface="B Nazanin" pitchFamily="2" charset="-78"/>
              </a:rPr>
              <a:t>e</a:t>
            </a:r>
            <a:r>
              <a:rPr lang="fa-IR" sz="2000" dirty="0" smtClean="0">
                <a:latin typeface="Times New Roman" pitchFamily="18" charset="0"/>
                <a:cs typeface="B Nazanin" pitchFamily="2" charset="-78"/>
              </a:rPr>
              <a:t> و </a:t>
            </a:r>
            <a:r>
              <a:rPr lang="en-US" sz="2000" dirty="0" smtClean="0">
                <a:latin typeface="Times New Roman" pitchFamily="18" charset="0"/>
                <a:cs typeface="B Nazanin" pitchFamily="2" charset="-78"/>
              </a:rPr>
              <a:t>e’</a:t>
            </a:r>
            <a:r>
              <a:rPr lang="fa-IR" sz="2000" dirty="0" smtClean="0">
                <a:latin typeface="Times New Roman" pitchFamily="18" charset="0"/>
                <a:cs typeface="B Nazanin" pitchFamily="2" charset="-78"/>
              </a:rPr>
              <a:t> برسیم یک یال از </a:t>
            </a:r>
            <a:r>
              <a:rPr lang="en-US" sz="2000" dirty="0" smtClean="0">
                <a:latin typeface="Times New Roman" pitchFamily="18" charset="0"/>
                <a:cs typeface="B Nazanin" pitchFamily="2" charset="-78"/>
              </a:rPr>
              <a:t>C </a:t>
            </a:r>
            <a:r>
              <a:rPr lang="fa-IR" sz="2000" dirty="0" smtClean="0">
                <a:latin typeface="Times New Roman" pitchFamily="18" charset="0"/>
                <a:cs typeface="B Nazanin" pitchFamily="2" charset="-78"/>
              </a:rPr>
              <a:t> پیدا    می شود .  </a:t>
            </a:r>
            <a:endParaRPr lang="en-US" sz="2000" dirty="0">
              <a:latin typeface="Times New Roman" pitchFamily="18" charset="0"/>
              <a:cs typeface="B Nazanin" pitchFamily="2" charset="-78"/>
            </a:endParaRPr>
          </a:p>
        </p:txBody>
      </p:sp>
      <p:sp>
        <p:nvSpPr>
          <p:cNvPr id="5" name="TextBox 4"/>
          <p:cNvSpPr txBox="1"/>
          <p:nvPr/>
        </p:nvSpPr>
        <p:spPr>
          <a:xfrm>
            <a:off x="0" y="4352345"/>
            <a:ext cx="8338131" cy="1015663"/>
          </a:xfrm>
          <a:prstGeom prst="rect">
            <a:avLst/>
          </a:prstGeom>
          <a:noFill/>
        </p:spPr>
        <p:txBody>
          <a:bodyPr wrap="square" rtlCol="0">
            <a:spAutoFit/>
          </a:bodyPr>
          <a:lstStyle/>
          <a:p>
            <a:pPr algn="r" rtl="1">
              <a:lnSpc>
                <a:spcPct val="150000"/>
              </a:lnSpc>
              <a:buFont typeface="Wingdings" pitchFamily="2" charset="2"/>
              <a:buChar char="ü"/>
            </a:pPr>
            <a:r>
              <a:rPr lang="fa-IR" sz="2000" dirty="0" smtClean="0">
                <a:latin typeface="Times New Roman" pitchFamily="18" charset="0"/>
                <a:cs typeface="B Nazanin" pitchFamily="2" charset="-78"/>
              </a:rPr>
              <a:t>بنابراین همه نیم صفحه ها که یال های </a:t>
            </a:r>
            <a:r>
              <a:rPr lang="en-US" sz="2000" dirty="0" smtClean="0">
                <a:latin typeface="Times New Roman" pitchFamily="18" charset="0"/>
                <a:cs typeface="B Nazanin" pitchFamily="2" charset="-78"/>
              </a:rPr>
              <a:t>C</a:t>
            </a:r>
            <a:r>
              <a:rPr lang="fa-IR" sz="2000" dirty="0" smtClean="0">
                <a:latin typeface="Times New Roman" pitchFamily="18" charset="0"/>
                <a:cs typeface="B Nazanin" pitchFamily="2" charset="-78"/>
              </a:rPr>
              <a:t> را تعریف می کنند اضافه خواهد شد و چون برای پیدا کردن یال ها از بالاترین نقطه شروع می کنیم بنابراین با ترتیب صحیح پیدا می شوند .</a:t>
            </a:r>
            <a:endParaRPr lang="en-US" sz="2000" dirty="0">
              <a:latin typeface="Times New Roman" pitchFamily="18" charset="0"/>
              <a:cs typeface="B Nazanin" pitchFamily="2" charset="-78"/>
            </a:endParaRPr>
          </a:p>
        </p:txBody>
      </p:sp>
    </p:spTree>
    <p:extLst>
      <p:ext uri="{BB962C8B-B14F-4D97-AF65-F5344CB8AC3E}">
        <p14:creationId xmlns:p14="http://schemas.microsoft.com/office/powerpoint/2010/main" val="84406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228600"/>
            <a:ext cx="8642931" cy="1292662"/>
          </a:xfrm>
          <a:prstGeom prst="rect">
            <a:avLst/>
          </a:prstGeom>
          <a:noFill/>
        </p:spPr>
        <p:txBody>
          <a:bodyPr wrap="square" rtlCol="0">
            <a:spAutoFit/>
          </a:bodyPr>
          <a:lstStyle/>
          <a:p>
            <a:pPr algn="r">
              <a:lnSpc>
                <a:spcPct val="150000"/>
              </a:lnSpc>
            </a:pPr>
            <a:r>
              <a:rPr lang="fa-IR" sz="2800" b="1" dirty="0" smtClean="0">
                <a:latin typeface="Times New Roman" pitchFamily="18" charset="0"/>
                <a:cs typeface="B Nazanin" pitchFamily="2" charset="-78"/>
              </a:rPr>
              <a:t>قضیه 4.3</a:t>
            </a:r>
            <a:r>
              <a:rPr lang="fa-IR" sz="2400" dirty="0" smtClean="0">
                <a:latin typeface="Times New Roman" pitchFamily="18" charset="0"/>
                <a:cs typeface="B Nazanin" pitchFamily="2" charset="-78"/>
              </a:rPr>
              <a:t>:</a:t>
            </a:r>
          </a:p>
          <a:p>
            <a:pPr algn="r" rtl="1">
              <a:lnSpc>
                <a:spcPct val="150000"/>
              </a:lnSpc>
            </a:pPr>
            <a:r>
              <a:rPr lang="fa-IR" sz="2400" dirty="0" smtClean="0">
                <a:latin typeface="Times New Roman" pitchFamily="18" charset="0"/>
                <a:cs typeface="B Nazanin" pitchFamily="2" charset="-78"/>
              </a:rPr>
              <a:t>اشتراک دو چند ضلعی محدب در صفحه در زمان </a:t>
            </a:r>
            <a:r>
              <a:rPr lang="en-US" sz="2400" dirty="0" smtClean="0">
                <a:latin typeface="Times New Roman" pitchFamily="18" charset="0"/>
                <a:cs typeface="B Nazanin" pitchFamily="2" charset="-78"/>
              </a:rPr>
              <a:t>O(n)</a:t>
            </a:r>
            <a:r>
              <a:rPr lang="fa-IR" sz="2400" dirty="0" smtClean="0">
                <a:latin typeface="Times New Roman" pitchFamily="18" charset="0"/>
                <a:cs typeface="B Nazanin" pitchFamily="2" charset="-78"/>
              </a:rPr>
              <a:t> محاسبه می شود .</a:t>
            </a:r>
            <a:endParaRPr lang="en-US" sz="2400" dirty="0">
              <a:latin typeface="Times New Roman" pitchFamily="18" charset="0"/>
              <a:cs typeface="B Nazanin" pitchFamily="2" charset="-78"/>
            </a:endParaRPr>
          </a:p>
        </p:txBody>
      </p:sp>
      <p:sp>
        <p:nvSpPr>
          <p:cNvPr id="409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09600" y="2209800"/>
            <a:ext cx="4648200" cy="762000"/>
          </a:xfrm>
          <a:prstGeom prst="rect">
            <a:avLst/>
          </a:prstGeom>
          <a:noFill/>
        </p:spPr>
      </p:pic>
      <p:sp>
        <p:nvSpPr>
          <p:cNvPr id="4099" name="Rectangle 3"/>
          <p:cNvSpPr>
            <a:spLocks noChangeArrowheads="1"/>
          </p:cNvSpPr>
          <p:nvPr/>
        </p:nvSpPr>
        <p:spPr bwMode="auto">
          <a:xfrm>
            <a:off x="0" y="1219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5791200" y="2286000"/>
            <a:ext cx="2927931" cy="461665"/>
          </a:xfrm>
          <a:prstGeom prst="rect">
            <a:avLst/>
          </a:prstGeom>
          <a:noFill/>
        </p:spPr>
        <p:txBody>
          <a:bodyPr wrap="square" rtlCol="0">
            <a:spAutoFit/>
          </a:bodyPr>
          <a:lstStyle/>
          <a:p>
            <a:pPr algn="r"/>
            <a:r>
              <a:rPr lang="fa-IR" sz="2400" b="1" dirty="0" smtClean="0">
                <a:cs typeface="B Nazanin" pitchFamily="2" charset="-78"/>
              </a:rPr>
              <a:t>زمان اجرای الگوریتم :</a:t>
            </a:r>
            <a:endParaRPr lang="en-US" sz="2400" b="1" dirty="0">
              <a:cs typeface="B Nazanin" pitchFamily="2" charset="-78"/>
            </a:endParaRPr>
          </a:p>
        </p:txBody>
      </p:sp>
      <p:sp>
        <p:nvSpPr>
          <p:cNvPr id="9" name="TextBox 8"/>
          <p:cNvSpPr txBox="1"/>
          <p:nvPr/>
        </p:nvSpPr>
        <p:spPr>
          <a:xfrm>
            <a:off x="-152400" y="3200400"/>
            <a:ext cx="8947731" cy="1754326"/>
          </a:xfrm>
          <a:prstGeom prst="rect">
            <a:avLst/>
          </a:prstGeom>
          <a:noFill/>
        </p:spPr>
        <p:txBody>
          <a:bodyPr wrap="square" rtlCol="0">
            <a:spAutoFit/>
          </a:bodyPr>
          <a:lstStyle/>
          <a:p>
            <a:pPr algn="r">
              <a:lnSpc>
                <a:spcPct val="150000"/>
              </a:lnSpc>
            </a:pPr>
            <a:r>
              <a:rPr lang="fa-IR" sz="2400" b="1" dirty="0" smtClean="0">
                <a:latin typeface="Times New Roman" pitchFamily="18" charset="0"/>
                <a:cs typeface="B Nazanin" pitchFamily="2" charset="-78"/>
              </a:rPr>
              <a:t>نتیجه 4.4</a:t>
            </a:r>
            <a:r>
              <a:rPr lang="fa-IR" sz="2400" dirty="0" smtClean="0">
                <a:latin typeface="Times New Roman" pitchFamily="18" charset="0"/>
                <a:cs typeface="B Nazanin" pitchFamily="2" charset="-78"/>
              </a:rPr>
              <a:t> :</a:t>
            </a:r>
          </a:p>
          <a:p>
            <a:pPr algn="r" rtl="1">
              <a:lnSpc>
                <a:spcPct val="150000"/>
              </a:lnSpc>
            </a:pPr>
            <a:r>
              <a:rPr lang="fa-IR" sz="2400" dirty="0" smtClean="0">
                <a:latin typeface="Times New Roman" pitchFamily="18" charset="0"/>
                <a:cs typeface="B Nazanin" pitchFamily="2" charset="-78"/>
              </a:rPr>
              <a:t>   اشتراک یک مجموعه از نیم صفحه در زمان </a:t>
            </a:r>
            <a:r>
              <a:rPr lang="en-US" sz="2400" dirty="0" smtClean="0">
                <a:latin typeface="Times New Roman" pitchFamily="18" charset="0"/>
                <a:cs typeface="B Nazanin" pitchFamily="2" charset="-78"/>
              </a:rPr>
              <a:t>O(nlogn)</a:t>
            </a:r>
            <a:r>
              <a:rPr lang="fa-IR" sz="2400" dirty="0" smtClean="0">
                <a:latin typeface="Times New Roman" pitchFamily="18" charset="0"/>
                <a:cs typeface="B Nazanin" pitchFamily="2" charset="-78"/>
              </a:rPr>
              <a:t> و ذخیره سازی خطی محاسبه </a:t>
            </a:r>
          </a:p>
          <a:p>
            <a:pPr algn="r" rtl="1">
              <a:lnSpc>
                <a:spcPct val="150000"/>
              </a:lnSpc>
            </a:pPr>
            <a:r>
              <a:rPr lang="fa-IR" sz="2400" dirty="0" smtClean="0">
                <a:latin typeface="Times New Roman" pitchFamily="18" charset="0"/>
                <a:cs typeface="B Nazanin" pitchFamily="2" charset="-78"/>
              </a:rPr>
              <a:t>می شود .</a:t>
            </a:r>
            <a:endParaRPr lang="en-US" sz="2400" dirty="0">
              <a:latin typeface="Times New Roman" pitchFamily="18" charset="0"/>
              <a:cs typeface="B Nazanin" pitchFamily="2" charset="-78"/>
            </a:endParaRPr>
          </a:p>
        </p:txBody>
      </p:sp>
    </p:spTree>
    <p:extLst>
      <p:ext uri="{BB962C8B-B14F-4D97-AF65-F5344CB8AC3E}">
        <p14:creationId xmlns:p14="http://schemas.microsoft.com/office/powerpoint/2010/main" val="198607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1069" y="914400"/>
            <a:ext cx="7957131"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4.3      Incremental Linear Programming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20869" y="76200"/>
            <a:ext cx="1632531" cy="584775"/>
          </a:xfrm>
          <a:prstGeom prst="rect">
            <a:avLst/>
          </a:prstGeom>
          <a:noFill/>
        </p:spPr>
        <p:txBody>
          <a:bodyPr wrap="square" rtlCol="0">
            <a:spAutoFit/>
          </a:bodyPr>
          <a:lstStyle/>
          <a:p>
            <a:pPr algn="r"/>
            <a:r>
              <a:rPr lang="fa-IR" sz="3200" b="1" dirty="0" smtClean="0">
                <a:cs typeface="B Nazanin" pitchFamily="2" charset="-78"/>
              </a:rPr>
              <a:t>اهداف :</a:t>
            </a:r>
            <a:endParaRPr lang="en-US" sz="3200" b="1" dirty="0">
              <a:cs typeface="B Nazanin" pitchFamily="2" charset="-78"/>
            </a:endParaRPr>
          </a:p>
        </p:txBody>
      </p:sp>
      <p:sp>
        <p:nvSpPr>
          <p:cNvPr id="3" name="Rectangle 2"/>
          <p:cNvSpPr/>
          <p:nvPr/>
        </p:nvSpPr>
        <p:spPr>
          <a:xfrm>
            <a:off x="2482269" y="990600"/>
            <a:ext cx="5280613" cy="461665"/>
          </a:xfrm>
          <a:prstGeom prst="rect">
            <a:avLst/>
          </a:prstGeom>
        </p:spPr>
        <p:txBody>
          <a:bodyPr wrap="none">
            <a:spAutoFit/>
          </a:bodyPr>
          <a:lstStyle/>
          <a:p>
            <a:pPr algn="r" rtl="1">
              <a:buFont typeface="Wingdings" pitchFamily="2" charset="2"/>
              <a:buChar char="ü"/>
            </a:pPr>
            <a:r>
              <a:rPr lang="fa-IR" sz="2400" dirty="0" smtClean="0">
                <a:cs typeface="B Nazanin" pitchFamily="2" charset="-78"/>
              </a:rPr>
              <a:t>تبدیل مساله قالب گیری به مساله برنامه ریزی خطی</a:t>
            </a:r>
            <a:endParaRPr lang="en-US" sz="2400" dirty="0">
              <a:cs typeface="B Nazanin" pitchFamily="2" charset="-78"/>
            </a:endParaRPr>
          </a:p>
        </p:txBody>
      </p:sp>
      <p:sp>
        <p:nvSpPr>
          <p:cNvPr id="4" name="Rectangle 3"/>
          <p:cNvSpPr/>
          <p:nvPr/>
        </p:nvSpPr>
        <p:spPr>
          <a:xfrm>
            <a:off x="729669" y="1828800"/>
            <a:ext cx="7086600" cy="461665"/>
          </a:xfrm>
          <a:prstGeom prst="rect">
            <a:avLst/>
          </a:prstGeom>
        </p:spPr>
        <p:txBody>
          <a:bodyPr wrap="square">
            <a:spAutoFit/>
          </a:bodyPr>
          <a:lstStyle/>
          <a:p>
            <a:pPr algn="r" rtl="1">
              <a:buFont typeface="Wingdings" pitchFamily="2" charset="2"/>
              <a:buChar char="ü"/>
            </a:pPr>
            <a:r>
              <a:rPr lang="fa-IR" sz="2400" dirty="0" smtClean="0">
                <a:cs typeface="B Nazanin" pitchFamily="2" charset="-78"/>
              </a:rPr>
              <a:t>حل مساله برنامه ریزی خطی با کمک روش های هندسه محاسباتی</a:t>
            </a:r>
            <a:endParaRPr lang="en-US" sz="2400" dirty="0">
              <a:cs typeface="B Nazanin" pitchFamily="2" charset="-78"/>
            </a:endParaRPr>
          </a:p>
        </p:txBody>
      </p:sp>
      <p:sp>
        <p:nvSpPr>
          <p:cNvPr id="5" name="Rectangle 4"/>
          <p:cNvSpPr/>
          <p:nvPr/>
        </p:nvSpPr>
        <p:spPr>
          <a:xfrm>
            <a:off x="-489531" y="2674203"/>
            <a:ext cx="8305800" cy="830997"/>
          </a:xfrm>
          <a:prstGeom prst="rect">
            <a:avLst/>
          </a:prstGeom>
        </p:spPr>
        <p:txBody>
          <a:bodyPr wrap="square">
            <a:spAutoFit/>
          </a:bodyPr>
          <a:lstStyle/>
          <a:p>
            <a:pPr algn="r" rtl="1">
              <a:buFont typeface="Wingdings" pitchFamily="2" charset="2"/>
              <a:buChar char="ü"/>
            </a:pPr>
            <a:r>
              <a:rPr lang="fa-IR" sz="2400" dirty="0" smtClean="0">
                <a:cs typeface="B Nazanin" pitchFamily="2" charset="-78"/>
              </a:rPr>
              <a:t>ارایه یک الگوریتم تصادفی برای بهبود زمان حل مساله برنامه ریزی خطی</a:t>
            </a:r>
          </a:p>
          <a:p>
            <a:pPr algn="r"/>
            <a:endParaRPr lang="en-US" sz="2400" dirty="0">
              <a:cs typeface="B Nazanin" pitchFamily="2" charset="-78"/>
            </a:endParaRPr>
          </a:p>
        </p:txBody>
      </p:sp>
      <p:sp>
        <p:nvSpPr>
          <p:cNvPr id="39937" name="Rectangle 1"/>
          <p:cNvSpPr>
            <a:spLocks noChangeArrowheads="1"/>
          </p:cNvSpPr>
          <p:nvPr/>
        </p:nvSpPr>
        <p:spPr bwMode="auto">
          <a:xfrm>
            <a:off x="-228600" y="3462278"/>
            <a:ext cx="9209572" cy="286232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تا به اینجا نشان دادیم که چگونه اشتراک نیم صفحه ها را بدست آوریم یا به عبارت دیگر محاسبه </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1" fontAlgn="base" latinLnBrk="0" hangingPunct="1">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همه جواب های یک مجموعه از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n</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محدودیت که زمان اجرای آن </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O(nlogn)</a:t>
            </a: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است .</a:t>
            </a:r>
            <a:endParaRPr kumimoji="0" lang="en-US" sz="24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در مسئله قالب گیری نیاز نیست که همه جواب های مجموعه محدودیت های خطی را به دست</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justLow"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آوریم ، فقط یک جواب که یک نقطه در اشتراک نیم صفحه ها است ، کافی می باشد .پس</a:t>
            </a:r>
            <a:endParaRPr kumimoji="0" lang="en-US"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endParaRPr>
          </a:p>
          <a:p>
            <a:pPr marL="0" marR="0" lvl="0" indent="0" algn="r" defTabSz="914400" rtl="1" eaLnBrk="0" fontAlgn="base" latinLnBrk="0" hangingPunct="0">
              <a:lnSpc>
                <a:spcPct val="150000"/>
              </a:lnSpc>
              <a:spcBef>
                <a:spcPct val="0"/>
              </a:spcBef>
              <a:spcAft>
                <a:spcPct val="0"/>
              </a:spcAft>
              <a:buClrTx/>
              <a:buSzTx/>
              <a:buFontTx/>
              <a:buNone/>
              <a:tabLst/>
            </a:pPr>
            <a:r>
              <a:rPr kumimoji="0" lang="fa-IR" sz="2400" b="0" i="0" u="none" strike="noStrike" cap="none" normalizeH="0" baseline="0" dirty="0" smtClean="0">
                <a:ln>
                  <a:noFill/>
                </a:ln>
                <a:solidFill>
                  <a:schemeClr val="tx1"/>
                </a:solidFill>
                <a:effectLst/>
                <a:latin typeface="Calibri" pitchFamily="34" charset="0"/>
                <a:ea typeface="Calibri" pitchFamily="34" charset="0"/>
                <a:cs typeface="B Nazanin" pitchFamily="2" charset="-78"/>
              </a:rPr>
              <a:t> می توان الگوریتم بهتری داشته باشیم .</a:t>
            </a:r>
            <a:endParaRPr kumimoji="0" lang="fa-IR" sz="2400" b="0" i="0" u="none" strike="noStrike" cap="none" normalizeH="0" baseline="0" dirty="0" smtClean="0">
              <a:ln>
                <a:noFill/>
              </a:ln>
              <a:solidFill>
                <a:schemeClr val="tx1"/>
              </a:solidFill>
              <a:effectLst/>
              <a:latin typeface="Arial" pitchFamily="34" charset="0"/>
              <a:cs typeface="B Nazanin"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228600"/>
            <a:ext cx="7924800" cy="461665"/>
          </a:xfrm>
          <a:prstGeom prst="rect">
            <a:avLst/>
          </a:prstGeom>
          <a:noFill/>
        </p:spPr>
        <p:txBody>
          <a:bodyPr wrap="square" rtlCol="0">
            <a:spAutoFit/>
          </a:bodyPr>
          <a:lstStyle/>
          <a:p>
            <a:pPr algn="r" rtl="1">
              <a:buFont typeface="Wingdings" pitchFamily="2" charset="2"/>
              <a:buChar char="v"/>
            </a:pPr>
            <a:r>
              <a:rPr lang="fa-IR" sz="2400" dirty="0" smtClean="0">
                <a:cs typeface="B Nazanin" pitchFamily="2" charset="-78"/>
              </a:rPr>
              <a:t>در عمل پیدا کردن یک نقطه در اشتراک نیم صفحه ها کافی است .</a:t>
            </a:r>
            <a:endParaRPr lang="en-US" sz="2400" dirty="0">
              <a:cs typeface="B Nazanin" pitchFamily="2" charset="-78"/>
            </a:endParaRPr>
          </a:p>
        </p:txBody>
      </p:sp>
      <p:sp>
        <p:nvSpPr>
          <p:cNvPr id="3" name="TextBox 2"/>
          <p:cNvSpPr txBox="1"/>
          <p:nvPr/>
        </p:nvSpPr>
        <p:spPr>
          <a:xfrm>
            <a:off x="348669" y="762000"/>
            <a:ext cx="8338131" cy="1154162"/>
          </a:xfrm>
          <a:prstGeom prst="rect">
            <a:avLst/>
          </a:prstGeom>
          <a:noFill/>
        </p:spPr>
        <p:txBody>
          <a:bodyPr wrap="square" rtlCol="0">
            <a:spAutoFit/>
          </a:bodyPr>
          <a:lstStyle/>
          <a:p>
            <a:pPr algn="r" rtl="1">
              <a:lnSpc>
                <a:spcPct val="150000"/>
              </a:lnSpc>
            </a:pPr>
            <a:r>
              <a:rPr lang="fa-IR" sz="2400" dirty="0" smtClean="0">
                <a:cs typeface="B Nazanin" pitchFamily="2" charset="-78"/>
              </a:rPr>
              <a:t>مساله ی پیدا کردن یک جواب از یک مجموعه محدودیت های خطی ، </a:t>
            </a: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بهینه سازی خطی</a:t>
            </a:r>
            <a:r>
              <a:rPr lang="fa-IR" sz="2400" dirty="0" smtClean="0">
                <a:cs typeface="B Nazanin" pitchFamily="2" charset="-78"/>
              </a:rPr>
              <a:t> یا </a:t>
            </a: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برنامه ریزی خطی </a:t>
            </a:r>
            <a:r>
              <a:rPr lang="fa-IR" sz="2400" dirty="0" smtClean="0">
                <a:cs typeface="B Nazanin" pitchFamily="2" charset="-78"/>
              </a:rPr>
              <a:t>نامیده می شود . </a:t>
            </a:r>
            <a:endParaRPr lang="en-US" sz="2400" dirty="0">
              <a:cs typeface="B Nazanin" pitchFamily="2" charset="-78"/>
            </a:endParaRPr>
          </a:p>
        </p:txBody>
      </p:sp>
      <p:sp>
        <p:nvSpPr>
          <p:cNvPr id="4" name="TextBox 3"/>
          <p:cNvSpPr txBox="1"/>
          <p:nvPr/>
        </p:nvSpPr>
        <p:spPr>
          <a:xfrm>
            <a:off x="411481" y="1905000"/>
            <a:ext cx="8275319" cy="1200329"/>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cs typeface="B Nazanin" pitchFamily="2" charset="-78"/>
              </a:rPr>
              <a:t>هدف پیدا کردن یک جواب خاص برای مجموعه محدودیت هاست که یک تابع خطی از متغیرها ماکزیمم کند که این تابع ، </a:t>
            </a: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تابع هدف </a:t>
            </a:r>
            <a:r>
              <a:rPr lang="fa-IR" sz="2400" dirty="0" smtClean="0">
                <a:cs typeface="B Nazanin" pitchFamily="2" charset="-78"/>
              </a:rPr>
              <a:t>نامیده می شود .</a:t>
            </a:r>
            <a:endParaRPr lang="en-US" sz="2400" dirty="0">
              <a:cs typeface="B Nazanin" pitchFamily="2" charset="-78"/>
            </a:endParaRPr>
          </a:p>
        </p:txBody>
      </p:sp>
      <p:sp>
        <p:nvSpPr>
          <p:cNvPr id="5" name="TextBox 4"/>
          <p:cNvSpPr txBox="1"/>
          <p:nvPr/>
        </p:nvSpPr>
        <p:spPr>
          <a:xfrm>
            <a:off x="304800" y="3200400"/>
            <a:ext cx="8338131" cy="461665"/>
          </a:xfrm>
          <a:prstGeom prst="rect">
            <a:avLst/>
          </a:prstGeom>
          <a:noFill/>
        </p:spPr>
        <p:txBody>
          <a:bodyPr wrap="square" rtlCol="0">
            <a:spAutoFit/>
          </a:bodyPr>
          <a:lstStyle/>
          <a:p>
            <a:pPr algn="r" rtl="1">
              <a:buFont typeface="Wingdings" pitchFamily="2" charset="2"/>
              <a:buChar char="v"/>
            </a:pPr>
            <a:r>
              <a:rPr lang="fa-IR" sz="2400" dirty="0" smtClean="0">
                <a:cs typeface="B Nazanin" pitchFamily="2" charset="-78"/>
              </a:rPr>
              <a:t>به عبارتی مسئله بهینه سازی خطی به صورت زیر است :</a:t>
            </a:r>
            <a:endParaRPr lang="en-US" sz="2400" dirty="0">
              <a:cs typeface="B Nazanin" pitchFamily="2" charset="-78"/>
            </a:endParaRPr>
          </a:p>
        </p:txBody>
      </p:sp>
      <p:pic>
        <p:nvPicPr>
          <p:cNvPr id="54274" name="Picture 2"/>
          <p:cNvPicPr>
            <a:picLocks noChangeAspect="1" noChangeArrowheads="1"/>
          </p:cNvPicPr>
          <p:nvPr/>
        </p:nvPicPr>
        <p:blipFill>
          <a:blip r:embed="rId2"/>
          <a:srcRect/>
          <a:stretch>
            <a:fillRect/>
          </a:stretch>
        </p:blipFill>
        <p:spPr bwMode="auto">
          <a:xfrm>
            <a:off x="0" y="3810000"/>
            <a:ext cx="4896928" cy="2362200"/>
          </a:xfrm>
          <a:prstGeom prst="rect">
            <a:avLst/>
          </a:prstGeom>
          <a:noFill/>
          <a:ln w="9525">
            <a:noFill/>
            <a:miter lim="800000"/>
            <a:headEnd/>
            <a:tailEnd/>
          </a:ln>
          <a:effectLst/>
        </p:spPr>
      </p:pic>
      <p:cxnSp>
        <p:nvCxnSpPr>
          <p:cNvPr id="8" name="Straight Arrow Connector 7"/>
          <p:cNvCxnSpPr/>
          <p:nvPr/>
        </p:nvCxnSpPr>
        <p:spPr>
          <a:xfrm rot="10800000">
            <a:off x="4343400" y="4113211"/>
            <a:ext cx="1295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715000" y="3886200"/>
            <a:ext cx="1024639" cy="400110"/>
          </a:xfrm>
          <a:prstGeom prst="rect">
            <a:avLst/>
          </a:prstGeom>
          <a:noFill/>
        </p:spPr>
        <p:txBody>
          <a:bodyPr wrap="none" rtlCol="0">
            <a:spAutoFit/>
          </a:bodyPr>
          <a:lstStyle/>
          <a:p>
            <a:r>
              <a:rPr lang="fa-IR" sz="2000" b="1" dirty="0" smtClean="0">
                <a:cs typeface="B Nazanin" pitchFamily="2" charset="-78"/>
              </a:rPr>
              <a:t>تابع هدف</a:t>
            </a:r>
            <a:endParaRPr lang="en-US" sz="2000" b="1" dirty="0">
              <a:cs typeface="B Nazanin" pitchFamily="2" charset="-78"/>
            </a:endParaRPr>
          </a:p>
        </p:txBody>
      </p:sp>
      <p:sp>
        <p:nvSpPr>
          <p:cNvPr id="14" name="Right Brace 13"/>
          <p:cNvSpPr/>
          <p:nvPr/>
        </p:nvSpPr>
        <p:spPr>
          <a:xfrm>
            <a:off x="5029200" y="4267200"/>
            <a:ext cx="457200" cy="160020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TextBox 14"/>
          <p:cNvSpPr txBox="1"/>
          <p:nvPr/>
        </p:nvSpPr>
        <p:spPr>
          <a:xfrm>
            <a:off x="5560850" y="4857690"/>
            <a:ext cx="1297150" cy="400110"/>
          </a:xfrm>
          <a:prstGeom prst="rect">
            <a:avLst/>
          </a:prstGeom>
          <a:noFill/>
        </p:spPr>
        <p:txBody>
          <a:bodyPr wrap="none" rtlCol="0">
            <a:spAutoFit/>
          </a:bodyPr>
          <a:lstStyle/>
          <a:p>
            <a:r>
              <a:rPr lang="fa-IR" sz="2000" b="1" dirty="0" smtClean="0">
                <a:cs typeface="B Nazanin" pitchFamily="2" charset="-78"/>
              </a:rPr>
              <a:t>محدودیت ها</a:t>
            </a:r>
            <a:endParaRPr lang="en-US" sz="2000" b="1" dirty="0">
              <a:cs typeface="B Nazanin" pitchFamily="2" charset="-78"/>
            </a:endParaRPr>
          </a:p>
        </p:txBody>
      </p:sp>
      <p:sp>
        <p:nvSpPr>
          <p:cNvPr id="16" name="TextBox 15"/>
          <p:cNvSpPr txBox="1"/>
          <p:nvPr/>
        </p:nvSpPr>
        <p:spPr>
          <a:xfrm>
            <a:off x="1948869" y="6248400"/>
            <a:ext cx="6661731" cy="461665"/>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که </a:t>
            </a:r>
            <a:r>
              <a:rPr lang="en-US" sz="2400" dirty="0" smtClean="0">
                <a:latin typeface="Times New Roman" pitchFamily="18" charset="0"/>
                <a:cs typeface="B Nazanin" pitchFamily="2" charset="-78"/>
              </a:rPr>
              <a:t>c</a:t>
            </a:r>
            <a:r>
              <a:rPr lang="en-US" sz="14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 </a:t>
            </a:r>
            <a:r>
              <a:rPr lang="en-US" sz="2400" dirty="0" smtClean="0">
                <a:latin typeface="Times New Roman" pitchFamily="18" charset="0"/>
                <a:cs typeface="B Nazanin" pitchFamily="2" charset="-78"/>
              </a:rPr>
              <a:t>a</a:t>
            </a:r>
            <a:r>
              <a:rPr lang="en-US" sz="1400" dirty="0" smtClean="0">
                <a:latin typeface="Times New Roman" pitchFamily="18" charset="0"/>
                <a:cs typeface="B Nazanin" pitchFamily="2" charset="-78"/>
              </a:rPr>
              <a:t>ij</a:t>
            </a:r>
            <a:r>
              <a:rPr lang="fa-IR" sz="2400" dirty="0" smtClean="0">
                <a:latin typeface="Times New Roman" pitchFamily="18" charset="0"/>
                <a:cs typeface="B Nazanin" pitchFamily="2" charset="-78"/>
              </a:rPr>
              <a:t> و </a:t>
            </a:r>
            <a:r>
              <a:rPr lang="en-US" sz="2400" dirty="0" smtClean="0">
                <a:latin typeface="Times New Roman" pitchFamily="18" charset="0"/>
                <a:cs typeface="B Nazanin" pitchFamily="2" charset="-78"/>
              </a:rPr>
              <a:t>b</a:t>
            </a:r>
            <a:r>
              <a:rPr lang="en-US" sz="14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اعدادحقیقی هستند و </a:t>
            </a:r>
            <a:r>
              <a:rPr lang="en-US" sz="2400" dirty="0" smtClean="0">
                <a:latin typeface="Times New Roman" pitchFamily="18" charset="0"/>
                <a:cs typeface="B Nazanin" pitchFamily="2" charset="-78"/>
              </a:rPr>
              <a:t>d</a:t>
            </a:r>
            <a:r>
              <a:rPr lang="fa-IR" sz="2400" dirty="0" smtClean="0">
                <a:latin typeface="Times New Roman" pitchFamily="18" charset="0"/>
                <a:cs typeface="B Nazanin" pitchFamily="2" charset="-78"/>
              </a:rPr>
              <a:t> بعد مسئله است .</a:t>
            </a:r>
            <a:endParaRPr lang="en-US" sz="2400" dirty="0">
              <a:latin typeface="Times New Roman" pitchFamily="18" charset="0"/>
              <a:cs typeface="B Nazanin" pitchFamily="2" charset="-78"/>
            </a:endParaRPr>
          </a:p>
        </p:txBody>
      </p:sp>
      <p:sp>
        <p:nvSpPr>
          <p:cNvPr id="542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3" grpId="0"/>
      <p:bldP spid="14" grpId="0" animBg="1"/>
      <p:bldP spid="15"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452735"/>
            <a:ext cx="5791200" cy="461665"/>
          </a:xfrm>
          <a:prstGeom prst="rect">
            <a:avLst/>
          </a:prstGeom>
          <a:noFill/>
        </p:spPr>
        <p:txBody>
          <a:bodyPr wrap="square" rtlCol="0">
            <a:spAutoFit/>
          </a:bodyPr>
          <a:lstStyle/>
          <a:p>
            <a:pPr algn="r" rtl="1">
              <a:buFont typeface="Wingdings" pitchFamily="2" charset="2"/>
              <a:buChar char="q"/>
            </a:pPr>
            <a:r>
              <a:rPr lang="fa-IR" sz="2400" dirty="0" smtClean="0">
                <a:latin typeface="Times New Roman" pitchFamily="18" charset="0"/>
                <a:cs typeface="B Nazanin" pitchFamily="2" charset="-78"/>
              </a:rPr>
              <a:t>در مسئله مورد بحث ما </a:t>
            </a:r>
            <a:r>
              <a:rPr lang="en-US" sz="2400" dirty="0" smtClean="0">
                <a:latin typeface="Times New Roman" pitchFamily="18" charset="0"/>
                <a:cs typeface="B Nazanin" pitchFamily="2" charset="-78"/>
              </a:rPr>
              <a:t>d=2</a:t>
            </a:r>
            <a:r>
              <a:rPr lang="fa-IR" sz="2400" dirty="0" smtClean="0">
                <a:latin typeface="Times New Roman" pitchFamily="18" charset="0"/>
                <a:cs typeface="B Nazanin" pitchFamily="2" charset="-78"/>
              </a:rPr>
              <a:t> یعنی مسئله دو بعدی است .</a:t>
            </a:r>
            <a:endParaRPr lang="en-US" sz="2400" dirty="0">
              <a:latin typeface="Times New Roman" pitchFamily="18" charset="0"/>
              <a:cs typeface="B Nazanin" pitchFamily="2" charset="-78"/>
            </a:endParaRPr>
          </a:p>
        </p:txBody>
      </p:sp>
      <p:sp>
        <p:nvSpPr>
          <p:cNvPr id="4" name="TextBox 3"/>
          <p:cNvSpPr txBox="1"/>
          <p:nvPr/>
        </p:nvSpPr>
        <p:spPr>
          <a:xfrm>
            <a:off x="-381000" y="990600"/>
            <a:ext cx="9176331" cy="1200329"/>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اشتراک نیم صفحه ها مجموعه نقاطی است که در همه محدودیت ها صدق می کند که </a:t>
            </a: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B Nazanin" pitchFamily="2" charset="-78"/>
              </a:rPr>
              <a:t>ناحیه</a:t>
            </a:r>
            <a:r>
              <a:rPr lang="fa-IR" sz="2400" dirty="0" smtClean="0">
                <a:latin typeface="Times New Roman" pitchFamily="18" charset="0"/>
                <a:cs typeface="B Nazanin" pitchFamily="2" charset="-78"/>
              </a:rPr>
              <a:t> </a:t>
            </a:r>
            <a:r>
              <a:rPr lang="en-US"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B Nazanin" pitchFamily="2" charset="-78"/>
              </a:rPr>
              <a:t>feasible</a:t>
            </a:r>
            <a:r>
              <a:rPr lang="fa-IR" sz="2400" dirty="0" smtClean="0">
                <a:latin typeface="Times New Roman" pitchFamily="18" charset="0"/>
                <a:cs typeface="B Nazanin" pitchFamily="2" charset="-78"/>
              </a:rPr>
              <a:t> نامیده می شود و نقاط این ناحیه ، نقاط </a:t>
            </a:r>
            <a:r>
              <a:rPr lang="en-US" sz="2400" dirty="0" smtClean="0">
                <a:latin typeface="Times New Roman" pitchFamily="18" charset="0"/>
                <a:cs typeface="B Nazanin" pitchFamily="2" charset="-78"/>
              </a:rPr>
              <a:t> feasible</a:t>
            </a:r>
            <a:r>
              <a:rPr lang="fa-IR" sz="2400" dirty="0" smtClean="0">
                <a:latin typeface="Times New Roman" pitchFamily="18" charset="0"/>
                <a:cs typeface="B Nazanin" pitchFamily="2" charset="-78"/>
              </a:rPr>
              <a:t> نامیده می شود .</a:t>
            </a:r>
            <a:endParaRPr lang="en-US" sz="2400" dirty="0">
              <a:latin typeface="Times New Roman" pitchFamily="18" charset="0"/>
              <a:cs typeface="B Nazanin" pitchFamily="2" charset="-78"/>
            </a:endParaRPr>
          </a:p>
        </p:txBody>
      </p:sp>
      <p:sp>
        <p:nvSpPr>
          <p:cNvPr id="5" name="TextBox 4"/>
          <p:cNvSpPr txBox="1"/>
          <p:nvPr/>
        </p:nvSpPr>
        <p:spPr>
          <a:xfrm>
            <a:off x="272469" y="2438400"/>
            <a:ext cx="8490531" cy="461665"/>
          </a:xfrm>
          <a:prstGeom prst="rect">
            <a:avLst/>
          </a:prstGeom>
          <a:noFill/>
        </p:spPr>
        <p:txBody>
          <a:bodyPr wrap="square" rtlCol="0">
            <a:spAutoFit/>
          </a:bodyPr>
          <a:lstStyle/>
          <a:p>
            <a:pPr algn="r" rtl="1">
              <a:buFont typeface="Wingdings" pitchFamily="2" charset="2"/>
              <a:buChar char="ü"/>
            </a:pPr>
            <a:r>
              <a:rPr lang="fa-IR" sz="2400" dirty="0" smtClean="0">
                <a:latin typeface="Times New Roman" pitchFamily="18" charset="0"/>
                <a:cs typeface="B Nazanin" pitchFamily="2" charset="-78"/>
              </a:rPr>
              <a:t>نقاط خارج از ناحیه را نقاط </a:t>
            </a:r>
            <a:r>
              <a:rPr lang="en-US" sz="2400" dirty="0" smtClean="0">
                <a:latin typeface="Times New Roman" pitchFamily="18" charset="0"/>
                <a:cs typeface="B Nazanin" pitchFamily="2" charset="-78"/>
              </a:rPr>
              <a:t>infeasible</a:t>
            </a:r>
            <a:r>
              <a:rPr lang="fa-IR" sz="2400" dirty="0" smtClean="0">
                <a:latin typeface="Times New Roman" pitchFamily="18" charset="0"/>
                <a:cs typeface="B Nazanin" pitchFamily="2" charset="-78"/>
              </a:rPr>
              <a:t> گوییم .</a:t>
            </a:r>
            <a:endParaRPr lang="en-US" sz="2400" dirty="0">
              <a:latin typeface="Times New Roman" pitchFamily="18" charset="0"/>
              <a:cs typeface="B Nazanin" pitchFamily="2" charset="-78"/>
            </a:endParaRPr>
          </a:p>
        </p:txBody>
      </p:sp>
      <p:sp>
        <p:nvSpPr>
          <p:cNvPr id="553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5301" name="Rectangle 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descr="C:\Users\VAIO\Desktop\Untitled-1 copy.jpg"/>
          <p:cNvPicPr>
            <a:picLocks noChangeAspect="1" noChangeArrowheads="1"/>
          </p:cNvPicPr>
          <p:nvPr/>
        </p:nvPicPr>
        <p:blipFill>
          <a:blip r:embed="rId2"/>
          <a:srcRect/>
          <a:stretch>
            <a:fillRect/>
          </a:stretch>
        </p:blipFill>
        <p:spPr bwMode="auto">
          <a:xfrm>
            <a:off x="1943100" y="3670300"/>
            <a:ext cx="2095500" cy="2273300"/>
          </a:xfrm>
          <a:prstGeom prst="rect">
            <a:avLst/>
          </a:prstGeom>
          <a:noFill/>
        </p:spPr>
      </p:pic>
      <p:pic>
        <p:nvPicPr>
          <p:cNvPr id="1027" name="Picture 3" descr="C:\Users\VAIO\Desktop\2.jpg"/>
          <p:cNvPicPr>
            <a:picLocks noChangeAspect="1" noChangeArrowheads="1"/>
          </p:cNvPicPr>
          <p:nvPr/>
        </p:nvPicPr>
        <p:blipFill>
          <a:blip r:embed="rId3"/>
          <a:srcRect/>
          <a:stretch>
            <a:fillRect/>
          </a:stretch>
        </p:blipFill>
        <p:spPr bwMode="auto">
          <a:xfrm>
            <a:off x="5270500" y="3644900"/>
            <a:ext cx="2044700" cy="19177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524125" y="2743200"/>
            <a:ext cx="4181475" cy="3067050"/>
          </a:xfrm>
          <a:prstGeom prst="rect">
            <a:avLst/>
          </a:prstGeom>
          <a:noFill/>
          <a:ln w="9525">
            <a:noFill/>
            <a:miter lim="800000"/>
            <a:headEnd/>
            <a:tailEnd/>
          </a:ln>
          <a:effectLst/>
        </p:spPr>
      </p:pic>
      <p:sp>
        <p:nvSpPr>
          <p:cNvPr id="3" name="TextBox 2"/>
          <p:cNvSpPr txBox="1"/>
          <p:nvPr/>
        </p:nvSpPr>
        <p:spPr>
          <a:xfrm>
            <a:off x="152400" y="476250"/>
            <a:ext cx="8610600" cy="2308324"/>
          </a:xfrm>
          <a:prstGeom prst="rect">
            <a:avLst/>
          </a:prstGeom>
          <a:noFill/>
        </p:spPr>
        <p:txBody>
          <a:bodyPr wrap="square" rtlCol="0">
            <a:spAutoFit/>
          </a:bodyPr>
          <a:lstStyle/>
          <a:p>
            <a:pPr algn="just" rtl="1">
              <a:lnSpc>
                <a:spcPct val="150000"/>
              </a:lnSpc>
              <a:buFont typeface="Wingdings" pitchFamily="2" charset="2"/>
              <a:buChar char="ü"/>
            </a:pPr>
            <a:r>
              <a:rPr lang="fa-IR" sz="2400" dirty="0" smtClean="0">
                <a:latin typeface="Times New Roman" pitchFamily="18" charset="0"/>
                <a:cs typeface="B Nazanin" pitchFamily="2" charset="-78"/>
              </a:rPr>
              <a:t>تابع هدف را می توان به عنوان یک بردارجهت در نظر گرفت </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تابع هدف تعریف شده توسط بردار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را نشان می دهد .</a:t>
            </a:r>
            <a:r>
              <a:rPr lang="fa-IR" sz="2400" dirty="0" smtClean="0"/>
              <a:t>.</a:t>
            </a:r>
            <a:r>
              <a:rPr lang="fa-IR" sz="2400" dirty="0" smtClean="0">
                <a:cs typeface="B Nazanin" pitchFamily="2" charset="-78"/>
              </a:rPr>
              <a:t> و برای ماکزیمم کردن تابع هدف ،باید دورترین نقطه در جهت بردار </a:t>
            </a:r>
            <a:r>
              <a:rPr lang="en-US" sz="2400" dirty="0" smtClean="0">
                <a:latin typeface="Times New Roman" pitchFamily="18" charset="0"/>
                <a:cs typeface="Times New Roman" pitchFamily="18" charset="0"/>
              </a:rPr>
              <a:t>C</a:t>
            </a:r>
            <a:r>
              <a:rPr lang="fa-IR" sz="2400" dirty="0" smtClean="0">
                <a:cs typeface="B Nazanin" pitchFamily="2" charset="-78"/>
              </a:rPr>
              <a:t> که در ناحیه </a:t>
            </a:r>
            <a:r>
              <a:rPr lang="en-US" sz="2400" dirty="0" smtClean="0">
                <a:latin typeface="Times New Roman" pitchFamily="18" charset="0"/>
                <a:cs typeface="Times New Roman" pitchFamily="18" charset="0"/>
              </a:rPr>
              <a:t>feasible</a:t>
            </a:r>
            <a:r>
              <a:rPr lang="fa-IR" sz="2400" dirty="0" smtClean="0">
                <a:cs typeface="B Nazanin" pitchFamily="2" charset="-78"/>
              </a:rPr>
              <a:t> قرار دارد را پیدا کرد</a:t>
            </a:r>
            <a:r>
              <a:rPr lang="fa-IR" sz="2400" dirty="0" smtClean="0"/>
              <a:t> </a:t>
            </a:r>
            <a:endParaRPr lang="en-US" sz="2400" dirty="0" smtClean="0"/>
          </a:p>
          <a:p>
            <a:pPr algn="just" rtl="1">
              <a:lnSpc>
                <a:spcPct val="150000"/>
              </a:lnSpc>
              <a:buFont typeface="Wingdings" pitchFamily="2" charset="2"/>
              <a:buChar char="ü"/>
            </a:pPr>
            <a:endParaRPr lang="en-US" sz="2400" dirty="0">
              <a:latin typeface="Times New Roman" pitchFamily="18" charset="0"/>
              <a:cs typeface="B Nazanin" pitchFamily="2" charset="-78"/>
            </a:endParaRPr>
          </a:p>
        </p:txBody>
      </p:sp>
      <p:pic>
        <p:nvPicPr>
          <p:cNvPr id="4"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419350" y="533400"/>
            <a:ext cx="323850" cy="447675"/>
          </a:xfrm>
          <a:prstGeom prst="rect">
            <a:avLst/>
          </a:prstGeom>
          <a:noFill/>
        </p:spPr>
      </p:pic>
      <p:cxnSp>
        <p:nvCxnSpPr>
          <p:cNvPr id="5" name="Straight Connector 4"/>
          <p:cNvCxnSpPr/>
          <p:nvPr/>
        </p:nvCxnSpPr>
        <p:spPr>
          <a:xfrm>
            <a:off x="4276725" y="3448050"/>
            <a:ext cx="381000" cy="1588"/>
          </a:xfrm>
          <a:prstGeom prst="line">
            <a:avLst/>
          </a:prstGeom>
        </p:spPr>
        <p:style>
          <a:lnRef idx="3">
            <a:schemeClr val="dk1"/>
          </a:lnRef>
          <a:fillRef idx="0">
            <a:schemeClr val="dk1"/>
          </a:fillRef>
          <a:effectRef idx="2">
            <a:schemeClr val="dk1"/>
          </a:effectRef>
          <a:fontRef idx="minor">
            <a:schemeClr val="tx1"/>
          </a:fontRef>
        </p:style>
      </p:cxnSp>
      <p:cxnSp>
        <p:nvCxnSpPr>
          <p:cNvPr id="6" name="Straight Connector 5"/>
          <p:cNvCxnSpPr/>
          <p:nvPr/>
        </p:nvCxnSpPr>
        <p:spPr>
          <a:xfrm rot="16200000" flipH="1">
            <a:off x="4429125" y="3676650"/>
            <a:ext cx="685800" cy="228600"/>
          </a:xfrm>
          <a:prstGeom prst="line">
            <a:avLst/>
          </a:prstGeom>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069" y="304800"/>
            <a:ext cx="8642931" cy="1154162"/>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cs typeface="B Nazanin" pitchFamily="2" charset="-78"/>
              </a:rPr>
              <a:t>برای حل این مساله در تحقیق در عملیات روش های مختلفی وجود دارد. مهم ترین این روش ها که در عمل نیز بسیار مورد استفاده قرار می گیرد، روش </a:t>
            </a: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سیمپلکس</a:t>
            </a:r>
            <a:r>
              <a:rPr lang="fa-IR" sz="2400" dirty="0" smtClean="0">
                <a:cs typeface="B Nazanin" pitchFamily="2" charset="-78"/>
              </a:rPr>
              <a:t> است.</a:t>
            </a:r>
            <a:endParaRPr lang="en-US" sz="2400" dirty="0">
              <a:cs typeface="B Nazanin" pitchFamily="2" charset="-78"/>
            </a:endParaRPr>
          </a:p>
        </p:txBody>
      </p:sp>
      <p:sp>
        <p:nvSpPr>
          <p:cNvPr id="4" name="TextBox 3"/>
          <p:cNvSpPr txBox="1"/>
          <p:nvPr/>
        </p:nvSpPr>
        <p:spPr>
          <a:xfrm>
            <a:off x="1600200" y="1733729"/>
            <a:ext cx="7086600" cy="2339102"/>
          </a:xfrm>
          <a:prstGeom prst="rect">
            <a:avLst/>
          </a:prstGeom>
          <a:noFill/>
        </p:spPr>
        <p:txBody>
          <a:bodyPr wrap="square" rtlCol="0">
            <a:spAutoFit/>
          </a:bodyPr>
          <a:lstStyle/>
          <a:p>
            <a:pPr algn="r" rtl="1">
              <a:lnSpc>
                <a:spcPct val="200000"/>
              </a:lnSpc>
            </a:pPr>
            <a:r>
              <a:rPr lang="fa-IR" sz="2800" b="1" dirty="0" smtClean="0">
                <a:cs typeface="B Nazanin" pitchFamily="2" charset="-78"/>
              </a:rPr>
              <a:t>مراحل کار :</a:t>
            </a:r>
            <a:endParaRPr lang="fa-IR" sz="2400" b="1" dirty="0" smtClean="0">
              <a:cs typeface="B Nazanin" pitchFamily="2" charset="-78"/>
            </a:endParaRPr>
          </a:p>
          <a:p>
            <a:pPr algn="r" rtl="1">
              <a:lnSpc>
                <a:spcPct val="200000"/>
              </a:lnSpc>
              <a:buFont typeface="Wingdings" pitchFamily="2" charset="2"/>
              <a:buChar char="ü"/>
            </a:pPr>
            <a:r>
              <a:rPr lang="fa-IR" sz="2400" dirty="0" smtClean="0">
                <a:cs typeface="B Nazanin" pitchFamily="2" charset="-78"/>
              </a:rPr>
              <a:t>تعیین یک تابع هدف دلخواه</a:t>
            </a:r>
          </a:p>
          <a:p>
            <a:pPr algn="r" rtl="1">
              <a:lnSpc>
                <a:spcPct val="200000"/>
              </a:lnSpc>
              <a:buFont typeface="Wingdings" pitchFamily="2" charset="2"/>
              <a:buChar char="ü"/>
            </a:pPr>
            <a:r>
              <a:rPr lang="fa-IR" sz="2400" dirty="0" smtClean="0">
                <a:cs typeface="B Nazanin" pitchFamily="2" charset="-78"/>
              </a:rPr>
              <a:t>حل مسئله خطی با توجه به آن تابع هدف و محدودیت ها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15400" cy="2862322"/>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مجموعه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محدودیت خطی در مسئله خطی دو متغییره را با                   </a:t>
            </a:r>
          </a:p>
          <a:p>
            <a:pPr algn="r" rtl="1">
              <a:lnSpc>
                <a:spcPct val="150000"/>
              </a:lnSpc>
            </a:pPr>
            <a:r>
              <a:rPr lang="fa-IR" sz="2400" dirty="0" smtClean="0">
                <a:latin typeface="Times New Roman" pitchFamily="18" charset="0"/>
                <a:cs typeface="B Nazanin" pitchFamily="2" charset="-78"/>
              </a:rPr>
              <a:t>نشان می دهیم .</a:t>
            </a:r>
          </a:p>
          <a:p>
            <a:pPr algn="r" rtl="1">
              <a:lnSpc>
                <a:spcPct val="150000"/>
              </a:lnSpc>
            </a:pPr>
            <a:r>
              <a:rPr lang="fa-IR" sz="2400" dirty="0" smtClean="0">
                <a:latin typeface="Times New Roman" pitchFamily="18" charset="0"/>
                <a:cs typeface="B Nazanin" pitchFamily="2" charset="-78"/>
              </a:rPr>
              <a:t>بردار                   تابع هدف را تعریف می کند و                                    است .</a:t>
            </a:r>
          </a:p>
          <a:p>
            <a:pPr algn="r" rtl="1">
              <a:lnSpc>
                <a:spcPct val="150000"/>
              </a:lnSpc>
            </a:pPr>
            <a:r>
              <a:rPr lang="fa-IR" sz="2400" dirty="0" smtClean="0">
                <a:latin typeface="Times New Roman" pitchFamily="18" charset="0"/>
                <a:cs typeface="B Nazanin" pitchFamily="2" charset="-78"/>
              </a:rPr>
              <a:t>هدف پیدا کردن یک نقطه مانند              است به طوریکه                  و                    ماکزیمم باشد . </a:t>
            </a:r>
            <a:endParaRPr lang="en-US" sz="2400" dirty="0">
              <a:latin typeface="Times New Roman" pitchFamily="18" charset="0"/>
              <a:cs typeface="B Nazanin" pitchFamily="2" charset="-78"/>
            </a:endParaRPr>
          </a:p>
        </p:txBody>
      </p:sp>
      <p:pic>
        <p:nvPicPr>
          <p:cNvPr id="58370" name="Picture 2"/>
          <p:cNvPicPr>
            <a:picLocks noChangeAspect="1" noChangeArrowheads="1"/>
          </p:cNvPicPr>
          <p:nvPr/>
        </p:nvPicPr>
        <p:blipFill>
          <a:blip r:embed="rId2"/>
          <a:srcRect/>
          <a:stretch>
            <a:fillRect/>
          </a:stretch>
        </p:blipFill>
        <p:spPr bwMode="auto">
          <a:xfrm>
            <a:off x="518160" y="304800"/>
            <a:ext cx="2453640" cy="5334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a:srcRect/>
          <a:stretch>
            <a:fillRect/>
          </a:stretch>
        </p:blipFill>
        <p:spPr bwMode="auto">
          <a:xfrm>
            <a:off x="6896100" y="1371600"/>
            <a:ext cx="1257300" cy="457200"/>
          </a:xfrm>
          <a:prstGeom prst="rect">
            <a:avLst/>
          </a:prstGeom>
          <a:noFill/>
          <a:ln w="9525">
            <a:noFill/>
            <a:miter lim="800000"/>
            <a:headEnd/>
            <a:tailEnd/>
          </a:ln>
          <a:effectLst/>
        </p:spPr>
      </p:pic>
      <p:pic>
        <p:nvPicPr>
          <p:cNvPr id="58372" name="Picture 4"/>
          <p:cNvPicPr>
            <a:picLocks noChangeAspect="1" noChangeArrowheads="1"/>
          </p:cNvPicPr>
          <p:nvPr/>
        </p:nvPicPr>
        <p:blipFill>
          <a:blip r:embed="rId4"/>
          <a:srcRect/>
          <a:stretch>
            <a:fillRect/>
          </a:stretch>
        </p:blipFill>
        <p:spPr bwMode="auto">
          <a:xfrm>
            <a:off x="1600200" y="1371600"/>
            <a:ext cx="2497873" cy="533400"/>
          </a:xfrm>
          <a:prstGeom prst="rect">
            <a:avLst/>
          </a:prstGeom>
          <a:noFill/>
          <a:ln w="9525">
            <a:noFill/>
            <a:miter lim="800000"/>
            <a:headEnd/>
            <a:tailEnd/>
          </a:ln>
          <a:effectLst/>
        </p:spPr>
      </p:pic>
      <p:pic>
        <p:nvPicPr>
          <p:cNvPr id="58373" name="Picture 5"/>
          <p:cNvPicPr>
            <a:picLocks noChangeAspect="1" noChangeArrowheads="1"/>
          </p:cNvPicPr>
          <p:nvPr/>
        </p:nvPicPr>
        <p:blipFill>
          <a:blip r:embed="rId5"/>
          <a:srcRect/>
          <a:stretch>
            <a:fillRect/>
          </a:stretch>
        </p:blipFill>
        <p:spPr bwMode="auto">
          <a:xfrm>
            <a:off x="4724400" y="1905000"/>
            <a:ext cx="1037968" cy="457200"/>
          </a:xfrm>
          <a:prstGeom prst="rect">
            <a:avLst/>
          </a:prstGeom>
          <a:noFill/>
          <a:ln w="9525">
            <a:noFill/>
            <a:miter lim="800000"/>
            <a:headEnd/>
            <a:tailEnd/>
          </a:ln>
          <a:effectLst/>
        </p:spPr>
      </p:pic>
      <p:pic>
        <p:nvPicPr>
          <p:cNvPr id="58374" name="Picture 6"/>
          <p:cNvPicPr>
            <a:picLocks noChangeAspect="1" noChangeArrowheads="1"/>
          </p:cNvPicPr>
          <p:nvPr/>
        </p:nvPicPr>
        <p:blipFill>
          <a:blip r:embed="rId6"/>
          <a:srcRect/>
          <a:stretch>
            <a:fillRect/>
          </a:stretch>
        </p:blipFill>
        <p:spPr bwMode="auto">
          <a:xfrm>
            <a:off x="1981200" y="1905000"/>
            <a:ext cx="1235031" cy="481012"/>
          </a:xfrm>
          <a:prstGeom prst="rect">
            <a:avLst/>
          </a:prstGeom>
          <a:noFill/>
          <a:ln w="9525">
            <a:noFill/>
            <a:miter lim="800000"/>
            <a:headEnd/>
            <a:tailEnd/>
          </a:ln>
          <a:effectLst/>
        </p:spPr>
      </p:pic>
      <p:sp>
        <p:nvSpPr>
          <p:cNvPr id="5837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58375"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971550" y="1914525"/>
            <a:ext cx="781050" cy="447675"/>
          </a:xfrm>
          <a:prstGeom prst="rect">
            <a:avLst/>
          </a:prstGeom>
          <a:noFill/>
        </p:spPr>
      </p:pic>
      <p:sp>
        <p:nvSpPr>
          <p:cNvPr id="10" name="TextBox 9"/>
          <p:cNvSpPr txBox="1"/>
          <p:nvPr/>
        </p:nvSpPr>
        <p:spPr>
          <a:xfrm>
            <a:off x="838200" y="3352800"/>
            <a:ext cx="7957131" cy="461665"/>
          </a:xfrm>
          <a:prstGeom prst="rect">
            <a:avLst/>
          </a:prstGeom>
          <a:noFill/>
        </p:spPr>
        <p:txBody>
          <a:bodyPr wrap="square" rtlCol="0">
            <a:spAutoFit/>
          </a:bodyPr>
          <a:lstStyle/>
          <a:p>
            <a:pPr algn="r" rtl="1">
              <a:buFont typeface="Wingdings" pitchFamily="2" charset="2"/>
              <a:buChar char="ü"/>
            </a:pPr>
            <a:r>
              <a:rPr lang="fa-IR" sz="2400" dirty="0" smtClean="0">
                <a:latin typeface="Times New Roman" pitchFamily="18" charset="0"/>
                <a:cs typeface="B Nazanin" pitchFamily="2" charset="-78"/>
              </a:rPr>
              <a:t>مسئله خطی را با                و ناحیه </a:t>
            </a: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را با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نشان می دهیم .</a:t>
            </a:r>
            <a:endParaRPr lang="en-US" sz="2400" dirty="0">
              <a:latin typeface="Times New Roman" pitchFamily="18" charset="0"/>
              <a:cs typeface="B Nazanin" pitchFamily="2" charset="-78"/>
            </a:endParaRPr>
          </a:p>
        </p:txBody>
      </p:sp>
      <p:pic>
        <p:nvPicPr>
          <p:cNvPr id="58377" name="Picture 9"/>
          <p:cNvPicPr>
            <a:picLocks noChangeAspect="1" noChangeArrowheads="1"/>
          </p:cNvPicPr>
          <p:nvPr/>
        </p:nvPicPr>
        <p:blipFill>
          <a:blip r:embed="rId8"/>
          <a:srcRect/>
          <a:stretch>
            <a:fillRect/>
          </a:stretch>
        </p:blipFill>
        <p:spPr bwMode="auto">
          <a:xfrm>
            <a:off x="5791200" y="3352800"/>
            <a:ext cx="990600" cy="4265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685800"/>
            <a:ext cx="2626040" cy="461665"/>
          </a:xfrm>
          <a:prstGeom prst="rect">
            <a:avLst/>
          </a:prstGeom>
          <a:noFill/>
        </p:spPr>
        <p:txBody>
          <a:bodyPr wrap="none" rtlCol="0">
            <a:spAutoFit/>
          </a:bodyPr>
          <a:lstStyle/>
          <a:p>
            <a:r>
              <a:rPr lang="fa-IR" sz="2400" dirty="0" smtClean="0">
                <a:cs typeface="B Titr" pitchFamily="2" charset="-78"/>
              </a:rPr>
              <a:t>محدودیت های مسئله :</a:t>
            </a:r>
            <a:endParaRPr lang="en-US" sz="2400" dirty="0">
              <a:cs typeface="B Titr" pitchFamily="2" charset="-78"/>
            </a:endParaRPr>
          </a:p>
        </p:txBody>
      </p:sp>
      <p:sp>
        <p:nvSpPr>
          <p:cNvPr id="5" name="TextBox 4"/>
          <p:cNvSpPr txBox="1"/>
          <p:nvPr/>
        </p:nvSpPr>
        <p:spPr>
          <a:xfrm>
            <a:off x="3894130" y="1676400"/>
            <a:ext cx="4792670" cy="430887"/>
          </a:xfrm>
          <a:prstGeom prst="rect">
            <a:avLst/>
          </a:prstGeom>
          <a:noFill/>
        </p:spPr>
        <p:txBody>
          <a:bodyPr wrap="square" rtlCol="0">
            <a:spAutoFit/>
          </a:bodyPr>
          <a:lstStyle/>
          <a:p>
            <a:pPr marL="342900" indent="-342900" algn="r" rtl="1"/>
            <a:r>
              <a:rPr lang="fa-IR" sz="2200" dirty="0" smtClean="0">
                <a:cs typeface="B Nazanin" pitchFamily="2" charset="-78"/>
              </a:rPr>
              <a:t>1. اشیائی که باید ساخته شوند چند وجهی هستند .</a:t>
            </a:r>
          </a:p>
        </p:txBody>
      </p:sp>
      <p:sp>
        <p:nvSpPr>
          <p:cNvPr id="6" name="TextBox 5"/>
          <p:cNvSpPr txBox="1"/>
          <p:nvPr/>
        </p:nvSpPr>
        <p:spPr>
          <a:xfrm>
            <a:off x="304800" y="2388513"/>
            <a:ext cx="8382000" cy="1573508"/>
          </a:xfrm>
          <a:prstGeom prst="rect">
            <a:avLst/>
          </a:prstGeom>
          <a:noFill/>
        </p:spPr>
        <p:txBody>
          <a:bodyPr wrap="square" rtlCol="0">
            <a:spAutoFit/>
          </a:bodyPr>
          <a:lstStyle/>
          <a:p>
            <a:pPr algn="just" rtl="1">
              <a:lnSpc>
                <a:spcPct val="150000"/>
              </a:lnSpc>
            </a:pPr>
            <a:r>
              <a:rPr lang="fa-IR" sz="2200" dirty="0" smtClean="0">
                <a:cs typeface="B Nazanin" pitchFamily="2" charset="-78"/>
              </a:rPr>
              <a:t>2. قالب ها باید یک قطعه باشند ، به عبارتی قالب ها نباید شامل دو قطعه یا بیشتر باشند .(استفاده از قالب هایی که شامل دو قطعه باشند ساخت اشیایی مثل کره را امکانپذیر می کند که با یک قالب یک قطعه ای امکانپذیر نیست.)</a:t>
            </a:r>
            <a:endParaRPr lang="en-US" sz="2200" dirty="0">
              <a:cs typeface="B Nazanin" pitchFamily="2" charset="-78"/>
            </a:endParaRPr>
          </a:p>
        </p:txBody>
      </p:sp>
      <p:sp>
        <p:nvSpPr>
          <p:cNvPr id="7" name="TextBox 6"/>
          <p:cNvSpPr txBox="1"/>
          <p:nvPr/>
        </p:nvSpPr>
        <p:spPr>
          <a:xfrm>
            <a:off x="0" y="4259759"/>
            <a:ext cx="8763000" cy="769441"/>
          </a:xfrm>
          <a:prstGeom prst="rect">
            <a:avLst/>
          </a:prstGeom>
          <a:noFill/>
        </p:spPr>
        <p:txBody>
          <a:bodyPr wrap="square" rtlCol="0">
            <a:spAutoFit/>
          </a:bodyPr>
          <a:lstStyle/>
          <a:p>
            <a:pPr algn="r" rtl="1"/>
            <a:r>
              <a:rPr lang="fa-IR" sz="2200" dirty="0" smtClean="0">
                <a:cs typeface="B Nazanin" pitchFamily="2" charset="-78"/>
              </a:rPr>
              <a:t>3. در انتها شی باید با یک انتقال از قالب خارج شود .به این معنا است که نمی توان آن را با پیچاندن از قالب خارج کرد.</a:t>
            </a:r>
            <a:endParaRPr lang="en-US" sz="2200" dirty="0">
              <a:cs typeface="B Nazanin" pitchFamily="2" charset="-78"/>
            </a:endParaRPr>
          </a:p>
        </p:txBody>
      </p:sp>
    </p:spTree>
    <p:extLst>
      <p:ext uri="{BB962C8B-B14F-4D97-AF65-F5344CB8AC3E}">
        <p14:creationId xmlns:p14="http://schemas.microsoft.com/office/powerpoint/2010/main" val="17319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457200"/>
            <a:ext cx="4800600" cy="461665"/>
          </a:xfrm>
          <a:prstGeom prst="rect">
            <a:avLst/>
          </a:prstGeom>
          <a:noFill/>
        </p:spPr>
        <p:txBody>
          <a:bodyPr wrap="square" rtlCol="0">
            <a:spAutoFit/>
          </a:bodyPr>
          <a:lstStyle/>
          <a:p>
            <a:pPr algn="r"/>
            <a:r>
              <a:rPr lang="fa-IR" sz="2400" dirty="0" smtClean="0">
                <a:cs typeface="B Nazanin" pitchFamily="2" charset="-78"/>
              </a:rPr>
              <a:t> 4 حالت کلی برای جواب مسئله وجود دارد :</a:t>
            </a:r>
            <a:endParaRPr lang="en-US" sz="2400" dirty="0">
              <a:cs typeface="B Nazanin" pitchFamily="2" charset="-78"/>
            </a:endParaRPr>
          </a:p>
        </p:txBody>
      </p:sp>
      <p:pic>
        <p:nvPicPr>
          <p:cNvPr id="60418" name="Picture 2"/>
          <p:cNvPicPr>
            <a:picLocks noChangeAspect="1" noChangeArrowheads="1"/>
          </p:cNvPicPr>
          <p:nvPr/>
        </p:nvPicPr>
        <p:blipFill>
          <a:blip r:embed="rId2"/>
          <a:srcRect/>
          <a:stretch>
            <a:fillRect/>
          </a:stretch>
        </p:blipFill>
        <p:spPr bwMode="auto">
          <a:xfrm>
            <a:off x="405064" y="1143000"/>
            <a:ext cx="8053136" cy="4572000"/>
          </a:xfrm>
          <a:prstGeom prst="rect">
            <a:avLst/>
          </a:prstGeom>
          <a:noFill/>
          <a:ln w="9525">
            <a:noFill/>
            <a:miter lim="800000"/>
            <a:headEnd/>
            <a:tailEnd/>
          </a:ln>
          <a:effectLst/>
        </p:spPr>
      </p:pic>
      <p:cxnSp>
        <p:nvCxnSpPr>
          <p:cNvPr id="5" name="Straight Arrow Connector 4"/>
          <p:cNvCxnSpPr/>
          <p:nvPr/>
        </p:nvCxnSpPr>
        <p:spPr>
          <a:xfrm rot="5400000">
            <a:off x="3733800" y="2362200"/>
            <a:ext cx="1524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8" name="Straight Arrow Connector 7"/>
          <p:cNvCxnSpPr/>
          <p:nvPr/>
        </p:nvCxnSpPr>
        <p:spPr>
          <a:xfrm rot="5400000">
            <a:off x="3734594" y="4952206"/>
            <a:ext cx="1524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58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584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14850" y="2057400"/>
            <a:ext cx="209550" cy="504825"/>
          </a:xfrm>
          <a:prstGeom prst="rect">
            <a:avLst/>
          </a:prstGeom>
          <a:noFill/>
        </p:spPr>
      </p:pic>
      <p:pic>
        <p:nvPicPr>
          <p:cNvPr id="1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14850" y="4676775"/>
            <a:ext cx="209550" cy="5048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29" y="381000"/>
            <a:ext cx="8709500" cy="4524315"/>
          </a:xfrm>
          <a:prstGeom prst="rect">
            <a:avLst/>
          </a:prstGeom>
          <a:noFill/>
        </p:spPr>
        <p:txBody>
          <a:bodyPr wrap="none" rtlCol="0">
            <a:spAutoFit/>
          </a:bodyPr>
          <a:lstStyle/>
          <a:p>
            <a:pPr marL="400050" indent="-400050" algn="r" rtl="1">
              <a:lnSpc>
                <a:spcPct val="150000"/>
              </a:lnSpc>
              <a:buFont typeface="+mj-lt"/>
              <a:buAutoNum type="romanLcPeriod"/>
            </a:pPr>
            <a:r>
              <a:rPr lang="fa-IR" sz="2400" dirty="0" smtClean="0">
                <a:latin typeface="Times New Roman" pitchFamily="18" charset="0"/>
                <a:cs typeface="B Nazanin" pitchFamily="2" charset="-78"/>
              </a:rPr>
              <a:t>مسئله خطی غیر شدنی است که جوابی برای مجموعه محدودیت ها وجود ندارد .</a:t>
            </a:r>
          </a:p>
          <a:p>
            <a:pPr marL="400050" indent="-400050" algn="r" rtl="1">
              <a:lnSpc>
                <a:spcPct val="150000"/>
              </a:lnSpc>
              <a:buFont typeface="+mj-lt"/>
              <a:buAutoNum type="romanLcPeriod"/>
            </a:pPr>
            <a:r>
              <a:rPr lang="fa-IR" sz="2400" dirty="0" smtClean="0">
                <a:latin typeface="Times New Roman" pitchFamily="18" charset="0"/>
                <a:cs typeface="B Nazanin" pitchFamily="2" charset="-78"/>
              </a:rPr>
              <a:t>ناحیه شدنی بیکران است که در این مورد پرتوی        وجود دارد که کاملا در ناحیه</a:t>
            </a:r>
          </a:p>
          <a:p>
            <a:pPr marL="400050" indent="-400050" algn="r" rtl="1">
              <a:lnSpc>
                <a:spcPct val="150000"/>
              </a:lnSpc>
            </a:pP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قرار دارد ،به طوریکه تابع هدف در جهت      ماکزیمم خواهد شد .</a:t>
            </a:r>
          </a:p>
          <a:p>
            <a:pPr marL="400050" indent="-400050" algn="r" rtl="1">
              <a:lnSpc>
                <a:spcPct val="150000"/>
              </a:lnSpc>
            </a:pPr>
            <a:r>
              <a:rPr lang="fa-IR" sz="2400" dirty="0" smtClean="0">
                <a:latin typeface="Times New Roman" pitchFamily="18" charset="0"/>
                <a:cs typeface="B Nazanin" pitchFamily="2" charset="-78"/>
              </a:rPr>
              <a:t>بنابراین در این مورد جوابی که مورد نظر است توصیف     می باشد .</a:t>
            </a:r>
          </a:p>
          <a:p>
            <a:pPr marL="400050" indent="-400050" algn="r" rtl="1">
              <a:lnSpc>
                <a:spcPct val="150000"/>
              </a:lnSpc>
            </a:pPr>
            <a:r>
              <a:rPr lang="en-US" sz="2400" dirty="0" smtClean="0">
                <a:latin typeface="Times New Roman" pitchFamily="18" charset="0"/>
                <a:cs typeface="B Nazanin" pitchFamily="2" charset="-78"/>
              </a:rPr>
              <a:t>iii.</a:t>
            </a:r>
            <a:r>
              <a:rPr lang="fa-IR" sz="2400" dirty="0" smtClean="0">
                <a:latin typeface="Times New Roman" pitchFamily="18" charset="0"/>
                <a:cs typeface="B Nazanin" pitchFamily="2" charset="-78"/>
              </a:rPr>
              <a:t> ناحیه </a:t>
            </a: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یک یال </a:t>
            </a:r>
            <a:r>
              <a:rPr lang="en-US" sz="2400" dirty="0" smtClean="0">
                <a:latin typeface="Times New Roman" pitchFamily="18" charset="0"/>
                <a:cs typeface="B Nazanin" pitchFamily="2" charset="-78"/>
              </a:rPr>
              <a:t>e</a:t>
            </a:r>
            <a:r>
              <a:rPr lang="fa-IR" sz="2400" dirty="0" smtClean="0">
                <a:latin typeface="Times New Roman" pitchFamily="18" charset="0"/>
                <a:cs typeface="B Nazanin" pitchFamily="2" charset="-78"/>
              </a:rPr>
              <a:t> دارد که جواب برای مسئله خطی وجود دارد اما یکتا نیست .</a:t>
            </a:r>
          </a:p>
          <a:p>
            <a:pPr marL="400050" indent="-400050" algn="r" rtl="1">
              <a:lnSpc>
                <a:spcPct val="150000"/>
              </a:lnSpc>
            </a:pPr>
            <a:r>
              <a:rPr lang="en-US" sz="2400" dirty="0" smtClean="0">
                <a:latin typeface="Times New Roman" pitchFamily="18" charset="0"/>
                <a:cs typeface="B Nazanin" pitchFamily="2" charset="-78"/>
              </a:rPr>
              <a:t>Iv</a:t>
            </a:r>
            <a:r>
              <a:rPr lang="fa-IR" sz="2400" dirty="0" smtClean="0">
                <a:latin typeface="Times New Roman" pitchFamily="18" charset="0"/>
                <a:cs typeface="B Nazanin" pitchFamily="2" charset="-78"/>
              </a:rPr>
              <a:t> اگر هیچ یک از سه حالت زیر رخ ندهد یک جواب یکتا وجود دارد که یک راس از </a:t>
            </a:r>
            <a:r>
              <a:rPr lang="en-US" sz="2400" dirty="0" smtClean="0">
                <a:latin typeface="Times New Roman" pitchFamily="18" charset="0"/>
                <a:cs typeface="B Nazanin" pitchFamily="2" charset="-78"/>
              </a:rPr>
              <a:t>C</a:t>
            </a:r>
            <a:r>
              <a:rPr lang="fa-IR" sz="2400" dirty="0" smtClean="0">
                <a:latin typeface="Times New Roman" pitchFamily="18" charset="0"/>
                <a:cs typeface="B Nazanin" pitchFamily="2" charset="-78"/>
              </a:rPr>
              <a:t> </a:t>
            </a:r>
          </a:p>
          <a:p>
            <a:pPr marL="400050" indent="-400050" algn="r" rtl="1">
              <a:lnSpc>
                <a:spcPct val="150000"/>
              </a:lnSpc>
            </a:pPr>
            <a:r>
              <a:rPr lang="fa-IR" sz="2400" dirty="0" smtClean="0">
                <a:latin typeface="Times New Roman" pitchFamily="18" charset="0"/>
                <a:cs typeface="B Nazanin" pitchFamily="2" charset="-78"/>
              </a:rPr>
              <a:t>می باشد .</a:t>
            </a:r>
          </a:p>
          <a:p>
            <a:pPr marL="400050" indent="-400050" algn="r" rtl="1">
              <a:lnSpc>
                <a:spcPct val="150000"/>
              </a:lnSpc>
            </a:pPr>
            <a:endParaRPr lang="fa-IR" sz="2400" dirty="0" smtClean="0">
              <a:latin typeface="Times New Roman" pitchFamily="18" charset="0"/>
              <a:cs typeface="B Nazanin" pitchFamily="2" charset="-78"/>
            </a:endParaRPr>
          </a:p>
        </p:txBody>
      </p:sp>
      <p:sp>
        <p:nvSpPr>
          <p:cNvPr id="3" name="Rectangle 2"/>
          <p:cNvSpPr/>
          <p:nvPr/>
        </p:nvSpPr>
        <p:spPr>
          <a:xfrm>
            <a:off x="3429000" y="1062335"/>
            <a:ext cx="338554" cy="461665"/>
          </a:xfrm>
          <a:prstGeom prst="rect">
            <a:avLst/>
          </a:prstGeom>
        </p:spPr>
        <p:txBody>
          <a:bodyPr wrap="none">
            <a:spAutoFit/>
          </a:bodyPr>
          <a:lstStyle/>
          <a:p>
            <a:r>
              <a:rPr lang="el-GR" sz="2400" dirty="0" smtClean="0">
                <a:latin typeface="Times New Roman" pitchFamily="18" charset="0"/>
                <a:cs typeface="B Nazanin" pitchFamily="2" charset="-78"/>
              </a:rPr>
              <a:t>ρ</a:t>
            </a:r>
            <a:endParaRPr lang="en-US" sz="2400" dirty="0"/>
          </a:p>
        </p:txBody>
      </p:sp>
      <p:sp>
        <p:nvSpPr>
          <p:cNvPr id="4" name="Rectangle 3"/>
          <p:cNvSpPr/>
          <p:nvPr/>
        </p:nvSpPr>
        <p:spPr>
          <a:xfrm>
            <a:off x="3623846" y="1447800"/>
            <a:ext cx="338554" cy="461665"/>
          </a:xfrm>
          <a:prstGeom prst="rect">
            <a:avLst/>
          </a:prstGeom>
        </p:spPr>
        <p:txBody>
          <a:bodyPr wrap="none">
            <a:spAutoFit/>
          </a:bodyPr>
          <a:lstStyle/>
          <a:p>
            <a:r>
              <a:rPr lang="el-GR" sz="2400" dirty="0" smtClean="0">
                <a:latin typeface="Times New Roman" pitchFamily="18" charset="0"/>
                <a:cs typeface="B Nazanin" pitchFamily="2" charset="-78"/>
              </a:rPr>
              <a:t>ρ</a:t>
            </a:r>
            <a:endParaRPr lang="en-US" sz="2400" dirty="0"/>
          </a:p>
        </p:txBody>
      </p:sp>
      <p:sp>
        <p:nvSpPr>
          <p:cNvPr id="5" name="Rectangle 4"/>
          <p:cNvSpPr/>
          <p:nvPr/>
        </p:nvSpPr>
        <p:spPr>
          <a:xfrm>
            <a:off x="3429000" y="2129135"/>
            <a:ext cx="338554" cy="461665"/>
          </a:xfrm>
          <a:prstGeom prst="rect">
            <a:avLst/>
          </a:prstGeom>
        </p:spPr>
        <p:txBody>
          <a:bodyPr wrap="none">
            <a:spAutoFit/>
          </a:bodyPr>
          <a:lstStyle/>
          <a:p>
            <a:r>
              <a:rPr lang="el-GR" sz="2400" dirty="0" smtClean="0">
                <a:latin typeface="Times New Roman" pitchFamily="18" charset="0"/>
                <a:cs typeface="B Nazanin" pitchFamily="2" charset="-78"/>
              </a:rPr>
              <a:t>ρ</a:t>
            </a:r>
            <a:endParaRPr lang="en-US" sz="24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14236"/>
            <a:ext cx="8001000" cy="600164"/>
          </a:xfrm>
          <a:prstGeom prst="rect">
            <a:avLst/>
          </a:prstGeom>
        </p:spPr>
        <p:txBody>
          <a:bodyPr wrap="square">
            <a:spAutoFit/>
          </a:bodyPr>
          <a:lstStyle/>
          <a:p>
            <a:pPr algn="r" rtl="1">
              <a:lnSpc>
                <a:spcPct val="150000"/>
              </a:lnSpc>
              <a:buFont typeface="Wingdings" pitchFamily="2" charset="2"/>
              <a:buChar char="q"/>
            </a:pPr>
            <a:r>
              <a:rPr lang="fa-IR" sz="2400" dirty="0" smtClean="0">
                <a:cs typeface="B Nazanin" pitchFamily="2" charset="-78"/>
              </a:rPr>
              <a:t>  ایده راه حل هندسی مساله استفاده از یک الگوریتم افزایشی است.</a:t>
            </a:r>
            <a:endParaRPr lang="en-US" sz="2400" dirty="0">
              <a:cs typeface="B Nazanin" pitchFamily="2" charset="-78"/>
            </a:endParaRPr>
          </a:p>
        </p:txBody>
      </p:sp>
      <p:sp>
        <p:nvSpPr>
          <p:cNvPr id="3" name="Rectangle 2"/>
          <p:cNvSpPr/>
          <p:nvPr/>
        </p:nvSpPr>
        <p:spPr>
          <a:xfrm>
            <a:off x="609600" y="1143000"/>
            <a:ext cx="8077200" cy="2308324"/>
          </a:xfrm>
          <a:prstGeom prst="rect">
            <a:avLst/>
          </a:prstGeom>
        </p:spPr>
        <p:txBody>
          <a:bodyPr wrap="square">
            <a:spAutoFit/>
          </a:bodyPr>
          <a:lstStyle/>
          <a:p>
            <a:pPr algn="r" rtl="1">
              <a:lnSpc>
                <a:spcPct val="150000"/>
              </a:lnSpc>
              <a:buFont typeface="Wingdings" pitchFamily="2" charset="2"/>
              <a:buChar char="q"/>
            </a:pPr>
            <a:r>
              <a:rPr lang="fa-IR" sz="2400" dirty="0" smtClean="0">
                <a:latin typeface="Times New Roman" pitchFamily="18" charset="0"/>
                <a:cs typeface="B Nazanin" pitchFamily="2" charset="-78"/>
              </a:rPr>
              <a:t> در هر مرحله یک محدودیت اضافه می شود و برای مساله جدید یک جواب بهینه  بدست می آید.بنابراین نیاز است که جواب هریک از مسائل میانی خوب و یکتا باشد .</a:t>
            </a:r>
          </a:p>
          <a:p>
            <a:pPr algn="r" rtl="1">
              <a:lnSpc>
                <a:spcPct val="150000"/>
              </a:lnSpc>
            </a:pPr>
            <a:r>
              <a:rPr lang="fa-IR" sz="2400" dirty="0" smtClean="0">
                <a:latin typeface="Times New Roman" pitchFamily="18" charset="0"/>
                <a:cs typeface="B Nazanin" pitchFamily="2" charset="-78"/>
              </a:rPr>
              <a:t>به عبارت دیگر فرض می شود که هر ناحیه</a:t>
            </a: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میانی ، یک راس بهینه یکتا دارد مثل شکل(</a:t>
            </a:r>
            <a:r>
              <a:rPr lang="en-US" sz="2400" dirty="0" smtClean="0">
                <a:latin typeface="Times New Roman" pitchFamily="18" charset="0"/>
                <a:cs typeface="B Nazanin" pitchFamily="2" charset="-78"/>
              </a:rPr>
              <a:t>iv</a:t>
            </a:r>
            <a:r>
              <a:rPr lang="fa-IR" sz="2400" dirty="0" smtClean="0">
                <a:latin typeface="Times New Roman" pitchFamily="18" charset="0"/>
                <a:cs typeface="B Nazanin" pitchFamily="2" charset="-78"/>
              </a:rPr>
              <a:t>) . </a:t>
            </a:r>
            <a:r>
              <a:rPr lang="fa-IR" sz="2400" dirty="0" smtClean="0">
                <a:cs typeface="B Nazanin" pitchFamily="2" charset="-78"/>
              </a:rPr>
              <a:t>اما ممکن همیشه این شرط برقرار نشود.</a:t>
            </a:r>
            <a:endParaRPr lang="en-US" sz="2400" dirty="0">
              <a:latin typeface="Times New Roman" pitchFamily="18" charset="0"/>
              <a:cs typeface="B Nazanin" pitchFamily="2" charset="-78"/>
            </a:endParaRPr>
          </a:p>
        </p:txBody>
      </p:sp>
      <p:pic>
        <p:nvPicPr>
          <p:cNvPr id="61442" name="Picture 2"/>
          <p:cNvPicPr>
            <a:picLocks noChangeAspect="1" noChangeArrowheads="1"/>
          </p:cNvPicPr>
          <p:nvPr/>
        </p:nvPicPr>
        <p:blipFill>
          <a:blip r:embed="rId2"/>
          <a:srcRect/>
          <a:stretch>
            <a:fillRect/>
          </a:stretch>
        </p:blipFill>
        <p:spPr bwMode="auto">
          <a:xfrm>
            <a:off x="682524" y="3575641"/>
            <a:ext cx="3108425" cy="2596559"/>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5362575" y="3463961"/>
            <a:ext cx="3248025" cy="2708239"/>
          </a:xfrm>
          <a:prstGeom prst="rect">
            <a:avLst/>
          </a:prstGeom>
          <a:noFill/>
          <a:ln w="9525">
            <a:noFill/>
            <a:miter lim="800000"/>
            <a:headEnd/>
            <a:tailEnd/>
          </a:ln>
          <a:effectLst/>
        </p:spPr>
      </p:pic>
      <p:cxnSp>
        <p:nvCxnSpPr>
          <p:cNvPr id="7" name="Straight Arrow Connector 6"/>
          <p:cNvCxnSpPr/>
          <p:nvPr/>
        </p:nvCxnSpPr>
        <p:spPr>
          <a:xfrm>
            <a:off x="3962400" y="5027612"/>
            <a:ext cx="11430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869" y="304800"/>
            <a:ext cx="8642931" cy="1154162"/>
          </a:xfrm>
          <a:prstGeom prst="rect">
            <a:avLst/>
          </a:prstGeom>
          <a:noFill/>
        </p:spPr>
        <p:txBody>
          <a:bodyPr wrap="square" rtlCol="0">
            <a:spAutoFit/>
          </a:bodyPr>
          <a:lstStyle/>
          <a:p>
            <a:pPr algn="r" rtl="1">
              <a:lnSpc>
                <a:spcPct val="150000"/>
              </a:lnSpc>
              <a:buFont typeface="Wingdings" pitchFamily="2" charset="2"/>
              <a:buChar char="q"/>
            </a:pPr>
            <a:r>
              <a:rPr lang="fa-IR" sz="2400" dirty="0" smtClean="0">
                <a:cs typeface="B Nazanin" pitchFamily="2" charset="-78"/>
              </a:rPr>
              <a:t>بنابراین برای تضمین اینکه مسئله کراندار باشد دو محدودیت جدید به صورت زیر اضافه می کنیم :</a:t>
            </a:r>
            <a:endParaRPr lang="en-US" sz="2400" dirty="0">
              <a:cs typeface="B Nazanin" pitchFamily="2" charset="-78"/>
            </a:endParaRPr>
          </a:p>
        </p:txBody>
      </p:sp>
      <p:pic>
        <p:nvPicPr>
          <p:cNvPr id="62466" name="Picture 2"/>
          <p:cNvPicPr>
            <a:picLocks noChangeAspect="1" noChangeArrowheads="1"/>
          </p:cNvPicPr>
          <p:nvPr/>
        </p:nvPicPr>
        <p:blipFill>
          <a:blip r:embed="rId2"/>
          <a:srcRect/>
          <a:stretch>
            <a:fillRect/>
          </a:stretch>
        </p:blipFill>
        <p:spPr bwMode="auto">
          <a:xfrm>
            <a:off x="304800" y="1295400"/>
            <a:ext cx="4563073" cy="2369183"/>
          </a:xfrm>
          <a:prstGeom prst="rect">
            <a:avLst/>
          </a:prstGeom>
          <a:noFill/>
          <a:ln w="9525">
            <a:noFill/>
            <a:miter lim="800000"/>
            <a:headEnd/>
            <a:tailEnd/>
          </a:ln>
          <a:effectLst/>
        </p:spPr>
      </p:pic>
      <p:sp>
        <p:nvSpPr>
          <p:cNvPr id="6" name="TextBox 5"/>
          <p:cNvSpPr txBox="1"/>
          <p:nvPr/>
        </p:nvSpPr>
        <p:spPr>
          <a:xfrm>
            <a:off x="-457200" y="4724400"/>
            <a:ext cx="9296400" cy="1154162"/>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با انتخاب </a:t>
            </a:r>
            <a:r>
              <a:rPr lang="en-US" sz="2400" dirty="0" smtClean="0">
                <a:latin typeface="Times New Roman" pitchFamily="18" charset="0"/>
                <a:cs typeface="B Nazanin" pitchFamily="2" charset="-78"/>
              </a:rPr>
              <a:t>m1</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m2</a:t>
            </a:r>
            <a:r>
              <a:rPr lang="fa-IR" sz="2400" dirty="0" smtClean="0">
                <a:latin typeface="Times New Roman" pitchFamily="18" charset="0"/>
                <a:cs typeface="B Nazanin" pitchFamily="2" charset="-78"/>
              </a:rPr>
              <a:t> که به نیم صفحه های مجموعه </a:t>
            </a:r>
            <a:r>
              <a:rPr lang="en-US" sz="2400" dirty="0" smtClean="0">
                <a:latin typeface="Times New Roman" pitchFamily="18" charset="0"/>
                <a:cs typeface="B Nazanin" pitchFamily="2" charset="-78"/>
              </a:rPr>
              <a:t> H</a:t>
            </a:r>
            <a:r>
              <a:rPr lang="fa-IR" sz="2400" dirty="0" smtClean="0">
                <a:latin typeface="Times New Roman" pitchFamily="18" charset="0"/>
                <a:cs typeface="B Nazanin" pitchFamily="2" charset="-78"/>
              </a:rPr>
              <a:t> بستگی ندارند ناحیه </a:t>
            </a:r>
            <a:r>
              <a:rPr lang="en-US" sz="2400" dirty="0" smtClean="0">
                <a:latin typeface="Times New Roman" pitchFamily="18" charset="0"/>
                <a:cs typeface="B Nazanin" pitchFamily="2" charset="-78"/>
              </a:rPr>
              <a:t>C0=m1∩m2</a:t>
            </a:r>
            <a:endParaRPr lang="fa-IR" sz="2400" dirty="0" smtClean="0">
              <a:latin typeface="Times New Roman" pitchFamily="18" charset="0"/>
              <a:cs typeface="B Nazanin" pitchFamily="2" charset="-78"/>
            </a:endParaRPr>
          </a:p>
          <a:p>
            <a:pPr algn="r" rtl="1">
              <a:lnSpc>
                <a:spcPct val="150000"/>
              </a:lnSpc>
            </a:pPr>
            <a:r>
              <a:rPr lang="fa-IR" sz="2400" dirty="0" smtClean="0">
                <a:latin typeface="Times New Roman" pitchFamily="18" charset="0"/>
                <a:cs typeface="B Nazanin" pitchFamily="2" charset="-78"/>
              </a:rPr>
              <a:t> یک ناحیه</a:t>
            </a:r>
            <a:r>
              <a:rPr lang="en-US" sz="2400" dirty="0">
                <a:latin typeface="Times New Roman" pitchFamily="18" charset="0"/>
                <a:cs typeface="B Nazanin" pitchFamily="2" charset="-78"/>
              </a:rPr>
              <a:t> </a:t>
            </a:r>
            <a:r>
              <a:rPr lang="fa-IR" sz="2400" dirty="0" smtClean="0">
                <a:latin typeface="Times New Roman" pitchFamily="18" charset="0"/>
                <a:cs typeface="B Nazanin" pitchFamily="2" charset="-78"/>
              </a:rPr>
              <a:t>گوشه دار است . </a:t>
            </a:r>
            <a:endParaRPr lang="en-US" sz="2400" dirty="0">
              <a:latin typeface="Times New Roman" pitchFamily="18" charset="0"/>
              <a:cs typeface="B Nazanin" pitchFamily="2" charset="-78"/>
            </a:endParaRPr>
          </a:p>
        </p:txBody>
      </p:sp>
      <p:sp>
        <p:nvSpPr>
          <p:cNvPr id="7" name="TextBox 6"/>
          <p:cNvSpPr txBox="1"/>
          <p:nvPr/>
        </p:nvSpPr>
        <p:spPr>
          <a:xfrm>
            <a:off x="228600" y="3581400"/>
            <a:ext cx="8458200" cy="1200329"/>
          </a:xfrm>
          <a:prstGeom prst="rect">
            <a:avLst/>
          </a:prstGeom>
          <a:noFill/>
        </p:spPr>
        <p:txBody>
          <a:bodyPr wrap="square" rtlCol="0">
            <a:spAutoFit/>
          </a:bodyPr>
          <a:lstStyle/>
          <a:p>
            <a:pPr algn="r" rtl="1">
              <a:lnSpc>
                <a:spcPct val="150000"/>
              </a:lnSpc>
            </a:pPr>
            <a:r>
              <a:rPr lang="en-US" sz="2400" dirty="0" smtClean="0">
                <a:latin typeface="Times New Roman" pitchFamily="18" charset="0"/>
                <a:cs typeface="Times New Roman" pitchFamily="18" charset="0"/>
              </a:rPr>
              <a:t>M</a:t>
            </a:r>
            <a:r>
              <a:rPr lang="fa-IR" sz="2400" dirty="0" smtClean="0">
                <a:cs typeface="B Nazanin" pitchFamily="2" charset="-78"/>
              </a:rPr>
              <a:t>باید به اندازه کافی بزرگ باشد که محدودیت های اضافه شده روی جواب بهینه تاثیر نگذارد .</a:t>
            </a:r>
            <a:endParaRPr lang="en-US" sz="24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7200"/>
            <a:ext cx="8763000" cy="1154162"/>
          </a:xfrm>
          <a:prstGeom prst="rect">
            <a:avLst/>
          </a:prstGeom>
        </p:spPr>
        <p:txBody>
          <a:bodyPr wrap="square">
            <a:spAutoFit/>
          </a:bodyPr>
          <a:lstStyle/>
          <a:p>
            <a:pPr algn="r" rtl="1">
              <a:lnSpc>
                <a:spcPct val="150000"/>
              </a:lnSpc>
              <a:buFont typeface="Wingdings" pitchFamily="2" charset="2"/>
              <a:buChar char="ü"/>
            </a:pPr>
            <a:r>
              <a:rPr lang="fa-IR" sz="2400" dirty="0" smtClean="0">
                <a:cs typeface="B Nazanin" pitchFamily="2" charset="-78"/>
              </a:rPr>
              <a:t> اگر مساله بی نهایت جواب داشته باشد، در این حالت کوچکترین نقطه در ترتیب قاموسی خواهد بود .</a:t>
            </a:r>
            <a:endParaRPr lang="en-US" sz="2400" dirty="0">
              <a:cs typeface="B Nazanin" pitchFamily="2" charset="-78"/>
            </a:endParaRPr>
          </a:p>
        </p:txBody>
      </p:sp>
      <p:pic>
        <p:nvPicPr>
          <p:cNvPr id="63490" name="Picture 2"/>
          <p:cNvPicPr>
            <a:picLocks noChangeAspect="1" noChangeArrowheads="1"/>
          </p:cNvPicPr>
          <p:nvPr/>
        </p:nvPicPr>
        <p:blipFill>
          <a:blip r:embed="rId2"/>
          <a:srcRect/>
          <a:stretch>
            <a:fillRect/>
          </a:stretch>
        </p:blipFill>
        <p:spPr bwMode="auto">
          <a:xfrm>
            <a:off x="3581400" y="1447800"/>
            <a:ext cx="2753226" cy="2746655"/>
          </a:xfrm>
          <a:prstGeom prst="rect">
            <a:avLst/>
          </a:prstGeom>
          <a:noFill/>
          <a:ln w="9525">
            <a:noFill/>
            <a:miter lim="800000"/>
            <a:headEnd/>
            <a:tailEnd/>
          </a:ln>
          <a:effectLst/>
        </p:spPr>
      </p:pic>
      <p:sp>
        <p:nvSpPr>
          <p:cNvPr id="6349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381000" y="4495800"/>
            <a:ext cx="8444940" cy="1154162"/>
          </a:xfrm>
          <a:prstGeom prst="rect">
            <a:avLst/>
          </a:prstGeom>
          <a:noFill/>
        </p:spPr>
        <p:txBody>
          <a:bodyPr wrap="none" rtlCol="0">
            <a:spAutoFit/>
          </a:bodyPr>
          <a:lstStyle/>
          <a:p>
            <a:pPr algn="r" rtl="1">
              <a:lnSpc>
                <a:spcPct val="150000"/>
              </a:lnSpc>
            </a:pPr>
            <a:r>
              <a:rPr lang="fa-IR" sz="2400" dirty="0" smtClean="0">
                <a:latin typeface="Times New Roman" pitchFamily="18" charset="0"/>
                <a:cs typeface="B Nazanin" pitchFamily="2" charset="-78"/>
              </a:rPr>
              <a:t> با این دو قرار داد هرمسئله خطی که </a:t>
            </a: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بشد یک جواب یکتا دارد که راس ناحیه </a:t>
            </a:r>
            <a:endParaRPr lang="en-US" sz="2400" dirty="0" smtClean="0">
              <a:latin typeface="Times New Roman" pitchFamily="18" charset="0"/>
              <a:cs typeface="B Nazanin" pitchFamily="2" charset="-78"/>
            </a:endParaRPr>
          </a:p>
          <a:p>
            <a:pPr algn="r" rtl="1">
              <a:lnSpc>
                <a:spcPct val="150000"/>
              </a:lnSpc>
            </a:pPr>
            <a:r>
              <a:rPr lang="en-US" sz="2400" dirty="0" smtClean="0">
                <a:latin typeface="Times New Roman" pitchFamily="18" charset="0"/>
                <a:cs typeface="B Nazanin" pitchFamily="2" charset="-78"/>
              </a:rPr>
              <a:t>feasible </a:t>
            </a:r>
            <a:r>
              <a:rPr lang="fa-IR" sz="2400" dirty="0" smtClean="0">
                <a:latin typeface="Times New Roman" pitchFamily="18" charset="0"/>
                <a:cs typeface="B Nazanin" pitchFamily="2" charset="-78"/>
              </a:rPr>
              <a:t>است که این راس ، راس بهینه نامیده می شود . </a:t>
            </a:r>
            <a:endParaRPr lang="en-US" sz="2400"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705600" y="3200400"/>
            <a:ext cx="1937331" cy="461665"/>
          </a:xfrm>
          <a:prstGeom prst="rect">
            <a:avLst/>
          </a:prstGeom>
          <a:noFill/>
        </p:spPr>
        <p:txBody>
          <a:bodyPr wrap="square" rtlCol="0">
            <a:spAutoFit/>
          </a:bodyPr>
          <a:lstStyle/>
          <a:p>
            <a:pPr algn="r"/>
            <a:r>
              <a:rPr lang="fa-IR" sz="2400" dirty="0" smtClean="0">
                <a:cs typeface="B Nazanin" pitchFamily="2" charset="-78"/>
              </a:rPr>
              <a:t>فرض کنید :</a:t>
            </a:r>
            <a:endParaRPr lang="en-US" sz="2400" dirty="0">
              <a:cs typeface="B Nazanin" pitchFamily="2" charset="-78"/>
            </a:endParaRPr>
          </a:p>
        </p:txBody>
      </p:sp>
      <p:pic>
        <p:nvPicPr>
          <p:cNvPr id="64514" name="Picture 2"/>
          <p:cNvPicPr>
            <a:picLocks noChangeAspect="1" noChangeArrowheads="1"/>
          </p:cNvPicPr>
          <p:nvPr/>
        </p:nvPicPr>
        <p:blipFill>
          <a:blip r:embed="rId2"/>
          <a:srcRect/>
          <a:stretch>
            <a:fillRect/>
          </a:stretch>
        </p:blipFill>
        <p:spPr bwMode="auto">
          <a:xfrm>
            <a:off x="203835" y="3212292"/>
            <a:ext cx="5590903" cy="1131108"/>
          </a:xfrm>
          <a:prstGeom prst="rect">
            <a:avLst/>
          </a:prstGeom>
          <a:noFill/>
          <a:ln w="9525">
            <a:noFill/>
            <a:miter lim="800000"/>
            <a:headEnd/>
            <a:tailEnd/>
          </a:ln>
          <a:effectLst/>
        </p:spPr>
      </p:pic>
      <p:sp>
        <p:nvSpPr>
          <p:cNvPr id="8" name="Rectangle 7"/>
          <p:cNvSpPr/>
          <p:nvPr/>
        </p:nvSpPr>
        <p:spPr>
          <a:xfrm>
            <a:off x="3930370" y="4338935"/>
            <a:ext cx="4756430" cy="461665"/>
          </a:xfrm>
          <a:prstGeom prst="rect">
            <a:avLst/>
          </a:prstGeom>
        </p:spPr>
        <p:txBody>
          <a:bodyPr wrap="none">
            <a:spAutoFit/>
          </a:bodyPr>
          <a:lstStyle/>
          <a:p>
            <a:pPr algn="r" rtl="1">
              <a:buFont typeface="Wingdings" pitchFamily="2" charset="2"/>
              <a:buChar char="ü"/>
            </a:pPr>
            <a:r>
              <a:rPr lang="fa-IR" sz="2400" dirty="0" smtClean="0">
                <a:latin typeface="Times New Roman" pitchFamily="18" charset="0"/>
                <a:cs typeface="B Nazanin" pitchFamily="2" charset="-78"/>
              </a:rPr>
              <a:t>جواب یکتای مرحله </a:t>
            </a:r>
            <a:r>
              <a:rPr lang="en-US" sz="2400" dirty="0" smtClean="0">
                <a:latin typeface="Times New Roman" pitchFamily="18" charset="0"/>
                <a:cs typeface="B Nazanin" pitchFamily="2" charset="-78"/>
              </a:rPr>
              <a:t>i </a:t>
            </a:r>
            <a:r>
              <a:rPr lang="fa-IR" sz="2400" dirty="0" smtClean="0">
                <a:latin typeface="Times New Roman" pitchFamily="18" charset="0"/>
                <a:cs typeface="B Nazanin" pitchFamily="2" charset="-78"/>
              </a:rPr>
              <a:t>را با </a:t>
            </a:r>
            <a:r>
              <a:rPr lang="en-US" sz="2400" dirty="0" smtClean="0">
                <a:latin typeface="Times New Roman" pitchFamily="18" charset="0"/>
                <a:cs typeface="B Nazanin" pitchFamily="2" charset="-78"/>
              </a:rPr>
              <a:t>𝑣𝑖 </a:t>
            </a:r>
            <a:r>
              <a:rPr lang="fa-IR" sz="2400" dirty="0" smtClean="0">
                <a:latin typeface="Times New Roman" pitchFamily="18" charset="0"/>
                <a:cs typeface="B Nazanin" pitchFamily="2" charset="-78"/>
              </a:rPr>
              <a:t>نشان می دهیم .</a:t>
            </a:r>
            <a:endParaRPr lang="en-US" sz="2400" dirty="0">
              <a:latin typeface="Times New Roman" pitchFamily="18" charset="0"/>
              <a:cs typeface="B Nazanin" pitchFamily="2" charset="-78"/>
            </a:endParaRPr>
          </a:p>
        </p:txBody>
      </p:sp>
      <p:pic>
        <p:nvPicPr>
          <p:cNvPr id="64515" name="Picture 3"/>
          <p:cNvPicPr>
            <a:picLocks noChangeAspect="1" noChangeArrowheads="1"/>
          </p:cNvPicPr>
          <p:nvPr/>
        </p:nvPicPr>
        <p:blipFill>
          <a:blip r:embed="rId3"/>
          <a:srcRect/>
          <a:stretch>
            <a:fillRect/>
          </a:stretch>
        </p:blipFill>
        <p:spPr bwMode="auto">
          <a:xfrm>
            <a:off x="152400" y="4872335"/>
            <a:ext cx="4166235" cy="771525"/>
          </a:xfrm>
          <a:prstGeom prst="rect">
            <a:avLst/>
          </a:prstGeom>
          <a:noFill/>
          <a:ln w="9525">
            <a:noFill/>
            <a:miter lim="800000"/>
            <a:headEnd/>
            <a:tailEnd/>
          </a:ln>
          <a:effectLst/>
        </p:spPr>
      </p:pic>
      <p:sp>
        <p:nvSpPr>
          <p:cNvPr id="10" name="TextBox 9"/>
          <p:cNvSpPr txBox="1"/>
          <p:nvPr/>
        </p:nvSpPr>
        <p:spPr>
          <a:xfrm>
            <a:off x="7464900" y="4948535"/>
            <a:ext cx="968535" cy="461665"/>
          </a:xfrm>
          <a:prstGeom prst="rect">
            <a:avLst/>
          </a:prstGeom>
          <a:noFill/>
        </p:spPr>
        <p:txBody>
          <a:bodyPr wrap="none" rtlCol="0">
            <a:spAutoFit/>
          </a:bodyPr>
          <a:lstStyle/>
          <a:p>
            <a:pPr algn="r"/>
            <a:r>
              <a:rPr lang="fa-IR" sz="2400" dirty="0" smtClean="0">
                <a:cs typeface="B Nazanin" pitchFamily="2" charset="-78"/>
              </a:rPr>
              <a:t>و داریم :</a:t>
            </a:r>
            <a:endParaRPr lang="en-US" sz="2400" dirty="0">
              <a:cs typeface="B Nazanin" pitchFamily="2" charset="-78"/>
            </a:endParaRPr>
          </a:p>
        </p:txBody>
      </p:sp>
      <p:sp>
        <p:nvSpPr>
          <p:cNvPr id="11" name="Rectangle 10"/>
          <p:cNvSpPr/>
          <p:nvPr/>
        </p:nvSpPr>
        <p:spPr>
          <a:xfrm>
            <a:off x="965835" y="5862935"/>
            <a:ext cx="7467600" cy="461665"/>
          </a:xfrm>
          <a:prstGeom prst="rect">
            <a:avLst/>
          </a:prstGeom>
        </p:spPr>
        <p:txBody>
          <a:bodyPr wrap="square">
            <a:spAutoFit/>
          </a:bodyPr>
          <a:lstStyle/>
          <a:p>
            <a:pPr marL="457200" indent="-457200" algn="r" rtl="1">
              <a:buFont typeface="Wingdings" pitchFamily="2" charset="2"/>
              <a:buChar char="ü"/>
            </a:pPr>
            <a:r>
              <a:rPr lang="fa-IR" sz="2400" dirty="0" smtClean="0">
                <a:latin typeface="Times New Roman" pitchFamily="18" charset="0"/>
                <a:cs typeface="B Nazanin" pitchFamily="2" charset="-78"/>
              </a:rPr>
              <a:t>در نتیجه اگر برای یک </a:t>
            </a:r>
            <a:r>
              <a:rPr lang="en-US" sz="2400" dirty="0" smtClean="0">
                <a:latin typeface="Times New Roman" pitchFamily="18" charset="0"/>
                <a:cs typeface="B Nazanin" pitchFamily="2" charset="-78"/>
              </a:rPr>
              <a:t>i ، 𝐶</a:t>
            </a:r>
            <a:r>
              <a:rPr lang="en-US" dirty="0" smtClean="0">
                <a:latin typeface="Times New Roman" pitchFamily="18" charset="0"/>
                <a:cs typeface="B Nazanin" pitchFamily="2" charset="-78"/>
              </a:rPr>
              <a:t>𝑖</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آنگاه برای هر  </a:t>
            </a:r>
            <a:r>
              <a:rPr lang="en-US" sz="2400" dirty="0" smtClean="0">
                <a:latin typeface="Times New Roman" pitchFamily="18" charset="0"/>
                <a:cs typeface="B Nazanin" pitchFamily="2" charset="-78"/>
              </a:rPr>
              <a:t>j≥ i ،</a:t>
            </a:r>
            <a:r>
              <a:rPr lang="fa-IR" sz="2400" dirty="0" smtClean="0">
                <a:latin typeface="Times New Roman" pitchFamily="18" charset="0"/>
                <a:cs typeface="B Nazanin" pitchFamily="2" charset="-78"/>
              </a:rPr>
              <a:t> </a:t>
            </a:r>
            <a:r>
              <a:rPr lang="en-US" sz="2400" dirty="0" smtClean="0">
                <a:latin typeface="Times New Roman" pitchFamily="18" charset="0"/>
                <a:cs typeface="B Nazanin" pitchFamily="2" charset="-78"/>
              </a:rPr>
              <a:t> 𝐶</a:t>
            </a:r>
            <a:r>
              <a:rPr lang="en-US" sz="1600" dirty="0" smtClean="0">
                <a:latin typeface="Times New Roman" pitchFamily="18" charset="0"/>
                <a:cs typeface="B Nazanin" pitchFamily="2" charset="-78"/>
              </a:rPr>
              <a:t>𝑗</a:t>
            </a:r>
            <a:r>
              <a:rPr lang="en-US" sz="2400" dirty="0" smtClean="0">
                <a:latin typeface="Times New Roman" pitchFamily="18" charset="0"/>
                <a:cs typeface="B Nazanin" pitchFamily="2" charset="-78"/>
              </a:rPr>
              <a:t>=∅</a:t>
            </a:r>
            <a:r>
              <a:rPr lang="fa-IR" sz="2400" dirty="0" smtClean="0">
                <a:latin typeface="Times New Roman" pitchFamily="18" charset="0"/>
                <a:cs typeface="B Nazanin" pitchFamily="2" charset="-78"/>
              </a:rPr>
              <a:t> </a:t>
            </a:r>
            <a:endParaRPr lang="en-US" sz="2400" dirty="0" smtClean="0">
              <a:latin typeface="Times New Roman" pitchFamily="18" charset="0"/>
              <a:cs typeface="B Nazanin" pitchFamily="2" charset="-78"/>
            </a:endParaRPr>
          </a:p>
        </p:txBody>
      </p:sp>
      <p:sp>
        <p:nvSpPr>
          <p:cNvPr id="9" name="TextBox 8"/>
          <p:cNvSpPr txBox="1"/>
          <p:nvPr/>
        </p:nvSpPr>
        <p:spPr>
          <a:xfrm>
            <a:off x="304800" y="304800"/>
            <a:ext cx="8414331" cy="1754326"/>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فرض کنید              یک مسئله خطی باشد و نیم صفحه های </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1</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2</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را داشته باشیم و </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مجموعه ای از </a:t>
            </a:r>
            <a:r>
              <a:rPr lang="en-US" sz="24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محدودیت اول همراه با دو محدودیت </a:t>
            </a:r>
            <a:r>
              <a:rPr lang="en-US" sz="2400" dirty="0" smtClean="0">
                <a:latin typeface="Times New Roman" pitchFamily="18" charset="0"/>
                <a:cs typeface="B Nazanin" pitchFamily="2" charset="-78"/>
              </a:rPr>
              <a:t>m</a:t>
            </a:r>
            <a:r>
              <a:rPr lang="en-US" sz="12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 m</a:t>
            </a:r>
            <a:r>
              <a:rPr lang="en-US" sz="1200" dirty="0" smtClean="0">
                <a:latin typeface="Times New Roman" pitchFamily="18" charset="0"/>
                <a:cs typeface="B Nazanin" pitchFamily="2" charset="-78"/>
              </a:rPr>
              <a:t>2</a:t>
            </a:r>
            <a:r>
              <a:rPr lang="fa-IR" sz="2400" dirty="0" smtClean="0">
                <a:latin typeface="Times New Roman" pitchFamily="18" charset="0"/>
                <a:cs typeface="B Nazanin" pitchFamily="2" charset="-78"/>
              </a:rPr>
              <a:t> می باشد و </a:t>
            </a:r>
            <a:r>
              <a:rPr lang="en-US" sz="2400" dirty="0" smtClean="0">
                <a:latin typeface="Times New Roman" pitchFamily="18" charset="0"/>
                <a:cs typeface="B Nazanin" pitchFamily="2" charset="-78"/>
              </a:rPr>
              <a:t>C</a:t>
            </a:r>
            <a:r>
              <a:rPr lang="en-US" sz="12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ناحیه </a:t>
            </a: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تعریف شده توسط این محدودیت ها می باشد .</a:t>
            </a:r>
            <a:endParaRPr lang="en-US" sz="2400" dirty="0">
              <a:latin typeface="Times New Roman" pitchFamily="18" charset="0"/>
              <a:cs typeface="B Nazanin" pitchFamily="2" charset="-78"/>
            </a:endParaRPr>
          </a:p>
        </p:txBody>
      </p:sp>
      <p:pic>
        <p:nvPicPr>
          <p:cNvPr id="12" name="Picture 9"/>
          <p:cNvPicPr>
            <a:picLocks noChangeAspect="1" noChangeArrowheads="1"/>
          </p:cNvPicPr>
          <p:nvPr/>
        </p:nvPicPr>
        <p:blipFill>
          <a:blip r:embed="rId4"/>
          <a:srcRect/>
          <a:stretch>
            <a:fillRect/>
          </a:stretch>
        </p:blipFill>
        <p:spPr bwMode="auto">
          <a:xfrm>
            <a:off x="6629400" y="457200"/>
            <a:ext cx="990600" cy="426508"/>
          </a:xfrm>
          <a:prstGeom prst="rect">
            <a:avLst/>
          </a:prstGeom>
          <a:noFill/>
          <a:ln w="9525">
            <a:noFill/>
            <a:miter lim="800000"/>
            <a:headEnd/>
            <a:tailEnd/>
          </a:ln>
          <a:effectLst/>
        </p:spPr>
      </p:pic>
      <p:sp>
        <p:nvSpPr>
          <p:cNvPr id="13" name="TextBox 12"/>
          <p:cNvSpPr txBox="1"/>
          <p:nvPr/>
        </p:nvSpPr>
        <p:spPr>
          <a:xfrm>
            <a:off x="152400" y="2205335"/>
            <a:ext cx="8610600" cy="461665"/>
          </a:xfrm>
          <a:prstGeom prst="rect">
            <a:avLst/>
          </a:prstGeom>
          <a:noFill/>
        </p:spPr>
        <p:txBody>
          <a:bodyPr wrap="square" rtlCol="0">
            <a:spAutoFit/>
          </a:bodyPr>
          <a:lstStyle/>
          <a:p>
            <a:pPr algn="r" rtl="1"/>
            <a:r>
              <a:rPr lang="fa-IR" sz="2400" dirty="0" smtClean="0">
                <a:latin typeface="Times New Roman" pitchFamily="18" charset="0"/>
                <a:cs typeface="B Nazanin" pitchFamily="2" charset="-78"/>
              </a:rPr>
              <a:t>با انتخاب </a:t>
            </a:r>
            <a:r>
              <a:rPr lang="en-US" sz="2400" dirty="0" smtClean="0">
                <a:latin typeface="Times New Roman" pitchFamily="18" charset="0"/>
                <a:cs typeface="B Nazanin" pitchFamily="2" charset="-78"/>
              </a:rPr>
              <a:t>C0</a:t>
            </a:r>
            <a:r>
              <a:rPr lang="fa-IR" sz="2400" dirty="0" smtClean="0">
                <a:latin typeface="Times New Roman" pitchFamily="18" charset="0"/>
                <a:cs typeface="B Nazanin" pitchFamily="2" charset="-78"/>
              </a:rPr>
              <a:t> هر ناحیه شدنی </a:t>
            </a:r>
            <a:r>
              <a:rPr lang="en-US" sz="2400" dirty="0" smtClean="0">
                <a:latin typeface="Times New Roman" pitchFamily="18" charset="0"/>
                <a:cs typeface="B Nazanin" pitchFamily="2" charset="-78"/>
              </a:rPr>
              <a:t>Ci</a:t>
            </a:r>
            <a:r>
              <a:rPr lang="fa-IR" sz="2400" dirty="0" smtClean="0">
                <a:latin typeface="Times New Roman" pitchFamily="18" charset="0"/>
                <a:cs typeface="B Nazanin" pitchFamily="2" charset="-78"/>
              </a:rPr>
              <a:t> یک راس بهینه یکتا دارد که با </a:t>
            </a:r>
            <a:r>
              <a:rPr lang="en-US" sz="2400" dirty="0" smtClean="0">
                <a:latin typeface="Times New Roman" pitchFamily="18" charset="0"/>
                <a:cs typeface="B Nazanin" pitchFamily="2" charset="-78"/>
              </a:rPr>
              <a:t>Vi</a:t>
            </a:r>
            <a:r>
              <a:rPr lang="fa-IR" sz="2400" dirty="0" smtClean="0">
                <a:latin typeface="Times New Roman" pitchFamily="18" charset="0"/>
                <a:cs typeface="B Nazanin" pitchFamily="2" charset="-78"/>
              </a:rPr>
              <a:t> نشان داده می شود.</a:t>
            </a:r>
            <a:endParaRPr lang="en-US" sz="2400" dirty="0">
              <a:latin typeface="Times New Roman" pitchFamily="18"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45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53469" y="228600"/>
            <a:ext cx="8033331" cy="2400657"/>
          </a:xfrm>
          <a:prstGeom prst="rect">
            <a:avLst/>
          </a:prstGeom>
          <a:noFill/>
        </p:spPr>
        <p:txBody>
          <a:bodyPr wrap="square" rtlCol="0">
            <a:spAutoFit/>
          </a:bodyPr>
          <a:lstStyle/>
          <a:p>
            <a:pPr algn="r">
              <a:lnSpc>
                <a:spcPct val="150000"/>
              </a:lnSpc>
            </a:pPr>
            <a:r>
              <a:rPr lang="fa-IR" sz="2800" b="1" dirty="0" smtClean="0">
                <a:latin typeface="Times New Roman" pitchFamily="18" charset="0"/>
                <a:cs typeface="B Nazanin" pitchFamily="2" charset="-78"/>
              </a:rPr>
              <a:t>لم 4.5 </a:t>
            </a:r>
            <a:r>
              <a:rPr lang="fa-IR" sz="2400" dirty="0" smtClean="0">
                <a:latin typeface="Times New Roman" pitchFamily="18" charset="0"/>
                <a:cs typeface="B Nazanin" pitchFamily="2" charset="-78"/>
              </a:rPr>
              <a:t>:</a:t>
            </a:r>
          </a:p>
          <a:p>
            <a:pPr algn="r" rtl="1">
              <a:lnSpc>
                <a:spcPct val="150000"/>
              </a:lnSpc>
            </a:pPr>
            <a:r>
              <a:rPr lang="fa-IR" sz="2400" dirty="0" smtClean="0">
                <a:latin typeface="Times New Roman" pitchFamily="18" charset="0"/>
                <a:cs typeface="B Nazanin" pitchFamily="2" charset="-78"/>
              </a:rPr>
              <a:t>فرض کنید </a:t>
            </a:r>
            <a:r>
              <a:rPr lang="en-US" sz="2400" dirty="0" smtClean="0">
                <a:latin typeface="Times New Roman" pitchFamily="18" charset="0"/>
                <a:cs typeface="B Nazanin" pitchFamily="2" charset="-78"/>
              </a:rPr>
              <a:t>1≤i≤n</a:t>
            </a:r>
            <a:r>
              <a:rPr lang="fa-IR" sz="2400" dirty="0" smtClean="0">
                <a:latin typeface="Times New Roman" pitchFamily="18" charset="0"/>
                <a:cs typeface="B Nazanin" pitchFamily="2" charset="-78"/>
              </a:rPr>
              <a:t> و </a:t>
            </a:r>
            <a:r>
              <a:rPr lang="en-US" sz="2400" dirty="0" smtClean="0">
                <a:latin typeface="Times New Roman" pitchFamily="18" charset="0"/>
                <a:cs typeface="B Nazanin" pitchFamily="2" charset="-78"/>
              </a:rPr>
              <a:t>Ci</a:t>
            </a:r>
            <a:r>
              <a:rPr lang="fa-IR" sz="2400" dirty="0" smtClean="0">
                <a:latin typeface="Times New Roman" pitchFamily="18" charset="0"/>
                <a:cs typeface="B Nazanin" pitchFamily="2" charset="-78"/>
              </a:rPr>
              <a:t> و</a:t>
            </a:r>
            <a:r>
              <a:rPr lang="en-US" sz="2400" dirty="0" smtClean="0">
                <a:latin typeface="Times New Roman" pitchFamily="18" charset="0"/>
                <a:cs typeface="B Nazanin" pitchFamily="2" charset="-78"/>
              </a:rPr>
              <a:t>vi</a:t>
            </a:r>
            <a:r>
              <a:rPr lang="fa-IR" sz="2400" dirty="0" smtClean="0">
                <a:latin typeface="Times New Roman" pitchFamily="18" charset="0"/>
                <a:cs typeface="B Nazanin" pitchFamily="2" charset="-78"/>
              </a:rPr>
              <a:t> به صورت قبل تعریف شده باشند ، آنگاه داریم :</a:t>
            </a:r>
          </a:p>
          <a:p>
            <a:pPr marL="400050" indent="-400050" algn="r" rtl="1">
              <a:lnSpc>
                <a:spcPct val="150000"/>
              </a:lnSpc>
              <a:buFont typeface="+mj-lt"/>
              <a:buAutoNum type="romanLcPeriod"/>
            </a:pPr>
            <a:r>
              <a:rPr lang="fa-IR" sz="2400" dirty="0" smtClean="0">
                <a:latin typeface="Times New Roman" pitchFamily="18" charset="0"/>
                <a:cs typeface="B Nazanin" pitchFamily="2" charset="-78"/>
              </a:rPr>
              <a:t>                     آنگاه </a:t>
            </a:r>
          </a:p>
          <a:p>
            <a:pPr marL="400050" indent="-400050" algn="r" rtl="1">
              <a:lnSpc>
                <a:spcPct val="150000"/>
              </a:lnSpc>
              <a:buFont typeface="+mj-lt"/>
              <a:buAutoNum type="romanLcPeriod"/>
            </a:pPr>
            <a:r>
              <a:rPr lang="fa-IR" sz="2400" dirty="0" smtClean="0">
                <a:latin typeface="Times New Roman" pitchFamily="18" charset="0"/>
                <a:cs typeface="B Nazanin" pitchFamily="2" charset="-78"/>
              </a:rPr>
              <a:t> اگر                     آنگاه  </a:t>
            </a:r>
            <a:r>
              <a:rPr lang="en-US" sz="2400" dirty="0" smtClean="0">
                <a:latin typeface="Times New Roman" pitchFamily="18" charset="0"/>
                <a:cs typeface="B Nazanin" pitchFamily="2" charset="-78"/>
              </a:rPr>
              <a:t>𝐶𝑖=∅</a:t>
            </a:r>
            <a:r>
              <a:rPr lang="fa-IR" sz="2400" dirty="0" smtClean="0">
                <a:latin typeface="Times New Roman" pitchFamily="18" charset="0"/>
                <a:cs typeface="B Nazanin" pitchFamily="2" charset="-78"/>
              </a:rPr>
              <a:t>  یا              که      خط کران      است .</a:t>
            </a:r>
            <a:endParaRPr lang="en-US" sz="2400" dirty="0">
              <a:latin typeface="Times New Roman" pitchFamily="18" charset="0"/>
              <a:cs typeface="B Nazanin" pitchFamily="2" charset="-78"/>
            </a:endParaRPr>
          </a:p>
        </p:txBody>
      </p:sp>
      <p:sp>
        <p:nvSpPr>
          <p:cNvPr id="655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854244" y="1533525"/>
            <a:ext cx="1266825" cy="447675"/>
          </a:xfrm>
          <a:prstGeom prst="rect">
            <a:avLst/>
          </a:prstGeom>
          <a:noFill/>
        </p:spPr>
      </p:pic>
      <p:sp>
        <p:nvSpPr>
          <p:cNvPr id="65539"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92069" y="1533525"/>
            <a:ext cx="1295400" cy="447675"/>
          </a:xfrm>
          <a:prstGeom prst="rect">
            <a:avLst/>
          </a:prstGeom>
          <a:noFill/>
        </p:spPr>
      </p:pic>
      <p:sp>
        <p:nvSpPr>
          <p:cNvPr id="65542" name="Rectangle 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3"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368469" y="2066925"/>
            <a:ext cx="1343025" cy="447675"/>
          </a:xfrm>
          <a:prstGeom prst="rect">
            <a:avLst/>
          </a:prstGeom>
          <a:noFill/>
        </p:spPr>
      </p:pic>
      <p:sp>
        <p:nvSpPr>
          <p:cNvPr id="65545" name="Rectangle 9"/>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47"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6" name="Picture 10"/>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777669" y="2066925"/>
            <a:ext cx="876300" cy="447675"/>
          </a:xfrm>
          <a:prstGeom prst="rect">
            <a:avLst/>
          </a:prstGeom>
          <a:noFill/>
        </p:spPr>
      </p:pic>
      <p:sp>
        <p:nvSpPr>
          <p:cNvPr id="65548" name="Rectangle 1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49" name="Picture 1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168069" y="2066925"/>
            <a:ext cx="209550" cy="447675"/>
          </a:xfrm>
          <a:prstGeom prst="rect">
            <a:avLst/>
          </a:prstGeom>
          <a:noFill/>
        </p:spPr>
      </p:pic>
      <p:sp>
        <p:nvSpPr>
          <p:cNvPr id="6555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51"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1796469" y="2066925"/>
            <a:ext cx="285750" cy="447675"/>
          </a:xfrm>
          <a:prstGeom prst="rect">
            <a:avLst/>
          </a:prstGeom>
          <a:noFill/>
        </p:spPr>
      </p:pic>
      <p:sp>
        <p:nvSpPr>
          <p:cNvPr id="20" name="TextBox 19"/>
          <p:cNvSpPr txBox="1"/>
          <p:nvPr/>
        </p:nvSpPr>
        <p:spPr>
          <a:xfrm>
            <a:off x="7620000" y="2971800"/>
            <a:ext cx="994183" cy="523220"/>
          </a:xfrm>
          <a:prstGeom prst="rect">
            <a:avLst/>
          </a:prstGeom>
          <a:noFill/>
        </p:spPr>
        <p:txBody>
          <a:bodyPr wrap="none" rtlCol="0">
            <a:spAutoFit/>
          </a:bodyPr>
          <a:lstStyle/>
          <a:p>
            <a:r>
              <a:rPr lang="fa-IR" sz="2800" b="1" dirty="0" smtClean="0">
                <a:cs typeface="B Nazanin" pitchFamily="2" charset="-78"/>
              </a:rPr>
              <a:t>اثبات :</a:t>
            </a:r>
            <a:endParaRPr lang="en-US" sz="2800" b="1" dirty="0">
              <a:cs typeface="B Nazanin" pitchFamily="2" charset="-78"/>
            </a:endParaRPr>
          </a:p>
        </p:txBody>
      </p:sp>
      <p:sp>
        <p:nvSpPr>
          <p:cNvPr id="21" name="TextBox 20"/>
          <p:cNvSpPr txBox="1"/>
          <p:nvPr/>
        </p:nvSpPr>
        <p:spPr>
          <a:xfrm>
            <a:off x="685800" y="3581400"/>
            <a:ext cx="8109531" cy="1754326"/>
          </a:xfrm>
          <a:prstGeom prst="rect">
            <a:avLst/>
          </a:prstGeom>
          <a:noFill/>
        </p:spPr>
        <p:txBody>
          <a:bodyPr wrap="square" rtlCol="0">
            <a:spAutoFit/>
          </a:bodyPr>
          <a:lstStyle/>
          <a:p>
            <a:pPr marL="400050" indent="-400050" algn="r" rtl="1">
              <a:lnSpc>
                <a:spcPct val="150000"/>
              </a:lnSpc>
              <a:buFont typeface="+mj-lt"/>
              <a:buAutoNum type="romanLcPeriod"/>
            </a:pPr>
            <a:r>
              <a:rPr lang="fa-IR" sz="2400" dirty="0" smtClean="0">
                <a:cs typeface="B Nazanin" pitchFamily="2" charset="-78"/>
              </a:rPr>
              <a:t> فرض کنید                     ، چون                              و                                    در نتیجه                     . بعلاوه نقطه بهینه در      نمی تواند بهتر از نقطه بهینه در          چون                    ، بنابراین        راس بهینه در      می باشد .</a:t>
            </a:r>
          </a:p>
        </p:txBody>
      </p:sp>
      <p:sp>
        <p:nvSpPr>
          <p:cNvPr id="655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53" name="Picture 1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1028700" y="3733800"/>
            <a:ext cx="1638300" cy="447675"/>
          </a:xfrm>
          <a:prstGeom prst="rect">
            <a:avLst/>
          </a:prstGeom>
          <a:noFill/>
        </p:spPr>
      </p:pic>
      <p:sp>
        <p:nvSpPr>
          <p:cNvPr id="65555" name="Rectangle 19"/>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19775" y="3733800"/>
            <a:ext cx="1266825" cy="447675"/>
          </a:xfrm>
          <a:prstGeom prst="rect">
            <a:avLst/>
          </a:prstGeom>
          <a:noFill/>
        </p:spPr>
      </p:pic>
      <p:sp>
        <p:nvSpPr>
          <p:cNvPr id="6555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56" name="Picture 20"/>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3048000" y="3733800"/>
            <a:ext cx="1962150" cy="447675"/>
          </a:xfrm>
          <a:prstGeom prst="rect">
            <a:avLst/>
          </a:prstGeom>
          <a:noFill/>
        </p:spPr>
      </p:pic>
      <p:sp>
        <p:nvSpPr>
          <p:cNvPr id="65558" name="Rectangle 22"/>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60" name="Rectangle 2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59" name="Picture 2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057900" y="4267200"/>
            <a:ext cx="1333500" cy="447675"/>
          </a:xfrm>
          <a:prstGeom prst="rect">
            <a:avLst/>
          </a:prstGeom>
          <a:noFill/>
        </p:spPr>
      </p:pic>
      <p:sp>
        <p:nvSpPr>
          <p:cNvPr id="65561" name="Rectangle 2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6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62" name="Picture 26"/>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7543800" y="4800600"/>
            <a:ext cx="590550" cy="447675"/>
          </a:xfrm>
          <a:prstGeom prst="rect">
            <a:avLst/>
          </a:prstGeom>
          <a:noFill/>
        </p:spPr>
      </p:pic>
      <p:sp>
        <p:nvSpPr>
          <p:cNvPr id="65565"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64" name="Picture 28"/>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5486400" y="4800600"/>
            <a:ext cx="1304925" cy="447675"/>
          </a:xfrm>
          <a:prstGeom prst="rect">
            <a:avLst/>
          </a:prstGeom>
          <a:noFill/>
        </p:spPr>
      </p:pic>
      <p:sp>
        <p:nvSpPr>
          <p:cNvPr id="65566" name="Rectangle 30"/>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568" name="Rectangle 3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67" name="Picture 3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4057650" y="4810125"/>
            <a:ext cx="590550" cy="447675"/>
          </a:xfrm>
          <a:prstGeom prst="rect">
            <a:avLst/>
          </a:prstGeom>
          <a:noFill/>
        </p:spPr>
      </p:pic>
      <p:sp>
        <p:nvSpPr>
          <p:cNvPr id="65570" name="Rectangle 3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5569" name="Picture 3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2362200" y="4886325"/>
            <a:ext cx="285750" cy="447675"/>
          </a:xfrm>
          <a:prstGeom prst="rect">
            <a:avLst/>
          </a:prstGeom>
          <a:noFill/>
        </p:spPr>
      </p:pic>
      <p:sp>
        <p:nvSpPr>
          <p:cNvPr id="65572" name="Rectangle 3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4" name="Picture 3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3581400" y="4267200"/>
            <a:ext cx="285750" cy="447675"/>
          </a:xfrm>
          <a:prstGeom prst="rect">
            <a:avLst/>
          </a:prstGeom>
          <a:noFill/>
        </p:spPr>
      </p:pic>
      <p:sp>
        <p:nvSpPr>
          <p:cNvPr id="65574" name="Rectangle 3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5576" name="Rectangle 4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5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6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6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556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84458"/>
            <a:ext cx="8566731" cy="5632311"/>
          </a:xfrm>
          <a:prstGeom prst="rect">
            <a:avLst/>
          </a:prstGeom>
          <a:noFill/>
        </p:spPr>
        <p:txBody>
          <a:bodyPr wrap="square" rtlCol="0">
            <a:spAutoFit/>
          </a:bodyPr>
          <a:lstStyle/>
          <a:p>
            <a:pPr marL="400050" indent="-400050" algn="r" rtl="1">
              <a:lnSpc>
                <a:spcPct val="150000"/>
              </a:lnSpc>
            </a:pPr>
            <a:r>
              <a:rPr lang="en-US" sz="2400" dirty="0" smtClean="0">
                <a:latin typeface="Times New Roman" pitchFamily="18" charset="0"/>
                <a:cs typeface="B Nazanin" pitchFamily="2" charset="-78"/>
              </a:rPr>
              <a:t>ii</a:t>
            </a:r>
            <a:r>
              <a:rPr lang="fa-IR" sz="2400" dirty="0" smtClean="0">
                <a:latin typeface="Times New Roman" pitchFamily="18" charset="0"/>
                <a:cs typeface="B Nazanin" pitchFamily="2" charset="-78"/>
              </a:rPr>
              <a:t>)   فرض کنید                      ، برای رسیدن به تناقض فرض کنید      تهی نباشد و       نیز روی خط     قرار نگیرد و پاره خط             را در نظر بگیرید .</a:t>
            </a:r>
          </a:p>
          <a:p>
            <a:pPr marL="400050" indent="-400050" algn="r" rtl="1">
              <a:lnSpc>
                <a:spcPct val="150000"/>
              </a:lnSpc>
            </a:pPr>
            <a:r>
              <a:rPr lang="fa-IR" sz="2400" dirty="0" smtClean="0">
                <a:latin typeface="Times New Roman" pitchFamily="18" charset="0"/>
                <a:cs typeface="B Nazanin" pitchFamily="2" charset="-78"/>
              </a:rPr>
              <a:t>                      و چون                   است و همچنین داریم                   .</a:t>
            </a:r>
          </a:p>
          <a:p>
            <a:pPr marL="400050" indent="-400050" algn="r" rtl="1">
              <a:lnSpc>
                <a:spcPct val="150000"/>
              </a:lnSpc>
            </a:pPr>
            <a:r>
              <a:rPr lang="fa-IR" sz="2400" dirty="0" smtClean="0">
                <a:latin typeface="Times New Roman" pitchFamily="18" charset="0"/>
                <a:cs typeface="B Nazanin" pitchFamily="2" charset="-78"/>
              </a:rPr>
              <a:t>چون             محدب است ،پاره خط               داخل           قرار دارد و نقطه ی      نقطه بهینه          است و تابع هدف      در جهت پاره خط              افزیش می یابد . (حرکت از     به         ) .</a:t>
            </a:r>
          </a:p>
          <a:p>
            <a:pPr marL="400050" indent="-400050" algn="r" rtl="1">
              <a:lnSpc>
                <a:spcPct val="150000"/>
              </a:lnSpc>
            </a:pPr>
            <a:r>
              <a:rPr lang="fa-IR" sz="2400" dirty="0" smtClean="0">
                <a:latin typeface="Times New Roman" pitchFamily="18" charset="0"/>
                <a:cs typeface="B Nazanin" pitchFamily="2" charset="-78"/>
              </a:rPr>
              <a:t>قطعاً پاره خط              و     نقطه برخوردی مثل </a:t>
            </a:r>
            <a:r>
              <a:rPr lang="en-US" sz="2400" dirty="0" smtClean="0">
                <a:latin typeface="Times New Roman" pitchFamily="18" charset="0"/>
                <a:cs typeface="B Nazanin" pitchFamily="2" charset="-78"/>
              </a:rPr>
              <a:t>q</a:t>
            </a:r>
            <a:r>
              <a:rPr lang="fa-IR" sz="2400" dirty="0" smtClean="0">
                <a:latin typeface="Times New Roman" pitchFamily="18" charset="0"/>
                <a:cs typeface="B Nazanin" pitchFamily="2" charset="-78"/>
              </a:rPr>
              <a:t> دارند زیرا                    و                   </a:t>
            </a:r>
          </a:p>
          <a:p>
            <a:pPr marL="400050" indent="-400050" algn="r" rtl="1">
              <a:lnSpc>
                <a:spcPct val="150000"/>
              </a:lnSpc>
            </a:pPr>
            <a:r>
              <a:rPr lang="fa-IR" sz="2400" dirty="0" smtClean="0">
                <a:latin typeface="Times New Roman" pitchFamily="18" charset="0"/>
                <a:cs typeface="B Nazanin" pitchFamily="2" charset="-78"/>
              </a:rPr>
              <a:t>چون پاره خط             در داخل          قرار دارد نقطه </a:t>
            </a:r>
            <a:r>
              <a:rPr lang="en-US" sz="2400" dirty="0" smtClean="0">
                <a:latin typeface="Times New Roman" pitchFamily="18" charset="0"/>
                <a:cs typeface="B Nazanin" pitchFamily="2" charset="-78"/>
              </a:rPr>
              <a:t>q</a:t>
            </a:r>
            <a:r>
              <a:rPr lang="fa-IR" sz="2400" dirty="0" smtClean="0">
                <a:latin typeface="Times New Roman" pitchFamily="18" charset="0"/>
                <a:cs typeface="B Nazanin" pitchFamily="2" charset="-78"/>
              </a:rPr>
              <a:t> نیز باید در      قرار داشته باشد ، اما مقدار تابع هدف در طول پاره خط             افزایش می یابد </a:t>
            </a:r>
          </a:p>
          <a:p>
            <a:pPr marL="400050" indent="-400050" algn="r" rtl="1">
              <a:lnSpc>
                <a:spcPct val="150000"/>
              </a:lnSpc>
            </a:pPr>
            <a:r>
              <a:rPr lang="fa-IR" sz="2400" dirty="0" smtClean="0">
                <a:latin typeface="Times New Roman" pitchFamily="18" charset="0"/>
                <a:cs typeface="B Nazanin" pitchFamily="2" charset="-78"/>
              </a:rPr>
              <a:t>بنابراین                              در تناقض با تعریف        است .</a:t>
            </a:r>
          </a:p>
        </p:txBody>
      </p:sp>
      <p:pic>
        <p:nvPicPr>
          <p:cNvPr id="3"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0" y="314325"/>
            <a:ext cx="1343025" cy="447675"/>
          </a:xfrm>
          <a:prstGeom prst="rect">
            <a:avLst/>
          </a:prstGeom>
          <a:noFill/>
        </p:spPr>
      </p:pic>
      <p:sp>
        <p:nvSpPr>
          <p:cNvPr id="66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24050" y="304800"/>
            <a:ext cx="285750" cy="447675"/>
          </a:xfrm>
          <a:prstGeom prst="rect">
            <a:avLst/>
          </a:prstGeom>
          <a:noFill/>
        </p:spPr>
      </p:pic>
      <p:pic>
        <p:nvPicPr>
          <p:cNvPr id="6" name="Picture 3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82000" y="838200"/>
            <a:ext cx="276225" cy="447675"/>
          </a:xfrm>
          <a:prstGeom prst="rect">
            <a:avLst/>
          </a:prstGeom>
          <a:noFill/>
        </p:spPr>
      </p:pic>
      <p:pic>
        <p:nvPicPr>
          <p:cNvPr id="7"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6800850" y="838200"/>
            <a:ext cx="209550" cy="447675"/>
          </a:xfrm>
          <a:prstGeom prst="rect">
            <a:avLst/>
          </a:prstGeom>
          <a:noFill/>
        </p:spPr>
      </p:pic>
      <p:sp>
        <p:nvSpPr>
          <p:cNvPr id="6656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3"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886200" y="847725"/>
            <a:ext cx="838200" cy="447675"/>
          </a:xfrm>
          <a:prstGeom prst="rect">
            <a:avLst/>
          </a:prstGeom>
          <a:noFill/>
        </p:spPr>
      </p:pic>
      <p:sp>
        <p:nvSpPr>
          <p:cNvPr id="66565" name="Rectangle 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7086600" y="1371600"/>
            <a:ext cx="1638300" cy="447675"/>
          </a:xfrm>
          <a:prstGeom prst="rect">
            <a:avLst/>
          </a:prstGeom>
          <a:noFill/>
        </p:spPr>
      </p:pic>
      <p:pic>
        <p:nvPicPr>
          <p:cNvPr id="13" name="Picture 2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5029200" y="1371600"/>
            <a:ext cx="1304925" cy="447675"/>
          </a:xfrm>
          <a:prstGeom prst="rect">
            <a:avLst/>
          </a:prstGeom>
          <a:noFill/>
        </p:spPr>
      </p:pic>
      <p:sp>
        <p:nvSpPr>
          <p:cNvPr id="66567"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6" name="Picture 6"/>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1600200" y="1371600"/>
            <a:ext cx="1257300" cy="447675"/>
          </a:xfrm>
          <a:prstGeom prst="rect">
            <a:avLst/>
          </a:prstGeom>
          <a:noFill/>
        </p:spPr>
      </p:pic>
      <p:sp>
        <p:nvSpPr>
          <p:cNvPr id="66568" name="Rectangle 8"/>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7" name="Picture 2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7467600" y="1990725"/>
            <a:ext cx="590550" cy="447675"/>
          </a:xfrm>
          <a:prstGeom prst="rect">
            <a:avLst/>
          </a:prstGeom>
          <a:noFill/>
        </p:spPr>
      </p:pic>
      <p:pic>
        <p:nvPicPr>
          <p:cNvPr id="18"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267200" y="1914525"/>
            <a:ext cx="838200" cy="447675"/>
          </a:xfrm>
          <a:prstGeom prst="rect">
            <a:avLst/>
          </a:prstGeom>
          <a:noFill/>
        </p:spPr>
      </p:pic>
      <p:pic>
        <p:nvPicPr>
          <p:cNvPr id="19" name="Picture 2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914650" y="1905000"/>
            <a:ext cx="590550" cy="447675"/>
          </a:xfrm>
          <a:prstGeom prst="rect">
            <a:avLst/>
          </a:prstGeom>
          <a:noFill/>
        </p:spPr>
      </p:pic>
      <p:pic>
        <p:nvPicPr>
          <p:cNvPr id="20" name="Picture 3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381000" y="1905000"/>
            <a:ext cx="590550" cy="447675"/>
          </a:xfrm>
          <a:prstGeom prst="rect">
            <a:avLst/>
          </a:prstGeom>
          <a:noFill/>
        </p:spPr>
      </p:pic>
      <p:pic>
        <p:nvPicPr>
          <p:cNvPr id="21" name="Picture 2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648450" y="2438400"/>
            <a:ext cx="590550" cy="447675"/>
          </a:xfrm>
          <a:prstGeom prst="rect">
            <a:avLst/>
          </a:prstGeom>
          <a:noFill/>
        </p:spPr>
      </p:pic>
      <p:pic>
        <p:nvPicPr>
          <p:cNvPr id="22" name="Picture 3"/>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552950" y="2438400"/>
            <a:ext cx="323850" cy="447675"/>
          </a:xfrm>
          <a:prstGeom prst="rect">
            <a:avLst/>
          </a:prstGeom>
          <a:noFill/>
        </p:spPr>
      </p:pic>
      <p:pic>
        <p:nvPicPr>
          <p:cNvPr id="23"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1905000" y="2524125"/>
            <a:ext cx="838200" cy="447675"/>
          </a:xfrm>
          <a:prstGeom prst="rect">
            <a:avLst/>
          </a:prstGeom>
          <a:noFill/>
        </p:spPr>
      </p:pic>
      <p:sp>
        <p:nvSpPr>
          <p:cNvPr id="6657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69"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962775" y="3057525"/>
            <a:ext cx="276225" cy="447675"/>
          </a:xfrm>
          <a:prstGeom prst="rect">
            <a:avLst/>
          </a:prstGeom>
          <a:noFill/>
        </p:spPr>
      </p:pic>
      <p:pic>
        <p:nvPicPr>
          <p:cNvPr id="26" name="Picture 39"/>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6096000" y="3048000"/>
            <a:ext cx="590550" cy="447675"/>
          </a:xfrm>
          <a:prstGeom prst="rect">
            <a:avLst/>
          </a:prstGeom>
          <a:noFill/>
        </p:spPr>
      </p:pic>
      <p:pic>
        <p:nvPicPr>
          <p:cNvPr id="27"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77000" y="3581400"/>
            <a:ext cx="838200" cy="447675"/>
          </a:xfrm>
          <a:prstGeom prst="rect">
            <a:avLst/>
          </a:prstGeom>
          <a:noFill/>
        </p:spPr>
      </p:pic>
      <p:pic>
        <p:nvPicPr>
          <p:cNvPr id="28" name="Picture 13"/>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962650" y="3590925"/>
            <a:ext cx="209550" cy="447675"/>
          </a:xfrm>
          <a:prstGeom prst="rect">
            <a:avLst/>
          </a:prstGeom>
          <a:noFill/>
        </p:spPr>
      </p:pic>
      <p:pic>
        <p:nvPicPr>
          <p:cNvPr id="29"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476375" y="3667125"/>
            <a:ext cx="1343025" cy="447675"/>
          </a:xfrm>
          <a:prstGeom prst="rect">
            <a:avLst/>
          </a:prstGeom>
          <a:noFill/>
        </p:spPr>
      </p:pic>
      <p:sp>
        <p:nvSpPr>
          <p:cNvPr id="66572"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71" name="Picture 11"/>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28600" y="3657600"/>
            <a:ext cx="1028700" cy="447675"/>
          </a:xfrm>
          <a:prstGeom prst="rect">
            <a:avLst/>
          </a:prstGeom>
          <a:noFill/>
        </p:spPr>
      </p:pic>
      <p:sp>
        <p:nvSpPr>
          <p:cNvPr id="66573" name="Rectangle 1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3"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77000" y="4124325"/>
            <a:ext cx="838200" cy="447675"/>
          </a:xfrm>
          <a:prstGeom prst="rect">
            <a:avLst/>
          </a:prstGeom>
          <a:noFill/>
        </p:spPr>
      </p:pic>
      <p:pic>
        <p:nvPicPr>
          <p:cNvPr id="34" name="Picture 26"/>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972050" y="4114800"/>
            <a:ext cx="590550" cy="447675"/>
          </a:xfrm>
          <a:prstGeom prst="rect">
            <a:avLst/>
          </a:prstGeom>
          <a:noFill/>
        </p:spPr>
      </p:pic>
      <p:pic>
        <p:nvPicPr>
          <p:cNvPr id="3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00250" y="4114800"/>
            <a:ext cx="285750" cy="447675"/>
          </a:xfrm>
          <a:prstGeom prst="rect">
            <a:avLst/>
          </a:prstGeom>
          <a:noFill/>
        </p:spPr>
      </p:pic>
      <p:pic>
        <p:nvPicPr>
          <p:cNvPr id="36" name="Picture 3"/>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62400" y="4648200"/>
            <a:ext cx="838200" cy="447675"/>
          </a:xfrm>
          <a:prstGeom prst="rect">
            <a:avLst/>
          </a:prstGeom>
          <a:noFill/>
        </p:spPr>
      </p:pic>
      <p:sp>
        <p:nvSpPr>
          <p:cNvPr id="66575"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6574" name="Picture 14"/>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5791200" y="5257800"/>
            <a:ext cx="2085975" cy="447675"/>
          </a:xfrm>
          <a:prstGeom prst="rect">
            <a:avLst/>
          </a:prstGeom>
          <a:noFill/>
        </p:spPr>
      </p:pic>
      <p:sp>
        <p:nvSpPr>
          <p:cNvPr id="66576" name="Rectangle 1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0"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581400" y="5181600"/>
            <a:ext cx="276225" cy="447675"/>
          </a:xfrm>
          <a:prstGeom prst="rect">
            <a:avLst/>
          </a:prstGeom>
          <a:noFill/>
        </p:spPr>
      </p:pic>
      <p:pic>
        <p:nvPicPr>
          <p:cNvPr id="66577" name="Picture 17"/>
          <p:cNvPicPr>
            <a:picLocks noChangeAspect="1" noChangeArrowheads="1"/>
          </p:cNvPicPr>
          <p:nvPr/>
        </p:nvPicPr>
        <p:blipFill>
          <a:blip r:embed="rId15"/>
          <a:srcRect/>
          <a:stretch>
            <a:fillRect/>
          </a:stretch>
        </p:blipFill>
        <p:spPr bwMode="auto">
          <a:xfrm>
            <a:off x="76200" y="4800599"/>
            <a:ext cx="2286000" cy="1965739"/>
          </a:xfrm>
          <a:prstGeom prst="rect">
            <a:avLst/>
          </a:prstGeom>
          <a:noFill/>
          <a:ln w="9525">
            <a:noFill/>
            <a:miter lim="800000"/>
            <a:headEnd/>
            <a:tailEnd/>
          </a:ln>
          <a:effectLst/>
        </p:spPr>
      </p:pic>
      <p:sp>
        <p:nvSpPr>
          <p:cNvPr id="3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457200"/>
            <a:ext cx="7162800" cy="461665"/>
          </a:xfrm>
          <a:prstGeom prst="rect">
            <a:avLst/>
          </a:prstGeom>
        </p:spPr>
        <p:txBody>
          <a:bodyPr wrap="square">
            <a:spAutoFit/>
          </a:bodyPr>
          <a:lstStyle/>
          <a:p>
            <a:pPr algn="r" rtl="1">
              <a:buFont typeface="Wingdings" pitchFamily="2" charset="2"/>
              <a:buChar char="v"/>
            </a:pPr>
            <a:r>
              <a:rPr lang="fa-IR" sz="2400" dirty="0" smtClean="0">
                <a:cs typeface="B Nazanin" pitchFamily="2" charset="-78"/>
              </a:rPr>
              <a:t>دو حالتی که پس از اضافه کردن نیم صفحه جدید رخ می دهد.</a:t>
            </a:r>
            <a:endParaRPr lang="en-US" sz="2400" dirty="0">
              <a:cs typeface="B Nazanin" pitchFamily="2" charset="-78"/>
            </a:endParaRPr>
          </a:p>
        </p:txBody>
      </p:sp>
      <p:pic>
        <p:nvPicPr>
          <p:cNvPr id="67586" name="Picture 2"/>
          <p:cNvPicPr>
            <a:picLocks noChangeAspect="1" noChangeArrowheads="1"/>
          </p:cNvPicPr>
          <p:nvPr/>
        </p:nvPicPr>
        <p:blipFill>
          <a:blip r:embed="rId2"/>
          <a:srcRect/>
          <a:stretch>
            <a:fillRect/>
          </a:stretch>
        </p:blipFill>
        <p:spPr bwMode="auto">
          <a:xfrm>
            <a:off x="2667000" y="4267200"/>
            <a:ext cx="4419600" cy="2150397"/>
          </a:xfrm>
          <a:prstGeom prst="rect">
            <a:avLst/>
          </a:prstGeom>
          <a:noFill/>
          <a:ln w="9525">
            <a:noFill/>
            <a:miter lim="800000"/>
            <a:headEnd/>
            <a:tailEnd/>
          </a:ln>
          <a:effectLst/>
        </p:spPr>
      </p:pic>
      <p:sp>
        <p:nvSpPr>
          <p:cNvPr id="4" name="TextBox 3"/>
          <p:cNvSpPr txBox="1"/>
          <p:nvPr/>
        </p:nvSpPr>
        <p:spPr>
          <a:xfrm>
            <a:off x="-152400" y="990600"/>
            <a:ext cx="8947731" cy="2862322"/>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راس بهینه </a:t>
            </a:r>
            <a:r>
              <a:rPr lang="en-US" sz="2400" dirty="0" smtClean="0">
                <a:latin typeface="Times New Roman" pitchFamily="18" charset="0"/>
                <a:cs typeface="B Nazanin" pitchFamily="2" charset="-78"/>
              </a:rPr>
              <a:t>v</a:t>
            </a:r>
            <a:r>
              <a:rPr lang="en-US" sz="1200" dirty="0" smtClean="0">
                <a:latin typeface="Times New Roman" pitchFamily="18" charset="0"/>
                <a:cs typeface="B Nazanin" pitchFamily="2" charset="-78"/>
              </a:rPr>
              <a:t>4</a:t>
            </a:r>
            <a:r>
              <a:rPr lang="fa-IR" sz="2400" dirty="0" smtClean="0">
                <a:latin typeface="Times New Roman" pitchFamily="18" charset="0"/>
                <a:cs typeface="B Nazanin" pitchFamily="2" charset="-78"/>
              </a:rPr>
              <a:t> بعد از اضافه کردن 4 نیم صفحه اول بدست می آید و با اضافه کردن نیم صفحه </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5</a:t>
            </a:r>
            <a:r>
              <a:rPr lang="fa-IR" sz="2400" dirty="0" smtClean="0">
                <a:latin typeface="Times New Roman" pitchFamily="18" charset="0"/>
                <a:cs typeface="B Nazanin" pitchFamily="2" charset="-78"/>
              </a:rPr>
              <a:t> راس بهینه همان </a:t>
            </a:r>
            <a:r>
              <a:rPr lang="en-US" sz="2400" dirty="0" smtClean="0">
                <a:latin typeface="Times New Roman" pitchFamily="18" charset="0"/>
                <a:cs typeface="B Nazanin" pitchFamily="2" charset="-78"/>
              </a:rPr>
              <a:t>v</a:t>
            </a:r>
            <a:r>
              <a:rPr lang="en-US" sz="1200" dirty="0" smtClean="0">
                <a:latin typeface="Times New Roman" pitchFamily="18" charset="0"/>
                <a:cs typeface="B Nazanin" pitchFamily="2" charset="-78"/>
              </a:rPr>
              <a:t>4</a:t>
            </a:r>
            <a:r>
              <a:rPr lang="fa-IR" sz="2400" dirty="0" smtClean="0">
                <a:latin typeface="Times New Roman" pitchFamily="18" charset="0"/>
                <a:cs typeface="B Nazanin" pitchFamily="2" charset="-78"/>
              </a:rPr>
              <a:t> باقی می ماند .</a:t>
            </a:r>
          </a:p>
          <a:p>
            <a:pPr algn="r" rtl="1">
              <a:lnSpc>
                <a:spcPct val="150000"/>
              </a:lnSpc>
            </a:pPr>
            <a:r>
              <a:rPr lang="fa-IR" sz="2400" dirty="0" smtClean="0">
                <a:latin typeface="Times New Roman" pitchFamily="18" charset="0"/>
                <a:cs typeface="B Nazanin" pitchFamily="2" charset="-78"/>
              </a:rPr>
              <a:t>راس بهینه بعد از اضافه کردن نیم صفحه </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6</a:t>
            </a:r>
            <a:r>
              <a:rPr lang="fa-IR" sz="2400" dirty="0" smtClean="0">
                <a:latin typeface="Times New Roman" pitchFamily="18" charset="0"/>
                <a:cs typeface="B Nazanin" pitchFamily="2" charset="-78"/>
              </a:rPr>
              <a:t> در </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6</a:t>
            </a:r>
            <a:r>
              <a:rPr lang="fa-IR" sz="2400" dirty="0" smtClean="0">
                <a:latin typeface="Times New Roman" pitchFamily="18" charset="0"/>
                <a:cs typeface="B Nazanin" pitchFamily="2" charset="-78"/>
              </a:rPr>
              <a:t> قرار نمیگیرد  ، بنابراین باید یک راس بهینه جدید پیدا شود .</a:t>
            </a:r>
          </a:p>
          <a:p>
            <a:pPr algn="r" rtl="1">
              <a:lnSpc>
                <a:spcPct val="150000"/>
              </a:lnSpc>
            </a:pPr>
            <a:r>
              <a:rPr lang="fa-IR" sz="2400" dirty="0" smtClean="0">
                <a:latin typeface="Times New Roman" pitchFamily="18" charset="0"/>
                <a:cs typeface="B Nazanin" pitchFamily="2" charset="-78"/>
              </a:rPr>
              <a:t>برطبق لم 4.5</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راس </a:t>
            </a:r>
            <a:r>
              <a:rPr lang="en-US" sz="2400" dirty="0" smtClean="0">
                <a:latin typeface="Times New Roman" pitchFamily="18" charset="0"/>
                <a:cs typeface="B Nazanin" pitchFamily="2" charset="-78"/>
              </a:rPr>
              <a:t>v</a:t>
            </a:r>
            <a:r>
              <a:rPr lang="en-US" sz="1200" dirty="0" smtClean="0">
                <a:latin typeface="Times New Roman" pitchFamily="18" charset="0"/>
                <a:cs typeface="B Nazanin" pitchFamily="2" charset="-78"/>
              </a:rPr>
              <a:t>6</a:t>
            </a:r>
            <a:r>
              <a:rPr lang="fa-IR" sz="2400" dirty="0" smtClean="0">
                <a:latin typeface="Times New Roman" pitchFamily="18" charset="0"/>
                <a:cs typeface="B Nazanin" pitchFamily="2" charset="-78"/>
              </a:rPr>
              <a:t> روی خط مرزی </a:t>
            </a:r>
            <a:r>
              <a:rPr lang="en-US" sz="2400" dirty="0" smtClean="0">
                <a:latin typeface="Times New Roman" pitchFamily="18" charset="0"/>
                <a:cs typeface="B Nazanin" pitchFamily="2" charset="-78"/>
              </a:rPr>
              <a:t>h</a:t>
            </a:r>
            <a:r>
              <a:rPr lang="en-US" sz="1200" dirty="0" smtClean="0">
                <a:latin typeface="Times New Roman" pitchFamily="18" charset="0"/>
                <a:cs typeface="B Nazanin" pitchFamily="2" charset="-78"/>
              </a:rPr>
              <a:t>6</a:t>
            </a:r>
            <a:r>
              <a:rPr lang="fa-IR" sz="2400" dirty="0" smtClean="0">
                <a:latin typeface="Times New Roman" pitchFamily="18" charset="0"/>
                <a:cs typeface="B Nazanin" pitchFamily="2" charset="-78"/>
              </a:rPr>
              <a:t> قرار دارد ، که در شکل نشان داده شده است .</a:t>
            </a:r>
            <a:endParaRPr lang="en-US" sz="2400"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43600" y="381000"/>
            <a:ext cx="2851731" cy="461665"/>
          </a:xfrm>
          <a:prstGeom prst="rect">
            <a:avLst/>
          </a:prstGeom>
          <a:noFill/>
        </p:spPr>
        <p:txBody>
          <a:bodyPr wrap="square" rtlCol="0">
            <a:spAutoFit/>
          </a:bodyPr>
          <a:lstStyle/>
          <a:p>
            <a:pPr algn="r"/>
            <a:r>
              <a:rPr lang="fa-IR" sz="2400" b="1" dirty="0" smtClean="0">
                <a:cs typeface="B Nazanin" pitchFamily="2" charset="-78"/>
              </a:rPr>
              <a:t>پیدا کردن راس بهینه :</a:t>
            </a:r>
            <a:endParaRPr lang="en-US" sz="2400" b="1" dirty="0">
              <a:cs typeface="B Nazanin" pitchFamily="2" charset="-78"/>
            </a:endParaRPr>
          </a:p>
        </p:txBody>
      </p:sp>
      <p:sp>
        <p:nvSpPr>
          <p:cNvPr id="3" name="TextBox 2"/>
          <p:cNvSpPr txBox="1"/>
          <p:nvPr/>
        </p:nvSpPr>
        <p:spPr>
          <a:xfrm>
            <a:off x="-457200" y="1131838"/>
            <a:ext cx="9372600" cy="1154162"/>
          </a:xfrm>
          <a:prstGeom prst="rect">
            <a:avLst/>
          </a:prstGeom>
          <a:noFill/>
        </p:spPr>
        <p:txBody>
          <a:bodyPr wrap="square" rtlCol="0">
            <a:spAutoFit/>
          </a:bodyPr>
          <a:lstStyle/>
          <a:p>
            <a:pPr algn="r">
              <a:lnSpc>
                <a:spcPct val="150000"/>
              </a:lnSpc>
            </a:pPr>
            <a:r>
              <a:rPr lang="fa-IR" sz="2400" dirty="0" smtClean="0">
                <a:cs typeface="B Nazanin" pitchFamily="2" charset="-78"/>
              </a:rPr>
              <a:t> فرض کنید راس بهینه جاری             باشد که در نیم صفحه بعدی (      ) قرار ندارد ،مسئله </a:t>
            </a:r>
          </a:p>
          <a:p>
            <a:pPr algn="r">
              <a:lnSpc>
                <a:spcPct val="150000"/>
              </a:lnSpc>
            </a:pPr>
            <a:r>
              <a:rPr lang="fa-IR" sz="2400" dirty="0" smtClean="0">
                <a:cs typeface="B Nazanin" pitchFamily="2" charset="-78"/>
              </a:rPr>
              <a:t>به صورت زیر حل می شود :</a:t>
            </a:r>
            <a:endParaRPr lang="en-US" sz="2400" dirty="0">
              <a:cs typeface="B Nazanin" pitchFamily="2" charset="-78"/>
            </a:endParaRPr>
          </a:p>
        </p:txBody>
      </p:sp>
      <p:pic>
        <p:nvPicPr>
          <p:cNvPr id="4"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562600" y="2667000"/>
            <a:ext cx="209550" cy="447675"/>
          </a:xfrm>
          <a:prstGeom prst="rect">
            <a:avLst/>
          </a:prstGeom>
          <a:noFill/>
        </p:spPr>
      </p:pic>
      <p:pic>
        <p:nvPicPr>
          <p:cNvPr id="5" name="Picture 39"/>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353050" y="1228725"/>
            <a:ext cx="590550" cy="447675"/>
          </a:xfrm>
          <a:prstGeom prst="rect">
            <a:avLst/>
          </a:prstGeom>
          <a:noFill/>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81200" y="1228725"/>
            <a:ext cx="285750" cy="447675"/>
          </a:xfrm>
          <a:prstGeom prst="rect">
            <a:avLst/>
          </a:prstGeom>
          <a:noFill/>
        </p:spPr>
      </p:pic>
      <p:sp>
        <p:nvSpPr>
          <p:cNvPr id="8" name="TextBox 7"/>
          <p:cNvSpPr txBox="1"/>
          <p:nvPr/>
        </p:nvSpPr>
        <p:spPr>
          <a:xfrm>
            <a:off x="-457200" y="2667000"/>
            <a:ext cx="9144000" cy="830997"/>
          </a:xfrm>
          <a:prstGeom prst="rect">
            <a:avLst/>
          </a:prstGeom>
          <a:noFill/>
        </p:spPr>
        <p:txBody>
          <a:bodyPr wrap="square" rtlCol="0">
            <a:spAutoFit/>
          </a:bodyPr>
          <a:lstStyle/>
          <a:p>
            <a:pPr algn="r" rtl="1"/>
            <a:r>
              <a:rPr lang="fa-IR" sz="2400" dirty="0" smtClean="0">
                <a:cs typeface="B Nazanin" pitchFamily="2" charset="-78"/>
              </a:rPr>
              <a:t>هدف پیدا کردن نقطه </a:t>
            </a:r>
            <a:r>
              <a:rPr lang="en-US" sz="2400" dirty="0" smtClean="0">
                <a:latin typeface="Times New Roman" pitchFamily="18" charset="0"/>
                <a:cs typeface="Times New Roman" pitchFamily="18" charset="0"/>
              </a:rPr>
              <a:t>p</a:t>
            </a:r>
            <a:r>
              <a:rPr lang="fa-IR" sz="2400" dirty="0" smtClean="0">
                <a:cs typeface="B Nazanin" pitchFamily="2" charset="-78"/>
              </a:rPr>
              <a:t> روی      است بطوریکه            ماکزیمم شود و</a:t>
            </a:r>
          </a:p>
          <a:p>
            <a:pPr algn="r" rtl="1"/>
            <a:r>
              <a:rPr lang="fa-IR" sz="2400" dirty="0" smtClean="0">
                <a:cs typeface="B Nazanin" pitchFamily="2" charset="-78"/>
              </a:rPr>
              <a:t> برای هر            </a:t>
            </a:r>
            <a:r>
              <a:rPr lang="en-US" sz="2400" dirty="0" smtClean="0">
                <a:cs typeface="B Nazanin" pitchFamily="2" charset="-78"/>
              </a:rPr>
              <a:t>   </a:t>
            </a:r>
            <a:r>
              <a:rPr lang="fa-IR" sz="2400" dirty="0" smtClean="0">
                <a:cs typeface="B Nazanin" pitchFamily="2" charset="-78"/>
              </a:rPr>
              <a:t>  .</a:t>
            </a:r>
          </a:p>
        </p:txBody>
      </p:sp>
      <p:pic>
        <p:nvPicPr>
          <p:cNvPr id="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352800" y="2667000"/>
            <a:ext cx="781050" cy="447675"/>
          </a:xfrm>
          <a:prstGeom prst="rect">
            <a:avLst/>
          </a:prstGeom>
          <a:noFill/>
        </p:spPr>
      </p:pic>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9" name="Rectangle 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0"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85800" y="2667000"/>
            <a:ext cx="914400" cy="447675"/>
          </a:xfrm>
          <a:prstGeom prst="rect">
            <a:avLst/>
          </a:prstGeom>
          <a:noFill/>
        </p:spPr>
      </p:pic>
      <p:sp>
        <p:nvSpPr>
          <p:cNvPr id="1032" name="Rectangle 8"/>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 name="TextBox 15"/>
          <p:cNvSpPr txBox="1"/>
          <p:nvPr/>
        </p:nvSpPr>
        <p:spPr>
          <a:xfrm>
            <a:off x="152400" y="3581400"/>
            <a:ext cx="8610600" cy="2308324"/>
          </a:xfrm>
          <a:prstGeom prst="rect">
            <a:avLst/>
          </a:prstGeom>
          <a:noFill/>
        </p:spPr>
        <p:txBody>
          <a:bodyPr wrap="square" rtlCol="0">
            <a:spAutoFit/>
          </a:bodyPr>
          <a:lstStyle/>
          <a:p>
            <a:pPr algn="r" rtl="1">
              <a:lnSpc>
                <a:spcPct val="150000"/>
              </a:lnSpc>
            </a:pPr>
            <a:r>
              <a:rPr lang="fa-IR" sz="2400" dirty="0" smtClean="0">
                <a:cs typeface="B Nazanin" pitchFamily="2" charset="-78"/>
              </a:rPr>
              <a:t>برای سادگی مسئله فرض می شود که     عمودی نباشد بنابراین می توانیم آنرا با یک مختص </a:t>
            </a:r>
            <a:r>
              <a:rPr lang="en-US" sz="2400" dirty="0" smtClean="0">
                <a:cs typeface="B Nazanin" pitchFamily="2" charset="-78"/>
              </a:rPr>
              <a:t>x</a:t>
            </a:r>
            <a:r>
              <a:rPr lang="fa-IR" sz="2400" dirty="0" smtClean="0">
                <a:cs typeface="B Nazanin" pitchFamily="2" charset="-78"/>
              </a:rPr>
              <a:t> نشان میدهیم و تابع                        را تعریف می کنیم به طوری که: </a:t>
            </a:r>
          </a:p>
          <a:p>
            <a:pPr algn="r" rtl="1">
              <a:lnSpc>
                <a:spcPct val="150000"/>
              </a:lnSpc>
            </a:pPr>
            <a:r>
              <a:rPr lang="fa-IR" sz="2400" dirty="0" smtClean="0">
                <a:cs typeface="B Nazanin" pitchFamily="2" charset="-78"/>
              </a:rPr>
              <a:t>                                 برای </a:t>
            </a:r>
          </a:p>
          <a:p>
            <a:pPr algn="r" rtl="1">
              <a:lnSpc>
                <a:spcPct val="150000"/>
              </a:lnSpc>
            </a:pPr>
            <a:endParaRPr lang="en-US" sz="2400" dirty="0">
              <a:cs typeface="B Nazanin" pitchFamily="2" charset="-78"/>
            </a:endParaRPr>
          </a:p>
        </p:txBody>
      </p:sp>
      <p:sp>
        <p:nvSpPr>
          <p:cNvPr id="1034"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3" name="Picture 9"/>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705350" y="4876800"/>
            <a:ext cx="933450" cy="447675"/>
          </a:xfrm>
          <a:prstGeom prst="rect">
            <a:avLst/>
          </a:prstGeom>
          <a:noFill/>
        </p:spPr>
      </p:pic>
      <p:sp>
        <p:nvSpPr>
          <p:cNvPr id="1035" name="Rectangle 1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0"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972050" y="3667125"/>
            <a:ext cx="209550" cy="447675"/>
          </a:xfrm>
          <a:prstGeom prst="rect">
            <a:avLst/>
          </a:prstGeom>
          <a:noFill/>
        </p:spPr>
      </p:pic>
      <p:sp>
        <p:nvSpPr>
          <p:cNvPr id="1037" name="Rectangle 1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6" name="Picture 12"/>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400800" y="4876800"/>
            <a:ext cx="2209800" cy="466725"/>
          </a:xfrm>
          <a:prstGeom prst="rect">
            <a:avLst/>
          </a:prstGeom>
          <a:noFill/>
        </p:spPr>
      </p:pic>
      <p:sp>
        <p:nvSpPr>
          <p:cNvPr id="1038" name="Rectangle 14"/>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9" name="Picture 15"/>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4238625" y="4267200"/>
            <a:ext cx="1476375" cy="466725"/>
          </a:xfrm>
          <a:prstGeom prst="rect">
            <a:avLst/>
          </a:prstGeom>
          <a:noFill/>
        </p:spPr>
      </p:pic>
      <p:pic>
        <p:nvPicPr>
          <p:cNvPr id="26" name="Picture 1"/>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553200" y="3048000"/>
            <a:ext cx="1235413"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3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317" y="1143000"/>
            <a:ext cx="6872283"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4.1        The Geometry of Casting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39166367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8261931" cy="2862322"/>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مختص </a:t>
            </a:r>
            <a:r>
              <a:rPr lang="en-US" sz="2400" dirty="0" smtClean="0">
                <a:latin typeface="Times New Roman" pitchFamily="18" charset="0"/>
                <a:cs typeface="B Nazanin" pitchFamily="2" charset="-78"/>
              </a:rPr>
              <a:t>x</a:t>
            </a:r>
            <a:r>
              <a:rPr lang="fa-IR" sz="2400" dirty="0" smtClean="0">
                <a:latin typeface="Times New Roman" pitchFamily="18" charset="0"/>
                <a:cs typeface="B Nazanin" pitchFamily="2" charset="-78"/>
              </a:rPr>
              <a:t> نقطه برخورد نیم صفحه </a:t>
            </a:r>
            <a:r>
              <a:rPr lang="en-US" sz="2400" dirty="0" smtClean="0">
                <a:latin typeface="Times New Roman" pitchFamily="18" charset="0"/>
                <a:cs typeface="B Nazanin" pitchFamily="2" charset="-78"/>
              </a:rPr>
              <a:t>h</a:t>
            </a:r>
            <a:r>
              <a:rPr lang="fa-IR" sz="2400" dirty="0" smtClean="0">
                <a:latin typeface="Times New Roman" pitchFamily="18" charset="0"/>
                <a:cs typeface="B Nazanin" pitchFamily="2" charset="-78"/>
              </a:rPr>
              <a:t> و      را               می نامیم .</a:t>
            </a:r>
          </a:p>
          <a:p>
            <a:pPr algn="r" rtl="1">
              <a:lnSpc>
                <a:spcPct val="150000"/>
              </a:lnSpc>
              <a:buFont typeface="Wingdings" pitchFamily="2" charset="2"/>
              <a:buChar char="v"/>
            </a:pPr>
            <a:r>
              <a:rPr lang="fa-IR" sz="2400" dirty="0" smtClean="0">
                <a:latin typeface="Times New Roman" pitchFamily="18" charset="0"/>
                <a:cs typeface="B Nazanin" pitchFamily="2" charset="-78"/>
              </a:rPr>
              <a:t>اگر برخوردی وجود نداشته باشد آنگاه می توان مسئله خطی را </a:t>
            </a:r>
            <a:r>
              <a:rPr lang="en-US" sz="2400" dirty="0" smtClean="0">
                <a:latin typeface="Times New Roman" pitchFamily="18" charset="0"/>
                <a:cs typeface="B Nazanin" pitchFamily="2" charset="-78"/>
              </a:rPr>
              <a:t>infeasible</a:t>
            </a:r>
            <a:r>
              <a:rPr lang="fa-IR" sz="2400" dirty="0" smtClean="0">
                <a:latin typeface="Times New Roman" pitchFamily="18" charset="0"/>
                <a:cs typeface="B Nazanin" pitchFamily="2" charset="-78"/>
              </a:rPr>
              <a:t> گزارش کرد .</a:t>
            </a:r>
          </a:p>
          <a:p>
            <a:pPr algn="r" rtl="1">
              <a:lnSpc>
                <a:spcPct val="150000"/>
              </a:lnSpc>
              <a:buFont typeface="Wingdings" pitchFamily="2" charset="2"/>
              <a:buChar char="v"/>
            </a:pPr>
            <a:r>
              <a:rPr lang="fa-IR" sz="2400" dirty="0" smtClean="0">
                <a:latin typeface="Times New Roman" pitchFamily="18" charset="0"/>
                <a:cs typeface="B Nazanin" pitchFamily="2" charset="-78"/>
              </a:rPr>
              <a:t>اگر محدودیت  </a:t>
            </a:r>
            <a:r>
              <a:rPr lang="en-US" sz="2400" dirty="0" smtClean="0">
                <a:latin typeface="Times New Roman" pitchFamily="18" charset="0"/>
                <a:cs typeface="B Nazanin" pitchFamily="2" charset="-78"/>
              </a:rPr>
              <a:t>h</a:t>
            </a:r>
            <a:r>
              <a:rPr lang="fa-IR" sz="2400" dirty="0" smtClean="0">
                <a:latin typeface="Times New Roman" pitchFamily="18" charset="0"/>
                <a:cs typeface="B Nazanin" pitchFamily="2" charset="-78"/>
              </a:rPr>
              <a:t> برای همه نقاط روی       برقرار باشد میتوان آن محدودیت را نادیده گرفت . </a:t>
            </a:r>
            <a:endParaRPr lang="en-US" sz="2400" dirty="0">
              <a:latin typeface="Times New Roman" pitchFamily="18" charset="0"/>
              <a:cs typeface="B Nazanin" pitchFamily="2" charset="-78"/>
            </a:endParaRPr>
          </a:p>
        </p:txBody>
      </p:sp>
      <p:sp>
        <p:nvSpPr>
          <p:cNvPr id="69634" name="Rectangle 2"/>
          <p:cNvSpPr>
            <a:spLocks noChangeArrowheads="1"/>
          </p:cNvSpPr>
          <p:nvPr/>
        </p:nvSpPr>
        <p:spPr bwMode="auto">
          <a:xfrm>
            <a:off x="0" y="1295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963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190875" y="314325"/>
            <a:ext cx="1000125" cy="447675"/>
          </a:xfrm>
          <a:prstGeom prst="rect">
            <a:avLst/>
          </a:prstGeom>
          <a:noFill/>
        </p:spPr>
      </p:pic>
      <p:sp>
        <p:nvSpPr>
          <p:cNvPr id="69635" name="Rectangle 3"/>
          <p:cNvSpPr>
            <a:spLocks noChangeArrowheads="1"/>
          </p:cNvSpPr>
          <p:nvPr/>
        </p:nvSpPr>
        <p:spPr bwMode="auto">
          <a:xfrm>
            <a:off x="0" y="2200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0" y="390525"/>
            <a:ext cx="209550" cy="447675"/>
          </a:xfrm>
          <a:prstGeom prst="rect">
            <a:avLst/>
          </a:prstGeom>
          <a:noFill/>
        </p:spPr>
      </p:pic>
      <p:sp>
        <p:nvSpPr>
          <p:cNvPr id="7" name="TextBox 6"/>
          <p:cNvSpPr txBox="1"/>
          <p:nvPr/>
        </p:nvSpPr>
        <p:spPr>
          <a:xfrm>
            <a:off x="5257800" y="3810000"/>
            <a:ext cx="3461331" cy="461665"/>
          </a:xfrm>
          <a:prstGeom prst="rect">
            <a:avLst/>
          </a:prstGeom>
          <a:noFill/>
        </p:spPr>
        <p:txBody>
          <a:bodyPr wrap="square" rtlCol="0">
            <a:spAutoFit/>
          </a:bodyPr>
          <a:lstStyle/>
          <a:p>
            <a:pPr algn="r" rtl="1"/>
            <a:r>
              <a:rPr lang="fa-IR" sz="2400" dirty="0" smtClean="0">
                <a:cs typeface="B Nazanin" pitchFamily="2" charset="-78"/>
              </a:rPr>
              <a:t>اگر </a:t>
            </a:r>
            <a:r>
              <a:rPr lang="en-US" sz="2400" dirty="0" smtClean="0">
                <a:cs typeface="B Nazanin" pitchFamily="2" charset="-78"/>
              </a:rPr>
              <a:t>𝑙</a:t>
            </a:r>
            <a:r>
              <a:rPr lang="en-US" sz="1600" dirty="0" smtClean="0">
                <a:cs typeface="B Nazanin" pitchFamily="2" charset="-78"/>
              </a:rPr>
              <a:t>𝑖</a:t>
            </a:r>
            <a:r>
              <a:rPr lang="en-US" sz="2400" dirty="0" smtClean="0">
                <a:cs typeface="B Nazanin" pitchFamily="2" charset="-78"/>
              </a:rPr>
              <a:t>∩ℎ </a:t>
            </a:r>
            <a:r>
              <a:rPr lang="fa-IR" sz="2400" dirty="0" smtClean="0">
                <a:cs typeface="B Nazanin" pitchFamily="2" charset="-78"/>
              </a:rPr>
              <a:t> از چپ کران دار باشد :</a:t>
            </a:r>
            <a:endParaRPr lang="en-US" sz="2400" dirty="0">
              <a:cs typeface="B Nazanin" pitchFamily="2" charset="-78"/>
            </a:endParaRPr>
          </a:p>
        </p:txBody>
      </p:sp>
      <p:sp>
        <p:nvSpPr>
          <p:cNvPr id="8" name="Rectangle 7"/>
          <p:cNvSpPr/>
          <p:nvPr/>
        </p:nvSpPr>
        <p:spPr>
          <a:xfrm>
            <a:off x="5258659" y="4643735"/>
            <a:ext cx="3509294" cy="461665"/>
          </a:xfrm>
          <a:prstGeom prst="rect">
            <a:avLst/>
          </a:prstGeom>
        </p:spPr>
        <p:txBody>
          <a:bodyPr wrap="none">
            <a:spAutoFit/>
          </a:bodyPr>
          <a:lstStyle/>
          <a:p>
            <a:pPr algn="r" rtl="1"/>
            <a:r>
              <a:rPr lang="fa-IR" sz="2400" dirty="0" smtClean="0">
                <a:cs typeface="B Nazanin" pitchFamily="2" charset="-78"/>
              </a:rPr>
              <a:t>اگر </a:t>
            </a:r>
            <a:r>
              <a:rPr lang="en-US" sz="2400" dirty="0" smtClean="0">
                <a:cs typeface="B Nazanin" pitchFamily="2" charset="-78"/>
              </a:rPr>
              <a:t>𝑙</a:t>
            </a:r>
            <a:r>
              <a:rPr lang="en-US" sz="1600" dirty="0" smtClean="0">
                <a:cs typeface="B Nazanin" pitchFamily="2" charset="-78"/>
              </a:rPr>
              <a:t>𝑖</a:t>
            </a:r>
            <a:r>
              <a:rPr lang="en-US" sz="2400" dirty="0" smtClean="0">
                <a:cs typeface="B Nazanin" pitchFamily="2" charset="-78"/>
              </a:rPr>
              <a:t>∩ℎ </a:t>
            </a:r>
            <a:r>
              <a:rPr lang="fa-IR" sz="2400" dirty="0" smtClean="0">
                <a:cs typeface="B Nazanin" pitchFamily="2" charset="-78"/>
              </a:rPr>
              <a:t> از راست کران دار باشد :</a:t>
            </a:r>
            <a:endParaRPr lang="en-US" sz="2400" dirty="0">
              <a:cs typeface="B Nazanin" pitchFamily="2" charset="-78"/>
            </a:endParaRPr>
          </a:p>
        </p:txBody>
      </p:sp>
      <p:pic>
        <p:nvPicPr>
          <p:cNvPr id="69636" name="Picture 4"/>
          <p:cNvPicPr>
            <a:picLocks noChangeAspect="1" noChangeArrowheads="1"/>
          </p:cNvPicPr>
          <p:nvPr/>
        </p:nvPicPr>
        <p:blipFill>
          <a:blip r:embed="rId4"/>
          <a:srcRect/>
          <a:stretch>
            <a:fillRect/>
          </a:stretch>
        </p:blipFill>
        <p:spPr bwMode="auto">
          <a:xfrm>
            <a:off x="76200" y="3124200"/>
            <a:ext cx="4720746" cy="2286000"/>
          </a:xfrm>
          <a:prstGeom prst="rect">
            <a:avLst/>
          </a:prstGeom>
          <a:noFill/>
          <a:ln w="9525">
            <a:noFill/>
            <a:miter lim="800000"/>
            <a:headEnd/>
            <a:tailEnd/>
          </a:ln>
          <a:effectLst/>
        </p:spPr>
      </p:pic>
      <p:pic>
        <p:nvPicPr>
          <p:cNvPr id="69637" name="Picture 5"/>
          <p:cNvPicPr>
            <a:picLocks noChangeAspect="1" noChangeArrowheads="1"/>
          </p:cNvPicPr>
          <p:nvPr/>
        </p:nvPicPr>
        <p:blipFill>
          <a:blip r:embed="rId5"/>
          <a:srcRect/>
          <a:stretch>
            <a:fillRect/>
          </a:stretch>
        </p:blipFill>
        <p:spPr bwMode="auto">
          <a:xfrm>
            <a:off x="3200400" y="4953000"/>
            <a:ext cx="2819400" cy="1773680"/>
          </a:xfrm>
          <a:prstGeom prst="rect">
            <a:avLst/>
          </a:prstGeom>
          <a:noFill/>
          <a:ln w="9525">
            <a:noFill/>
            <a:miter lim="800000"/>
            <a:headEnd/>
            <a:tailEnd/>
          </a:ln>
          <a:effectLst/>
        </p:spPr>
      </p:pic>
      <p:sp>
        <p:nvSpPr>
          <p:cNvPr id="11" name="TextBox 10"/>
          <p:cNvSpPr txBox="1"/>
          <p:nvPr/>
        </p:nvSpPr>
        <p:spPr>
          <a:xfrm>
            <a:off x="4724400" y="3043535"/>
            <a:ext cx="4286751" cy="461665"/>
          </a:xfrm>
          <a:prstGeom prst="rect">
            <a:avLst/>
          </a:prstGeom>
          <a:noFill/>
        </p:spPr>
        <p:txBody>
          <a:bodyPr wrap="none" rtlCol="0">
            <a:spAutoFit/>
          </a:bodyPr>
          <a:lstStyle/>
          <a:p>
            <a:r>
              <a:rPr lang="fa-IR" sz="2400" dirty="0" smtClean="0">
                <a:cs typeface="B Nazanin" pitchFamily="2" charset="-78"/>
              </a:rPr>
              <a:t>مساله به صورت یک متغیره زیر در می آید:</a:t>
            </a:r>
            <a:endParaRPr lang="en-US" sz="2400" dirty="0">
              <a:cs typeface="B Nazanin" pitchFamily="2" charset="-78"/>
            </a:endParaRPr>
          </a:p>
        </p:txBody>
      </p:sp>
      <p:pic>
        <p:nvPicPr>
          <p:cNvPr id="14"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14850" y="1990725"/>
            <a:ext cx="209550" cy="44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6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96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38200"/>
            <a:ext cx="7848600" cy="461665"/>
          </a:xfrm>
          <a:prstGeom prst="rect">
            <a:avLst/>
          </a:prstGeom>
          <a:noFill/>
        </p:spPr>
        <p:txBody>
          <a:bodyPr wrap="square" rtlCol="0">
            <a:spAutoFit/>
          </a:bodyPr>
          <a:lstStyle/>
          <a:p>
            <a:r>
              <a:rPr lang="en-US" sz="2400" dirty="0" smtClean="0">
                <a:latin typeface="Times New Roman" pitchFamily="18" charset="0"/>
                <a:cs typeface="B Nazanin" pitchFamily="2" charset="-78"/>
              </a:rPr>
              <a:t>X </a:t>
            </a:r>
            <a:r>
              <a:rPr lang="en-US" dirty="0" smtClean="0">
                <a:latin typeface="Times New Roman" pitchFamily="18" charset="0"/>
                <a:cs typeface="B Nazanin" pitchFamily="2" charset="-78"/>
              </a:rPr>
              <a:t>left</a:t>
            </a:r>
            <a:r>
              <a:rPr lang="en-US" sz="2400" dirty="0" smtClean="0">
                <a:latin typeface="Times New Roman" pitchFamily="18" charset="0"/>
                <a:cs typeface="B Nazanin" pitchFamily="2" charset="-78"/>
              </a:rPr>
              <a:t> = max {                 : </a:t>
            </a:r>
            <a:r>
              <a:rPr lang="fa-IR" sz="2400" dirty="0" smtClean="0">
                <a:latin typeface="Times New Roman" pitchFamily="18" charset="0"/>
                <a:cs typeface="B Nazanin" pitchFamily="2" charset="-78"/>
              </a:rPr>
              <a:t>           از چپ کراندار باشد </a:t>
            </a:r>
            <a:r>
              <a:rPr lang="en-US" sz="2400" dirty="0" smtClean="0">
                <a:latin typeface="Times New Roman" pitchFamily="18" charset="0"/>
                <a:cs typeface="B Nazanin" pitchFamily="2" charset="-78"/>
              </a:rPr>
              <a:t>}</a:t>
            </a:r>
            <a:endParaRPr lang="en-US" sz="2400" dirty="0">
              <a:latin typeface="Times New Roman" pitchFamily="18" charset="0"/>
              <a:cs typeface="B Nazanin" pitchFamily="2" charset="-78"/>
            </a:endParaRPr>
          </a:p>
        </p:txBody>
      </p:sp>
      <p:pic>
        <p:nvPicPr>
          <p:cNvPr id="4"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33600" y="838200"/>
            <a:ext cx="1021404" cy="457200"/>
          </a:xfrm>
          <a:prstGeom prst="rect">
            <a:avLst/>
          </a:prstGeom>
          <a:noFill/>
        </p:spPr>
      </p:pic>
      <p:sp>
        <p:nvSpPr>
          <p:cNvPr id="5" name="Rectangle 4"/>
          <p:cNvSpPr/>
          <p:nvPr/>
        </p:nvSpPr>
        <p:spPr>
          <a:xfrm>
            <a:off x="5334000" y="833735"/>
            <a:ext cx="740908" cy="461665"/>
          </a:xfrm>
          <a:prstGeom prst="rect">
            <a:avLst/>
          </a:prstGeom>
        </p:spPr>
        <p:txBody>
          <a:bodyPr wrap="none">
            <a:spAutoFit/>
          </a:bodyPr>
          <a:lstStyle/>
          <a:p>
            <a:r>
              <a:rPr lang="en-US" sz="2400" dirty="0" smtClean="0">
                <a:cs typeface="B Nazanin" pitchFamily="2" charset="-78"/>
              </a:rPr>
              <a:t>𝑙</a:t>
            </a:r>
            <a:r>
              <a:rPr lang="en-US" sz="1600" dirty="0" smtClean="0">
                <a:cs typeface="B Nazanin" pitchFamily="2" charset="-78"/>
              </a:rPr>
              <a:t>𝑖</a:t>
            </a:r>
            <a:r>
              <a:rPr lang="en-US" sz="2400" dirty="0" smtClean="0">
                <a:cs typeface="B Nazanin" pitchFamily="2" charset="-78"/>
              </a:rPr>
              <a:t>∩ℎ</a:t>
            </a:r>
            <a:endParaRPr lang="en-US" sz="2400" dirty="0"/>
          </a:p>
        </p:txBody>
      </p:sp>
      <p:sp>
        <p:nvSpPr>
          <p:cNvPr id="706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065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1189125"/>
            <a:ext cx="904875" cy="334875"/>
          </a:xfrm>
          <a:prstGeom prst="rect">
            <a:avLst/>
          </a:prstGeom>
          <a:noFill/>
        </p:spPr>
      </p:pic>
      <p:sp>
        <p:nvSpPr>
          <p:cNvPr id="70659"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Box 9"/>
          <p:cNvSpPr txBox="1"/>
          <p:nvPr/>
        </p:nvSpPr>
        <p:spPr>
          <a:xfrm>
            <a:off x="228600" y="1981200"/>
            <a:ext cx="7848600" cy="461665"/>
          </a:xfrm>
          <a:prstGeom prst="rect">
            <a:avLst/>
          </a:prstGeom>
          <a:noFill/>
        </p:spPr>
        <p:txBody>
          <a:bodyPr wrap="square" rtlCol="0">
            <a:spAutoFit/>
          </a:bodyPr>
          <a:lstStyle/>
          <a:p>
            <a:r>
              <a:rPr lang="en-US" sz="2400" dirty="0" smtClean="0">
                <a:latin typeface="Times New Roman" pitchFamily="18" charset="0"/>
                <a:cs typeface="B Nazanin" pitchFamily="2" charset="-78"/>
              </a:rPr>
              <a:t>X </a:t>
            </a:r>
            <a:r>
              <a:rPr lang="en-US" dirty="0" smtClean="0">
                <a:latin typeface="Times New Roman" pitchFamily="18" charset="0"/>
                <a:cs typeface="B Nazanin" pitchFamily="2" charset="-78"/>
              </a:rPr>
              <a:t>right</a:t>
            </a:r>
            <a:r>
              <a:rPr lang="en-US" sz="2400" dirty="0" smtClean="0">
                <a:latin typeface="Times New Roman" pitchFamily="18" charset="0"/>
                <a:cs typeface="B Nazanin" pitchFamily="2" charset="-78"/>
              </a:rPr>
              <a:t> = min {                 : </a:t>
            </a:r>
            <a:r>
              <a:rPr lang="fa-IR" sz="2400" dirty="0" smtClean="0">
                <a:latin typeface="Times New Roman" pitchFamily="18" charset="0"/>
                <a:cs typeface="B Nazanin" pitchFamily="2" charset="-78"/>
              </a:rPr>
              <a:t>           از راست کراندار باشد </a:t>
            </a:r>
            <a:r>
              <a:rPr lang="en-US" sz="2400" dirty="0" smtClean="0">
                <a:latin typeface="Times New Roman" pitchFamily="18" charset="0"/>
                <a:cs typeface="B Nazanin" pitchFamily="2" charset="-78"/>
              </a:rPr>
              <a:t>}</a:t>
            </a:r>
            <a:endParaRPr lang="en-US" sz="2400" dirty="0">
              <a:latin typeface="Times New Roman" pitchFamily="18" charset="0"/>
              <a:cs typeface="B Nazanin" pitchFamily="2" charset="-78"/>
            </a:endParaRPr>
          </a:p>
        </p:txBody>
      </p:sp>
      <p:pic>
        <p:nvPicPr>
          <p:cNvPr id="11"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133600" y="1981200"/>
            <a:ext cx="1021404" cy="457200"/>
          </a:xfrm>
          <a:prstGeom prst="rect">
            <a:avLst/>
          </a:prstGeom>
          <a:noFill/>
        </p:spPr>
      </p:pic>
      <p:sp>
        <p:nvSpPr>
          <p:cNvPr id="12" name="Rectangle 11"/>
          <p:cNvSpPr/>
          <p:nvPr/>
        </p:nvSpPr>
        <p:spPr>
          <a:xfrm>
            <a:off x="5583692" y="1976735"/>
            <a:ext cx="740908" cy="461665"/>
          </a:xfrm>
          <a:prstGeom prst="rect">
            <a:avLst/>
          </a:prstGeom>
        </p:spPr>
        <p:txBody>
          <a:bodyPr wrap="none">
            <a:spAutoFit/>
          </a:bodyPr>
          <a:lstStyle/>
          <a:p>
            <a:r>
              <a:rPr lang="en-US" sz="2400" dirty="0" smtClean="0">
                <a:cs typeface="B Nazanin" pitchFamily="2" charset="-78"/>
              </a:rPr>
              <a:t>𝑙</a:t>
            </a:r>
            <a:r>
              <a:rPr lang="en-US" sz="1600" dirty="0" smtClean="0">
                <a:cs typeface="B Nazanin" pitchFamily="2" charset="-78"/>
              </a:rPr>
              <a:t>𝑖</a:t>
            </a:r>
            <a:r>
              <a:rPr lang="en-US" sz="2400" dirty="0" smtClean="0">
                <a:cs typeface="B Nazanin" pitchFamily="2" charset="-78"/>
              </a:rPr>
              <a:t>∩ℎ</a:t>
            </a:r>
            <a:endParaRPr lang="en-US" sz="2400" dirty="0"/>
          </a:p>
        </p:txBody>
      </p:sp>
      <p:pic>
        <p:nvPicPr>
          <p:cNvPr id="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2332125"/>
            <a:ext cx="904875" cy="334875"/>
          </a:xfrm>
          <a:prstGeom prst="rect">
            <a:avLst/>
          </a:prstGeom>
          <a:noFill/>
        </p:spPr>
      </p:pic>
      <p:sp>
        <p:nvSpPr>
          <p:cNvPr id="14" name="TextBox 13"/>
          <p:cNvSpPr txBox="1"/>
          <p:nvPr/>
        </p:nvSpPr>
        <p:spPr>
          <a:xfrm>
            <a:off x="152400" y="2971800"/>
            <a:ext cx="8610600" cy="1754326"/>
          </a:xfrm>
          <a:prstGeom prst="rect">
            <a:avLst/>
          </a:prstGeom>
          <a:noFill/>
        </p:spPr>
        <p:txBody>
          <a:bodyPr wrap="square" rtlCol="0">
            <a:spAutoFit/>
          </a:bodyPr>
          <a:lstStyle/>
          <a:p>
            <a:pPr algn="r" rtl="1">
              <a:lnSpc>
                <a:spcPct val="150000"/>
              </a:lnSpc>
              <a:buFont typeface="Wingdings" pitchFamily="2" charset="2"/>
              <a:buChar char="ü"/>
            </a:pPr>
            <a:r>
              <a:rPr lang="fa-IR" sz="2400" dirty="0" smtClean="0">
                <a:latin typeface="Times New Roman" pitchFamily="18" charset="0"/>
                <a:cs typeface="B Nazanin" pitchFamily="2" charset="-78"/>
              </a:rPr>
              <a:t>ناحیه </a:t>
            </a: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مسئله خطی یک متغیره بازه </a:t>
            </a:r>
            <a:r>
              <a:rPr lang="en-US" sz="2400" dirty="0" smtClean="0">
                <a:latin typeface="Times New Roman" pitchFamily="18" charset="0"/>
                <a:cs typeface="B Nazanin" pitchFamily="2" charset="-78"/>
              </a:rPr>
              <a:t>[x</a:t>
            </a:r>
            <a:r>
              <a:rPr lang="en-US" sz="1600" dirty="0" smtClean="0">
                <a:latin typeface="Times New Roman" pitchFamily="18" charset="0"/>
                <a:cs typeface="B Nazanin" pitchFamily="2" charset="-78"/>
              </a:rPr>
              <a:t>left</a:t>
            </a:r>
            <a:r>
              <a:rPr lang="en-US" sz="2400" dirty="0" smtClean="0">
                <a:latin typeface="Times New Roman" pitchFamily="18" charset="0"/>
                <a:cs typeface="B Nazanin" pitchFamily="2" charset="-78"/>
              </a:rPr>
              <a:t> :x</a:t>
            </a:r>
            <a:r>
              <a:rPr lang="en-US" sz="1600" dirty="0" smtClean="0">
                <a:latin typeface="Times New Roman" pitchFamily="18" charset="0"/>
                <a:cs typeface="B Nazanin" pitchFamily="2" charset="-78"/>
              </a:rPr>
              <a:t>right</a:t>
            </a:r>
            <a:r>
              <a:rPr lang="en-US" sz="2400" dirty="0" smtClean="0">
                <a:latin typeface="Times New Roman" pitchFamily="18" charset="0"/>
                <a:cs typeface="B Nazanin" pitchFamily="2" charset="-78"/>
              </a:rPr>
              <a:t>]</a:t>
            </a:r>
            <a:r>
              <a:rPr lang="fa-IR" sz="2400" dirty="0" smtClean="0">
                <a:latin typeface="Times New Roman" pitchFamily="18" charset="0"/>
                <a:cs typeface="B Nazanin" pitchFamily="2" charset="-78"/>
              </a:rPr>
              <a:t> بنابراین اگر </a:t>
            </a:r>
            <a:r>
              <a:rPr lang="en-US" sz="2400" dirty="0" smtClean="0">
                <a:latin typeface="Times New Roman" pitchFamily="18" charset="0"/>
                <a:cs typeface="B Nazanin" pitchFamily="2" charset="-78"/>
              </a:rPr>
              <a:t>x</a:t>
            </a:r>
            <a:r>
              <a:rPr lang="en-US" sz="1600" dirty="0" smtClean="0">
                <a:latin typeface="Times New Roman" pitchFamily="18" charset="0"/>
                <a:cs typeface="B Nazanin" pitchFamily="2" charset="-78"/>
              </a:rPr>
              <a:t>left</a:t>
            </a:r>
            <a:r>
              <a:rPr lang="en-US" sz="2400" dirty="0" smtClean="0">
                <a:latin typeface="Times New Roman" pitchFamily="18" charset="0"/>
                <a:cs typeface="B Nazanin" pitchFamily="2" charset="-78"/>
              </a:rPr>
              <a:t>&gt;x</a:t>
            </a:r>
            <a:r>
              <a:rPr lang="en-US" sz="1600" dirty="0" smtClean="0">
                <a:latin typeface="Times New Roman" pitchFamily="18" charset="0"/>
                <a:cs typeface="B Nazanin" pitchFamily="2" charset="-78"/>
              </a:rPr>
              <a:t>right</a:t>
            </a:r>
            <a:r>
              <a:rPr lang="fa-IR" sz="2400" dirty="0" smtClean="0">
                <a:latin typeface="Times New Roman" pitchFamily="18" charset="0"/>
                <a:cs typeface="B Nazanin" pitchFamily="2" charset="-78"/>
              </a:rPr>
              <a:t> آنگاه مسئله </a:t>
            </a:r>
            <a:r>
              <a:rPr lang="en-US" sz="2400" dirty="0" smtClean="0">
                <a:latin typeface="Times New Roman" pitchFamily="18" charset="0"/>
                <a:cs typeface="B Nazanin" pitchFamily="2" charset="-78"/>
              </a:rPr>
              <a:t>infeasible</a:t>
            </a:r>
            <a:r>
              <a:rPr lang="fa-IR" sz="2400" dirty="0" smtClean="0">
                <a:latin typeface="Times New Roman" pitchFamily="18" charset="0"/>
                <a:cs typeface="B Nazanin" pitchFamily="2" charset="-78"/>
              </a:rPr>
              <a:t> است ، در غیر اینصورت نقطه بهینه روی     ، نقطه </a:t>
            </a:r>
            <a:r>
              <a:rPr lang="en-US" sz="2400" dirty="0" smtClean="0">
                <a:latin typeface="Times New Roman" pitchFamily="18" charset="0"/>
                <a:cs typeface="B Nazanin" pitchFamily="2" charset="-78"/>
              </a:rPr>
              <a:t>x</a:t>
            </a:r>
            <a:r>
              <a:rPr lang="en-US" sz="1600" dirty="0" smtClean="0">
                <a:latin typeface="Times New Roman" pitchFamily="18" charset="0"/>
                <a:cs typeface="B Nazanin" pitchFamily="2" charset="-78"/>
              </a:rPr>
              <a:t>left</a:t>
            </a:r>
            <a:r>
              <a:rPr lang="fa-IR" sz="2400" dirty="0" smtClean="0">
                <a:latin typeface="Times New Roman" pitchFamily="18" charset="0"/>
                <a:cs typeface="B Nazanin" pitchFamily="2" charset="-78"/>
              </a:rPr>
              <a:t> یا </a:t>
            </a:r>
            <a:r>
              <a:rPr lang="en-US" sz="2400" dirty="0" smtClean="0">
                <a:latin typeface="Times New Roman" pitchFamily="18" charset="0"/>
                <a:cs typeface="B Nazanin" pitchFamily="2" charset="-78"/>
              </a:rPr>
              <a:t>x</a:t>
            </a:r>
            <a:r>
              <a:rPr lang="en-US" sz="1600" dirty="0" smtClean="0">
                <a:latin typeface="Times New Roman" pitchFamily="18" charset="0"/>
                <a:cs typeface="B Nazanin" pitchFamily="2" charset="-78"/>
              </a:rPr>
              <a:t>right</a:t>
            </a:r>
            <a:r>
              <a:rPr lang="fa-IR" sz="2400" dirty="0" smtClean="0">
                <a:latin typeface="Times New Roman" pitchFamily="18" charset="0"/>
                <a:cs typeface="B Nazanin" pitchFamily="2" charset="-78"/>
              </a:rPr>
              <a:t> است که با توجه به تابع هدف تعیین می شود .</a:t>
            </a:r>
            <a:endParaRPr lang="en-US" sz="2400" dirty="0">
              <a:latin typeface="Times New Roman" pitchFamily="18" charset="0"/>
              <a:cs typeface="B Nazanin" pitchFamily="2" charset="-78"/>
            </a:endParaRPr>
          </a:p>
        </p:txBody>
      </p:sp>
      <p:pic>
        <p:nvPicPr>
          <p:cNvPr id="15" name="Picture 1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362200" y="3657600"/>
            <a:ext cx="209550" cy="447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75" y="457200"/>
            <a:ext cx="8857040" cy="2400657"/>
          </a:xfrm>
          <a:prstGeom prst="rect">
            <a:avLst/>
          </a:prstGeom>
          <a:noFill/>
        </p:spPr>
        <p:txBody>
          <a:bodyPr wrap="none" rtlCol="0">
            <a:spAutoFit/>
          </a:bodyPr>
          <a:lstStyle/>
          <a:p>
            <a:pPr algn="r">
              <a:lnSpc>
                <a:spcPct val="150000"/>
              </a:lnSpc>
            </a:pPr>
            <a:r>
              <a:rPr lang="fa-IR" sz="2800" b="1" dirty="0" smtClean="0">
                <a:latin typeface="Times New Roman" pitchFamily="18" charset="0"/>
                <a:cs typeface="B Nazanin" pitchFamily="2" charset="-78"/>
              </a:rPr>
              <a:t>لم 4.6 </a:t>
            </a:r>
            <a:r>
              <a:rPr lang="fa-IR" sz="2400" dirty="0" smtClean="0">
                <a:latin typeface="Times New Roman" pitchFamily="18" charset="0"/>
                <a:cs typeface="B Nazanin" pitchFamily="2" charset="-78"/>
              </a:rPr>
              <a:t>:</a:t>
            </a:r>
          </a:p>
          <a:p>
            <a:pPr algn="r" rtl="1">
              <a:lnSpc>
                <a:spcPct val="150000"/>
              </a:lnSpc>
            </a:pPr>
            <a:r>
              <a:rPr lang="fa-IR" sz="2400" dirty="0" smtClean="0">
                <a:latin typeface="Times New Roman" pitchFamily="18" charset="0"/>
                <a:cs typeface="B Nazanin" pitchFamily="2" charset="-78"/>
              </a:rPr>
              <a:t>یک مسئله خطی یک بعدی در زمان خطی حل می شود ،بنابراین اگر مورد دوم  از لم 4.5 رخ </a:t>
            </a:r>
            <a:endParaRPr lang="en-US" sz="2400" dirty="0" smtClean="0">
              <a:latin typeface="Times New Roman" pitchFamily="18" charset="0"/>
              <a:cs typeface="B Nazanin" pitchFamily="2" charset="-78"/>
            </a:endParaRPr>
          </a:p>
          <a:p>
            <a:pPr algn="r" rtl="1">
              <a:lnSpc>
                <a:spcPct val="150000"/>
              </a:lnSpc>
            </a:pPr>
            <a:r>
              <a:rPr lang="fa-IR" sz="2400" dirty="0" smtClean="0">
                <a:latin typeface="Times New Roman" pitchFamily="18" charset="0"/>
                <a:cs typeface="B Nazanin" pitchFamily="2" charset="-78"/>
              </a:rPr>
              <a:t>دهد آنگاه در زمان </a:t>
            </a:r>
            <a:r>
              <a:rPr lang="en-US" sz="2400" dirty="0" smtClean="0">
                <a:latin typeface="Times New Roman" pitchFamily="18" charset="0"/>
                <a:cs typeface="B Nazanin" pitchFamily="2" charset="-78"/>
              </a:rPr>
              <a:t>O(i)</a:t>
            </a:r>
            <a:r>
              <a:rPr lang="fa-IR" sz="2400" dirty="0" smtClean="0">
                <a:latin typeface="Times New Roman" pitchFamily="18" charset="0"/>
                <a:cs typeface="B Nazanin" pitchFamily="2" charset="-78"/>
              </a:rPr>
              <a:t>می توان راس بهینه جدید </a:t>
            </a:r>
            <a:r>
              <a:rPr lang="en-US" sz="2400" dirty="0" smtClean="0">
                <a:latin typeface="Times New Roman" pitchFamily="18" charset="0"/>
                <a:cs typeface="B Nazanin" pitchFamily="2" charset="-78"/>
              </a:rPr>
              <a:t>v</a:t>
            </a:r>
            <a:r>
              <a:rPr lang="en-US" dirty="0" smtClean="0">
                <a:latin typeface="Times New Roman" pitchFamily="18" charset="0"/>
                <a:cs typeface="B Nazanin" pitchFamily="2" charset="-78"/>
              </a:rPr>
              <a:t>i</a:t>
            </a:r>
            <a:r>
              <a:rPr lang="fa-IR" sz="2400" dirty="0" smtClean="0">
                <a:latin typeface="Times New Roman" pitchFamily="18" charset="0"/>
                <a:cs typeface="B Nazanin" pitchFamily="2" charset="-78"/>
              </a:rPr>
              <a:t> را محاسبه کرد یا تصمیم گرفت </a:t>
            </a:r>
            <a:endParaRPr lang="en-US" sz="2400" dirty="0" smtClean="0">
              <a:latin typeface="Times New Roman" pitchFamily="18" charset="0"/>
              <a:cs typeface="B Nazanin" pitchFamily="2" charset="-78"/>
            </a:endParaRPr>
          </a:p>
          <a:p>
            <a:pPr algn="r" rtl="1">
              <a:lnSpc>
                <a:spcPct val="150000"/>
              </a:lnSpc>
            </a:pPr>
            <a:r>
              <a:rPr lang="fa-IR" sz="2400" dirty="0" smtClean="0">
                <a:latin typeface="Times New Roman" pitchFamily="18" charset="0"/>
                <a:cs typeface="B Nazanin" pitchFamily="2" charset="-78"/>
              </a:rPr>
              <a:t>که مسئله </a:t>
            </a:r>
            <a:r>
              <a:rPr lang="en-US" sz="2400" dirty="0" smtClean="0">
                <a:latin typeface="Times New Roman" pitchFamily="18" charset="0"/>
                <a:cs typeface="B Nazanin" pitchFamily="2" charset="-78"/>
              </a:rPr>
              <a:t>infeasible</a:t>
            </a:r>
            <a:r>
              <a:rPr lang="fa-IR" sz="2400" dirty="0" smtClean="0">
                <a:latin typeface="Times New Roman" pitchFamily="18" charset="0"/>
                <a:cs typeface="B Nazanin" pitchFamily="2" charset="-78"/>
              </a:rPr>
              <a:t> است</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a:t>
            </a:r>
            <a:endParaRPr lang="en-US" sz="2400"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28600" y="214453"/>
            <a:ext cx="8534400" cy="1842947"/>
          </a:xfrm>
          <a:prstGeom prst="rect">
            <a:avLst/>
          </a:prstGeom>
          <a:noFill/>
          <a:ln w="9525">
            <a:noFill/>
            <a:miter lim="800000"/>
            <a:headEnd/>
            <a:tailEnd/>
          </a:ln>
          <a:effectLst/>
        </p:spPr>
      </p:pic>
      <p:pic>
        <p:nvPicPr>
          <p:cNvPr id="72706" name="Picture 2"/>
          <p:cNvPicPr>
            <a:picLocks noChangeAspect="1" noChangeArrowheads="1"/>
          </p:cNvPicPr>
          <p:nvPr/>
        </p:nvPicPr>
        <p:blipFill>
          <a:blip r:embed="rId3"/>
          <a:srcRect/>
          <a:stretch>
            <a:fillRect/>
          </a:stretch>
        </p:blipFill>
        <p:spPr bwMode="auto">
          <a:xfrm>
            <a:off x="152400" y="2057400"/>
            <a:ext cx="8610600" cy="36633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23671"/>
            <a:ext cx="8763000" cy="1800493"/>
          </a:xfrm>
          <a:prstGeom prst="rect">
            <a:avLst/>
          </a:prstGeom>
          <a:noFill/>
        </p:spPr>
        <p:txBody>
          <a:bodyPr wrap="square" rtlCol="0">
            <a:spAutoFit/>
          </a:bodyPr>
          <a:lstStyle/>
          <a:p>
            <a:pPr algn="r">
              <a:lnSpc>
                <a:spcPct val="150000"/>
              </a:lnSpc>
            </a:pPr>
            <a:r>
              <a:rPr lang="fa-IR" sz="2800" b="1" dirty="0" smtClean="0">
                <a:latin typeface="Times New Roman" pitchFamily="18" charset="0"/>
                <a:cs typeface="B Nazanin" pitchFamily="2" charset="-78"/>
              </a:rPr>
              <a:t>لم 4.7</a:t>
            </a:r>
            <a:r>
              <a:rPr lang="fa-IR" sz="2400" dirty="0" smtClean="0">
                <a:latin typeface="Times New Roman" pitchFamily="18" charset="0"/>
                <a:cs typeface="B Nazanin" pitchFamily="2" charset="-78"/>
              </a:rPr>
              <a:t>:</a:t>
            </a:r>
          </a:p>
          <a:p>
            <a:pPr algn="r" rtl="1">
              <a:lnSpc>
                <a:spcPct val="150000"/>
              </a:lnSpc>
            </a:pPr>
            <a:r>
              <a:rPr lang="fa-IR" sz="2400" dirty="0" smtClean="0">
                <a:latin typeface="Times New Roman" pitchFamily="18" charset="0"/>
                <a:cs typeface="B Nazanin" pitchFamily="2" charset="-78"/>
              </a:rPr>
              <a:t>الگوریتم </a:t>
            </a:r>
            <a:r>
              <a:rPr lang="en-US" sz="2400" dirty="0" smtClean="0">
                <a:latin typeface="Times New Roman" pitchFamily="18" charset="0"/>
                <a:cs typeface="B Nazanin" pitchFamily="2" charset="-78"/>
              </a:rPr>
              <a:t>2DBOUNDEDLP</a:t>
            </a:r>
            <a:r>
              <a:rPr lang="fa-IR" sz="2400" dirty="0" smtClean="0">
                <a:latin typeface="Times New Roman" pitchFamily="18" charset="0"/>
                <a:cs typeface="B Nazanin" pitchFamily="2" charset="-78"/>
              </a:rPr>
              <a:t> جواب یک مسئله خطی کراندار با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محدودیت و دو متغیر را در زمان </a:t>
            </a:r>
            <a:r>
              <a:rPr lang="en-US" sz="2400" dirty="0" smtClean="0">
                <a:latin typeface="Times New Roman" pitchFamily="18" charset="0"/>
                <a:cs typeface="B Nazanin" pitchFamily="2" charset="-78"/>
              </a:rPr>
              <a:t>O(n²)</a:t>
            </a:r>
            <a:r>
              <a:rPr lang="fa-IR" sz="2400" dirty="0" smtClean="0">
                <a:latin typeface="Times New Roman" pitchFamily="18" charset="0"/>
                <a:cs typeface="B Nazanin" pitchFamily="2" charset="-78"/>
              </a:rPr>
              <a:t> و حافظه خطی محاسبه می کند .</a:t>
            </a:r>
            <a:endParaRPr lang="en-US" sz="2400" dirty="0">
              <a:latin typeface="Times New Roman" pitchFamily="18" charset="0"/>
              <a:cs typeface="B Nazanin" pitchFamily="2" charset="-78"/>
            </a:endParaRPr>
          </a:p>
        </p:txBody>
      </p:sp>
      <p:sp>
        <p:nvSpPr>
          <p:cNvPr id="3" name="TextBox 2"/>
          <p:cNvSpPr txBox="1"/>
          <p:nvPr/>
        </p:nvSpPr>
        <p:spPr>
          <a:xfrm>
            <a:off x="7543800" y="2590800"/>
            <a:ext cx="1022931" cy="461665"/>
          </a:xfrm>
          <a:prstGeom prst="rect">
            <a:avLst/>
          </a:prstGeom>
          <a:noFill/>
        </p:spPr>
        <p:txBody>
          <a:bodyPr wrap="square" rtlCol="0">
            <a:spAutoFit/>
          </a:bodyPr>
          <a:lstStyle/>
          <a:p>
            <a:pPr algn="r"/>
            <a:r>
              <a:rPr lang="fa-IR" sz="2400" dirty="0" smtClean="0">
                <a:cs typeface="B Nazanin" pitchFamily="2" charset="-78"/>
              </a:rPr>
              <a:t>ا</a:t>
            </a:r>
            <a:r>
              <a:rPr lang="fa-IR" sz="2400" b="1" dirty="0" smtClean="0">
                <a:cs typeface="B Nazanin" pitchFamily="2" charset="-78"/>
              </a:rPr>
              <a:t>ثبات</a:t>
            </a:r>
            <a:r>
              <a:rPr lang="fa-IR" sz="2400" dirty="0" smtClean="0">
                <a:cs typeface="B Nazanin" pitchFamily="2" charset="-78"/>
              </a:rPr>
              <a:t> :</a:t>
            </a:r>
            <a:endParaRPr lang="en-US" sz="2400" dirty="0">
              <a:cs typeface="B Nazanin" pitchFamily="2" charset="-78"/>
            </a:endParaRPr>
          </a:p>
        </p:txBody>
      </p:sp>
      <p:sp>
        <p:nvSpPr>
          <p:cNvPr id="5" name="TextBox 4"/>
          <p:cNvSpPr txBox="1"/>
          <p:nvPr/>
        </p:nvSpPr>
        <p:spPr>
          <a:xfrm>
            <a:off x="-76200" y="3124200"/>
            <a:ext cx="8795331" cy="1754326"/>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برای اینکه نشان داد الگوریتم به درستی جواب را پیدا می کند باید نشان داد که بعد از هر مرحله ( بعد از اضافه کردن نیم صفحه جدید </a:t>
            </a:r>
            <a:r>
              <a:rPr lang="en-US" sz="2400" dirty="0" smtClean="0">
                <a:latin typeface="Times New Roman" pitchFamily="18" charset="0"/>
                <a:cs typeface="B Nazanin" pitchFamily="2" charset="-78"/>
              </a:rPr>
              <a:t>h</a:t>
            </a:r>
            <a:r>
              <a:rPr lang="en-US" sz="16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نقطه </a:t>
            </a:r>
            <a:r>
              <a:rPr lang="en-US" sz="2400" dirty="0" smtClean="0">
                <a:latin typeface="Times New Roman" pitchFamily="18" charset="0"/>
                <a:cs typeface="B Nazanin" pitchFamily="2" charset="-78"/>
              </a:rPr>
              <a:t>v</a:t>
            </a:r>
            <a:r>
              <a:rPr lang="en-US" sz="16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بدست آمده نقطه بهینه برای </a:t>
            </a:r>
            <a:r>
              <a:rPr lang="en-US" sz="2400" dirty="0" smtClean="0">
                <a:latin typeface="Times New Roman" pitchFamily="18" charset="0"/>
                <a:cs typeface="B Nazanin" pitchFamily="2" charset="-78"/>
              </a:rPr>
              <a:t>C</a:t>
            </a:r>
            <a:r>
              <a:rPr lang="en-US" sz="16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است که از لم 4.5</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نتیجه می شود .</a:t>
            </a:r>
          </a:p>
        </p:txBody>
      </p:sp>
      <p:sp>
        <p:nvSpPr>
          <p:cNvPr id="6" name="TextBox 5"/>
          <p:cNvSpPr txBox="1"/>
          <p:nvPr/>
        </p:nvSpPr>
        <p:spPr>
          <a:xfrm>
            <a:off x="-76200" y="4876800"/>
            <a:ext cx="8795331" cy="1754326"/>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اگر مسئله خطی یک متغیره رو </a:t>
            </a:r>
            <a:r>
              <a:rPr lang="en-US" sz="2400" dirty="0" smtClean="0">
                <a:latin typeface="Times New Roman" pitchFamily="18" charset="0"/>
                <a:cs typeface="B Nazanin" pitchFamily="2" charset="-78"/>
              </a:rPr>
              <a:t>L</a:t>
            </a:r>
            <a:r>
              <a:rPr lang="en-US" sz="16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a:t>
            </a:r>
            <a:r>
              <a:rPr lang="en-US" sz="2400" dirty="0" smtClean="0">
                <a:latin typeface="Times New Roman" pitchFamily="18" charset="0"/>
                <a:cs typeface="B Nazanin" pitchFamily="2" charset="-78"/>
              </a:rPr>
              <a:t>infeasible</a:t>
            </a:r>
            <a:r>
              <a:rPr lang="fa-IR" sz="2400" dirty="0" smtClean="0">
                <a:latin typeface="Times New Roman" pitchFamily="18" charset="0"/>
                <a:cs typeface="B Nazanin" pitchFamily="2" charset="-78"/>
              </a:rPr>
              <a:t> باشد آنگاه </a:t>
            </a:r>
            <a:r>
              <a:rPr lang="en-US" sz="2400" dirty="0" smtClean="0">
                <a:latin typeface="Times New Roman" pitchFamily="18" charset="0"/>
                <a:cs typeface="B Nazanin" pitchFamily="2" charset="-78"/>
              </a:rPr>
              <a:t>C</a:t>
            </a:r>
            <a:r>
              <a:rPr lang="en-US" sz="16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تهی است و </a:t>
            </a:r>
          </a:p>
          <a:p>
            <a:pPr algn="r" rtl="1">
              <a:lnSpc>
                <a:spcPct val="150000"/>
              </a:lnSpc>
            </a:pPr>
            <a:r>
              <a:rPr lang="fa-IR" sz="2400" dirty="0" smtClean="0">
                <a:latin typeface="Times New Roman" pitchFamily="18" charset="0"/>
                <a:cs typeface="B Nazanin" pitchFamily="2" charset="-78"/>
              </a:rPr>
              <a:t>در نتیجه                            تهی است که به این معناست که مسئله خطی </a:t>
            </a:r>
            <a:r>
              <a:rPr lang="en-US" sz="2400" dirty="0" smtClean="0">
                <a:latin typeface="Times New Roman" pitchFamily="18" charset="0"/>
                <a:cs typeface="B Nazanin" pitchFamily="2" charset="-78"/>
              </a:rPr>
              <a:t>infeasible</a:t>
            </a:r>
            <a:r>
              <a:rPr lang="fa-IR" sz="2400" dirty="0" smtClean="0">
                <a:latin typeface="Times New Roman" pitchFamily="18" charset="0"/>
                <a:cs typeface="B Nazanin" pitchFamily="2" charset="-78"/>
              </a:rPr>
              <a:t> است .</a:t>
            </a:r>
            <a:endParaRPr lang="en-US" sz="2400" dirty="0">
              <a:latin typeface="Times New Roman" pitchFamily="18" charset="0"/>
              <a:cs typeface="B Nazanin" pitchFamily="2" charset="-78"/>
            </a:endParaRPr>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475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67400" y="5638800"/>
            <a:ext cx="1704975" cy="447675"/>
          </a:xfrm>
          <a:prstGeom prst="rect">
            <a:avLst/>
          </a:prstGeom>
          <a:noFill/>
        </p:spPr>
      </p:pic>
      <p:sp>
        <p:nvSpPr>
          <p:cNvPr id="74755"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381000"/>
            <a:ext cx="8686800" cy="1200329"/>
          </a:xfrm>
          <a:prstGeom prst="rect">
            <a:avLst/>
          </a:prstGeom>
          <a:noFill/>
        </p:spPr>
        <p:txBody>
          <a:bodyPr wrap="square" rtlCol="0">
            <a:spAutoFit/>
          </a:bodyPr>
          <a:lstStyle/>
          <a:p>
            <a:pPr algn="r" rtl="1">
              <a:lnSpc>
                <a:spcPct val="150000"/>
              </a:lnSpc>
              <a:buFont typeface="Wingdings" pitchFamily="2" charset="2"/>
              <a:buChar char="ü"/>
            </a:pPr>
            <a:r>
              <a:rPr lang="fa-IR" sz="2400" dirty="0" smtClean="0">
                <a:latin typeface="Times New Roman" pitchFamily="18" charset="0"/>
                <a:cs typeface="B Nazanin" pitchFamily="2" charset="-78"/>
              </a:rPr>
              <a:t>باتوجه به اینکه نیم صفحه ها یکی یکی اضافه می شوند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مرحله داریم و زمانی که در مرحله </a:t>
            </a:r>
            <a:r>
              <a:rPr lang="en-US" sz="24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ام صرف می شود برابر است با حل مسئله خطی یک متغیره که  </a:t>
            </a:r>
            <a:r>
              <a:rPr lang="en-US" sz="2400" dirty="0" smtClean="0">
                <a:latin typeface="Times New Roman" pitchFamily="18" charset="0"/>
                <a:cs typeface="B Nazanin" pitchFamily="2" charset="-78"/>
              </a:rPr>
              <a:t>O(i)</a:t>
            </a:r>
            <a:r>
              <a:rPr lang="fa-IR" sz="2400" dirty="0" smtClean="0">
                <a:latin typeface="Times New Roman" pitchFamily="18" charset="0"/>
                <a:cs typeface="B Nazanin" pitchFamily="2" charset="-78"/>
              </a:rPr>
              <a:t> است .</a:t>
            </a:r>
            <a:endParaRPr lang="en-US" sz="2400" dirty="0">
              <a:latin typeface="Times New Roman" pitchFamily="18" charset="0"/>
              <a:cs typeface="B Nazanin" pitchFamily="2" charset="-78"/>
            </a:endParaRPr>
          </a:p>
        </p:txBody>
      </p:sp>
      <p:sp>
        <p:nvSpPr>
          <p:cNvPr id="4" name="TextBox 3"/>
          <p:cNvSpPr txBox="1"/>
          <p:nvPr/>
        </p:nvSpPr>
        <p:spPr>
          <a:xfrm>
            <a:off x="4495800" y="2357735"/>
            <a:ext cx="4191000" cy="461665"/>
          </a:xfrm>
          <a:prstGeom prst="rect">
            <a:avLst/>
          </a:prstGeom>
          <a:noFill/>
        </p:spPr>
        <p:txBody>
          <a:bodyPr wrap="square" rtlCol="0">
            <a:spAutoFit/>
          </a:bodyPr>
          <a:lstStyle/>
          <a:p>
            <a:pPr algn="r"/>
            <a:r>
              <a:rPr lang="fa-IR" sz="2400" dirty="0" smtClean="0">
                <a:cs typeface="B Nazanin" pitchFamily="2" charset="-78"/>
              </a:rPr>
              <a:t>بنابراین زمان اجرای الگوریتم برابر است با :</a:t>
            </a:r>
            <a:endParaRPr lang="en-US" sz="2400" dirty="0">
              <a:cs typeface="B Nazanin" pitchFamily="2" charset="-78"/>
            </a:endParaRPr>
          </a:p>
        </p:txBody>
      </p:sp>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3729"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3400" y="1905000"/>
            <a:ext cx="2390775" cy="1143000"/>
          </a:xfrm>
          <a:prstGeom prst="rect">
            <a:avLst/>
          </a:prstGeom>
          <a:noFill/>
        </p:spPr>
      </p:pic>
      <p:sp>
        <p:nvSpPr>
          <p:cNvPr id="7373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TextBox 7"/>
          <p:cNvSpPr txBox="1"/>
          <p:nvPr/>
        </p:nvSpPr>
        <p:spPr>
          <a:xfrm>
            <a:off x="1872669" y="3505200"/>
            <a:ext cx="6814131" cy="461665"/>
          </a:xfrm>
          <a:prstGeom prst="rect">
            <a:avLst/>
          </a:prstGeom>
          <a:noFill/>
          <a:ln>
            <a:solidFill>
              <a:schemeClr val="bg1"/>
            </a:solidFill>
          </a:ln>
        </p:spPr>
        <p:txBody>
          <a:bodyPr wrap="square" rtlCol="0">
            <a:spAutoFit/>
          </a:bodyPr>
          <a:lstStyle/>
          <a:p>
            <a:pPr algn="r"/>
            <a:r>
              <a:rPr lang="fa-IR" sz="2400" b="1" dirty="0" smtClean="0">
                <a:ln w="10541" cmpd="sng">
                  <a:solidFill>
                    <a:srgbClr val="C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آیا می توان زمان اجرای الگوریتم را کمتر کرد ؟</a:t>
            </a:r>
            <a:endParaRPr lang="en-US" sz="2400" b="1" dirty="0">
              <a:ln w="10541" cmpd="sng">
                <a:solidFill>
                  <a:srgbClr val="C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9" name="TextBox 8"/>
          <p:cNvSpPr txBox="1"/>
          <p:nvPr/>
        </p:nvSpPr>
        <p:spPr>
          <a:xfrm>
            <a:off x="0" y="3886200"/>
            <a:ext cx="8719131" cy="1938992"/>
          </a:xfrm>
          <a:prstGeom prst="rect">
            <a:avLst/>
          </a:prstGeom>
          <a:noFill/>
        </p:spPr>
        <p:txBody>
          <a:bodyPr wrap="square" rtlCol="0">
            <a:spAutoFit/>
          </a:bodyPr>
          <a:lstStyle/>
          <a:p>
            <a:pPr algn="r" rtl="1">
              <a:lnSpc>
                <a:spcPct val="150000"/>
              </a:lnSpc>
            </a:pPr>
            <a:r>
              <a:rPr lang="fa-IR" sz="2000" dirty="0" smtClean="0">
                <a:latin typeface="Times New Roman" pitchFamily="18" charset="0"/>
                <a:cs typeface="B Nazanin" pitchFamily="2" charset="-78"/>
              </a:rPr>
              <a:t>در واقع ما هزینه هر مرحله </a:t>
            </a:r>
            <a:r>
              <a:rPr lang="en-US" sz="2000" dirty="0" smtClean="0">
                <a:latin typeface="Times New Roman" pitchFamily="18" charset="0"/>
                <a:cs typeface="B Nazanin" pitchFamily="2" charset="-78"/>
              </a:rPr>
              <a:t>i</a:t>
            </a:r>
            <a:r>
              <a:rPr lang="fa-IR" sz="2000" dirty="0" smtClean="0">
                <a:latin typeface="Times New Roman" pitchFamily="18" charset="0"/>
                <a:cs typeface="B Nazanin" pitchFamily="2" charset="-78"/>
              </a:rPr>
              <a:t> را توسط </a:t>
            </a:r>
            <a:r>
              <a:rPr lang="en-US" sz="2000" dirty="0" smtClean="0">
                <a:latin typeface="Times New Roman" pitchFamily="18" charset="0"/>
                <a:cs typeface="B Nazanin" pitchFamily="2" charset="-78"/>
              </a:rPr>
              <a:t>O(i)</a:t>
            </a:r>
            <a:r>
              <a:rPr lang="fa-IR" sz="2000" dirty="0" smtClean="0">
                <a:latin typeface="Times New Roman" pitchFamily="18" charset="0"/>
                <a:cs typeface="B Nazanin" pitchFamily="2" charset="-78"/>
              </a:rPr>
              <a:t> کراندار کردیم ،اما زمان مرحله </a:t>
            </a:r>
            <a:r>
              <a:rPr lang="en-US" sz="2000" dirty="0" smtClean="0">
                <a:latin typeface="Times New Roman" pitchFamily="18" charset="0"/>
                <a:cs typeface="B Nazanin" pitchFamily="2" charset="-78"/>
              </a:rPr>
              <a:t>i</a:t>
            </a:r>
            <a:r>
              <a:rPr lang="fa-IR" sz="2000" dirty="0" smtClean="0">
                <a:latin typeface="Times New Roman" pitchFamily="18" charset="0"/>
                <a:cs typeface="B Nazanin" pitchFamily="2" charset="-78"/>
              </a:rPr>
              <a:t>ام همیشه به این سقف نمیرسد .</a:t>
            </a:r>
          </a:p>
          <a:p>
            <a:pPr algn="r" rtl="1">
              <a:lnSpc>
                <a:spcPct val="150000"/>
              </a:lnSpc>
            </a:pPr>
            <a:r>
              <a:rPr lang="fa-IR" sz="2000" dirty="0" smtClean="0">
                <a:latin typeface="Times New Roman" pitchFamily="18" charset="0"/>
                <a:cs typeface="B Nazanin" pitchFamily="2" charset="-78"/>
              </a:rPr>
              <a:t>زمانی که                         مرحله </a:t>
            </a:r>
            <a:r>
              <a:rPr lang="en-US" sz="2000" dirty="0" smtClean="0">
                <a:latin typeface="Times New Roman" pitchFamily="18" charset="0"/>
                <a:cs typeface="B Nazanin" pitchFamily="2" charset="-78"/>
              </a:rPr>
              <a:t>i</a:t>
            </a:r>
            <a:r>
              <a:rPr lang="fa-IR" sz="2000" dirty="0" smtClean="0">
                <a:latin typeface="Times New Roman" pitchFamily="18" charset="0"/>
                <a:cs typeface="B Nazanin" pitchFamily="2" charset="-78"/>
              </a:rPr>
              <a:t>ام به زمان            نیاز دارد ولی زمانی که                      باشد مرحله </a:t>
            </a:r>
            <a:r>
              <a:rPr lang="en-US" sz="2000" dirty="0" smtClean="0">
                <a:latin typeface="Times New Roman" pitchFamily="18" charset="0"/>
                <a:cs typeface="B Nazanin" pitchFamily="2" charset="-78"/>
              </a:rPr>
              <a:t>i</a:t>
            </a:r>
            <a:r>
              <a:rPr lang="fa-IR" sz="2000" dirty="0" smtClean="0">
                <a:latin typeface="Times New Roman" pitchFamily="18" charset="0"/>
                <a:cs typeface="B Nazanin" pitchFamily="2" charset="-78"/>
              </a:rPr>
              <a:t>ام در زمان ثابت حل می شود .</a:t>
            </a:r>
          </a:p>
          <a:p>
            <a:pPr algn="r" rtl="1">
              <a:lnSpc>
                <a:spcPct val="150000"/>
              </a:lnSpc>
            </a:pPr>
            <a:r>
              <a:rPr lang="fa-IR" sz="2000" dirty="0" smtClean="0">
                <a:latin typeface="Times New Roman" pitchFamily="18" charset="0"/>
                <a:cs typeface="B Nazanin" pitchFamily="2" charset="-78"/>
              </a:rPr>
              <a:t>بنابراین اگر بتوان زمان تغییر راس بهینه را محدود کرد ممکن است بتوان زمان اجرای بهتری ارائه کرد . </a:t>
            </a:r>
            <a:endParaRPr lang="en-US" sz="2000" dirty="0">
              <a:latin typeface="Times New Roman" pitchFamily="18" charset="0"/>
              <a:cs typeface="B Nazanin" pitchFamily="2" charset="-78"/>
            </a:endParaRPr>
          </a:p>
        </p:txBody>
      </p:sp>
      <p:sp>
        <p:nvSpPr>
          <p:cNvPr id="1945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5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419600" y="4419600"/>
            <a:ext cx="581025" cy="447675"/>
          </a:xfrm>
          <a:prstGeom prst="rect">
            <a:avLst/>
          </a:prstGeom>
          <a:noFill/>
        </p:spPr>
      </p:pic>
      <p:sp>
        <p:nvSpPr>
          <p:cNvPr id="19459"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553200" y="4429125"/>
            <a:ext cx="1343025" cy="447675"/>
          </a:xfrm>
          <a:prstGeom prst="rect">
            <a:avLst/>
          </a:prstGeom>
          <a:noFill/>
        </p:spPr>
      </p:pic>
      <p:sp>
        <p:nvSpPr>
          <p:cNvPr id="1946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9460"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247775" y="4419600"/>
            <a:ext cx="1266825" cy="447675"/>
          </a:xfrm>
          <a:prstGeom prst="rect">
            <a:avLst/>
          </a:prstGeom>
          <a:noFill/>
        </p:spPr>
      </p:pic>
      <p:sp>
        <p:nvSpPr>
          <p:cNvPr id="19462" name="Rectangle 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53869"/>
            <a:ext cx="8458200" cy="646331"/>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4.4      Randomized Linear Programming</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2" name="Picture 6" descr="C:\Users\VAIO\Desktop\Untitled-1.jpg"/>
          <p:cNvPicPr>
            <a:picLocks noChangeAspect="1" noChangeArrowheads="1"/>
          </p:cNvPicPr>
          <p:nvPr/>
        </p:nvPicPr>
        <p:blipFill>
          <a:blip r:embed="rId2"/>
          <a:srcRect/>
          <a:stretch>
            <a:fillRect/>
          </a:stretch>
        </p:blipFill>
        <p:spPr bwMode="auto">
          <a:xfrm>
            <a:off x="76200" y="1676400"/>
            <a:ext cx="5252467" cy="4159250"/>
          </a:xfrm>
          <a:prstGeom prst="rect">
            <a:avLst/>
          </a:prstGeom>
          <a:noFill/>
        </p:spPr>
      </p:pic>
      <p:pic>
        <p:nvPicPr>
          <p:cNvPr id="75783" name="Picture 7" descr="C:\Users\VAIO\Desktop\2.jpg"/>
          <p:cNvPicPr>
            <a:picLocks noChangeAspect="1" noChangeArrowheads="1"/>
          </p:cNvPicPr>
          <p:nvPr/>
        </p:nvPicPr>
        <p:blipFill>
          <a:blip r:embed="rId3"/>
          <a:srcRect/>
          <a:stretch>
            <a:fillRect/>
          </a:stretch>
        </p:blipFill>
        <p:spPr bwMode="auto">
          <a:xfrm>
            <a:off x="3931628" y="1828800"/>
            <a:ext cx="5212372" cy="4127500"/>
          </a:xfrm>
          <a:prstGeom prst="rect">
            <a:avLst/>
          </a:prstGeom>
          <a:noFill/>
        </p:spPr>
      </p:pic>
      <p:sp>
        <p:nvSpPr>
          <p:cNvPr id="8" name="TextBox 7"/>
          <p:cNvSpPr txBox="1"/>
          <p:nvPr/>
        </p:nvSpPr>
        <p:spPr>
          <a:xfrm>
            <a:off x="1450170" y="4964668"/>
            <a:ext cx="37863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v</a:t>
            </a:r>
            <a:r>
              <a:rPr lang="en-US" sz="1100"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9" name="TextBox 8"/>
          <p:cNvSpPr txBox="1"/>
          <p:nvPr/>
        </p:nvSpPr>
        <p:spPr>
          <a:xfrm>
            <a:off x="1754970" y="4736068"/>
            <a:ext cx="37863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v</a:t>
            </a:r>
            <a:r>
              <a:rPr lang="en-US" sz="1100" b="1" dirty="0" smtClean="0">
                <a:latin typeface="Times New Roman" pitchFamily="18" charset="0"/>
                <a:cs typeface="Times New Roman" pitchFamily="18" charset="0"/>
              </a:rPr>
              <a:t>3</a:t>
            </a:r>
            <a:endParaRPr lang="en-US" b="1" dirty="0">
              <a:latin typeface="Times New Roman" pitchFamily="18" charset="0"/>
              <a:cs typeface="Times New Roman" pitchFamily="18" charset="0"/>
            </a:endParaRPr>
          </a:p>
        </p:txBody>
      </p:sp>
      <p:sp>
        <p:nvSpPr>
          <p:cNvPr id="10" name="TextBox 9"/>
          <p:cNvSpPr txBox="1"/>
          <p:nvPr/>
        </p:nvSpPr>
        <p:spPr>
          <a:xfrm>
            <a:off x="2135970" y="4495800"/>
            <a:ext cx="37863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v</a:t>
            </a:r>
            <a:r>
              <a:rPr lang="en-US" sz="1100" b="1" dirty="0" smtClean="0">
                <a:latin typeface="Times New Roman" pitchFamily="18" charset="0"/>
                <a:cs typeface="Times New Roman" pitchFamily="18" charset="0"/>
              </a:rPr>
              <a:t>4</a:t>
            </a:r>
            <a:endParaRPr lang="en-US" b="1" dirty="0">
              <a:latin typeface="Times New Roman" pitchFamily="18" charset="0"/>
              <a:cs typeface="Times New Roman" pitchFamily="18" charset="0"/>
            </a:endParaRPr>
          </a:p>
        </p:txBody>
      </p:sp>
      <p:sp>
        <p:nvSpPr>
          <p:cNvPr id="11" name="TextBox 10"/>
          <p:cNvSpPr txBox="1"/>
          <p:nvPr/>
        </p:nvSpPr>
        <p:spPr>
          <a:xfrm>
            <a:off x="2438400" y="4343400"/>
            <a:ext cx="37863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v</a:t>
            </a:r>
            <a:r>
              <a:rPr lang="en-US" sz="1100"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12" name="TextBox 11"/>
          <p:cNvSpPr txBox="1"/>
          <p:nvPr/>
        </p:nvSpPr>
        <p:spPr>
          <a:xfrm>
            <a:off x="3124200" y="4038600"/>
            <a:ext cx="37863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v</a:t>
            </a:r>
            <a:r>
              <a:rPr lang="en-US" sz="1100" b="1" dirty="0" smtClean="0">
                <a:latin typeface="Times New Roman" pitchFamily="18" charset="0"/>
                <a:cs typeface="Times New Roman" pitchFamily="18" charset="0"/>
              </a:rPr>
              <a:t>n</a:t>
            </a:r>
            <a:endParaRPr lang="en-US" b="1" dirty="0">
              <a:latin typeface="Times New Roman" pitchFamily="18" charset="0"/>
              <a:cs typeface="Times New Roman" pitchFamily="18" charset="0"/>
            </a:endParaRPr>
          </a:p>
        </p:txBody>
      </p:sp>
      <p:sp>
        <p:nvSpPr>
          <p:cNvPr id="13" name="TextBox 12"/>
          <p:cNvSpPr txBox="1"/>
          <p:nvPr/>
        </p:nvSpPr>
        <p:spPr>
          <a:xfrm>
            <a:off x="2769616" y="2590800"/>
            <a:ext cx="36580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1</a:t>
            </a:r>
            <a:endParaRPr lang="en-US" sz="1600" b="1" dirty="0">
              <a:latin typeface="Times New Roman" pitchFamily="18" charset="0"/>
              <a:cs typeface="Times New Roman" pitchFamily="18" charset="0"/>
            </a:endParaRPr>
          </a:p>
        </p:txBody>
      </p:sp>
      <p:sp>
        <p:nvSpPr>
          <p:cNvPr id="14" name="TextBox 13"/>
          <p:cNvSpPr txBox="1"/>
          <p:nvPr/>
        </p:nvSpPr>
        <p:spPr>
          <a:xfrm>
            <a:off x="3810000" y="3471446"/>
            <a:ext cx="36580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2</a:t>
            </a:r>
            <a:endParaRPr lang="en-US" sz="1600" b="1" dirty="0">
              <a:latin typeface="Times New Roman" pitchFamily="18" charset="0"/>
              <a:cs typeface="Times New Roman" pitchFamily="18" charset="0"/>
            </a:endParaRPr>
          </a:p>
        </p:txBody>
      </p:sp>
      <p:sp>
        <p:nvSpPr>
          <p:cNvPr id="15" name="TextBox 14"/>
          <p:cNvSpPr txBox="1"/>
          <p:nvPr/>
        </p:nvSpPr>
        <p:spPr>
          <a:xfrm>
            <a:off x="3733800" y="4614446"/>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n</a:t>
            </a:r>
            <a:endParaRPr lang="en-US" sz="1600" b="1" dirty="0">
              <a:latin typeface="Times New Roman" pitchFamily="18" charset="0"/>
              <a:cs typeface="Times New Roman" pitchFamily="18" charset="0"/>
            </a:endParaRPr>
          </a:p>
        </p:txBody>
      </p:sp>
      <p:sp>
        <p:nvSpPr>
          <p:cNvPr id="16" name="TextBox 15"/>
          <p:cNvSpPr txBox="1"/>
          <p:nvPr/>
        </p:nvSpPr>
        <p:spPr>
          <a:xfrm>
            <a:off x="3124200" y="4953000"/>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5</a:t>
            </a:r>
            <a:endParaRPr lang="en-US" sz="1600" b="1" dirty="0">
              <a:latin typeface="Times New Roman" pitchFamily="18" charset="0"/>
              <a:cs typeface="Times New Roman" pitchFamily="18" charset="0"/>
            </a:endParaRPr>
          </a:p>
        </p:txBody>
      </p:sp>
      <p:sp>
        <p:nvSpPr>
          <p:cNvPr id="17" name="TextBox 16"/>
          <p:cNvSpPr txBox="1"/>
          <p:nvPr/>
        </p:nvSpPr>
        <p:spPr>
          <a:xfrm>
            <a:off x="2667000" y="5105400"/>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4</a:t>
            </a:r>
            <a:endParaRPr lang="en-US" sz="1600" b="1" dirty="0">
              <a:latin typeface="Times New Roman" pitchFamily="18" charset="0"/>
              <a:cs typeface="Times New Roman" pitchFamily="18" charset="0"/>
            </a:endParaRPr>
          </a:p>
        </p:txBody>
      </p:sp>
      <p:sp>
        <p:nvSpPr>
          <p:cNvPr id="18" name="TextBox 17"/>
          <p:cNvSpPr txBox="1"/>
          <p:nvPr/>
        </p:nvSpPr>
        <p:spPr>
          <a:xfrm>
            <a:off x="2057400" y="5029200"/>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3</a:t>
            </a:r>
            <a:endParaRPr lang="en-US" sz="1600" b="1" dirty="0">
              <a:latin typeface="Times New Roman" pitchFamily="18" charset="0"/>
              <a:cs typeface="Times New Roman" pitchFamily="18" charset="0"/>
            </a:endParaRPr>
          </a:p>
        </p:txBody>
      </p:sp>
      <p:sp>
        <p:nvSpPr>
          <p:cNvPr id="19" name="TextBox 18"/>
          <p:cNvSpPr txBox="1"/>
          <p:nvPr/>
        </p:nvSpPr>
        <p:spPr>
          <a:xfrm>
            <a:off x="5257800" y="5083314"/>
            <a:ext cx="378630" cy="369332"/>
          </a:xfrm>
          <a:prstGeom prst="rect">
            <a:avLst/>
          </a:prstGeom>
          <a:noFill/>
        </p:spPr>
        <p:txBody>
          <a:bodyPr wrap="none" rtlCol="0">
            <a:spAutoFit/>
          </a:bodyPr>
          <a:lstStyle/>
          <a:p>
            <a:r>
              <a:rPr lang="en-US" b="1" dirty="0" smtClean="0">
                <a:latin typeface="Times New Roman" pitchFamily="18" charset="0"/>
                <a:cs typeface="Times New Roman" pitchFamily="18" charset="0"/>
              </a:rPr>
              <a:t>v</a:t>
            </a:r>
            <a:r>
              <a:rPr lang="en-US" sz="1100"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p:txBody>
      </p:sp>
      <p:sp>
        <p:nvSpPr>
          <p:cNvPr id="20" name="TextBox 19"/>
          <p:cNvSpPr txBox="1"/>
          <p:nvPr/>
        </p:nvSpPr>
        <p:spPr>
          <a:xfrm>
            <a:off x="6577246" y="2709446"/>
            <a:ext cx="36580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1</a:t>
            </a:r>
            <a:endParaRPr lang="en-US" sz="1600" b="1" dirty="0">
              <a:latin typeface="Times New Roman" pitchFamily="18" charset="0"/>
              <a:cs typeface="Times New Roman" pitchFamily="18" charset="0"/>
            </a:endParaRPr>
          </a:p>
        </p:txBody>
      </p:sp>
      <p:sp>
        <p:nvSpPr>
          <p:cNvPr id="21" name="TextBox 20"/>
          <p:cNvSpPr txBox="1"/>
          <p:nvPr/>
        </p:nvSpPr>
        <p:spPr>
          <a:xfrm>
            <a:off x="7617630" y="3590092"/>
            <a:ext cx="36580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2</a:t>
            </a:r>
            <a:endParaRPr lang="en-US" sz="1600" b="1" dirty="0">
              <a:latin typeface="Times New Roman" pitchFamily="18" charset="0"/>
              <a:cs typeface="Times New Roman" pitchFamily="18" charset="0"/>
            </a:endParaRPr>
          </a:p>
        </p:txBody>
      </p:sp>
      <p:sp>
        <p:nvSpPr>
          <p:cNvPr id="22" name="TextBox 21"/>
          <p:cNvSpPr txBox="1"/>
          <p:nvPr/>
        </p:nvSpPr>
        <p:spPr>
          <a:xfrm>
            <a:off x="7541430" y="4733092"/>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n</a:t>
            </a:r>
            <a:endParaRPr lang="en-US" sz="1600" b="1" dirty="0">
              <a:latin typeface="Times New Roman" pitchFamily="18" charset="0"/>
              <a:cs typeface="Times New Roman" pitchFamily="18" charset="0"/>
            </a:endParaRPr>
          </a:p>
        </p:txBody>
      </p:sp>
      <p:sp>
        <p:nvSpPr>
          <p:cNvPr id="23" name="TextBox 22"/>
          <p:cNvSpPr txBox="1"/>
          <p:nvPr/>
        </p:nvSpPr>
        <p:spPr>
          <a:xfrm>
            <a:off x="6931830" y="5071646"/>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5</a:t>
            </a:r>
            <a:endParaRPr lang="en-US" sz="1600" b="1" dirty="0">
              <a:latin typeface="Times New Roman" pitchFamily="18" charset="0"/>
              <a:cs typeface="Times New Roman" pitchFamily="18" charset="0"/>
            </a:endParaRPr>
          </a:p>
        </p:txBody>
      </p:sp>
      <p:sp>
        <p:nvSpPr>
          <p:cNvPr id="24" name="TextBox 23"/>
          <p:cNvSpPr txBox="1"/>
          <p:nvPr/>
        </p:nvSpPr>
        <p:spPr>
          <a:xfrm>
            <a:off x="6474630" y="5224046"/>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4</a:t>
            </a:r>
            <a:endParaRPr lang="en-US" sz="1600" b="1" dirty="0">
              <a:latin typeface="Times New Roman" pitchFamily="18" charset="0"/>
              <a:cs typeface="Times New Roman" pitchFamily="18" charset="0"/>
            </a:endParaRPr>
          </a:p>
        </p:txBody>
      </p:sp>
      <p:sp>
        <p:nvSpPr>
          <p:cNvPr id="25" name="TextBox 24"/>
          <p:cNvSpPr txBox="1"/>
          <p:nvPr/>
        </p:nvSpPr>
        <p:spPr>
          <a:xfrm>
            <a:off x="5865030" y="5147846"/>
            <a:ext cx="377026" cy="338554"/>
          </a:xfrm>
          <a:prstGeom prst="rect">
            <a:avLst/>
          </a:prstGeom>
          <a:noFill/>
        </p:spPr>
        <p:txBody>
          <a:bodyPr wrap="none" rtlCol="0">
            <a:spAutoFit/>
          </a:bodyPr>
          <a:lstStyle/>
          <a:p>
            <a:r>
              <a:rPr lang="en-US" sz="1600" dirty="0" smtClean="0"/>
              <a:t>h</a:t>
            </a:r>
            <a:r>
              <a:rPr lang="en-US" sz="1100" b="1" dirty="0" smtClean="0">
                <a:latin typeface="Times New Roman" pitchFamily="18" charset="0"/>
                <a:cs typeface="Times New Roman" pitchFamily="18" charset="0"/>
              </a:rPr>
              <a:t>3</a:t>
            </a:r>
            <a:endParaRPr lang="en-US" sz="1600" b="1" dirty="0">
              <a:latin typeface="Times New Roman" pitchFamily="18" charset="0"/>
              <a:cs typeface="Times New Roman" pitchFamily="18" charset="0"/>
            </a:endParaRPr>
          </a:p>
        </p:txBody>
      </p:sp>
      <p:sp>
        <p:nvSpPr>
          <p:cNvPr id="26" name="TextBox 25"/>
          <p:cNvSpPr txBox="1"/>
          <p:nvPr/>
        </p:nvSpPr>
        <p:spPr>
          <a:xfrm>
            <a:off x="228600" y="2895600"/>
            <a:ext cx="13716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a:t>
            </a:r>
            <a:r>
              <a:rPr lang="en-US" sz="1400"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 , ..., h</a:t>
            </a:r>
            <a:r>
              <a:rPr lang="en-US" sz="1400" dirty="0" smtClean="0">
                <a:solidFill>
                  <a:srgbClr val="FF0000"/>
                </a:solidFill>
                <a:latin typeface="Times New Roman" pitchFamily="18" charset="0"/>
                <a:cs typeface="Times New Roman" pitchFamily="18" charset="0"/>
              </a:rPr>
              <a:t>n</a:t>
            </a:r>
            <a:endParaRPr lang="en-US" sz="2400" dirty="0">
              <a:solidFill>
                <a:srgbClr val="FF0000"/>
              </a:solidFill>
              <a:latin typeface="Times New Roman" pitchFamily="18" charset="0"/>
              <a:cs typeface="Times New Roman" pitchFamily="18" charset="0"/>
            </a:endParaRPr>
          </a:p>
        </p:txBody>
      </p:sp>
      <p:sp>
        <p:nvSpPr>
          <p:cNvPr id="27" name="TextBox 26"/>
          <p:cNvSpPr txBox="1"/>
          <p:nvPr/>
        </p:nvSpPr>
        <p:spPr>
          <a:xfrm>
            <a:off x="7162800" y="2057400"/>
            <a:ext cx="2286000" cy="461665"/>
          </a:xfrm>
          <a:prstGeom prst="rect">
            <a:avLst/>
          </a:prstGeom>
          <a:noFill/>
        </p:spPr>
        <p:txBody>
          <a:bodyPr wrap="square" rtlCol="0">
            <a:spAutoFit/>
          </a:bodyPr>
          <a:lstStyle/>
          <a:p>
            <a:r>
              <a:rPr lang="en-US" sz="2400" dirty="0" smtClean="0">
                <a:solidFill>
                  <a:srgbClr val="FF0000"/>
                </a:solidFill>
                <a:latin typeface="Times New Roman" pitchFamily="18" charset="0"/>
                <a:cs typeface="Times New Roman" pitchFamily="18" charset="0"/>
              </a:rPr>
              <a:t>h</a:t>
            </a:r>
            <a:r>
              <a:rPr lang="en-US" sz="1400" dirty="0" smtClean="0">
                <a:solidFill>
                  <a:srgbClr val="FF0000"/>
                </a:solidFill>
                <a:latin typeface="Times New Roman" pitchFamily="18" charset="0"/>
                <a:cs typeface="Times New Roman" pitchFamily="18" charset="0"/>
              </a:rPr>
              <a:t>1</a:t>
            </a:r>
            <a:r>
              <a:rPr lang="en-US" sz="2400" dirty="0" smtClean="0">
                <a:solidFill>
                  <a:srgbClr val="FF0000"/>
                </a:solidFill>
                <a:latin typeface="Times New Roman" pitchFamily="18" charset="0"/>
                <a:cs typeface="Times New Roman" pitchFamily="18" charset="0"/>
              </a:rPr>
              <a:t> ,h</a:t>
            </a:r>
            <a:r>
              <a:rPr lang="en-US" sz="1400" dirty="0" smtClean="0">
                <a:solidFill>
                  <a:srgbClr val="FF0000"/>
                </a:solidFill>
                <a:latin typeface="Times New Roman" pitchFamily="18" charset="0"/>
                <a:cs typeface="Times New Roman" pitchFamily="18" charset="0"/>
              </a:rPr>
              <a:t>2</a:t>
            </a:r>
            <a:r>
              <a:rPr lang="en-US" sz="2400" dirty="0" smtClean="0">
                <a:solidFill>
                  <a:srgbClr val="FF0000"/>
                </a:solidFill>
                <a:latin typeface="Times New Roman" pitchFamily="18" charset="0"/>
                <a:cs typeface="Times New Roman" pitchFamily="18" charset="0"/>
              </a:rPr>
              <a:t>,h</a:t>
            </a:r>
            <a:r>
              <a:rPr lang="en-US" sz="1400" dirty="0" smtClean="0">
                <a:solidFill>
                  <a:srgbClr val="FF0000"/>
                </a:solidFill>
                <a:latin typeface="Times New Roman" pitchFamily="18" charset="0"/>
                <a:cs typeface="Times New Roman" pitchFamily="18" charset="0"/>
              </a:rPr>
              <a:t>n</a:t>
            </a:r>
            <a:r>
              <a:rPr lang="en-US" sz="2400" dirty="0" smtClean="0">
                <a:solidFill>
                  <a:srgbClr val="FF0000"/>
                </a:solidFill>
                <a:latin typeface="Times New Roman" pitchFamily="18" charset="0"/>
                <a:cs typeface="Times New Roman" pitchFamily="18" charset="0"/>
              </a:rPr>
              <a:t> ..., h</a:t>
            </a:r>
            <a:r>
              <a:rPr lang="en-US" sz="1400" dirty="0" smtClean="0">
                <a:solidFill>
                  <a:srgbClr val="FF0000"/>
                </a:solidFill>
                <a:latin typeface="Times New Roman" pitchFamily="18" charset="0"/>
                <a:cs typeface="Times New Roman" pitchFamily="18" charset="0"/>
              </a:rPr>
              <a:t>3</a:t>
            </a:r>
            <a:endParaRPr lang="en-US" sz="2400" dirty="0">
              <a:solidFill>
                <a:srgbClr val="FF0000"/>
              </a:solidFill>
              <a:latin typeface="Times New Roman" pitchFamily="18" charset="0"/>
              <a:cs typeface="Times New Roman" pitchFamily="18" charset="0"/>
            </a:endParaRPr>
          </a:p>
        </p:txBody>
      </p:sp>
      <p:sp>
        <p:nvSpPr>
          <p:cNvPr id="28" name="TextBox 27"/>
          <p:cNvSpPr txBox="1"/>
          <p:nvPr/>
        </p:nvSpPr>
        <p:spPr>
          <a:xfrm>
            <a:off x="1524000" y="71735"/>
            <a:ext cx="7244291" cy="461665"/>
          </a:xfrm>
          <a:prstGeom prst="rect">
            <a:avLst/>
          </a:prstGeom>
          <a:noFill/>
        </p:spPr>
        <p:txBody>
          <a:bodyPr wrap="none" rtlCol="0">
            <a:spAutoFit/>
          </a:bodyPr>
          <a:lstStyle/>
          <a:p>
            <a:pPr algn="r" rtl="1">
              <a:buFont typeface="Wingdings" pitchFamily="2" charset="2"/>
              <a:buChar char="ü"/>
            </a:pPr>
            <a:r>
              <a:rPr lang="fa-IR" sz="2400" dirty="0" smtClean="0">
                <a:cs typeface="B Nazanin" pitchFamily="2" charset="-78"/>
              </a:rPr>
              <a:t> آیا ترتیب اضافه کردن نیم صفحه ها در زمان اجرای الگوریتم موثر است ؟</a:t>
            </a:r>
            <a:endParaRPr lang="en-US" sz="2400" dirty="0">
              <a:cs typeface="B Nazanin" pitchFamily="2" charset="-78"/>
            </a:endParaRPr>
          </a:p>
        </p:txBody>
      </p:sp>
      <p:sp>
        <p:nvSpPr>
          <p:cNvPr id="29" name="Rectangle 28"/>
          <p:cNvSpPr/>
          <p:nvPr/>
        </p:nvSpPr>
        <p:spPr>
          <a:xfrm>
            <a:off x="76200" y="5800636"/>
            <a:ext cx="8686800" cy="600164"/>
          </a:xfrm>
          <a:prstGeom prst="rect">
            <a:avLst/>
          </a:prstGeom>
        </p:spPr>
        <p:txBody>
          <a:bodyPr wrap="square">
            <a:spAutoFit/>
          </a:bodyPr>
          <a:lstStyle/>
          <a:p>
            <a:pPr algn="r" rtl="1">
              <a:lnSpc>
                <a:spcPct val="150000"/>
              </a:lnSpc>
              <a:buFont typeface="Wingdings" pitchFamily="2" charset="2"/>
              <a:buChar char="v"/>
            </a:pPr>
            <a:r>
              <a:rPr lang="fa-IR" sz="2400" dirty="0" smtClean="0">
                <a:cs typeface="B Nazanin" pitchFamily="2" charset="-78"/>
              </a:rPr>
              <a:t>پس برای کاهش زمان اجرای الگوریتم باید ترتیب نیم صفحه ها اصلاح شود.</a:t>
            </a:r>
          </a:p>
        </p:txBody>
      </p:sp>
      <p:sp>
        <p:nvSpPr>
          <p:cNvPr id="30" name="TextBox 29"/>
          <p:cNvSpPr txBox="1"/>
          <p:nvPr/>
        </p:nvSpPr>
        <p:spPr>
          <a:xfrm>
            <a:off x="533400" y="6396335"/>
            <a:ext cx="8305800" cy="461665"/>
          </a:xfrm>
          <a:prstGeom prst="rect">
            <a:avLst/>
          </a:prstGeom>
          <a:noFill/>
        </p:spPr>
        <p:txBody>
          <a:bodyPr wrap="square" rtlCol="0">
            <a:spAutoFit/>
          </a:bodyPr>
          <a:lstStyle/>
          <a:p>
            <a:pPr algn="l" rtl="1">
              <a:buFont typeface="Wingdings" pitchFamily="2" charset="2"/>
              <a:buChar char="v"/>
            </a:pPr>
            <a:r>
              <a:rPr lang="fa-IR" sz="2400" dirty="0" smtClean="0">
                <a:cs typeface="B Nazanin" pitchFamily="2" charset="-78"/>
              </a:rPr>
              <a:t>یافتن ترتیبی که گفتیم ساده نیست. اما می توان از یک ترتیب تصادفی استفاده کرد .</a:t>
            </a:r>
            <a:endParaRPr lang="en-US" sz="2400" dirty="0"/>
          </a:p>
        </p:txBody>
      </p:sp>
      <p:cxnSp>
        <p:nvCxnSpPr>
          <p:cNvPr id="32" name="Straight Arrow Connector 31"/>
          <p:cNvCxnSpPr/>
          <p:nvPr/>
        </p:nvCxnSpPr>
        <p:spPr>
          <a:xfrm rot="5400000">
            <a:off x="3962400" y="42672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43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37"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19600" y="3962400"/>
            <a:ext cx="152400" cy="409575"/>
          </a:xfrm>
          <a:prstGeom prst="rect">
            <a:avLst/>
          </a:prstGeom>
          <a:noFill/>
        </p:spPr>
      </p:pic>
      <p:cxnSp>
        <p:nvCxnSpPr>
          <p:cNvPr id="34" name="Straight Arrow Connector 33"/>
          <p:cNvCxnSpPr/>
          <p:nvPr/>
        </p:nvCxnSpPr>
        <p:spPr>
          <a:xfrm rot="5400000">
            <a:off x="7886700" y="4229100"/>
            <a:ext cx="14478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35" name="Picture 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382000" y="3962400"/>
            <a:ext cx="152400" cy="409575"/>
          </a:xfrm>
          <a:prstGeom prst="rect">
            <a:avLst/>
          </a:prstGeom>
          <a:noFill/>
        </p:spPr>
      </p:pic>
      <p:sp>
        <p:nvSpPr>
          <p:cNvPr id="33" name="TextBox 32"/>
          <p:cNvSpPr txBox="1"/>
          <p:nvPr/>
        </p:nvSpPr>
        <p:spPr>
          <a:xfrm>
            <a:off x="-152400" y="580072"/>
            <a:ext cx="9103774" cy="1477328"/>
          </a:xfrm>
          <a:prstGeom prst="rect">
            <a:avLst/>
          </a:prstGeom>
          <a:noFill/>
        </p:spPr>
        <p:txBody>
          <a:bodyPr wrap="none" rtlCol="0">
            <a:spAutoFit/>
          </a:bodyPr>
          <a:lstStyle/>
          <a:p>
            <a:pPr algn="r" rtl="1">
              <a:lnSpc>
                <a:spcPct val="150000"/>
              </a:lnSpc>
            </a:pPr>
            <a:r>
              <a:rPr lang="fa-IR" sz="2000" dirty="0" smtClean="0">
                <a:cs typeface="B Nazanin" pitchFamily="2" charset="-78"/>
              </a:rPr>
              <a:t>در تصویراول زمانی که نیم صفحه ها را باترتیب</a:t>
            </a:r>
            <a:r>
              <a:rPr lang="en-US" sz="2000" dirty="0" smtClean="0">
                <a:cs typeface="B Nazanin" pitchFamily="2" charset="-78"/>
              </a:rPr>
              <a:t>h</a:t>
            </a:r>
            <a:r>
              <a:rPr lang="en-US" sz="1200" dirty="0" smtClean="0">
                <a:cs typeface="B Nazanin" pitchFamily="2" charset="-78"/>
              </a:rPr>
              <a:t>1</a:t>
            </a:r>
            <a:r>
              <a:rPr lang="en-US" sz="2000" dirty="0" smtClean="0">
                <a:cs typeface="B Nazanin" pitchFamily="2" charset="-78"/>
              </a:rPr>
              <a:t>,h</a:t>
            </a:r>
            <a:r>
              <a:rPr lang="en-US" sz="1200" dirty="0" smtClean="0">
                <a:cs typeface="B Nazanin" pitchFamily="2" charset="-78"/>
              </a:rPr>
              <a:t>2</a:t>
            </a:r>
            <a:r>
              <a:rPr lang="en-US" sz="2000" dirty="0" smtClean="0">
                <a:cs typeface="B Nazanin" pitchFamily="2" charset="-78"/>
              </a:rPr>
              <a:t>,h</a:t>
            </a:r>
            <a:r>
              <a:rPr lang="en-US" sz="1200" dirty="0" smtClean="0">
                <a:cs typeface="B Nazanin" pitchFamily="2" charset="-78"/>
              </a:rPr>
              <a:t>3</a:t>
            </a:r>
            <a:r>
              <a:rPr lang="en-US" sz="2000" dirty="0" smtClean="0">
                <a:cs typeface="B Nazanin" pitchFamily="2" charset="-78"/>
              </a:rPr>
              <a:t>...,h</a:t>
            </a:r>
            <a:r>
              <a:rPr lang="en-US" sz="1200" dirty="0" smtClean="0">
                <a:cs typeface="B Nazanin" pitchFamily="2" charset="-78"/>
              </a:rPr>
              <a:t>n</a:t>
            </a:r>
            <a:r>
              <a:rPr lang="fa-IR" sz="2000" dirty="0" smtClean="0">
                <a:cs typeface="B Nazanin" pitchFamily="2" charset="-78"/>
              </a:rPr>
              <a:t> اضافه میکنیم ، با اضافه کردن هر نیم صفحه راس</a:t>
            </a:r>
            <a:endParaRPr lang="en-US" sz="2000" dirty="0" smtClean="0">
              <a:cs typeface="B Nazanin" pitchFamily="2" charset="-78"/>
            </a:endParaRPr>
          </a:p>
          <a:p>
            <a:pPr algn="r" rtl="1">
              <a:lnSpc>
                <a:spcPct val="150000"/>
              </a:lnSpc>
            </a:pPr>
            <a:r>
              <a:rPr lang="fa-IR" sz="2000" dirty="0" smtClean="0">
                <a:cs typeface="B Nazanin" pitchFamily="2" charset="-78"/>
              </a:rPr>
              <a:t> بهینه تغییر می کند اما در تصویر دوم اگر به ترتیب </a:t>
            </a:r>
            <a:r>
              <a:rPr lang="en-US" sz="2000" dirty="0" smtClean="0">
                <a:cs typeface="B Nazanin" pitchFamily="2" charset="-78"/>
              </a:rPr>
              <a:t>h</a:t>
            </a:r>
            <a:r>
              <a:rPr lang="en-US" sz="1200" dirty="0" smtClean="0">
                <a:cs typeface="B Nazanin" pitchFamily="2" charset="-78"/>
              </a:rPr>
              <a:t>1</a:t>
            </a:r>
            <a:r>
              <a:rPr lang="en-US" sz="2000" dirty="0" smtClean="0">
                <a:cs typeface="B Nazanin" pitchFamily="2" charset="-78"/>
              </a:rPr>
              <a:t>,h</a:t>
            </a:r>
            <a:r>
              <a:rPr lang="en-US" sz="1200" dirty="0" smtClean="0">
                <a:cs typeface="B Nazanin" pitchFamily="2" charset="-78"/>
              </a:rPr>
              <a:t>2</a:t>
            </a:r>
            <a:r>
              <a:rPr lang="en-US" sz="2000" dirty="0" smtClean="0">
                <a:cs typeface="B Nazanin" pitchFamily="2" charset="-78"/>
              </a:rPr>
              <a:t>,h</a:t>
            </a:r>
            <a:r>
              <a:rPr lang="en-US" sz="1200" dirty="0" smtClean="0">
                <a:cs typeface="B Nazanin" pitchFamily="2" charset="-78"/>
              </a:rPr>
              <a:t>n</a:t>
            </a:r>
            <a:r>
              <a:rPr lang="en-US" sz="2000" dirty="0" smtClean="0">
                <a:cs typeface="B Nazanin" pitchFamily="2" charset="-78"/>
              </a:rPr>
              <a:t>,h</a:t>
            </a:r>
            <a:r>
              <a:rPr lang="en-US" sz="1100" dirty="0" smtClean="0">
                <a:cs typeface="B Nazanin" pitchFamily="2" charset="-78"/>
              </a:rPr>
              <a:t>n-1</a:t>
            </a:r>
            <a:r>
              <a:rPr lang="en-US" sz="2000" dirty="0" smtClean="0">
                <a:cs typeface="B Nazanin" pitchFamily="2" charset="-78"/>
              </a:rPr>
              <a:t>,...h</a:t>
            </a:r>
            <a:r>
              <a:rPr lang="en-US" sz="1200" dirty="0" smtClean="0">
                <a:cs typeface="B Nazanin" pitchFamily="2" charset="-78"/>
              </a:rPr>
              <a:t>3</a:t>
            </a:r>
            <a:r>
              <a:rPr lang="fa-IR" sz="2000" dirty="0" smtClean="0">
                <a:cs typeface="B Nazanin" pitchFamily="2" charset="-78"/>
              </a:rPr>
              <a:t>نیم صفحه ها رو اضافه کنیم راس بهینه </a:t>
            </a:r>
          </a:p>
          <a:p>
            <a:pPr algn="r" rtl="1">
              <a:lnSpc>
                <a:spcPct val="150000"/>
              </a:lnSpc>
            </a:pPr>
            <a:r>
              <a:rPr lang="fa-IR" sz="2000" dirty="0" smtClean="0">
                <a:cs typeface="B Nazanin" pitchFamily="2" charset="-78"/>
              </a:rPr>
              <a:t>عوض نخواهد شد.</a:t>
            </a:r>
            <a:endParaRPr lang="en-US" sz="20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578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7578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9" grpId="0"/>
      <p:bldP spid="3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a:srcRect/>
          <a:stretch>
            <a:fillRect/>
          </a:stretch>
        </p:blipFill>
        <p:spPr bwMode="auto">
          <a:xfrm>
            <a:off x="79247" y="990600"/>
            <a:ext cx="8683753" cy="5867401"/>
          </a:xfrm>
          <a:prstGeom prst="rect">
            <a:avLst/>
          </a:prstGeom>
          <a:noFill/>
          <a:ln w="9525">
            <a:noFill/>
            <a:miter lim="800000"/>
            <a:headEnd/>
            <a:tailEnd/>
          </a:ln>
          <a:effectLst/>
        </p:spPr>
      </p:pic>
      <p:sp>
        <p:nvSpPr>
          <p:cNvPr id="6" name="TextBox 5"/>
          <p:cNvSpPr txBox="1"/>
          <p:nvPr/>
        </p:nvSpPr>
        <p:spPr>
          <a:xfrm>
            <a:off x="6629400" y="304800"/>
            <a:ext cx="2082621" cy="461665"/>
          </a:xfrm>
          <a:prstGeom prst="rect">
            <a:avLst/>
          </a:prstGeom>
          <a:noFill/>
        </p:spPr>
        <p:txBody>
          <a:bodyPr wrap="none" rtlCol="0">
            <a:spAutoFit/>
          </a:bodyPr>
          <a:lstStyle/>
          <a:p>
            <a:r>
              <a:rPr lang="fa-IR" sz="2400" b="1" u="sng" dirty="0" smtClean="0">
                <a:ln w="10541" cmpd="sng">
                  <a:solidFill>
                    <a:srgbClr val="C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الگوریتم تصادفی :</a:t>
            </a:r>
            <a:endParaRPr lang="en-US" sz="2400" b="1" u="sng" dirty="0">
              <a:ln w="10541" cmpd="sng">
                <a:solidFill>
                  <a:srgbClr val="C00000"/>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2"/>
          <a:srcRect/>
          <a:stretch>
            <a:fillRect/>
          </a:stretch>
        </p:blipFill>
        <p:spPr bwMode="auto">
          <a:xfrm>
            <a:off x="152400" y="381000"/>
            <a:ext cx="8610600" cy="3124200"/>
          </a:xfrm>
          <a:prstGeom prst="rect">
            <a:avLst/>
          </a:prstGeom>
          <a:noFill/>
          <a:ln w="9525">
            <a:noFill/>
            <a:miter lim="800000"/>
            <a:headEnd/>
            <a:tailEnd/>
          </a:ln>
          <a:effectLst/>
        </p:spPr>
      </p:pic>
      <p:sp>
        <p:nvSpPr>
          <p:cNvPr id="3" name="TextBox 2"/>
          <p:cNvSpPr txBox="1"/>
          <p:nvPr/>
        </p:nvSpPr>
        <p:spPr>
          <a:xfrm>
            <a:off x="228600" y="3798838"/>
            <a:ext cx="8534400" cy="1154162"/>
          </a:xfrm>
          <a:prstGeom prst="rect">
            <a:avLst/>
          </a:prstGeom>
          <a:noFill/>
        </p:spPr>
        <p:txBody>
          <a:bodyPr wrap="square" rtlCol="0">
            <a:spAutoFit/>
          </a:bodyPr>
          <a:lstStyle/>
          <a:p>
            <a:pPr algn="r" rtl="1">
              <a:lnSpc>
                <a:spcPct val="150000"/>
              </a:lnSpc>
              <a:buFont typeface="Wingdings" pitchFamily="2" charset="2"/>
              <a:buChar char="v"/>
            </a:pPr>
            <a:r>
              <a:rPr lang="en-US" sz="2400" dirty="0" smtClean="0">
                <a:latin typeface="Times New Roman" pitchFamily="18" charset="0"/>
                <a:cs typeface="B Nazanin" pitchFamily="2" charset="-78"/>
              </a:rPr>
              <a:t>Random(k)</a:t>
            </a:r>
            <a:r>
              <a:rPr lang="fa-IR" sz="2400" dirty="0" smtClean="0">
                <a:latin typeface="Times New Roman" pitchFamily="18" charset="0"/>
                <a:cs typeface="B Nazanin" pitchFamily="2" charset="-78"/>
              </a:rPr>
              <a:t> یک تولید کننده عدد تصادفی است که عدد صحیح </a:t>
            </a:r>
            <a:r>
              <a:rPr lang="en-US" sz="2400" dirty="0" smtClean="0">
                <a:latin typeface="Times New Roman" pitchFamily="18" charset="0"/>
                <a:cs typeface="B Nazanin" pitchFamily="2" charset="-78"/>
              </a:rPr>
              <a:t>k</a:t>
            </a:r>
            <a:r>
              <a:rPr lang="fa-IR" sz="2400" dirty="0" smtClean="0">
                <a:latin typeface="Times New Roman" pitchFamily="18" charset="0"/>
                <a:cs typeface="B Nazanin" pitchFamily="2" charset="-78"/>
              </a:rPr>
              <a:t> را به عنوان ورودی میگیرد و یک عدد صحیح تصادفی بین 1 تا </a:t>
            </a:r>
            <a:r>
              <a:rPr lang="en-US" sz="2400" dirty="0" smtClean="0">
                <a:latin typeface="Times New Roman" pitchFamily="18" charset="0"/>
                <a:cs typeface="B Nazanin" pitchFamily="2" charset="-78"/>
              </a:rPr>
              <a:t>k</a:t>
            </a:r>
            <a:r>
              <a:rPr lang="fa-IR" sz="2400" dirty="0" smtClean="0">
                <a:latin typeface="Times New Roman" pitchFamily="18" charset="0"/>
                <a:cs typeface="B Nazanin" pitchFamily="2" charset="-78"/>
              </a:rPr>
              <a:t> در زمان ثابت تولید می کند .</a:t>
            </a:r>
            <a:endParaRPr lang="en-US" sz="2400" dirty="0">
              <a:latin typeface="Times New Roman" pitchFamily="18" charset="0"/>
              <a:cs typeface="B Nazanin"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9003" y="228600"/>
            <a:ext cx="7941597" cy="1015663"/>
          </a:xfrm>
          <a:prstGeom prst="rect">
            <a:avLst/>
          </a:prstGeom>
          <a:noFill/>
        </p:spPr>
        <p:txBody>
          <a:bodyPr wrap="none" rtlCol="0">
            <a:spAutoFit/>
          </a:bodyPr>
          <a:lstStyle/>
          <a:p>
            <a:pPr algn="r" rtl="1"/>
            <a:r>
              <a:rPr lang="fa-IR" sz="2400" dirty="0" smtClean="0">
                <a:latin typeface="Times New Roman" pitchFamily="18" charset="0"/>
                <a:cs typeface="B Nazanin" pitchFamily="2" charset="-78"/>
              </a:rPr>
              <a:t>برای تصمیم گیری در این مورد که یک شی می تواند با </a:t>
            </a:r>
            <a:r>
              <a:rPr lang="en-US" sz="2400" dirty="0" smtClean="0">
                <a:latin typeface="Times New Roman" pitchFamily="18" charset="0"/>
                <a:cs typeface="B Nazanin" pitchFamily="2" charset="-78"/>
              </a:rPr>
              <a:t>Casting</a:t>
            </a:r>
            <a:r>
              <a:rPr lang="fa-IR" sz="2400" dirty="0" smtClean="0">
                <a:latin typeface="Times New Roman" pitchFamily="18" charset="0"/>
                <a:cs typeface="B Nazanin" pitchFamily="2" charset="-78"/>
              </a:rPr>
              <a:t> ساخته شود باید </a:t>
            </a:r>
          </a:p>
          <a:p>
            <a:pPr algn="r" rtl="1">
              <a:lnSpc>
                <a:spcPct val="150000"/>
              </a:lnSpc>
            </a:pPr>
            <a:r>
              <a:rPr lang="fa-IR" sz="2400" dirty="0" smtClean="0">
                <a:latin typeface="Times New Roman" pitchFamily="18" charset="0"/>
                <a:cs typeface="B Nazanin" pitchFamily="2" charset="-78"/>
              </a:rPr>
              <a:t>یک قالب مناسب برایش پیدا کنیم . </a:t>
            </a:r>
            <a:endParaRPr lang="en-US" sz="2400" dirty="0">
              <a:latin typeface="Times New Roman" pitchFamily="18" charset="0"/>
              <a:cs typeface="B Nazanin" pitchFamily="2" charset="-78"/>
            </a:endParaRPr>
          </a:p>
        </p:txBody>
      </p:sp>
      <p:sp>
        <p:nvSpPr>
          <p:cNvPr id="3" name="TextBox 2"/>
          <p:cNvSpPr txBox="1"/>
          <p:nvPr/>
        </p:nvSpPr>
        <p:spPr>
          <a:xfrm>
            <a:off x="228600" y="1219200"/>
            <a:ext cx="8404689" cy="1154162"/>
          </a:xfrm>
          <a:prstGeom prst="rect">
            <a:avLst/>
          </a:prstGeom>
          <a:noFill/>
        </p:spPr>
        <p:txBody>
          <a:bodyPr wrap="square" rtlCol="0">
            <a:spAutoFit/>
          </a:bodyPr>
          <a:lstStyle/>
          <a:p>
            <a:pPr algn="r" rtl="1">
              <a:lnSpc>
                <a:spcPct val="150000"/>
              </a:lnSpc>
            </a:pPr>
            <a:r>
              <a:rPr lang="fa-IR" sz="2400" dirty="0" smtClean="0">
                <a:cs typeface="B Nazanin" pitchFamily="2" charset="-78"/>
              </a:rPr>
              <a:t>شکل حفره داخل قالب با توجه به شکل شی تعیین می شود و جهت های متفاوت از شی قالب های متفاوتی را ایجاد می کند.</a:t>
            </a:r>
            <a:endParaRPr lang="en-US" sz="2400" dirty="0">
              <a:cs typeface="B Nazanin" pitchFamily="2" charset="-78"/>
            </a:endParaRPr>
          </a:p>
        </p:txBody>
      </p:sp>
      <p:sp>
        <p:nvSpPr>
          <p:cNvPr id="4" name="TextBox 3"/>
          <p:cNvSpPr txBox="1"/>
          <p:nvPr/>
        </p:nvSpPr>
        <p:spPr>
          <a:xfrm>
            <a:off x="475898" y="2514600"/>
            <a:ext cx="8210902" cy="969496"/>
          </a:xfrm>
          <a:prstGeom prst="rect">
            <a:avLst/>
          </a:prstGeom>
          <a:noFill/>
        </p:spPr>
        <p:txBody>
          <a:bodyPr wrap="none" rtlCol="0">
            <a:spAutoFit/>
          </a:bodyPr>
          <a:lstStyle/>
          <a:p>
            <a:pPr algn="r"/>
            <a:r>
              <a:rPr lang="fa-IR" sz="2400" dirty="0" smtClean="0">
                <a:cs typeface="B Nazanin" pitchFamily="2" charset="-78"/>
              </a:rPr>
              <a:t>انتخاب چگونگی قرارگیری شی در قالب می تواند مشکل باشد . زیرا در بعضی حالت ها </a:t>
            </a:r>
          </a:p>
          <a:p>
            <a:pPr algn="r">
              <a:lnSpc>
                <a:spcPct val="150000"/>
              </a:lnSpc>
            </a:pPr>
            <a:r>
              <a:rPr lang="fa-IR" sz="2400" dirty="0" smtClean="0">
                <a:cs typeface="B Nazanin" pitchFamily="2" charset="-78"/>
              </a:rPr>
              <a:t>  خروج شی از قالب امکان پذیر نیست .</a:t>
            </a:r>
            <a:endParaRPr lang="en-US" sz="2400" dirty="0">
              <a:cs typeface="B Nazanin" pitchFamily="2" charset="-78"/>
            </a:endParaRPr>
          </a:p>
        </p:txBody>
      </p:sp>
      <p:pic>
        <p:nvPicPr>
          <p:cNvPr id="2050" name="Picture 2"/>
          <p:cNvPicPr>
            <a:picLocks noChangeAspect="1" noChangeArrowheads="1"/>
          </p:cNvPicPr>
          <p:nvPr/>
        </p:nvPicPr>
        <p:blipFill>
          <a:blip r:embed="rId2"/>
          <a:srcRect/>
          <a:stretch>
            <a:fillRect/>
          </a:stretch>
        </p:blipFill>
        <p:spPr bwMode="auto">
          <a:xfrm>
            <a:off x="954538" y="3322874"/>
            <a:ext cx="3922262" cy="1732927"/>
          </a:xfrm>
          <a:prstGeom prst="rect">
            <a:avLst/>
          </a:prstGeom>
          <a:noFill/>
          <a:ln w="9525">
            <a:noFill/>
            <a:miter lim="800000"/>
            <a:headEnd/>
            <a:tailEnd/>
          </a:ln>
          <a:effectLst/>
        </p:spPr>
      </p:pic>
      <p:sp>
        <p:nvSpPr>
          <p:cNvPr id="6" name="TextBox 5"/>
          <p:cNvSpPr txBox="1"/>
          <p:nvPr/>
        </p:nvSpPr>
        <p:spPr>
          <a:xfrm>
            <a:off x="289606" y="5105400"/>
            <a:ext cx="8397194" cy="1154162"/>
          </a:xfrm>
          <a:prstGeom prst="rect">
            <a:avLst/>
          </a:prstGeom>
          <a:noFill/>
        </p:spPr>
        <p:txBody>
          <a:bodyPr wrap="square" rtlCol="1">
            <a:spAutoFit/>
          </a:bodyPr>
          <a:lstStyle/>
          <a:p>
            <a:pPr algn="r" rtl="1">
              <a:lnSpc>
                <a:spcPct val="150000"/>
              </a:lnSpc>
            </a:pPr>
            <a:r>
              <a:rPr lang="fa-IR" sz="2400" dirty="0" smtClean="0">
                <a:cs typeface="B Nazanin" pitchFamily="2" charset="-78"/>
              </a:rPr>
              <a:t>پس با توجه به اینکه کدام سطح شی را به عنوان سطح بالا در نظر بگیریم قالب های متفاوتی خواهیم داشت.</a:t>
            </a:r>
            <a:endParaRPr lang="fa-IR" sz="2400" dirty="0">
              <a:cs typeface="B Nazanin" pitchFamily="2" charset="-78"/>
            </a:endParaRPr>
          </a:p>
        </p:txBody>
      </p:sp>
    </p:spTree>
    <p:extLst>
      <p:ext uri="{BB962C8B-B14F-4D97-AF65-F5344CB8AC3E}">
        <p14:creationId xmlns:p14="http://schemas.microsoft.com/office/powerpoint/2010/main" val="353528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20669" y="381000"/>
            <a:ext cx="3842331" cy="461665"/>
          </a:xfrm>
          <a:prstGeom prst="rect">
            <a:avLst/>
          </a:prstGeom>
          <a:noFill/>
        </p:spPr>
        <p:txBody>
          <a:bodyPr wrap="square" rtlCol="0">
            <a:spAutoFit/>
          </a:bodyPr>
          <a:lstStyle/>
          <a:p>
            <a:pPr algn="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زمان اجرای الگوریتم تصادفی :</a:t>
            </a:r>
          </a:p>
        </p:txBody>
      </p:sp>
      <p:sp>
        <p:nvSpPr>
          <p:cNvPr id="4" name="TextBox 3"/>
          <p:cNvSpPr txBox="1"/>
          <p:nvPr/>
        </p:nvSpPr>
        <p:spPr>
          <a:xfrm>
            <a:off x="43869" y="1066800"/>
            <a:ext cx="8719131" cy="1708160"/>
          </a:xfrm>
          <a:prstGeom prst="rect">
            <a:avLst/>
          </a:prstGeom>
          <a:noFill/>
        </p:spPr>
        <p:txBody>
          <a:bodyPr wrap="square" rtlCol="0">
            <a:spAutoFit/>
          </a:bodyPr>
          <a:lstStyle/>
          <a:p>
            <a:pPr algn="just" rtl="1">
              <a:lnSpc>
                <a:spcPct val="150000"/>
              </a:lnSpc>
              <a:buFont typeface="Wingdings" pitchFamily="2" charset="2"/>
              <a:buChar char="ü"/>
            </a:pPr>
            <a:r>
              <a:rPr lang="fa-IR" sz="2400" dirty="0" smtClean="0">
                <a:latin typeface="Times New Roman" pitchFamily="18" charset="0"/>
                <a:cs typeface="B Nazanin" pitchFamily="2" charset="-78"/>
              </a:rPr>
              <a:t>زمان اجرا به ترتیب تصادفی که محاسبه می شود بستگی دارد . چون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نیم صفحه داریم ،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جایگشت وجود دارد .به عبارتی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حالت برای اجرای الگوریتم وجود دارد که هر کدام زمان اجرای مربوط به خود را دارند .</a:t>
            </a:r>
          </a:p>
        </p:txBody>
      </p:sp>
      <p:sp>
        <p:nvSpPr>
          <p:cNvPr id="5" name="TextBox 4"/>
          <p:cNvSpPr txBox="1"/>
          <p:nvPr/>
        </p:nvSpPr>
        <p:spPr>
          <a:xfrm>
            <a:off x="47434" y="2971800"/>
            <a:ext cx="8715566" cy="461665"/>
          </a:xfrm>
          <a:prstGeom prst="rect">
            <a:avLst/>
          </a:prstGeom>
          <a:noFill/>
        </p:spPr>
        <p:txBody>
          <a:bodyPr wrap="square" rtlCol="0">
            <a:spAutoFit/>
          </a:bodyPr>
          <a:lstStyle/>
          <a:p>
            <a:pPr algn="r" rtl="1">
              <a:buFont typeface="Wingdings" pitchFamily="2" charset="2"/>
              <a:buChar char="ü"/>
            </a:pPr>
            <a:r>
              <a:rPr lang="fa-IR" sz="2400" dirty="0" smtClean="0">
                <a:latin typeface="Times New Roman" pitchFamily="18" charset="0"/>
                <a:cs typeface="B Nazanin" pitchFamily="2" charset="-78"/>
              </a:rPr>
              <a:t>چون انتخاب جایگشت تصادفی است احتمال هر کدام از زمان های اجرا برابر است .</a:t>
            </a:r>
          </a:p>
        </p:txBody>
      </p:sp>
      <p:sp>
        <p:nvSpPr>
          <p:cNvPr id="6" name="TextBox 5"/>
          <p:cNvSpPr txBox="1"/>
          <p:nvPr/>
        </p:nvSpPr>
        <p:spPr>
          <a:xfrm>
            <a:off x="436752" y="3581400"/>
            <a:ext cx="8281433" cy="1200329"/>
          </a:xfrm>
          <a:prstGeom prst="rect">
            <a:avLst/>
          </a:prstGeom>
          <a:noFill/>
        </p:spPr>
        <p:txBody>
          <a:bodyPr wrap="none" rtlCol="0">
            <a:spAutoFit/>
          </a:bodyPr>
          <a:lstStyle/>
          <a:p>
            <a:pPr algn="r" rtl="1">
              <a:lnSpc>
                <a:spcPct val="150000"/>
              </a:lnSpc>
              <a:buFont typeface="Wingdings" pitchFamily="2" charset="2"/>
              <a:buChar char="ü"/>
            </a:pPr>
            <a:r>
              <a:rPr lang="fa-IR" sz="2400" dirty="0" smtClean="0">
                <a:latin typeface="Times New Roman" pitchFamily="18" charset="0"/>
                <a:cs typeface="B Nazanin" pitchFamily="2" charset="-78"/>
              </a:rPr>
              <a:t>بنابراین برای بدست آوردن زمان اجرای الگوریتم ، میانگین زمان اجرا روی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ترتیب </a:t>
            </a:r>
            <a:endParaRPr lang="en-US" sz="2400" dirty="0" smtClean="0">
              <a:latin typeface="Times New Roman" pitchFamily="18" charset="0"/>
              <a:cs typeface="B Nazanin" pitchFamily="2" charset="-78"/>
            </a:endParaRPr>
          </a:p>
          <a:p>
            <a:pPr algn="r" rtl="1">
              <a:lnSpc>
                <a:spcPct val="150000"/>
              </a:lnSpc>
            </a:pPr>
            <a:r>
              <a:rPr lang="fa-IR" sz="2400" dirty="0" smtClean="0">
                <a:latin typeface="Times New Roman" pitchFamily="18" charset="0"/>
                <a:cs typeface="B Nazanin" pitchFamily="2" charset="-78"/>
              </a:rPr>
              <a:t>مختلف را بدست می آوریم و آنرا زمان مورد انتظار اجرای الگوریتم گوییم . </a:t>
            </a:r>
            <a:endParaRPr lang="en-US" sz="2400" dirty="0" smtClean="0">
              <a:latin typeface="Times New Roman" pitchFamily="18" charset="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85800"/>
            <a:ext cx="8534400" cy="1846659"/>
          </a:xfrm>
          <a:prstGeom prst="rect">
            <a:avLst/>
          </a:prstGeom>
          <a:noFill/>
        </p:spPr>
        <p:txBody>
          <a:bodyPr wrap="square" rtlCol="0">
            <a:spAutoFit/>
          </a:bodyPr>
          <a:lstStyle/>
          <a:p>
            <a:pPr algn="r">
              <a:lnSpc>
                <a:spcPct val="150000"/>
              </a:lnSpc>
            </a:pPr>
            <a:r>
              <a:rPr lang="fa-IR" sz="2800" b="1" dirty="0" smtClean="0">
                <a:latin typeface="Times New Roman" pitchFamily="18" charset="0"/>
                <a:cs typeface="B Nazanin" pitchFamily="2" charset="-78"/>
              </a:rPr>
              <a:t>لم 4.8 </a:t>
            </a:r>
            <a:r>
              <a:rPr lang="fa-IR" sz="2400" dirty="0" smtClean="0">
                <a:latin typeface="Times New Roman" pitchFamily="18" charset="0"/>
                <a:cs typeface="B Nazanin" pitchFamily="2" charset="-78"/>
              </a:rPr>
              <a:t>:</a:t>
            </a:r>
          </a:p>
          <a:p>
            <a:pPr algn="r" rtl="1">
              <a:lnSpc>
                <a:spcPct val="150000"/>
              </a:lnSpc>
            </a:pPr>
            <a:r>
              <a:rPr lang="fa-IR" sz="2400" dirty="0" smtClean="0">
                <a:latin typeface="Times New Roman" pitchFamily="18" charset="0"/>
                <a:cs typeface="B Nazanin" pitchFamily="2" charset="-78"/>
              </a:rPr>
              <a:t>برای مسئله خطی</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دو متغیره با </a:t>
            </a:r>
            <a:r>
              <a:rPr lang="en-US" sz="2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محدودیت ،زمان مورد انتظار اجرای الگوریتم </a:t>
            </a:r>
            <a:r>
              <a:rPr lang="en-US" sz="2400" dirty="0" smtClean="0">
                <a:latin typeface="Times New Roman" pitchFamily="18" charset="0"/>
                <a:cs typeface="B Nazanin" pitchFamily="2" charset="-78"/>
              </a:rPr>
              <a:t>O(n)</a:t>
            </a:r>
            <a:r>
              <a:rPr lang="fa-IR" sz="2400" dirty="0" smtClean="0">
                <a:latin typeface="Times New Roman" pitchFamily="18" charset="0"/>
                <a:cs typeface="B Nazanin" pitchFamily="2" charset="-78"/>
              </a:rPr>
              <a:t> است و به حافظه خطی نیاز دارد . </a:t>
            </a:r>
            <a:endParaRPr lang="en-US" sz="2400" dirty="0">
              <a:latin typeface="Times New Roman" pitchFamily="18" charset="0"/>
              <a:cs typeface="B Nazanin" pitchFamily="2" charset="-78"/>
            </a:endParaRPr>
          </a:p>
        </p:txBody>
      </p:sp>
      <p:sp>
        <p:nvSpPr>
          <p:cNvPr id="3" name="Rectangle 2"/>
          <p:cNvSpPr/>
          <p:nvPr/>
        </p:nvSpPr>
        <p:spPr>
          <a:xfrm>
            <a:off x="3733800" y="3195935"/>
            <a:ext cx="4988866" cy="461665"/>
          </a:xfrm>
          <a:prstGeom prst="rect">
            <a:avLst/>
          </a:prstGeom>
        </p:spPr>
        <p:txBody>
          <a:bodyPr wrap="none">
            <a:spAutoFit/>
          </a:bodyPr>
          <a:lstStyle/>
          <a:p>
            <a:pPr algn="r" rtl="1">
              <a:buFont typeface="Wingdings" pitchFamily="2" charset="2"/>
              <a:buChar char="ü"/>
            </a:pPr>
            <a:r>
              <a:rPr lang="fa-IR" sz="2400" dirty="0" smtClean="0">
                <a:cs typeface="B Nazanin" pitchFamily="2" charset="-78"/>
              </a:rPr>
              <a:t>یادآوری امید ریاضی و یا میانگین متغیر تصادفی :</a:t>
            </a:r>
            <a:endParaRPr lang="en-US" sz="2400" dirty="0">
              <a:cs typeface="B Nazanin" pitchFamily="2" charset="-78"/>
            </a:endParaRPr>
          </a:p>
        </p:txBody>
      </p:sp>
      <p:pic>
        <p:nvPicPr>
          <p:cNvPr id="78850" name="Picture 2"/>
          <p:cNvPicPr>
            <a:picLocks noChangeAspect="1" noChangeArrowheads="1"/>
          </p:cNvPicPr>
          <p:nvPr/>
        </p:nvPicPr>
        <p:blipFill>
          <a:blip r:embed="rId2"/>
          <a:srcRect/>
          <a:stretch>
            <a:fillRect/>
          </a:stretch>
        </p:blipFill>
        <p:spPr bwMode="auto">
          <a:xfrm>
            <a:off x="457200" y="3848100"/>
            <a:ext cx="2517556" cy="1333500"/>
          </a:xfrm>
          <a:prstGeom prst="rect">
            <a:avLst/>
          </a:prstGeom>
          <a:noFill/>
          <a:ln w="9525">
            <a:noFill/>
            <a:miter lim="800000"/>
            <a:headEnd/>
            <a:tailEnd/>
          </a:ln>
          <a:effectLst/>
        </p:spPr>
      </p:pic>
      <p:sp>
        <p:nvSpPr>
          <p:cNvPr id="5" name="Rectangle 4"/>
          <p:cNvSpPr/>
          <p:nvPr/>
        </p:nvSpPr>
        <p:spPr>
          <a:xfrm>
            <a:off x="7887325" y="3886200"/>
            <a:ext cx="723275" cy="461665"/>
          </a:xfrm>
          <a:prstGeom prst="rect">
            <a:avLst/>
          </a:prstGeom>
        </p:spPr>
        <p:txBody>
          <a:bodyPr wrap="none">
            <a:spAutoFit/>
          </a:bodyPr>
          <a:lstStyle/>
          <a:p>
            <a:r>
              <a:rPr lang="en-US" sz="2400" dirty="0" smtClean="0"/>
              <a:t>𝑓(𝑥)</a:t>
            </a:r>
            <a:endParaRPr lang="en-US" sz="2400" dirty="0"/>
          </a:p>
        </p:txBody>
      </p:sp>
      <p:sp>
        <p:nvSpPr>
          <p:cNvPr id="6" name="TextBox 5"/>
          <p:cNvSpPr txBox="1"/>
          <p:nvPr/>
        </p:nvSpPr>
        <p:spPr>
          <a:xfrm>
            <a:off x="5982325" y="3957935"/>
            <a:ext cx="2076209" cy="461665"/>
          </a:xfrm>
          <a:prstGeom prst="rect">
            <a:avLst/>
          </a:prstGeom>
          <a:noFill/>
        </p:spPr>
        <p:txBody>
          <a:bodyPr wrap="none" rtlCol="0">
            <a:spAutoFit/>
          </a:bodyPr>
          <a:lstStyle/>
          <a:p>
            <a:r>
              <a:rPr lang="fa-IR" sz="2400" dirty="0" smtClean="0">
                <a:cs typeface="B Nazanin" pitchFamily="2" charset="-78"/>
              </a:rPr>
              <a:t>: تابع چگالی احتمال</a:t>
            </a:r>
            <a:endParaRPr lang="en-US" sz="24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8795331" cy="1200329"/>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latin typeface="Times New Roman" pitchFamily="18" charset="0"/>
                <a:cs typeface="B Nazanin" pitchFamily="2" charset="-78"/>
              </a:rPr>
              <a:t>زمان اجرای الگوریتم </a:t>
            </a:r>
            <a:r>
              <a:rPr lang="en-US" sz="2400" dirty="0" smtClean="0">
                <a:latin typeface="Times New Roman" pitchFamily="18" charset="0"/>
                <a:cs typeface="B Nazanin" pitchFamily="2" charset="-78"/>
              </a:rPr>
              <a:t> RANDOMPERMUTATION</a:t>
            </a:r>
            <a:r>
              <a:rPr lang="fa-IR" sz="2400" dirty="0" smtClean="0">
                <a:latin typeface="Times New Roman" pitchFamily="18" charset="0"/>
                <a:cs typeface="B Nazanin" pitchFamily="2" charset="-78"/>
              </a:rPr>
              <a:t> ، </a:t>
            </a:r>
            <a:r>
              <a:rPr lang="en-US" sz="2400" dirty="0" smtClean="0">
                <a:latin typeface="Times New Roman" pitchFamily="18" charset="0"/>
                <a:cs typeface="B Nazanin" pitchFamily="2" charset="-78"/>
              </a:rPr>
              <a:t>O(n)</a:t>
            </a:r>
            <a:r>
              <a:rPr lang="fa-IR" sz="2400" dirty="0" smtClean="0">
                <a:latin typeface="Times New Roman" pitchFamily="18" charset="0"/>
                <a:cs typeface="B Nazanin" pitchFamily="2" charset="-78"/>
              </a:rPr>
              <a:t> است .</a:t>
            </a:r>
          </a:p>
          <a:p>
            <a:pPr algn="r" rtl="1">
              <a:lnSpc>
                <a:spcPct val="150000"/>
              </a:lnSpc>
            </a:pPr>
            <a:r>
              <a:rPr lang="fa-IR" sz="2400" dirty="0" smtClean="0">
                <a:latin typeface="Times New Roman" pitchFamily="18" charset="0"/>
                <a:cs typeface="B Nazanin" pitchFamily="2" charset="-78"/>
              </a:rPr>
              <a:t>بنابراین تنها مسئله تحلیل زمان مورد نیاز برای اضافه کردن نیم صفحه های </a:t>
            </a:r>
            <a:r>
              <a:rPr lang="en-US" sz="2400" dirty="0" smtClean="0">
                <a:latin typeface="Times New Roman" pitchFamily="18" charset="0"/>
                <a:cs typeface="B Nazanin" pitchFamily="2" charset="-78"/>
              </a:rPr>
              <a:t>h</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تا </a:t>
            </a:r>
            <a:r>
              <a:rPr lang="en-US" sz="2400" dirty="0" smtClean="0">
                <a:latin typeface="Times New Roman" pitchFamily="18" charset="0"/>
                <a:cs typeface="B Nazanin" pitchFamily="2" charset="-78"/>
              </a:rPr>
              <a:t>h</a:t>
            </a:r>
            <a:r>
              <a:rPr lang="en-US" sz="1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است .</a:t>
            </a:r>
            <a:endParaRPr lang="en-US" sz="2400" dirty="0">
              <a:latin typeface="Times New Roman" pitchFamily="18" charset="0"/>
              <a:cs typeface="B Nazanin" pitchFamily="2" charset="-78"/>
            </a:endParaRPr>
          </a:p>
        </p:txBody>
      </p:sp>
      <p:sp>
        <p:nvSpPr>
          <p:cNvPr id="3" name="TextBox 2"/>
          <p:cNvSpPr txBox="1"/>
          <p:nvPr/>
        </p:nvSpPr>
        <p:spPr>
          <a:xfrm>
            <a:off x="685800" y="2133600"/>
            <a:ext cx="8382000" cy="1200329"/>
          </a:xfrm>
          <a:prstGeom prst="rect">
            <a:avLst/>
          </a:prstGeom>
          <a:noFill/>
        </p:spPr>
        <p:txBody>
          <a:bodyPr wrap="square" rtlCol="0">
            <a:spAutoFit/>
          </a:bodyPr>
          <a:lstStyle/>
          <a:p>
            <a:pPr algn="l" rtl="1">
              <a:lnSpc>
                <a:spcPct val="150000"/>
              </a:lnSpc>
              <a:buFont typeface="Wingdings" pitchFamily="2" charset="2"/>
              <a:buChar char="v"/>
            </a:pPr>
            <a:r>
              <a:rPr lang="fa-IR" sz="2400" dirty="0" smtClean="0">
                <a:cs typeface="B Nazanin" pitchFamily="2" charset="-78"/>
              </a:rPr>
              <a:t>اضافه کردن یک نیم صفحه زمانی که راس بهینه تغییر نکند به زمان ثابت نیاز دارد .</a:t>
            </a:r>
          </a:p>
          <a:p>
            <a:pPr algn="r">
              <a:lnSpc>
                <a:spcPct val="150000"/>
              </a:lnSpc>
            </a:pPr>
            <a:r>
              <a:rPr lang="fa-IR" sz="2400" dirty="0" smtClean="0">
                <a:cs typeface="B Nazanin" pitchFamily="2" charset="-78"/>
              </a:rPr>
              <a:t>    زمانی که راس بهینه تغییر کند نیاز به حل یک مسئله خطی یک متغیره است .</a:t>
            </a:r>
            <a:endParaRPr lang="en-US" sz="2400" dirty="0">
              <a:cs typeface="B Nazanin" pitchFamily="2" charset="-78"/>
            </a:endParaRPr>
          </a:p>
        </p:txBody>
      </p:sp>
      <p:sp>
        <p:nvSpPr>
          <p:cNvPr id="4" name="TextBox 3"/>
          <p:cNvSpPr txBox="1"/>
          <p:nvPr/>
        </p:nvSpPr>
        <p:spPr>
          <a:xfrm>
            <a:off x="7772400" y="304800"/>
            <a:ext cx="875561" cy="461665"/>
          </a:xfrm>
          <a:prstGeom prst="rect">
            <a:avLst/>
          </a:prstGeom>
          <a:noFill/>
        </p:spPr>
        <p:txBody>
          <a:bodyPr wrap="none" rtlCol="0">
            <a:spAutoFit/>
          </a:bodyPr>
          <a:lstStyle/>
          <a:p>
            <a:r>
              <a:rPr lang="fa-IR" sz="2400" b="1" dirty="0" smtClean="0">
                <a:cs typeface="B Nazanin" pitchFamily="2" charset="-78"/>
              </a:rPr>
              <a:t>اثبات :</a:t>
            </a:r>
            <a:endParaRPr lang="en-US" sz="2400" b="1" dirty="0">
              <a:cs typeface="B Nazanin" pitchFamily="2" charset="-78"/>
            </a:endParaRPr>
          </a:p>
        </p:txBody>
      </p:sp>
      <p:pic>
        <p:nvPicPr>
          <p:cNvPr id="79873"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5486400"/>
            <a:ext cx="3949700" cy="990600"/>
          </a:xfrm>
          <a:prstGeom prst="rect">
            <a:avLst/>
          </a:prstGeom>
          <a:noFill/>
        </p:spPr>
      </p:pic>
      <p:sp>
        <p:nvSpPr>
          <p:cNvPr id="79875" name="Rectangle 3"/>
          <p:cNvSpPr>
            <a:spLocks noChangeArrowheads="1"/>
          </p:cNvSpPr>
          <p:nvPr/>
        </p:nvSpPr>
        <p:spPr bwMode="auto">
          <a:xfrm>
            <a:off x="0" y="12001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0"/>
          <p:cNvSpPr/>
          <p:nvPr/>
        </p:nvSpPr>
        <p:spPr>
          <a:xfrm>
            <a:off x="1066800" y="4567535"/>
            <a:ext cx="7696200" cy="461665"/>
          </a:xfrm>
          <a:prstGeom prst="rect">
            <a:avLst/>
          </a:prstGeom>
        </p:spPr>
        <p:txBody>
          <a:bodyPr wrap="square">
            <a:spAutoFit/>
          </a:bodyPr>
          <a:lstStyle/>
          <a:p>
            <a:pPr algn="r" rtl="1">
              <a:buFont typeface="Wingdings" pitchFamily="2" charset="2"/>
              <a:buChar char="ü"/>
            </a:pPr>
            <a:r>
              <a:rPr lang="fa-IR" sz="2400" dirty="0" smtClean="0">
                <a:latin typeface="Times New Roman" pitchFamily="18" charset="0"/>
                <a:cs typeface="B Nazanin" pitchFamily="2" charset="-78"/>
              </a:rPr>
              <a:t>برای اضافه كردن صفحات، متغیر تصادفی </a:t>
            </a:r>
            <a:r>
              <a:rPr lang="en-US" sz="2400" dirty="0" smtClean="0">
                <a:latin typeface="Times New Roman" pitchFamily="18" charset="0"/>
                <a:cs typeface="B Nazanin" pitchFamily="2" charset="-78"/>
              </a:rPr>
              <a:t>𝑋</a:t>
            </a:r>
            <a:r>
              <a:rPr lang="en-US" sz="1400" dirty="0" smtClean="0">
                <a:latin typeface="Times New Roman" pitchFamily="18" charset="0"/>
                <a:cs typeface="B Nazanin" pitchFamily="2" charset="-78"/>
              </a:rPr>
              <a:t>𝑖 </a:t>
            </a:r>
            <a:r>
              <a:rPr lang="fa-IR" sz="2400" dirty="0" smtClean="0">
                <a:latin typeface="Times New Roman" pitchFamily="18" charset="0"/>
                <a:cs typeface="B Nazanin" pitchFamily="2" charset="-78"/>
              </a:rPr>
              <a:t> را بدین صورت تعریف می كنیم:</a:t>
            </a:r>
            <a:endParaRPr lang="en-US" sz="2400" dirty="0">
              <a:latin typeface="Times New Roman" pitchFamily="18" charset="0"/>
              <a:cs typeface="B Nazanin" pitchFamily="2" charset="-78"/>
            </a:endParaRPr>
          </a:p>
        </p:txBody>
      </p:sp>
      <p:sp>
        <p:nvSpPr>
          <p:cNvPr id="9" name="TextBox 8"/>
          <p:cNvSpPr txBox="1"/>
          <p:nvPr/>
        </p:nvSpPr>
        <p:spPr>
          <a:xfrm>
            <a:off x="685800" y="3653135"/>
            <a:ext cx="8077852" cy="461665"/>
          </a:xfrm>
          <a:prstGeom prst="rect">
            <a:avLst/>
          </a:prstGeom>
          <a:noFill/>
        </p:spPr>
        <p:txBody>
          <a:bodyPr wrap="none" rtlCol="0">
            <a:spAutoFit/>
          </a:bodyPr>
          <a:lstStyle/>
          <a:p>
            <a:pPr algn="r"/>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اکنون کرانی برای زمان مورد نیاز مسائل خطی یک متغیره باید بدست آورد .</a:t>
            </a:r>
            <a:endParaRPr lang="en-US" sz="2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98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9"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8763000" cy="1200329"/>
          </a:xfrm>
          <a:prstGeom prst="rect">
            <a:avLst/>
          </a:prstGeom>
          <a:noFill/>
        </p:spPr>
        <p:txBody>
          <a:bodyPr wrap="square" rtlCol="0">
            <a:spAutoFit/>
          </a:bodyPr>
          <a:lstStyle/>
          <a:p>
            <a:pPr algn="r" rtl="1">
              <a:lnSpc>
                <a:spcPct val="150000"/>
              </a:lnSpc>
            </a:pPr>
            <a:r>
              <a:rPr lang="fa-IR" sz="2400" dirty="0" smtClean="0">
                <a:latin typeface="Times New Roman" pitchFamily="18" charset="0"/>
                <a:cs typeface="B Nazanin" pitchFamily="2" charset="-78"/>
              </a:rPr>
              <a:t>چون زمان حل مسئله خطی یک متغیره روی </a:t>
            </a:r>
            <a:r>
              <a:rPr lang="en-US" sz="2400" dirty="0" smtClean="0">
                <a:latin typeface="Times New Roman" pitchFamily="18" charset="0"/>
                <a:cs typeface="B Nazanin" pitchFamily="2" charset="-78"/>
              </a:rPr>
              <a:t>i</a:t>
            </a:r>
            <a:r>
              <a:rPr lang="fa-IR" sz="2400" dirty="0" smtClean="0">
                <a:latin typeface="Times New Roman" pitchFamily="18" charset="0"/>
                <a:cs typeface="B Nazanin" pitchFamily="2" charset="-78"/>
              </a:rPr>
              <a:t> محدودیت در زمان </a:t>
            </a:r>
            <a:r>
              <a:rPr lang="en-US" sz="2400" dirty="0" smtClean="0">
                <a:latin typeface="Times New Roman" pitchFamily="18" charset="0"/>
                <a:cs typeface="B Nazanin" pitchFamily="2" charset="-78"/>
              </a:rPr>
              <a:t>O(i)</a:t>
            </a:r>
            <a:r>
              <a:rPr lang="fa-IR" sz="2400" dirty="0" smtClean="0">
                <a:latin typeface="Times New Roman" pitchFamily="18" charset="0"/>
                <a:cs typeface="B Nazanin" pitchFamily="2" charset="-78"/>
              </a:rPr>
              <a:t> حل می شود زمان ، اجرای الگوریتم بعد از اضافه کردن همه صفحات </a:t>
            </a:r>
            <a:r>
              <a:rPr lang="en-US" sz="2400" dirty="0" smtClean="0">
                <a:latin typeface="Times New Roman" pitchFamily="18" charset="0"/>
                <a:cs typeface="B Nazanin" pitchFamily="2" charset="-78"/>
              </a:rPr>
              <a:t>h</a:t>
            </a:r>
            <a:r>
              <a:rPr lang="en-US" sz="14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 تا </a:t>
            </a:r>
            <a:r>
              <a:rPr lang="en-US" sz="2400" dirty="0" smtClean="0">
                <a:latin typeface="Times New Roman" pitchFamily="18" charset="0"/>
                <a:cs typeface="B Nazanin" pitchFamily="2" charset="-78"/>
              </a:rPr>
              <a:t>h</a:t>
            </a:r>
            <a:r>
              <a:rPr lang="en-US" sz="1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برابر است با :</a:t>
            </a:r>
            <a:endParaRPr lang="en-US" sz="2400" dirty="0">
              <a:latin typeface="Times New Roman" pitchFamily="18" charset="0"/>
              <a:cs typeface="B Nazanin" pitchFamily="2" charset="-78"/>
            </a:endParaRPr>
          </a:p>
        </p:txBody>
      </p:sp>
      <p:sp>
        <p:nvSpPr>
          <p:cNvPr id="829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9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1676400"/>
            <a:ext cx="2091267" cy="1249859"/>
          </a:xfrm>
          <a:prstGeom prst="rect">
            <a:avLst/>
          </a:prstGeom>
          <a:noFill/>
        </p:spPr>
      </p:pic>
      <p:sp>
        <p:nvSpPr>
          <p:cNvPr id="5" name="TextBox 4"/>
          <p:cNvSpPr txBox="1"/>
          <p:nvPr/>
        </p:nvSpPr>
        <p:spPr>
          <a:xfrm>
            <a:off x="4572000" y="3200400"/>
            <a:ext cx="4147131" cy="461665"/>
          </a:xfrm>
          <a:prstGeom prst="rect">
            <a:avLst/>
          </a:prstGeom>
          <a:noFill/>
        </p:spPr>
        <p:txBody>
          <a:bodyPr wrap="square" rtlCol="0">
            <a:spAutoFit/>
          </a:bodyPr>
          <a:lstStyle/>
          <a:p>
            <a:pPr algn="l" rtl="1">
              <a:buFont typeface="Wingdings" pitchFamily="2" charset="2"/>
              <a:buChar char="ü"/>
            </a:pPr>
            <a:r>
              <a:rPr lang="fa-IR" sz="2400" dirty="0" smtClean="0">
                <a:cs typeface="B Nazanin" pitchFamily="2" charset="-78"/>
              </a:rPr>
              <a:t>با توجه بودن به خطی بودن امید ریاضی:</a:t>
            </a:r>
            <a:endParaRPr lang="en-US" sz="2400" dirty="0">
              <a:cs typeface="B Nazanin" pitchFamily="2" charset="-78"/>
            </a:endParaRPr>
          </a:p>
        </p:txBody>
      </p:sp>
      <p:sp>
        <p:nvSpPr>
          <p:cNvPr id="8295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2949" name="Picture 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4800" y="3962400"/>
            <a:ext cx="4486275" cy="1143000"/>
          </a:xfrm>
          <a:prstGeom prst="rect">
            <a:avLst/>
          </a:prstGeom>
          <a:noFill/>
        </p:spPr>
      </p:pic>
      <p:sp>
        <p:nvSpPr>
          <p:cNvPr id="82951" name="Rectangle 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9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0800" y="457200"/>
            <a:ext cx="2209800" cy="461665"/>
          </a:xfrm>
          <a:prstGeom prst="rect">
            <a:avLst/>
          </a:prstGeom>
          <a:noFill/>
        </p:spPr>
        <p:txBody>
          <a:bodyPr wrap="square" rtlCol="0">
            <a:spAutoFit/>
          </a:bodyPr>
          <a:lstStyle/>
          <a:p>
            <a:pPr algn="r" rtl="1"/>
            <a:r>
              <a:rPr lang="en-US" sz="2400" b="1" dirty="0" smtClean="0">
                <a:latin typeface="Times New Roman" pitchFamily="18" charset="0"/>
                <a:cs typeface="B Nazanin" pitchFamily="2" charset="-78"/>
              </a:rPr>
              <a:t>E(X</a:t>
            </a:r>
            <a:r>
              <a:rPr lang="en-US" b="1" dirty="0" smtClean="0">
                <a:latin typeface="Times New Roman" pitchFamily="18" charset="0"/>
                <a:cs typeface="B Nazanin" pitchFamily="2" charset="-78"/>
              </a:rPr>
              <a:t>i</a:t>
            </a:r>
            <a:r>
              <a:rPr lang="en-US" sz="2400" b="1" dirty="0" smtClean="0">
                <a:latin typeface="Times New Roman" pitchFamily="18" charset="0"/>
                <a:cs typeface="B Nazanin" pitchFamily="2" charset="-78"/>
              </a:rPr>
              <a:t>)</a:t>
            </a:r>
            <a:r>
              <a:rPr lang="fa-IR" sz="2400" b="1" dirty="0" smtClean="0">
                <a:latin typeface="Times New Roman" pitchFamily="18" charset="0"/>
                <a:cs typeface="B Nazanin" pitchFamily="2" charset="-78"/>
              </a:rPr>
              <a:t> چیست؟</a:t>
            </a:r>
            <a:endParaRPr lang="en-US" sz="2400" b="1" dirty="0">
              <a:latin typeface="Times New Roman" pitchFamily="18" charset="0"/>
              <a:cs typeface="B Nazanin" pitchFamily="2" charset="-78"/>
            </a:endParaRPr>
          </a:p>
        </p:txBody>
      </p:sp>
      <p:sp>
        <p:nvSpPr>
          <p:cNvPr id="3" name="TextBox 2"/>
          <p:cNvSpPr txBox="1"/>
          <p:nvPr/>
        </p:nvSpPr>
        <p:spPr>
          <a:xfrm>
            <a:off x="2971800" y="1066800"/>
            <a:ext cx="3918531" cy="461665"/>
          </a:xfrm>
          <a:prstGeom prst="rect">
            <a:avLst/>
          </a:prstGeom>
          <a:noFill/>
        </p:spPr>
        <p:txBody>
          <a:bodyPr wrap="square" rtlCol="0">
            <a:spAutoFit/>
          </a:bodyPr>
          <a:lstStyle/>
          <a:p>
            <a:pPr algn="r"/>
            <a:r>
              <a:rPr lang="fa-IR" sz="2400" dirty="0" smtClean="0">
                <a:cs typeface="B Nazanin" pitchFamily="2" charset="-78"/>
              </a:rPr>
              <a:t>احتمال اینکه                       .</a:t>
            </a:r>
            <a:endParaRPr lang="en-US" sz="2400" dirty="0">
              <a:cs typeface="B Nazanin" pitchFamily="2" charset="-78"/>
            </a:endParaRPr>
          </a:p>
        </p:txBody>
      </p:sp>
      <p:pic>
        <p:nvPicPr>
          <p:cNvPr id="4" name="Picture 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191000" y="1076325"/>
            <a:ext cx="1343025" cy="447675"/>
          </a:xfrm>
          <a:prstGeom prst="rect">
            <a:avLst/>
          </a:prstGeom>
          <a:noFill/>
        </p:spPr>
      </p:pic>
      <p:sp>
        <p:nvSpPr>
          <p:cNvPr id="5" name="TextBox 4"/>
          <p:cNvSpPr txBox="1"/>
          <p:nvPr/>
        </p:nvSpPr>
        <p:spPr>
          <a:xfrm>
            <a:off x="381001" y="1836003"/>
            <a:ext cx="8305800" cy="461665"/>
          </a:xfrm>
          <a:prstGeom prst="rect">
            <a:avLst/>
          </a:prstGeom>
          <a:noFill/>
        </p:spPr>
        <p:txBody>
          <a:bodyPr wrap="square" rtlCol="0">
            <a:spAutoFit/>
          </a:bodyPr>
          <a:lstStyle/>
          <a:p>
            <a:pPr algn="r" rtl="1">
              <a:buFont typeface="Wingdings" pitchFamily="2" charset="2"/>
              <a:buChar char="v"/>
            </a:pPr>
            <a:r>
              <a:rPr lang="fa-IR" sz="2400" dirty="0" smtClean="0">
                <a:latin typeface="Times New Roman" pitchFamily="18" charset="0"/>
                <a:cs typeface="B Nazanin" pitchFamily="2" charset="-78"/>
              </a:rPr>
              <a:t>برای تحلیل </a:t>
            </a:r>
            <a:r>
              <a:rPr lang="en-US" sz="2400" dirty="0" smtClean="0">
                <a:latin typeface="Times New Roman" pitchFamily="18" charset="0"/>
                <a:cs typeface="B Nazanin" pitchFamily="2" charset="-78"/>
              </a:rPr>
              <a:t>E(X</a:t>
            </a:r>
            <a:r>
              <a:rPr lang="en-US" dirty="0" smtClean="0">
                <a:latin typeface="Times New Roman" pitchFamily="18" charset="0"/>
                <a:cs typeface="B Nazanin" pitchFamily="2" charset="-78"/>
              </a:rPr>
              <a:t>i</a:t>
            </a:r>
            <a:r>
              <a:rPr lang="en-US" sz="2400" dirty="0" smtClean="0">
                <a:latin typeface="Times New Roman" pitchFamily="18" charset="0"/>
                <a:cs typeface="B Nazanin" pitchFamily="2" charset="-78"/>
              </a:rPr>
              <a:t>)</a:t>
            </a:r>
            <a:r>
              <a:rPr lang="fa-IR" sz="2400" dirty="0" smtClean="0">
                <a:latin typeface="Times New Roman" pitchFamily="18" charset="0"/>
                <a:cs typeface="B Nazanin" pitchFamily="2" charset="-78"/>
              </a:rPr>
              <a:t> از روشی به نام </a:t>
            </a:r>
            <a:r>
              <a:rPr lang="en-US" sz="2400" dirty="0" smtClean="0">
                <a:latin typeface="Times New Roman" pitchFamily="18" charset="0"/>
                <a:cs typeface="B Nazanin" pitchFamily="2" charset="-78"/>
              </a:rPr>
              <a:t>BackWards Analysis</a:t>
            </a:r>
            <a:r>
              <a:rPr lang="fa-IR" sz="2400" dirty="0" smtClean="0">
                <a:latin typeface="Times New Roman" pitchFamily="18" charset="0"/>
                <a:cs typeface="B Nazanin" pitchFamily="2" charset="-78"/>
              </a:rPr>
              <a:t> استفاده می شود .</a:t>
            </a:r>
            <a:endParaRPr lang="en-US" sz="2400" dirty="0">
              <a:latin typeface="Times New Roman" pitchFamily="18" charset="0"/>
              <a:cs typeface="B Nazanin" pitchFamily="2" charset="-78"/>
            </a:endParaRPr>
          </a:p>
        </p:txBody>
      </p:sp>
      <p:sp>
        <p:nvSpPr>
          <p:cNvPr id="6" name="TextBox 5"/>
          <p:cNvSpPr txBox="1"/>
          <p:nvPr/>
        </p:nvSpPr>
        <p:spPr>
          <a:xfrm>
            <a:off x="152400" y="2521803"/>
            <a:ext cx="8610600" cy="830997"/>
          </a:xfrm>
          <a:prstGeom prst="rect">
            <a:avLst/>
          </a:prstGeom>
          <a:noFill/>
        </p:spPr>
        <p:txBody>
          <a:bodyPr wrap="square" rtlCol="0">
            <a:spAutoFit/>
          </a:bodyPr>
          <a:lstStyle/>
          <a:p>
            <a:pPr algn="r" rtl="1">
              <a:buFont typeface="Wingdings" pitchFamily="2" charset="2"/>
              <a:buChar char="v"/>
            </a:pPr>
            <a:r>
              <a:rPr lang="fa-IR" sz="2400" dirty="0" smtClean="0">
                <a:cs typeface="B Nazanin" pitchFamily="2" charset="-78"/>
              </a:rPr>
              <a:t>یعني فرض می شود كه الگوریتم انجام گرفته و راس بهینه </a:t>
            </a:r>
            <a:r>
              <a:rPr lang="en-US" sz="2400" dirty="0" smtClean="0">
                <a:cs typeface="B Nazanin" pitchFamily="2" charset="-78"/>
              </a:rPr>
              <a:t>𝑣</a:t>
            </a:r>
            <a:r>
              <a:rPr lang="en-US" sz="1600" dirty="0" smtClean="0">
                <a:cs typeface="B Nazanin" pitchFamily="2" charset="-78"/>
              </a:rPr>
              <a:t>𝑛</a:t>
            </a:r>
            <a:r>
              <a:rPr lang="en-US" sz="2400" dirty="0" smtClean="0">
                <a:cs typeface="B Nazanin" pitchFamily="2" charset="-78"/>
              </a:rPr>
              <a:t> </a:t>
            </a:r>
            <a:r>
              <a:rPr lang="fa-IR" sz="2400" dirty="0" smtClean="0">
                <a:cs typeface="B Nazanin" pitchFamily="2" charset="-78"/>
              </a:rPr>
              <a:t>بدست آمده، حال صفحه ℎ</a:t>
            </a:r>
            <a:r>
              <a:rPr lang="en-US" sz="1600" dirty="0" smtClean="0">
                <a:cs typeface="B Nazanin" pitchFamily="2" charset="-78"/>
              </a:rPr>
              <a:t>𝑛</a:t>
            </a:r>
            <a:r>
              <a:rPr lang="en-US" sz="2400" dirty="0" smtClean="0">
                <a:cs typeface="B Nazanin" pitchFamily="2" charset="-78"/>
              </a:rPr>
              <a:t> </a:t>
            </a:r>
            <a:r>
              <a:rPr lang="fa-IR" sz="2400" dirty="0" smtClean="0">
                <a:cs typeface="B Nazanin" pitchFamily="2" charset="-78"/>
              </a:rPr>
              <a:t>را حذف می كنیم .</a:t>
            </a:r>
            <a:endParaRPr lang="en-US" sz="2400" dirty="0">
              <a:cs typeface="B Nazanin" pitchFamily="2" charset="-78"/>
            </a:endParaRPr>
          </a:p>
        </p:txBody>
      </p:sp>
      <p:sp>
        <p:nvSpPr>
          <p:cNvPr id="7" name="Rectangle 6"/>
          <p:cNvSpPr/>
          <p:nvPr/>
        </p:nvSpPr>
        <p:spPr>
          <a:xfrm>
            <a:off x="3200400" y="3886200"/>
            <a:ext cx="5486400" cy="461665"/>
          </a:xfrm>
          <a:prstGeom prst="rect">
            <a:avLst/>
          </a:prstGeom>
        </p:spPr>
        <p:txBody>
          <a:bodyPr wrap="square">
            <a:spAutoFit/>
          </a:bodyPr>
          <a:lstStyle/>
          <a:p>
            <a:pPr algn="r" rtl="1">
              <a:buFont typeface="Wingdings" pitchFamily="2" charset="2"/>
              <a:buChar char="v"/>
            </a:pPr>
            <a:r>
              <a:rPr lang="fa-IR" sz="2400" b="1" dirty="0" smtClean="0">
                <a:cs typeface="B Nazanin" pitchFamily="2" charset="-78"/>
              </a:rPr>
              <a:t>با چه احتمالی نقطه بهینه تغییر می كند؟</a:t>
            </a:r>
            <a:endParaRPr lang="en-US" sz="2400" b="1" dirty="0">
              <a:cs typeface="B Nazanin" pitchFamily="2" charset="-78"/>
            </a:endParaRPr>
          </a:p>
        </p:txBody>
      </p:sp>
      <p:pic>
        <p:nvPicPr>
          <p:cNvPr id="83970" name="Picture 2"/>
          <p:cNvPicPr>
            <a:picLocks noChangeAspect="1" noChangeArrowheads="1"/>
          </p:cNvPicPr>
          <p:nvPr/>
        </p:nvPicPr>
        <p:blipFill>
          <a:blip r:embed="rId3"/>
          <a:srcRect/>
          <a:stretch>
            <a:fillRect/>
          </a:stretch>
        </p:blipFill>
        <p:spPr bwMode="auto">
          <a:xfrm>
            <a:off x="533400" y="3733800"/>
            <a:ext cx="2619375" cy="2933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3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19400"/>
            <a:ext cx="8686800" cy="1200329"/>
          </a:xfrm>
          <a:prstGeom prst="rect">
            <a:avLst/>
          </a:prstGeom>
        </p:spPr>
        <p:txBody>
          <a:bodyPr wrap="square">
            <a:spAutoFit/>
          </a:bodyPr>
          <a:lstStyle/>
          <a:p>
            <a:pPr algn="r" rtl="1">
              <a:lnSpc>
                <a:spcPct val="150000"/>
              </a:lnSpc>
              <a:buFont typeface="Wingdings" pitchFamily="2" charset="2"/>
              <a:buChar char="ü"/>
            </a:pPr>
            <a:r>
              <a:rPr lang="fa-IR" sz="2400" dirty="0" smtClean="0">
                <a:latin typeface="Times New Roman" pitchFamily="18" charset="0"/>
                <a:cs typeface="B Nazanin" pitchFamily="2" charset="-78"/>
              </a:rPr>
              <a:t>از آنجا که نیم صفحه ها به طورتصادفی اضافه شده اند، احتمال اینكه ℎ</a:t>
            </a:r>
            <a:r>
              <a:rPr lang="en-US" sz="1600" dirty="0" smtClean="0">
                <a:latin typeface="Times New Roman" pitchFamily="18" charset="0"/>
                <a:cs typeface="B Nazanin" pitchFamily="2" charset="-78"/>
              </a:rPr>
              <a:t>𝑛</a:t>
            </a:r>
            <a:r>
              <a:rPr lang="fa-IR" sz="2400" dirty="0" smtClean="0">
                <a:latin typeface="Times New Roman" pitchFamily="18" charset="0"/>
                <a:cs typeface="B Nazanin" pitchFamily="2" charset="-78"/>
              </a:rPr>
              <a:t>یكی از نیم صفحه های تعریف كننده </a:t>
            </a:r>
            <a:r>
              <a:rPr lang="en-US" sz="2400" dirty="0" smtClean="0">
                <a:latin typeface="Times New Roman" pitchFamily="18" charset="0"/>
                <a:cs typeface="B Nazanin" pitchFamily="2" charset="-78"/>
              </a:rPr>
              <a:t>𝑣</a:t>
            </a:r>
            <a:r>
              <a:rPr lang="en-US" sz="1600" dirty="0" smtClean="0">
                <a:latin typeface="Times New Roman" pitchFamily="18" charset="0"/>
                <a:cs typeface="B Nazanin" pitchFamily="2" charset="-78"/>
              </a:rPr>
              <a:t>𝑛</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باشد </a:t>
            </a:r>
            <a:r>
              <a:rPr lang="fa-IR" sz="2400" u="sng" dirty="0" smtClean="0">
                <a:solidFill>
                  <a:srgbClr val="C00000"/>
                </a:solidFill>
                <a:latin typeface="Times New Roman" pitchFamily="18" charset="0"/>
                <a:cs typeface="B Nazanin" pitchFamily="2" charset="-78"/>
              </a:rPr>
              <a:t>حداكثر</a:t>
            </a:r>
            <a:r>
              <a:rPr lang="fa-IR" sz="2400" dirty="0" smtClean="0">
                <a:latin typeface="Times New Roman" pitchFamily="18" charset="0"/>
                <a:cs typeface="B Nazanin" pitchFamily="2" charset="-78"/>
              </a:rPr>
              <a:t> </a:t>
            </a:r>
            <a:r>
              <a:rPr lang="en-US" sz="2400" dirty="0" smtClean="0">
                <a:latin typeface="Times New Roman" pitchFamily="18" charset="0"/>
                <a:cs typeface="B Nazanin" pitchFamily="2" charset="-78"/>
              </a:rPr>
              <a:t>2/n</a:t>
            </a:r>
            <a:r>
              <a:rPr lang="fa-IR" sz="2400" dirty="0" smtClean="0">
                <a:latin typeface="Times New Roman" pitchFamily="18" charset="0"/>
                <a:cs typeface="B Nazanin" pitchFamily="2" charset="-78"/>
              </a:rPr>
              <a:t> می باشد.</a:t>
            </a:r>
            <a:endParaRPr lang="en-US" sz="2400" dirty="0">
              <a:latin typeface="Times New Roman" pitchFamily="18" charset="0"/>
              <a:cs typeface="B Nazanin" pitchFamily="2" charset="-78"/>
            </a:endParaRPr>
          </a:p>
        </p:txBody>
      </p:sp>
      <p:sp>
        <p:nvSpPr>
          <p:cNvPr id="3" name="TextBox 2"/>
          <p:cNvSpPr txBox="1"/>
          <p:nvPr/>
        </p:nvSpPr>
        <p:spPr>
          <a:xfrm>
            <a:off x="1196510" y="1905000"/>
            <a:ext cx="7566494" cy="461665"/>
          </a:xfrm>
          <a:prstGeom prst="rect">
            <a:avLst/>
          </a:prstGeom>
          <a:noFill/>
        </p:spPr>
        <p:txBody>
          <a:bodyPr wrap="none" rtlCol="0">
            <a:spAutoFit/>
          </a:bodyPr>
          <a:lstStyle/>
          <a:p>
            <a:pPr algn="r" rtl="1">
              <a:buFont typeface="Wingdings" pitchFamily="2" charset="2"/>
              <a:buChar char="ü"/>
            </a:pPr>
            <a:r>
              <a:rPr lang="en-US" sz="2400" dirty="0" smtClean="0">
                <a:latin typeface="Times New Roman" pitchFamily="18" charset="0"/>
                <a:cs typeface="B Nazanin" pitchFamily="2" charset="-78"/>
              </a:rPr>
              <a:t>𝑣</a:t>
            </a:r>
            <a:r>
              <a:rPr lang="en-US" sz="1600" dirty="0" smtClean="0">
                <a:latin typeface="Times New Roman" pitchFamily="18" charset="0"/>
                <a:cs typeface="B Nazanin" pitchFamily="2" charset="-78"/>
              </a:rPr>
              <a:t>𝑛</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راس </a:t>
            </a:r>
            <a:r>
              <a:rPr lang="en-US" sz="2400" dirty="0" smtClean="0">
                <a:latin typeface="Times New Roman" pitchFamily="18" charset="0"/>
                <a:cs typeface="B Nazanin" pitchFamily="2" charset="-78"/>
              </a:rPr>
              <a:t>𝐶</a:t>
            </a:r>
            <a:r>
              <a:rPr lang="en-US" sz="1600" dirty="0" smtClean="0">
                <a:latin typeface="Times New Roman" pitchFamily="18" charset="0"/>
                <a:cs typeface="B Nazanin" pitchFamily="2" charset="-78"/>
              </a:rPr>
              <a:t>𝑛</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می باشد،حداقل توسط دو تا از نیم صفحه ها تعریف می شوند .</a:t>
            </a:r>
            <a:endParaRPr lang="en-US" sz="2400" dirty="0">
              <a:cs typeface="B Nazanin" pitchFamily="2" charset="-78"/>
            </a:endParaRPr>
          </a:p>
        </p:txBody>
      </p:sp>
      <p:sp>
        <p:nvSpPr>
          <p:cNvPr id="4" name="TextBox 3"/>
          <p:cNvSpPr txBox="1"/>
          <p:nvPr/>
        </p:nvSpPr>
        <p:spPr>
          <a:xfrm>
            <a:off x="0" y="381000"/>
            <a:ext cx="8779965" cy="1200329"/>
          </a:xfrm>
          <a:prstGeom prst="rect">
            <a:avLst/>
          </a:prstGeom>
          <a:noFill/>
        </p:spPr>
        <p:txBody>
          <a:bodyPr wrap="square" rtlCol="0">
            <a:spAutoFit/>
          </a:bodyPr>
          <a:lstStyle/>
          <a:p>
            <a:pPr algn="r" rtl="1">
              <a:lnSpc>
                <a:spcPct val="150000"/>
              </a:lnSpc>
              <a:buFont typeface="Wingdings" pitchFamily="2" charset="2"/>
              <a:buChar char="ü"/>
            </a:pPr>
            <a:r>
              <a:rPr lang="fa-IR" sz="2400" dirty="0" smtClean="0">
                <a:latin typeface="Times New Roman" pitchFamily="18" charset="0"/>
                <a:cs typeface="B Nazanin" pitchFamily="2" charset="-78"/>
              </a:rPr>
              <a:t>وقتی </a:t>
            </a:r>
            <a:r>
              <a:rPr lang="en-US" sz="2400" dirty="0" smtClean="0">
                <a:latin typeface="Times New Roman" pitchFamily="18" charset="0"/>
                <a:cs typeface="B Nazanin" pitchFamily="2" charset="-78"/>
              </a:rPr>
              <a:t>𝑣</a:t>
            </a:r>
            <a:r>
              <a:rPr lang="en-US" sz="1400" dirty="0" smtClean="0">
                <a:latin typeface="Times New Roman" pitchFamily="18" charset="0"/>
                <a:cs typeface="B Nazanin" pitchFamily="2" charset="-78"/>
              </a:rPr>
              <a:t>𝑛</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تغییر مي كند كه راسی از </a:t>
            </a:r>
            <a:r>
              <a:rPr lang="en-US" sz="2400" dirty="0" smtClean="0">
                <a:latin typeface="Times New Roman" pitchFamily="18" charset="0"/>
                <a:cs typeface="B Nazanin" pitchFamily="2" charset="-78"/>
              </a:rPr>
              <a:t>𝐶</a:t>
            </a:r>
            <a:r>
              <a:rPr lang="en-US" sz="1400" dirty="0" smtClean="0">
                <a:latin typeface="Times New Roman" pitchFamily="18" charset="0"/>
                <a:cs typeface="B Nazanin" pitchFamily="2" charset="-78"/>
              </a:rPr>
              <a:t>𝑛−1</a:t>
            </a:r>
            <a:r>
              <a:rPr lang="fa-IR" sz="1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در جهت افزایش بردار     نباشد، و این زمانی امکان پذیر است که  </a:t>
            </a:r>
            <a:r>
              <a:rPr lang="en-US" sz="2400" dirty="0" smtClean="0">
                <a:latin typeface="Times New Roman" pitchFamily="18" charset="0"/>
                <a:cs typeface="B Nazanin" pitchFamily="2" charset="-78"/>
              </a:rPr>
              <a:t>h</a:t>
            </a:r>
            <a:r>
              <a:rPr lang="en-US" sz="1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یکی از نیم صفحه هایی باشد که </a:t>
            </a:r>
            <a:r>
              <a:rPr lang="en-US" sz="2400" dirty="0" smtClean="0">
                <a:latin typeface="Times New Roman" pitchFamily="18" charset="0"/>
                <a:cs typeface="B Nazanin" pitchFamily="2" charset="-78"/>
              </a:rPr>
              <a:t>v</a:t>
            </a:r>
            <a:r>
              <a:rPr lang="en-US" sz="1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را تعریف می کند .</a:t>
            </a:r>
            <a:endParaRPr lang="en-US" sz="2400" dirty="0">
              <a:cs typeface="B Nazanin" pitchFamily="2" charset="-78"/>
            </a:endParaRPr>
          </a:p>
        </p:txBody>
      </p:sp>
      <p:pic>
        <p:nvPicPr>
          <p:cNvPr id="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38400" y="581025"/>
            <a:ext cx="152400" cy="4095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09800"/>
            <a:ext cx="8915400" cy="1200329"/>
          </a:xfrm>
          <a:prstGeom prst="rect">
            <a:avLst/>
          </a:prstGeom>
        </p:spPr>
        <p:txBody>
          <a:bodyPr wrap="square">
            <a:spAutoFit/>
          </a:bodyPr>
          <a:lstStyle/>
          <a:p>
            <a:pPr algn="r" rtl="1">
              <a:lnSpc>
                <a:spcPct val="150000"/>
              </a:lnSpc>
              <a:buFont typeface="Wingdings" pitchFamily="2" charset="2"/>
              <a:buChar char="ü"/>
            </a:pPr>
            <a:r>
              <a:rPr lang="en-US" sz="2400" dirty="0" smtClean="0">
                <a:latin typeface="Times New Roman" pitchFamily="18" charset="0"/>
                <a:cs typeface="B Nazanin" pitchFamily="2" charset="-78"/>
              </a:rPr>
              <a:t> </a:t>
            </a:r>
            <a:r>
              <a:rPr lang="fa-IR" sz="2400" dirty="0" smtClean="0">
                <a:solidFill>
                  <a:srgbClr val="C00000"/>
                </a:solidFill>
                <a:latin typeface="Times New Roman" pitchFamily="18" charset="0"/>
                <a:cs typeface="B Nazanin" pitchFamily="2" charset="-78"/>
              </a:rPr>
              <a:t>دوماً</a:t>
            </a:r>
            <a:r>
              <a:rPr lang="fa-IR" sz="2400" dirty="0" smtClean="0">
                <a:latin typeface="Times New Roman" pitchFamily="18" charset="0"/>
                <a:cs typeface="B Nazanin" pitchFamily="2" charset="-78"/>
              </a:rPr>
              <a:t> ممکن است</a:t>
            </a:r>
            <a:r>
              <a:rPr lang="en-US" sz="2400" dirty="0" smtClean="0">
                <a:latin typeface="Times New Roman" pitchFamily="18" charset="0"/>
                <a:cs typeface="B Nazanin" pitchFamily="2" charset="-78"/>
              </a:rPr>
              <a:t> 𝑣</a:t>
            </a:r>
            <a:r>
              <a:rPr lang="en-US" sz="1600" dirty="0" smtClean="0">
                <a:latin typeface="Times New Roman" pitchFamily="18" charset="0"/>
                <a:cs typeface="B Nazanin" pitchFamily="2" charset="-78"/>
              </a:rPr>
              <a:t>𝑛  </a:t>
            </a:r>
            <a:r>
              <a:rPr lang="fa-IR" sz="2400" dirty="0" smtClean="0">
                <a:latin typeface="Times New Roman" pitchFamily="18" charset="0"/>
                <a:cs typeface="B Nazanin" pitchFamily="2" charset="-78"/>
              </a:rPr>
              <a:t>توسط  </a:t>
            </a:r>
            <a:r>
              <a:rPr lang="en-US" sz="2400" dirty="0" smtClean="0">
                <a:latin typeface="Times New Roman" pitchFamily="18" charset="0"/>
                <a:cs typeface="Times New Roman" pitchFamily="18" charset="0"/>
              </a:rPr>
              <a:t>m</a:t>
            </a:r>
            <a:r>
              <a:rPr lang="en-US" sz="1600" dirty="0" smtClean="0">
                <a:latin typeface="Times New Roman" pitchFamily="18" charset="0"/>
                <a:cs typeface="B Nazanin" pitchFamily="2" charset="-78"/>
              </a:rPr>
              <a:t>1</a:t>
            </a:r>
            <a:r>
              <a:rPr lang="fa-IR" sz="2400" dirty="0" smtClean="0">
                <a:latin typeface="Times New Roman" pitchFamily="18" charset="0"/>
                <a:cs typeface="B Nazanin" pitchFamily="2" charset="-78"/>
              </a:rPr>
              <a:t>و </a:t>
            </a:r>
            <a:r>
              <a:rPr lang="en-US" sz="2400" dirty="0" smtClean="0">
                <a:latin typeface="Times New Roman" pitchFamily="18" charset="0"/>
                <a:cs typeface="B Nazanin" pitchFamily="2" charset="-78"/>
              </a:rPr>
              <a:t>𝑚</a:t>
            </a:r>
            <a:r>
              <a:rPr lang="en-US" sz="1600" dirty="0" smtClean="0">
                <a:latin typeface="Times New Roman" pitchFamily="18" charset="0"/>
                <a:cs typeface="B Nazanin" pitchFamily="2" charset="-78"/>
              </a:rPr>
              <a:t>2</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تعیین شده باشد که در انتخاب تصادفی </a:t>
            </a:r>
            <a:r>
              <a:rPr lang="en-US" sz="2400" dirty="0" smtClean="0">
                <a:latin typeface="Times New Roman" pitchFamily="18" charset="0"/>
                <a:cs typeface="B Nazanin" pitchFamily="2" charset="-78"/>
              </a:rPr>
              <a:t>h</a:t>
            </a:r>
            <a:r>
              <a:rPr lang="en-US" sz="1400" dirty="0" smtClean="0">
                <a:latin typeface="Times New Roman" pitchFamily="18" charset="0"/>
                <a:cs typeface="B Nazanin" pitchFamily="2" charset="-78"/>
              </a:rPr>
              <a:t>n</a:t>
            </a:r>
            <a:r>
              <a:rPr lang="fa-IR" sz="2400" dirty="0" smtClean="0">
                <a:latin typeface="Times New Roman" pitchFamily="18" charset="0"/>
                <a:cs typeface="B Nazanin" pitchFamily="2" charset="-78"/>
              </a:rPr>
              <a:t> قرار ندارند .</a:t>
            </a:r>
            <a:endParaRPr lang="en-US" sz="2400" dirty="0">
              <a:latin typeface="Times New Roman" pitchFamily="18" charset="0"/>
              <a:cs typeface="B Nazanin" pitchFamily="2" charset="-78"/>
            </a:endParaRPr>
          </a:p>
        </p:txBody>
      </p:sp>
      <p:pic>
        <p:nvPicPr>
          <p:cNvPr id="84994" name="Picture 2"/>
          <p:cNvPicPr>
            <a:picLocks noChangeAspect="1" noChangeArrowheads="1"/>
          </p:cNvPicPr>
          <p:nvPr/>
        </p:nvPicPr>
        <p:blipFill>
          <a:blip r:embed="rId2"/>
          <a:srcRect/>
          <a:stretch>
            <a:fillRect/>
          </a:stretch>
        </p:blipFill>
        <p:spPr bwMode="auto">
          <a:xfrm>
            <a:off x="381000" y="3276600"/>
            <a:ext cx="3915266" cy="3200400"/>
          </a:xfrm>
          <a:prstGeom prst="rect">
            <a:avLst/>
          </a:prstGeom>
          <a:noFill/>
          <a:ln w="9525">
            <a:noFill/>
            <a:miter lim="800000"/>
            <a:headEnd/>
            <a:tailEnd/>
          </a:ln>
          <a:effectLst/>
        </p:spPr>
      </p:pic>
      <p:sp>
        <p:nvSpPr>
          <p:cNvPr id="4" name="TextBox 3"/>
          <p:cNvSpPr txBox="1"/>
          <p:nvPr/>
        </p:nvSpPr>
        <p:spPr>
          <a:xfrm>
            <a:off x="6790985" y="304800"/>
            <a:ext cx="1972015" cy="461665"/>
          </a:xfrm>
          <a:prstGeom prst="rect">
            <a:avLst/>
          </a:prstGeom>
          <a:noFill/>
        </p:spPr>
        <p:txBody>
          <a:bodyPr wrap="none" rtlCol="0">
            <a:spAutoFit/>
          </a:bodyPr>
          <a:lstStyle/>
          <a:p>
            <a:pPr algn="r" rtl="1"/>
            <a:r>
              <a:rPr lang="fa-IR" sz="2400" b="1" dirty="0" smtClean="0">
                <a:latin typeface="Times New Roman" pitchFamily="18" charset="0"/>
                <a:cs typeface="B Nazanin" pitchFamily="2" charset="-78"/>
              </a:rPr>
              <a:t>چرا حداكثر </a:t>
            </a:r>
            <a:r>
              <a:rPr lang="en-US" sz="2400" b="1" dirty="0" smtClean="0">
                <a:latin typeface="Times New Roman" pitchFamily="18" charset="0"/>
                <a:cs typeface="B Nazanin" pitchFamily="2" charset="-78"/>
              </a:rPr>
              <a:t>2/n؟</a:t>
            </a:r>
          </a:p>
        </p:txBody>
      </p:sp>
      <p:sp>
        <p:nvSpPr>
          <p:cNvPr id="5" name="TextBox 4"/>
          <p:cNvSpPr txBox="1"/>
          <p:nvPr/>
        </p:nvSpPr>
        <p:spPr>
          <a:xfrm>
            <a:off x="177517" y="990600"/>
            <a:ext cx="8585483" cy="1200329"/>
          </a:xfrm>
          <a:prstGeom prst="rect">
            <a:avLst/>
          </a:prstGeom>
          <a:noFill/>
        </p:spPr>
        <p:txBody>
          <a:bodyPr wrap="square" rtlCol="0">
            <a:spAutoFit/>
          </a:bodyPr>
          <a:lstStyle/>
          <a:p>
            <a:pPr algn="r" rtl="1">
              <a:lnSpc>
                <a:spcPct val="150000"/>
              </a:lnSpc>
              <a:buFont typeface="Wingdings" pitchFamily="2" charset="2"/>
              <a:buChar char="ü"/>
            </a:pPr>
            <a:r>
              <a:rPr lang="en-US" sz="2400" dirty="0" smtClean="0">
                <a:solidFill>
                  <a:srgbClr val="C00000"/>
                </a:solidFill>
                <a:latin typeface="Times New Roman" pitchFamily="18" charset="0"/>
                <a:cs typeface="B Nazanin" pitchFamily="2" charset="-78"/>
              </a:rPr>
              <a:t> </a:t>
            </a:r>
            <a:r>
              <a:rPr lang="fa-IR" sz="2400" dirty="0" smtClean="0">
                <a:solidFill>
                  <a:srgbClr val="C00000"/>
                </a:solidFill>
                <a:latin typeface="Times New Roman" pitchFamily="18" charset="0"/>
                <a:cs typeface="B Nazanin" pitchFamily="2" charset="-78"/>
              </a:rPr>
              <a:t>اولاً</a:t>
            </a:r>
            <a:r>
              <a:rPr lang="fa-IR" sz="2400" dirty="0" smtClean="0">
                <a:latin typeface="Times New Roman" pitchFamily="18" charset="0"/>
                <a:cs typeface="B Nazanin" pitchFamily="2" charset="-78"/>
              </a:rPr>
              <a:t> اگر </a:t>
            </a:r>
            <a:r>
              <a:rPr lang="en-US" sz="2400" dirty="0" smtClean="0">
                <a:latin typeface="Times New Roman" pitchFamily="18" charset="0"/>
                <a:cs typeface="B Nazanin" pitchFamily="2" charset="-78"/>
              </a:rPr>
              <a:t>𝑣</a:t>
            </a:r>
            <a:r>
              <a:rPr lang="en-US" sz="1400" dirty="0" smtClean="0">
                <a:latin typeface="Times New Roman" pitchFamily="18" charset="0"/>
                <a:cs typeface="B Nazanin" pitchFamily="2" charset="-78"/>
              </a:rPr>
              <a:t>𝑛</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توسط بیش از دو نیم صفحه تعریف شده باشد، آنگاه حذف یکی از نیم صفحه ها باعث تغییر </a:t>
            </a:r>
            <a:r>
              <a:rPr lang="en-US" sz="2400" dirty="0" smtClean="0">
                <a:latin typeface="Times New Roman" pitchFamily="18" charset="0"/>
                <a:cs typeface="B Nazanin" pitchFamily="2" charset="-78"/>
              </a:rPr>
              <a:t>𝑣</a:t>
            </a:r>
            <a:r>
              <a:rPr lang="en-US" sz="1400" dirty="0" smtClean="0">
                <a:latin typeface="Times New Roman" pitchFamily="18" charset="0"/>
                <a:cs typeface="B Nazanin" pitchFamily="2" charset="-78"/>
              </a:rPr>
              <a:t>𝑛</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نمیشود .</a:t>
            </a:r>
            <a:endParaRPr lang="en-US" sz="2400" dirty="0"/>
          </a:p>
        </p:txBody>
      </p:sp>
      <p:sp>
        <p:nvSpPr>
          <p:cNvPr id="6" name="TextBox 5"/>
          <p:cNvSpPr txBox="1"/>
          <p:nvPr/>
        </p:nvSpPr>
        <p:spPr>
          <a:xfrm>
            <a:off x="4620519" y="3733800"/>
            <a:ext cx="4142481" cy="461665"/>
          </a:xfrm>
          <a:prstGeom prst="rect">
            <a:avLst/>
          </a:prstGeom>
          <a:noFill/>
        </p:spPr>
        <p:txBody>
          <a:bodyPr wrap="none" rtlCol="0">
            <a:spAutoFit/>
          </a:bodyPr>
          <a:lstStyle/>
          <a:p>
            <a:pPr algn="r" rtl="1"/>
            <a:r>
              <a:rPr lang="fa-IR" sz="2400" u="sng" dirty="0" smtClean="0">
                <a:solidFill>
                  <a:srgbClr val="FF0000"/>
                </a:solidFill>
                <a:cs typeface="B Nazanin" pitchFamily="2" charset="-78"/>
              </a:rPr>
              <a:t>نتیجه :</a:t>
            </a:r>
            <a:r>
              <a:rPr lang="fa-IR" sz="2400" u="sng" dirty="0" smtClean="0">
                <a:solidFill>
                  <a:srgbClr val="FF0000"/>
                </a:solidFill>
                <a:latin typeface="Times New Roman" pitchFamily="18" charset="0"/>
                <a:cs typeface="B Nazanin" pitchFamily="2" charset="-78"/>
              </a:rPr>
              <a:t> </a:t>
            </a:r>
            <a:r>
              <a:rPr lang="fa-IR" sz="2400" dirty="0" smtClean="0">
                <a:latin typeface="Times New Roman" pitchFamily="18" charset="0"/>
                <a:cs typeface="B Nazanin" pitchFamily="2" charset="-78"/>
              </a:rPr>
              <a:t>احتمال </a:t>
            </a:r>
            <a:r>
              <a:rPr lang="en-US" sz="2400" dirty="0" smtClean="0">
                <a:latin typeface="Times New Roman" pitchFamily="18" charset="0"/>
                <a:cs typeface="B Nazanin" pitchFamily="2" charset="-78"/>
              </a:rPr>
              <a:t>E(xi)</a:t>
            </a:r>
            <a:r>
              <a:rPr lang="fa-IR" sz="2400" dirty="0" smtClean="0">
                <a:latin typeface="Times New Roman" pitchFamily="18" charset="0"/>
                <a:cs typeface="B Nazanin" pitchFamily="2" charset="-78"/>
              </a:rPr>
              <a:t> حداکثر </a:t>
            </a:r>
            <a:r>
              <a:rPr lang="en-US" sz="2400" dirty="0" smtClean="0">
                <a:latin typeface="Times New Roman" pitchFamily="18" charset="0"/>
                <a:cs typeface="B Nazanin" pitchFamily="2" charset="-78"/>
              </a:rPr>
              <a:t>2/n</a:t>
            </a:r>
            <a:r>
              <a:rPr lang="fa-IR" sz="2400" dirty="0" smtClean="0">
                <a:latin typeface="Times New Roman" pitchFamily="18" charset="0"/>
                <a:cs typeface="B Nazanin" pitchFamily="2" charset="-78"/>
              </a:rPr>
              <a:t> است .</a:t>
            </a:r>
            <a:endParaRPr lang="en-US" sz="2400" dirty="0">
              <a:cs typeface="B Nazanin"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49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609600"/>
            <a:ext cx="8610600" cy="461665"/>
          </a:xfrm>
          <a:prstGeom prst="rect">
            <a:avLst/>
          </a:prstGeom>
        </p:spPr>
        <p:txBody>
          <a:bodyPr wrap="square">
            <a:spAutoFit/>
          </a:bodyPr>
          <a:lstStyle/>
          <a:p>
            <a:pPr algn="r" rtl="1"/>
            <a:r>
              <a:rPr lang="fa-IR" sz="2400" dirty="0" smtClean="0">
                <a:latin typeface="Times New Roman" pitchFamily="18" charset="0"/>
                <a:cs typeface="B Nazanin" pitchFamily="2" charset="-78"/>
              </a:rPr>
              <a:t>حال اگر همین روند </a:t>
            </a:r>
            <a:r>
              <a:rPr lang="en-US" sz="2400" dirty="0" smtClean="0">
                <a:latin typeface="Times New Roman" pitchFamily="18" charset="0"/>
                <a:cs typeface="B Nazanin" pitchFamily="2" charset="-78"/>
              </a:rPr>
              <a:t>Backwards </a:t>
            </a:r>
            <a:r>
              <a:rPr lang="fa-IR" sz="2400" dirty="0" smtClean="0">
                <a:latin typeface="Times New Roman" pitchFamily="18" charset="0"/>
                <a:cs typeface="B Nazanin" pitchFamily="2" charset="-78"/>
              </a:rPr>
              <a:t>برای </a:t>
            </a:r>
            <a:r>
              <a:rPr lang="en-US" sz="2400" dirty="0" smtClean="0">
                <a:latin typeface="Times New Roman" pitchFamily="18" charset="0"/>
                <a:cs typeface="B Nazanin" pitchFamily="2" charset="-78"/>
              </a:rPr>
              <a:t> i </a:t>
            </a:r>
            <a:r>
              <a:rPr lang="fa-IR" sz="2400" dirty="0" smtClean="0">
                <a:latin typeface="Times New Roman" pitchFamily="18" charset="0"/>
                <a:cs typeface="B Nazanin" pitchFamily="2" charset="-78"/>
              </a:rPr>
              <a:t>معادله اول </a:t>
            </a:r>
            <a:r>
              <a:rPr lang="en-US" sz="2400" dirty="0" smtClean="0">
                <a:latin typeface="Times New Roman" pitchFamily="18" charset="0"/>
                <a:cs typeface="B Nazanin" pitchFamily="2" charset="-78"/>
              </a:rPr>
              <a:t>𝐻 </a:t>
            </a:r>
            <a:r>
              <a:rPr lang="fa-IR" sz="2400" dirty="0" smtClean="0">
                <a:latin typeface="Times New Roman" pitchFamily="18" charset="0"/>
                <a:cs typeface="B Nazanin" pitchFamily="2" charset="-78"/>
              </a:rPr>
              <a:t>درنظر گرفته شود، باز هم داریم:</a:t>
            </a:r>
            <a:endParaRPr lang="en-US" sz="2400" dirty="0">
              <a:latin typeface="Times New Roman" pitchFamily="18" charset="0"/>
              <a:cs typeface="B Nazanin" pitchFamily="2" charset="-78"/>
            </a:endParaRPr>
          </a:p>
        </p:txBody>
      </p:sp>
      <p:sp>
        <p:nvSpPr>
          <p:cNvPr id="3" name="Rectangle 2"/>
          <p:cNvSpPr/>
          <p:nvPr/>
        </p:nvSpPr>
        <p:spPr>
          <a:xfrm>
            <a:off x="3810000" y="1828800"/>
            <a:ext cx="1903085" cy="523220"/>
          </a:xfrm>
          <a:prstGeom prst="rect">
            <a:avLst/>
          </a:prstGeom>
        </p:spPr>
        <p:txBody>
          <a:bodyPr wrap="none">
            <a:spAutoFit/>
          </a:bodyPr>
          <a:lstStyle/>
          <a:p>
            <a:r>
              <a:rPr lang="en-US" sz="2800" dirty="0" smtClean="0"/>
              <a:t>𝐸(𝑋𝑖) ≤ 2/ 𝑖</a:t>
            </a:r>
            <a:endParaRPr lang="en-US" sz="2800" dirty="0"/>
          </a:p>
        </p:txBody>
      </p:sp>
      <p:sp>
        <p:nvSpPr>
          <p:cNvPr id="4" name="Rectangle 3"/>
          <p:cNvSpPr/>
          <p:nvPr/>
        </p:nvSpPr>
        <p:spPr>
          <a:xfrm>
            <a:off x="152400" y="2895600"/>
            <a:ext cx="8534400" cy="461665"/>
          </a:xfrm>
          <a:prstGeom prst="rect">
            <a:avLst/>
          </a:prstGeom>
        </p:spPr>
        <p:txBody>
          <a:bodyPr wrap="square">
            <a:spAutoFit/>
          </a:bodyPr>
          <a:lstStyle/>
          <a:p>
            <a:pPr algn="r" rtl="1"/>
            <a:r>
              <a:rPr lang="fa-IR" sz="24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rPr>
              <a:t>در نتیجه زمان كل مورد انتظار برای مسئله خطی یک بعدی برابر است با:</a:t>
            </a:r>
            <a:endParaRPr lang="en-US" sz="2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B Nazanin" pitchFamily="2" charset="-78"/>
            </a:endParaRPr>
          </a:p>
        </p:txBody>
      </p:sp>
      <p:sp>
        <p:nvSpPr>
          <p:cNvPr id="860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601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857750" y="3810000"/>
            <a:ext cx="2762250" cy="1143000"/>
          </a:xfrm>
          <a:prstGeom prst="rect">
            <a:avLst/>
          </a:prstGeom>
          <a:noFill/>
        </p:spPr>
      </p:pic>
      <p:sp>
        <p:nvSpPr>
          <p:cNvPr id="86019"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16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4375" y="3810000"/>
            <a:ext cx="2028825" cy="1143000"/>
          </a:xfrm>
          <a:prstGeom prst="rect">
            <a:avLst/>
          </a:prstGeom>
          <a:noFill/>
        </p:spPr>
      </p:pic>
      <p:sp>
        <p:nvSpPr>
          <p:cNvPr id="7171" name="Rectangle 3"/>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2" name="Straight Arrow Connector 11"/>
          <p:cNvCxnSpPr/>
          <p:nvPr/>
        </p:nvCxnSpPr>
        <p:spPr>
          <a:xfrm>
            <a:off x="3048000" y="4343400"/>
            <a:ext cx="1371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0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4069" y="990600"/>
            <a:ext cx="5747331" cy="523220"/>
          </a:xfrm>
          <a:prstGeom prst="rect">
            <a:avLst/>
          </a:prstGeom>
          <a:noFill/>
        </p:spPr>
        <p:txBody>
          <a:bodyPr wrap="square" rtlCol="0">
            <a:spAutoFit/>
          </a:bodyPr>
          <a:lstStyle/>
          <a:p>
            <a:r>
              <a:rPr lang="en-US" sz="2800" dirty="0" smtClean="0">
                <a:latin typeface="Times New Roman" pitchFamily="18" charset="0"/>
                <a:cs typeface="Times New Roman" pitchFamily="18" charset="0"/>
              </a:rPr>
              <a:t>4.5      Unbounded Linear Programs</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57200"/>
            <a:ext cx="8763000" cy="1754326"/>
          </a:xfrm>
          <a:prstGeom prst="rect">
            <a:avLst/>
          </a:prstGeom>
          <a:noFill/>
        </p:spPr>
        <p:txBody>
          <a:bodyPr wrap="square" rtlCol="0">
            <a:spAutoFit/>
          </a:bodyPr>
          <a:lstStyle/>
          <a:p>
            <a:pPr algn="r" rtl="1">
              <a:lnSpc>
                <a:spcPct val="150000"/>
              </a:lnSpc>
              <a:buFont typeface="Wingdings" pitchFamily="2" charset="2"/>
              <a:buChar char="v"/>
            </a:pPr>
            <a:r>
              <a:rPr lang="fa-IR" sz="2400" dirty="0" smtClean="0">
                <a:cs typeface="B Nazanin" pitchFamily="2" charset="-78"/>
              </a:rPr>
              <a:t>در قسمت قبل برنامه خطی نامحدود را با اعمال دو</a:t>
            </a:r>
            <a:r>
              <a:rPr lang="en-US" sz="2400" dirty="0" smtClean="0">
                <a:cs typeface="B Nazanin" pitchFamily="2" charset="-78"/>
              </a:rPr>
              <a:t> </a:t>
            </a:r>
            <a:r>
              <a:rPr lang="fa-IR" sz="2400" dirty="0" smtClean="0">
                <a:cs typeface="B Nazanin" pitchFamily="2" charset="-78"/>
              </a:rPr>
              <a:t>محدودیت اضافی كراندار كردیم، اما این همیشه ممكن</a:t>
            </a:r>
            <a:r>
              <a:rPr lang="en-US" sz="2400" dirty="0" smtClean="0">
                <a:cs typeface="B Nazanin" pitchFamily="2" charset="-78"/>
              </a:rPr>
              <a:t> </a:t>
            </a:r>
            <a:r>
              <a:rPr lang="fa-IR" sz="2400" dirty="0" smtClean="0">
                <a:cs typeface="B Nazanin" pitchFamily="2" charset="-78"/>
              </a:rPr>
              <a:t>نیست و حتی گاهی برنامه خطی محدود مي شود ولی كران</a:t>
            </a:r>
            <a:r>
              <a:rPr lang="en-US" sz="2400" dirty="0" smtClean="0">
                <a:cs typeface="B Nazanin" pitchFamily="2" charset="-78"/>
              </a:rPr>
              <a:t> </a:t>
            </a:r>
            <a:r>
              <a:rPr lang="fa-IR" sz="2400" dirty="0" smtClean="0">
                <a:cs typeface="B Nazanin" pitchFamily="2" charset="-78"/>
              </a:rPr>
              <a:t>یا همان مرز ناحیه ممكن بسیار بزرگ می شود به گونه ای</a:t>
            </a:r>
            <a:r>
              <a:rPr lang="en-US" sz="2400" dirty="0" smtClean="0">
                <a:cs typeface="B Nazanin" pitchFamily="2" charset="-78"/>
              </a:rPr>
              <a:t> </a:t>
            </a:r>
            <a:r>
              <a:rPr lang="fa-IR" sz="2400" dirty="0" smtClean="0">
                <a:cs typeface="B Nazanin" pitchFamily="2" charset="-78"/>
              </a:rPr>
              <a:t>كه قابل شناخت نیست.</a:t>
            </a:r>
            <a:endParaRPr lang="en-US" sz="2400" dirty="0">
              <a:cs typeface="B Nazanin" pitchFamily="2" charset="-78"/>
            </a:endParaRPr>
          </a:p>
        </p:txBody>
      </p:sp>
      <p:sp>
        <p:nvSpPr>
          <p:cNvPr id="3" name="Rectangle 2"/>
          <p:cNvSpPr/>
          <p:nvPr/>
        </p:nvSpPr>
        <p:spPr>
          <a:xfrm>
            <a:off x="685800" y="2667000"/>
            <a:ext cx="8077200" cy="461665"/>
          </a:xfrm>
          <a:prstGeom prst="rect">
            <a:avLst/>
          </a:prstGeom>
        </p:spPr>
        <p:txBody>
          <a:bodyPr wrap="square">
            <a:spAutoFit/>
          </a:bodyPr>
          <a:lstStyle/>
          <a:p>
            <a:pPr algn="r" rtl="1">
              <a:buFont typeface="Wingdings" pitchFamily="2" charset="2"/>
              <a:buChar char="v"/>
            </a:pPr>
            <a:r>
              <a:rPr lang="fa-IR" sz="2400" dirty="0" smtClean="0">
                <a:cs typeface="B Nazanin" pitchFamily="2" charset="-78"/>
              </a:rPr>
              <a:t>چگونه کراندار بودن یا نبودن برنامه خطی را               تشخیص بدهیم ؟</a:t>
            </a:r>
            <a:endParaRPr lang="en-US" sz="2400" dirty="0">
              <a:cs typeface="B Nazanin" pitchFamily="2" charset="-78"/>
            </a:endParaRPr>
          </a:p>
        </p:txBody>
      </p:sp>
      <p:pic>
        <p:nvPicPr>
          <p:cNvPr id="4" name="Picture 9"/>
          <p:cNvPicPr>
            <a:picLocks noChangeAspect="1" noChangeArrowheads="1"/>
          </p:cNvPicPr>
          <p:nvPr/>
        </p:nvPicPr>
        <p:blipFill>
          <a:blip r:embed="rId2"/>
          <a:srcRect/>
          <a:stretch>
            <a:fillRect/>
          </a:stretch>
        </p:blipFill>
        <p:spPr bwMode="auto">
          <a:xfrm>
            <a:off x="3429000" y="2667000"/>
            <a:ext cx="990600" cy="426508"/>
          </a:xfrm>
          <a:prstGeom prst="rect">
            <a:avLst/>
          </a:prstGeom>
          <a:noFill/>
          <a:ln w="9525">
            <a:noFill/>
            <a:miter lim="800000"/>
            <a:headEnd/>
            <a:tailEnd/>
          </a:ln>
          <a:effectLst/>
        </p:spPr>
      </p:pic>
      <p:sp>
        <p:nvSpPr>
          <p:cNvPr id="6" name="TextBox 5"/>
          <p:cNvSpPr txBox="1"/>
          <p:nvPr/>
        </p:nvSpPr>
        <p:spPr>
          <a:xfrm>
            <a:off x="1143000" y="3810000"/>
            <a:ext cx="7423731" cy="461665"/>
          </a:xfrm>
          <a:prstGeom prst="rect">
            <a:avLst/>
          </a:prstGeom>
          <a:noFill/>
        </p:spPr>
        <p:txBody>
          <a:bodyPr wrap="square" rtlCol="0">
            <a:spAutoFit/>
          </a:bodyPr>
          <a:lstStyle/>
          <a:p>
            <a:pPr algn="r" rtl="1"/>
            <a:r>
              <a:rPr lang="fa-IR" sz="2400" dirty="0" smtClean="0">
                <a:latin typeface="Times New Roman" pitchFamily="18" charset="0"/>
                <a:cs typeface="B Nazanin" pitchFamily="2" charset="-78"/>
              </a:rPr>
              <a:t>      : بردار نرمال نیم صفحه </a:t>
            </a:r>
            <a:r>
              <a:rPr lang="en-US" sz="2400" dirty="0" smtClean="0">
                <a:latin typeface="Times New Roman" pitchFamily="18" charset="0"/>
                <a:cs typeface="B Nazanin" pitchFamily="2" charset="-78"/>
              </a:rPr>
              <a:t>h</a:t>
            </a:r>
            <a:r>
              <a:rPr lang="fa-IR" sz="2400" dirty="0" smtClean="0">
                <a:latin typeface="Times New Roman" pitchFamily="18" charset="0"/>
                <a:cs typeface="B Nazanin" pitchFamily="2" charset="-78"/>
              </a:rPr>
              <a:t> و عمود بر کران </a:t>
            </a:r>
            <a:r>
              <a:rPr lang="en-US" sz="2400" dirty="0" smtClean="0">
                <a:latin typeface="Times New Roman" pitchFamily="18" charset="0"/>
                <a:cs typeface="B Nazanin" pitchFamily="2" charset="-78"/>
              </a:rPr>
              <a:t>h</a:t>
            </a:r>
            <a:r>
              <a:rPr lang="fa-IR" sz="2400" dirty="0" smtClean="0">
                <a:latin typeface="Times New Roman" pitchFamily="18" charset="0"/>
                <a:cs typeface="B Nazanin" pitchFamily="2" charset="-78"/>
              </a:rPr>
              <a:t> رو به ناحیه </a:t>
            </a:r>
            <a:r>
              <a:rPr lang="en-US" sz="2400" dirty="0" smtClean="0">
                <a:latin typeface="Times New Roman" pitchFamily="18" charset="0"/>
                <a:cs typeface="B Nazanin" pitchFamily="2" charset="-78"/>
              </a:rPr>
              <a:t>feasible</a:t>
            </a:r>
            <a:endParaRPr lang="en-US" sz="2400" dirty="0">
              <a:latin typeface="Times New Roman" pitchFamily="18" charset="0"/>
              <a:cs typeface="B Nazanin" pitchFamily="2" charset="-78"/>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8077200" y="3810000"/>
            <a:ext cx="628650" cy="466725"/>
          </a:xfrm>
          <a:prstGeom prst="rect">
            <a:avLst/>
          </a:prstGeom>
          <a:noFill/>
        </p:spPr>
      </p:pic>
      <p:pic>
        <p:nvPicPr>
          <p:cNvPr id="9" name="Picture 6"/>
          <p:cNvPicPr>
            <a:picLocks noChangeAspect="1" noChangeArrowheads="1"/>
          </p:cNvPicPr>
          <p:nvPr/>
        </p:nvPicPr>
        <p:blipFill>
          <a:blip r:embed="rId4"/>
          <a:srcRect/>
          <a:stretch>
            <a:fillRect/>
          </a:stretch>
        </p:blipFill>
        <p:spPr bwMode="auto">
          <a:xfrm>
            <a:off x="1066800" y="4187056"/>
            <a:ext cx="3276600" cy="2670944"/>
          </a:xfrm>
          <a:prstGeom prst="rect">
            <a:avLst/>
          </a:prstGeom>
          <a:noFill/>
          <a:ln w="9525">
            <a:noFill/>
            <a:miter lim="800000"/>
            <a:headEnd/>
            <a:tailEnd/>
          </a:ln>
          <a:effectLst/>
        </p:spPr>
      </p:pic>
      <p:cxnSp>
        <p:nvCxnSpPr>
          <p:cNvPr id="11" name="Straight Arrow Connector 10"/>
          <p:cNvCxnSpPr/>
          <p:nvPr/>
        </p:nvCxnSpPr>
        <p:spPr>
          <a:xfrm rot="5400000">
            <a:off x="2514600" y="5257800"/>
            <a:ext cx="6096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3133" y="1131838"/>
            <a:ext cx="8547532" cy="1200329"/>
          </a:xfrm>
          <a:prstGeom prst="rect">
            <a:avLst/>
          </a:prstGeom>
          <a:noFill/>
        </p:spPr>
        <p:txBody>
          <a:bodyPr wrap="none" rtlCol="0">
            <a:spAutoFit/>
          </a:bodyPr>
          <a:lstStyle/>
          <a:p>
            <a:pPr algn="r">
              <a:lnSpc>
                <a:spcPct val="150000"/>
              </a:lnSpc>
            </a:pPr>
            <a:r>
              <a:rPr lang="fa-IR" sz="2400" dirty="0" smtClean="0">
                <a:cs typeface="B Nazanin" pitchFamily="2" charset="-78"/>
              </a:rPr>
              <a:t>سطح بالایی شی است که باید یک سطح افقی (صاف) باشد و با سطوح قالب تماس نداشته </a:t>
            </a:r>
          </a:p>
          <a:p>
            <a:pPr algn="r" rtl="1">
              <a:lnSpc>
                <a:spcPct val="150000"/>
              </a:lnSpc>
            </a:pPr>
            <a:r>
              <a:rPr lang="fa-IR" sz="2400" dirty="0" smtClean="0">
                <a:cs typeface="B Nazanin" pitchFamily="2" charset="-78"/>
              </a:rPr>
              <a:t>باشد که در هنگام قرار گیری شی در قالب باید موازی با صفحه ی </a:t>
            </a:r>
            <a:r>
              <a:rPr lang="en-US" sz="2400" dirty="0" smtClean="0">
                <a:latin typeface="Times New Roman" pitchFamily="18" charset="0"/>
                <a:cs typeface="Times New Roman" pitchFamily="18" charset="0"/>
              </a:rPr>
              <a:t>xy</a:t>
            </a:r>
            <a:r>
              <a:rPr lang="fa-IR" sz="2400" dirty="0" smtClean="0">
                <a:latin typeface="Times New Roman" pitchFamily="18" charset="0"/>
                <a:cs typeface="Times New Roman" pitchFamily="18" charset="0"/>
              </a:rPr>
              <a:t> </a:t>
            </a:r>
            <a:r>
              <a:rPr lang="fa-IR" sz="2400" dirty="0" smtClean="0">
                <a:cs typeface="B Nazanin" pitchFamily="2" charset="-78"/>
              </a:rPr>
              <a:t>باشد .</a:t>
            </a:r>
            <a:endParaRPr lang="en-US" sz="2400" dirty="0">
              <a:cs typeface="B Nazanin" pitchFamily="2" charset="-78"/>
            </a:endParaRPr>
          </a:p>
        </p:txBody>
      </p:sp>
      <p:sp>
        <p:nvSpPr>
          <p:cNvPr id="3" name="TextBox 2"/>
          <p:cNvSpPr txBox="1"/>
          <p:nvPr/>
        </p:nvSpPr>
        <p:spPr>
          <a:xfrm>
            <a:off x="7086600" y="533400"/>
            <a:ext cx="1569469" cy="461665"/>
          </a:xfrm>
          <a:prstGeom prst="rect">
            <a:avLst/>
          </a:prstGeom>
          <a:noFill/>
        </p:spPr>
        <p:txBody>
          <a:bodyPr wrap="none" rtlCol="0">
            <a:spAutoFit/>
          </a:bodyPr>
          <a:lstStyle/>
          <a:p>
            <a:pPr algn="l"/>
            <a:r>
              <a:rPr lang="en-US" sz="2400" b="1" dirty="0" smtClean="0">
                <a:latin typeface="Times New Roman" pitchFamily="18" charset="0"/>
                <a:cs typeface="Times New Roman" pitchFamily="18" charset="0"/>
              </a:rPr>
              <a:t>: </a:t>
            </a:r>
            <a:r>
              <a:rPr lang="en-US" sz="2400" b="1" u="sng" dirty="0" smtClean="0">
                <a:latin typeface="Times New Roman" pitchFamily="18" charset="0"/>
                <a:cs typeface="Times New Roman" pitchFamily="18" charset="0"/>
              </a:rPr>
              <a:t>Top facet</a:t>
            </a:r>
            <a:endParaRPr lang="en-US" sz="2400" b="1" u="sng" dirty="0">
              <a:latin typeface="Times New Roman" pitchFamily="18" charset="0"/>
              <a:cs typeface="Times New Roman" pitchFamily="18" charset="0"/>
            </a:endParaRPr>
          </a:p>
        </p:txBody>
      </p:sp>
      <p:sp>
        <p:nvSpPr>
          <p:cNvPr id="4" name="TextBox 3"/>
          <p:cNvSpPr txBox="1"/>
          <p:nvPr/>
        </p:nvSpPr>
        <p:spPr>
          <a:xfrm>
            <a:off x="533400" y="4495800"/>
            <a:ext cx="8158003" cy="461665"/>
          </a:xfrm>
          <a:prstGeom prst="rect">
            <a:avLst/>
          </a:prstGeom>
          <a:noFill/>
        </p:spPr>
        <p:txBody>
          <a:bodyPr wrap="none" rtlCol="0">
            <a:spAutoFit/>
          </a:bodyPr>
          <a:lstStyle/>
          <a:p>
            <a:pPr algn="r" rtl="1"/>
            <a:r>
              <a:rPr lang="fa-IR" sz="2400" dirty="0" smtClean="0">
                <a:latin typeface="Times New Roman" pitchFamily="18" charset="0"/>
                <a:cs typeface="B Nazanin" pitchFamily="2" charset="-78"/>
              </a:rPr>
              <a:t>یک شی را </a:t>
            </a:r>
            <a:r>
              <a:rPr lang="en-US" sz="2400" u="sng" dirty="0" smtClean="0">
                <a:latin typeface="Times New Roman" pitchFamily="18" charset="0"/>
                <a:cs typeface="B Nazanin" pitchFamily="2" charset="-78"/>
              </a:rPr>
              <a:t>castable</a:t>
            </a:r>
            <a:r>
              <a:rPr lang="fa-IR" sz="2400" dirty="0" smtClean="0">
                <a:latin typeface="Times New Roman" pitchFamily="18" charset="0"/>
                <a:cs typeface="B Nazanin" pitchFamily="2" charset="-78"/>
              </a:rPr>
              <a:t> گوییم اگر بتواند حداقل از یکی از جهت ها  از قالب خارج شود .</a:t>
            </a:r>
            <a:endParaRPr lang="en-US" sz="2400" dirty="0">
              <a:latin typeface="Times New Roman" pitchFamily="18" charset="0"/>
              <a:cs typeface="B Nazanin" pitchFamily="2" charset="-78"/>
            </a:endParaRPr>
          </a:p>
        </p:txBody>
      </p:sp>
      <p:sp>
        <p:nvSpPr>
          <p:cNvPr id="5" name="TextBox 4"/>
          <p:cNvSpPr txBox="1"/>
          <p:nvPr/>
        </p:nvSpPr>
        <p:spPr>
          <a:xfrm>
            <a:off x="-44025" y="5257800"/>
            <a:ext cx="8820043" cy="461665"/>
          </a:xfrm>
          <a:prstGeom prst="rect">
            <a:avLst/>
          </a:prstGeom>
          <a:noFill/>
        </p:spPr>
        <p:txBody>
          <a:bodyPr wrap="none" rtlCol="0">
            <a:spAutoFit/>
          </a:bodyPr>
          <a:lstStyle/>
          <a:p>
            <a:pPr algn="r" rtl="1"/>
            <a:r>
              <a:rPr lang="fa-IR" sz="2400" dirty="0" smtClean="0">
                <a:latin typeface="Times New Roman" pitchFamily="18" charset="0"/>
                <a:cs typeface="B Nazanin" pitchFamily="2" charset="-78"/>
              </a:rPr>
              <a:t>برای تصمیم گیری در مورد قابلیت </a:t>
            </a:r>
            <a:r>
              <a:rPr lang="en-US" sz="2400" dirty="0" err="1" smtClean="0">
                <a:latin typeface="Times New Roman" pitchFamily="18" charset="0"/>
                <a:cs typeface="B Nazanin" pitchFamily="2" charset="-78"/>
              </a:rPr>
              <a:t>Castability</a:t>
            </a:r>
            <a:r>
              <a:rPr lang="fa-IR" sz="2400" dirty="0" smtClean="0">
                <a:latin typeface="Times New Roman" pitchFamily="18" charset="0"/>
                <a:cs typeface="B Nazanin" pitchFamily="2" charset="-78"/>
              </a:rPr>
              <a:t> یک شی باید همه جهت ها را بررسی کنیم.</a:t>
            </a:r>
            <a:endParaRPr lang="en-US" sz="2400" dirty="0">
              <a:latin typeface="Times New Roman" pitchFamily="18" charset="0"/>
              <a:cs typeface="B Nazanin" pitchFamily="2" charset="-78"/>
            </a:endParaRPr>
          </a:p>
        </p:txBody>
      </p:sp>
      <p:pic>
        <p:nvPicPr>
          <p:cNvPr id="3074" name="Picture 2"/>
          <p:cNvPicPr>
            <a:picLocks noChangeAspect="1" noChangeArrowheads="1"/>
          </p:cNvPicPr>
          <p:nvPr/>
        </p:nvPicPr>
        <p:blipFill>
          <a:blip r:embed="rId2"/>
          <a:srcRect/>
          <a:stretch>
            <a:fillRect/>
          </a:stretch>
        </p:blipFill>
        <p:spPr bwMode="auto">
          <a:xfrm>
            <a:off x="3505200" y="2346101"/>
            <a:ext cx="2300288" cy="2073499"/>
          </a:xfrm>
          <a:prstGeom prst="rect">
            <a:avLst/>
          </a:prstGeom>
          <a:noFill/>
          <a:ln w="9525">
            <a:noFill/>
            <a:miter lim="800000"/>
            <a:headEnd/>
            <a:tailEnd/>
          </a:ln>
          <a:effectLst/>
        </p:spPr>
      </p:pic>
    </p:spTree>
    <p:extLst>
      <p:ext uri="{BB962C8B-B14F-4D97-AF65-F5344CB8AC3E}">
        <p14:creationId xmlns:p14="http://schemas.microsoft.com/office/powerpoint/2010/main" val="303211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382000" cy="2400657"/>
          </a:xfrm>
          <a:prstGeom prst="rect">
            <a:avLst/>
          </a:prstGeom>
          <a:noFill/>
        </p:spPr>
        <p:txBody>
          <a:bodyPr wrap="square" rtlCol="0">
            <a:spAutoFit/>
          </a:bodyPr>
          <a:lstStyle/>
          <a:p>
            <a:pPr algn="r">
              <a:lnSpc>
                <a:spcPct val="150000"/>
              </a:lnSpc>
            </a:pPr>
            <a:r>
              <a:rPr lang="fa-IR" sz="2800" b="1" dirty="0" smtClean="0">
                <a:cs typeface="B Nazanin" pitchFamily="2" charset="-78"/>
              </a:rPr>
              <a:t>لم 4.9:</a:t>
            </a:r>
          </a:p>
          <a:p>
            <a:pPr algn="r" rtl="1">
              <a:lnSpc>
                <a:spcPct val="150000"/>
              </a:lnSpc>
            </a:pPr>
            <a:r>
              <a:rPr lang="fa-IR" sz="2400" dirty="0" smtClean="0">
                <a:cs typeface="B Nazanin" pitchFamily="2" charset="-78"/>
              </a:rPr>
              <a:t>یك مسئله خطي                غیركراندار است اگر و فقط اگریك بردار     وجود داشته باشد بطوریكه         </a:t>
            </a:r>
            <a:r>
              <a:rPr lang="en-US" sz="2400" dirty="0" smtClean="0">
                <a:cs typeface="B Nazanin" pitchFamily="2" charset="-78"/>
              </a:rPr>
              <a:t>      </a:t>
            </a:r>
            <a:r>
              <a:rPr lang="fa-IR" sz="2400" dirty="0" smtClean="0">
                <a:cs typeface="B Nazanin" pitchFamily="2" charset="-78"/>
              </a:rPr>
              <a:t>و                    </a:t>
            </a:r>
            <a:r>
              <a:rPr lang="en-US" sz="2400" dirty="0" smtClean="0">
                <a:cs typeface="B Nazanin" pitchFamily="2" charset="-78"/>
              </a:rPr>
              <a:t>   </a:t>
            </a:r>
            <a:r>
              <a:rPr lang="fa-IR" sz="2400" dirty="0" smtClean="0">
                <a:cs typeface="B Nazanin" pitchFamily="2" charset="-78"/>
              </a:rPr>
              <a:t>براي هر                و مسئله خطی                      </a:t>
            </a:r>
            <a:r>
              <a:rPr lang="en-US" sz="2400" dirty="0" smtClean="0">
                <a:latin typeface="Times New Roman" pitchFamily="18" charset="0"/>
                <a:cs typeface="Times New Roman" pitchFamily="18" charset="0"/>
              </a:rPr>
              <a:t>feasible</a:t>
            </a:r>
            <a:r>
              <a:rPr lang="fa-IR" sz="2400" dirty="0" smtClean="0">
                <a:cs typeface="B Nazanin" pitchFamily="2" charset="-78"/>
              </a:rPr>
              <a:t> است</a:t>
            </a:r>
            <a:r>
              <a:rPr lang="en-US" sz="2400" dirty="0" smtClean="0">
                <a:cs typeface="B Nazanin" pitchFamily="2" charset="-78"/>
              </a:rPr>
              <a:t> </a:t>
            </a:r>
            <a:r>
              <a:rPr lang="fa-IR" sz="2400" dirty="0" smtClean="0">
                <a:cs typeface="B Nazanin" pitchFamily="2" charset="-78"/>
              </a:rPr>
              <a:t> که :</a:t>
            </a:r>
            <a:endParaRPr lang="en-US" sz="2400" dirty="0">
              <a:cs typeface="B Nazanin" pitchFamily="2" charset="-78"/>
            </a:endParaRPr>
          </a:p>
        </p:txBody>
      </p:sp>
      <p:pic>
        <p:nvPicPr>
          <p:cNvPr id="4" name="Picture 9"/>
          <p:cNvPicPr>
            <a:picLocks noChangeAspect="1" noChangeArrowheads="1"/>
          </p:cNvPicPr>
          <p:nvPr/>
        </p:nvPicPr>
        <p:blipFill>
          <a:blip r:embed="rId2"/>
          <a:srcRect/>
          <a:stretch>
            <a:fillRect/>
          </a:stretch>
        </p:blipFill>
        <p:spPr bwMode="auto">
          <a:xfrm>
            <a:off x="5943600" y="1219200"/>
            <a:ext cx="990600" cy="426508"/>
          </a:xfrm>
          <a:prstGeom prst="rect">
            <a:avLst/>
          </a:prstGeom>
          <a:noFill/>
          <a:ln w="9525">
            <a:noFill/>
            <a:miter lim="800000"/>
            <a:headEnd/>
            <a:tailEnd/>
          </a:ln>
          <a:effectLst/>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019300" y="1276350"/>
            <a:ext cx="190500" cy="476250"/>
          </a:xfrm>
          <a:prstGeom prst="rect">
            <a:avLst/>
          </a:prstGeom>
          <a:noFill/>
        </p:spPr>
      </p:pic>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296025" y="1809750"/>
            <a:ext cx="1019175" cy="476250"/>
          </a:xfrm>
          <a:prstGeom prst="rect">
            <a:avLst/>
          </a:prstGeom>
          <a:noFill/>
        </p:spPr>
      </p:pic>
      <p:sp>
        <p:nvSpPr>
          <p:cNvPr id="1031" name="Rectangle 7"/>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2"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495800" y="1809750"/>
            <a:ext cx="1495425" cy="476250"/>
          </a:xfrm>
          <a:prstGeom prst="rect">
            <a:avLst/>
          </a:prstGeom>
          <a:noFill/>
        </p:spPr>
      </p:pic>
      <p:sp>
        <p:nvSpPr>
          <p:cNvPr id="1034" name="Rectangle 10"/>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6"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5" name="Picture 11"/>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2590800" y="1838325"/>
            <a:ext cx="904875" cy="447675"/>
          </a:xfrm>
          <a:prstGeom prst="rect">
            <a:avLst/>
          </a:prstGeom>
          <a:noFill/>
        </p:spPr>
      </p:pic>
      <p:sp>
        <p:nvSpPr>
          <p:cNvPr id="1037" name="Rectangle 1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9"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38" name="Picture 14"/>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228600" y="1838325"/>
            <a:ext cx="885825" cy="447675"/>
          </a:xfrm>
          <a:prstGeom prst="rect">
            <a:avLst/>
          </a:prstGeom>
          <a:noFill/>
        </p:spPr>
      </p:pic>
      <p:sp>
        <p:nvSpPr>
          <p:cNvPr id="1040" name="Rectangle 1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42"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41" name="Picture 1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09600" y="2819400"/>
            <a:ext cx="3876675" cy="523875"/>
          </a:xfrm>
          <a:prstGeom prst="rect">
            <a:avLst/>
          </a:prstGeom>
          <a:noFill/>
        </p:spPr>
      </p:pic>
      <p:sp>
        <p:nvSpPr>
          <p:cNvPr id="1043" name="Rectangle 19"/>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TextBox 21"/>
          <p:cNvSpPr txBox="1"/>
          <p:nvPr/>
        </p:nvSpPr>
        <p:spPr>
          <a:xfrm>
            <a:off x="7811239" y="3505200"/>
            <a:ext cx="875561" cy="461665"/>
          </a:xfrm>
          <a:prstGeom prst="rect">
            <a:avLst/>
          </a:prstGeom>
          <a:noFill/>
        </p:spPr>
        <p:txBody>
          <a:bodyPr wrap="none" rtlCol="0">
            <a:spAutoFit/>
          </a:bodyPr>
          <a:lstStyle/>
          <a:p>
            <a:r>
              <a:rPr lang="fa-IR" sz="2400" b="1" dirty="0" smtClean="0">
                <a:cs typeface="B Nazanin" pitchFamily="2" charset="-78"/>
              </a:rPr>
              <a:t>اثبات :</a:t>
            </a:r>
            <a:endParaRPr lang="en-US" sz="2400" b="1" dirty="0">
              <a:cs typeface="B Nazanin" pitchFamily="2" charset="-78"/>
            </a:endParaRPr>
          </a:p>
        </p:txBody>
      </p:sp>
      <p:sp>
        <p:nvSpPr>
          <p:cNvPr id="23" name="Rectangle 22"/>
          <p:cNvSpPr/>
          <p:nvPr/>
        </p:nvSpPr>
        <p:spPr>
          <a:xfrm>
            <a:off x="0" y="4114800"/>
            <a:ext cx="8686800" cy="1200329"/>
          </a:xfrm>
          <a:prstGeom prst="rect">
            <a:avLst/>
          </a:prstGeom>
        </p:spPr>
        <p:txBody>
          <a:bodyPr wrap="square">
            <a:spAutoFit/>
          </a:bodyPr>
          <a:lstStyle/>
          <a:p>
            <a:pPr algn="r" rtl="1">
              <a:lnSpc>
                <a:spcPct val="150000"/>
              </a:lnSpc>
            </a:pPr>
            <a:r>
              <a:rPr lang="fa-IR" sz="2400" dirty="0" smtClean="0">
                <a:latin typeface="Times New Roman" pitchFamily="18" charset="0"/>
                <a:cs typeface="B Nazanin" pitchFamily="2" charset="-78"/>
              </a:rPr>
              <a:t>طرف رفت: قبلا گفته شد كه بیكران بودن </a:t>
            </a:r>
            <a:r>
              <a:rPr lang="en-US" sz="2400" dirty="0" smtClean="0">
                <a:latin typeface="Times New Roman" pitchFamily="18" charset="0"/>
                <a:cs typeface="B Nazanin" pitchFamily="2" charset="-78"/>
              </a:rPr>
              <a:t>C </a:t>
            </a:r>
            <a:r>
              <a:rPr lang="fa-IR" sz="2400" dirty="0" smtClean="0">
                <a:latin typeface="Times New Roman" pitchFamily="18" charset="0"/>
                <a:cs typeface="B Nazanin" pitchFamily="2" charset="-78"/>
              </a:rPr>
              <a:t>به معنی وجود اشعه </a:t>
            </a:r>
            <a:r>
              <a:rPr lang="el-GR" sz="2400" dirty="0" smtClean="0">
                <a:latin typeface="Times New Roman" pitchFamily="18" charset="0"/>
                <a:cs typeface="B Nazanin" pitchFamily="2" charset="-78"/>
              </a:rPr>
              <a:t>ρ </a:t>
            </a:r>
            <a:r>
              <a:rPr lang="fa-IR" sz="2400" dirty="0" smtClean="0">
                <a:latin typeface="Times New Roman" pitchFamily="18" charset="0"/>
                <a:cs typeface="B Nazanin" pitchFamily="2" charset="-78"/>
              </a:rPr>
              <a:t>به گونه ایست كه كامل در ناحیه </a:t>
            </a:r>
            <a:r>
              <a:rPr lang="en-US" sz="2400" dirty="0" smtClean="0">
                <a:latin typeface="Times New Roman" pitchFamily="18" charset="0"/>
                <a:cs typeface="B Nazanin" pitchFamily="2" charset="-78"/>
              </a:rPr>
              <a:t> feasible</a:t>
            </a:r>
            <a:r>
              <a:rPr lang="fa-IR" sz="2400" dirty="0" smtClean="0">
                <a:latin typeface="Times New Roman" pitchFamily="18" charset="0"/>
                <a:cs typeface="B Nazanin" pitchFamily="2" charset="-78"/>
              </a:rPr>
              <a:t>قرار بگیرد و تابع هدف در طول </a:t>
            </a:r>
            <a:r>
              <a:rPr lang="el-GR" sz="2400" dirty="0" smtClean="0">
                <a:latin typeface="Times New Roman" pitchFamily="18" charset="0"/>
                <a:cs typeface="B Nazanin" pitchFamily="2" charset="-78"/>
              </a:rPr>
              <a:t>ρ </a:t>
            </a:r>
            <a:r>
              <a:rPr lang="fa-IR" sz="2400" dirty="0" smtClean="0">
                <a:latin typeface="Times New Roman" pitchFamily="18" charset="0"/>
                <a:cs typeface="B Nazanin" pitchFamily="2" charset="-78"/>
              </a:rPr>
              <a:t>مقادیر بزرگ دلخواه بگیرد.</a:t>
            </a:r>
          </a:p>
        </p:txBody>
      </p:sp>
      <p:sp>
        <p:nvSpPr>
          <p:cNvPr id="24" name="TextBox 23"/>
          <p:cNvSpPr txBox="1"/>
          <p:nvPr/>
        </p:nvSpPr>
        <p:spPr>
          <a:xfrm>
            <a:off x="120069" y="5558135"/>
            <a:ext cx="8566731" cy="461665"/>
          </a:xfrm>
          <a:prstGeom prst="rect">
            <a:avLst/>
          </a:prstGeom>
          <a:noFill/>
        </p:spPr>
        <p:txBody>
          <a:bodyPr wrap="square" rtlCol="0">
            <a:spAutoFit/>
          </a:bodyPr>
          <a:lstStyle/>
          <a:p>
            <a:pPr algn="r" rtl="1">
              <a:buFont typeface="Wingdings" pitchFamily="2" charset="2"/>
              <a:buChar char="ü"/>
            </a:pPr>
            <a:r>
              <a:rPr lang="en-US" sz="2400" dirty="0" smtClean="0">
                <a:latin typeface="Times New Roman" pitchFamily="18" charset="0"/>
                <a:cs typeface="B Nazanin" pitchFamily="2" charset="-78"/>
              </a:rPr>
              <a:t>P</a:t>
            </a:r>
            <a:r>
              <a:rPr lang="fa-IR" sz="2400" dirty="0" smtClean="0">
                <a:latin typeface="Times New Roman" pitchFamily="18" charset="0"/>
                <a:cs typeface="B Nazanin" pitchFamily="2" charset="-78"/>
              </a:rPr>
              <a:t>نقطه شروع </a:t>
            </a:r>
            <a:r>
              <a:rPr lang="el-GR" sz="2400" dirty="0" smtClean="0">
                <a:latin typeface="Times New Roman" pitchFamily="18" charset="0"/>
                <a:cs typeface="B Nazanin" pitchFamily="2" charset="-78"/>
              </a:rPr>
              <a:t>ρ</a:t>
            </a:r>
            <a:r>
              <a:rPr lang="fa-IR" sz="2400" dirty="0" smtClean="0">
                <a:latin typeface="Times New Roman" pitchFamily="18" charset="0"/>
                <a:cs typeface="B Nazanin" pitchFamily="2" charset="-78"/>
              </a:rPr>
              <a:t>است و    بردار جهت </a:t>
            </a:r>
            <a:r>
              <a:rPr lang="el-GR" sz="2400" dirty="0" smtClean="0">
                <a:latin typeface="Times New Roman" pitchFamily="18" charset="0"/>
                <a:cs typeface="B Nazanin" pitchFamily="2" charset="-78"/>
              </a:rPr>
              <a:t>ρ</a:t>
            </a:r>
            <a:r>
              <a:rPr lang="fa-IR" sz="2400" dirty="0" smtClean="0">
                <a:latin typeface="Times New Roman" pitchFamily="18" charset="0"/>
                <a:cs typeface="B Nazanin" pitchFamily="2" charset="-78"/>
              </a:rPr>
              <a:t> می باشد . </a:t>
            </a:r>
            <a:endParaRPr lang="en-US" sz="2400" dirty="0">
              <a:latin typeface="Times New Roman" pitchFamily="18" charset="0"/>
              <a:cs typeface="B Nazanin" pitchFamily="2" charset="-78"/>
            </a:endParaRPr>
          </a:p>
        </p:txBody>
      </p:sp>
      <p:pic>
        <p:nvPicPr>
          <p:cNvPr id="25"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134100" y="5543550"/>
            <a:ext cx="190500" cy="4762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8719131" cy="1754326"/>
          </a:xfrm>
          <a:prstGeom prst="rect">
            <a:avLst/>
          </a:prstGeom>
          <a:noFill/>
        </p:spPr>
        <p:txBody>
          <a:bodyPr wrap="square" rtlCol="0">
            <a:spAutoFit/>
          </a:bodyPr>
          <a:lstStyle/>
          <a:p>
            <a:pPr algn="r">
              <a:lnSpc>
                <a:spcPct val="150000"/>
              </a:lnSpc>
            </a:pPr>
            <a:r>
              <a:rPr lang="fa-IR" sz="2400" dirty="0" smtClean="0">
                <a:cs typeface="B Nazanin" pitchFamily="2" charset="-78"/>
              </a:rPr>
              <a:t>بنابراین می توان      را به صورت رو برو نمایش داد : </a:t>
            </a:r>
          </a:p>
          <a:p>
            <a:pPr algn="r">
              <a:lnSpc>
                <a:spcPct val="150000"/>
              </a:lnSpc>
            </a:pPr>
            <a:r>
              <a:rPr lang="fa-IR" sz="2400" dirty="0" smtClean="0">
                <a:cs typeface="B Nazanin" pitchFamily="2" charset="-78"/>
              </a:rPr>
              <a:t>تابع هدف     بشترین مقدار را می گیرد اگر و تنها اگر             به عبارت دیگر                       . </a:t>
            </a:r>
            <a:endParaRPr lang="en-US" sz="2400" dirty="0">
              <a:cs typeface="B Nazanin" pitchFamily="2" charset="-78"/>
            </a:endParaRPr>
          </a:p>
        </p:txBody>
      </p:sp>
      <p:sp>
        <p:nvSpPr>
          <p:cNvPr id="3" name="Rectangle 2"/>
          <p:cNvSpPr/>
          <p:nvPr/>
        </p:nvSpPr>
        <p:spPr>
          <a:xfrm>
            <a:off x="6858000" y="685800"/>
            <a:ext cx="338554" cy="461665"/>
          </a:xfrm>
          <a:prstGeom prst="rect">
            <a:avLst/>
          </a:prstGeom>
        </p:spPr>
        <p:txBody>
          <a:bodyPr wrap="none">
            <a:spAutoFit/>
          </a:bodyPr>
          <a:lstStyle/>
          <a:p>
            <a:r>
              <a:rPr lang="el-GR" sz="2400" dirty="0" smtClean="0">
                <a:latin typeface="Times New Roman" pitchFamily="18" charset="0"/>
                <a:cs typeface="B Nazanin" pitchFamily="2" charset="-78"/>
              </a:rPr>
              <a:t>ρ</a:t>
            </a:r>
            <a:endParaRPr lang="en-US" sz="2400" dirty="0"/>
          </a:p>
        </p:txBody>
      </p:sp>
      <p:sp>
        <p:nvSpPr>
          <p:cNvPr id="9113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37"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33400" y="695325"/>
            <a:ext cx="2790825" cy="523875"/>
          </a:xfrm>
          <a:prstGeom prst="rect">
            <a:avLst/>
          </a:prstGeom>
          <a:noFill/>
        </p:spPr>
      </p:pic>
      <p:sp>
        <p:nvSpPr>
          <p:cNvPr id="91139" name="Rectangle 3"/>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Cambria Math" pitchFamily="18" charset="0"/>
                <a:ea typeface="Calibri"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911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91140"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524750" y="1219200"/>
            <a:ext cx="323850" cy="447675"/>
          </a:xfrm>
          <a:prstGeom prst="rect">
            <a:avLst/>
          </a:prstGeom>
          <a:noFill/>
        </p:spPr>
      </p:pic>
      <p:pic>
        <p:nvPicPr>
          <p:cNvPr id="9"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895600" y="1295400"/>
            <a:ext cx="1019175" cy="476250"/>
          </a:xfrm>
          <a:prstGeom prst="rect">
            <a:avLst/>
          </a:prstGeom>
          <a:noFill/>
        </p:spPr>
      </p:pic>
      <p:pic>
        <p:nvPicPr>
          <p:cNvPr id="10" name="Picture 8"/>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04775" y="1295400"/>
            <a:ext cx="1495425" cy="476250"/>
          </a:xfrm>
          <a:prstGeom prst="rect">
            <a:avLst/>
          </a:prstGeom>
          <a:noFill/>
        </p:spPr>
      </p:pic>
      <p:pic>
        <p:nvPicPr>
          <p:cNvPr id="91142" name="Picture 6"/>
          <p:cNvPicPr>
            <a:picLocks noChangeAspect="1" noChangeArrowheads="1"/>
          </p:cNvPicPr>
          <p:nvPr/>
        </p:nvPicPr>
        <p:blipFill>
          <a:blip r:embed="rId6"/>
          <a:srcRect/>
          <a:stretch>
            <a:fillRect/>
          </a:stretch>
        </p:blipFill>
        <p:spPr bwMode="auto">
          <a:xfrm>
            <a:off x="2514600" y="2971800"/>
            <a:ext cx="3948113" cy="3218332"/>
          </a:xfrm>
          <a:prstGeom prst="rect">
            <a:avLst/>
          </a:prstGeom>
          <a:noFill/>
          <a:ln w="9525">
            <a:noFill/>
            <a:miter lim="800000"/>
            <a:headEnd/>
            <a:tailEnd/>
          </a:ln>
          <a:effectLst/>
        </p:spPr>
      </p:pic>
      <p:cxnSp>
        <p:nvCxnSpPr>
          <p:cNvPr id="13" name="Straight Arrow Connector 12"/>
          <p:cNvCxnSpPr/>
          <p:nvPr/>
        </p:nvCxnSpPr>
        <p:spPr>
          <a:xfrm rot="5400000">
            <a:off x="5638800" y="4495800"/>
            <a:ext cx="2133600"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11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1143"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790660" y="4191000"/>
            <a:ext cx="219740" cy="590550"/>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534400" cy="5586145"/>
          </a:xfrm>
          <a:prstGeom prst="rect">
            <a:avLst/>
          </a:prstGeom>
          <a:noFill/>
        </p:spPr>
        <p:txBody>
          <a:bodyPr wrap="square" rtlCol="0">
            <a:spAutoFit/>
          </a:bodyPr>
          <a:lstStyle/>
          <a:p>
            <a:pPr algn="just" rtl="1">
              <a:lnSpc>
                <a:spcPct val="150000"/>
              </a:lnSpc>
            </a:pPr>
            <a:r>
              <a:rPr lang="fa-IR" sz="2400" b="1" dirty="0" smtClean="0">
                <a:latin typeface="Times New Roman" pitchFamily="18" charset="0"/>
                <a:cs typeface="B Nazanin" pitchFamily="2" charset="-78"/>
              </a:rPr>
              <a:t>طرف برگشت </a:t>
            </a:r>
            <a:r>
              <a:rPr lang="fa-IR" sz="2400" dirty="0" smtClean="0">
                <a:latin typeface="Times New Roman" pitchFamily="18" charset="0"/>
                <a:cs typeface="B Nazanin" pitchFamily="2" charset="-78"/>
              </a:rPr>
              <a:t>: چون             یک مسئله </a:t>
            </a:r>
            <a:r>
              <a:rPr lang="en-US" sz="2400" dirty="0" smtClean="0">
                <a:latin typeface="Times New Roman" pitchFamily="18" charset="0"/>
                <a:cs typeface="B Nazanin" pitchFamily="2" charset="-78"/>
              </a:rPr>
              <a:t>feasible</a:t>
            </a:r>
            <a:r>
              <a:rPr lang="fa-IR" sz="2400" dirty="0" smtClean="0">
                <a:latin typeface="Times New Roman" pitchFamily="18" charset="0"/>
                <a:cs typeface="B Nazanin" pitchFamily="2" charset="-78"/>
              </a:rPr>
              <a:t> است یک نقطه                  وجود دارد .اشعه                                           را فرض می کنیم . چون              </a:t>
            </a:r>
          </a:p>
          <a:p>
            <a:pPr algn="just" rtl="1">
              <a:lnSpc>
                <a:spcPct val="150000"/>
              </a:lnSpc>
            </a:pPr>
            <a:r>
              <a:rPr lang="fa-IR" sz="2400" dirty="0" smtClean="0">
                <a:latin typeface="Times New Roman" pitchFamily="18" charset="0"/>
                <a:cs typeface="B Nazanin" pitchFamily="2" charset="-78"/>
              </a:rPr>
              <a:t>برای            اشعه       کاملاً در هر                قرار می گیرد بعلاوه چون                 تابع هدف        مقادیر بزرگ دلخواه را در طول      خواهد داشت.</a:t>
            </a:r>
          </a:p>
          <a:p>
            <a:pPr algn="just" rtl="1">
              <a:lnSpc>
                <a:spcPct val="150000"/>
              </a:lnSpc>
            </a:pPr>
            <a:r>
              <a:rPr lang="fa-IR" sz="2400" dirty="0" smtClean="0">
                <a:latin typeface="Times New Roman" pitchFamily="18" charset="0"/>
                <a:cs typeface="B Nazanin" pitchFamily="2" charset="-78"/>
              </a:rPr>
              <a:t>برای یک نیم صفحه                  داریم                  که ایجاب میکند که یک پارامتر       وجود داشته باشد به طوریکه                           برای هر                 .</a:t>
            </a:r>
          </a:p>
          <a:p>
            <a:pPr algn="just" rtl="1">
              <a:lnSpc>
                <a:spcPct val="150000"/>
              </a:lnSpc>
            </a:pPr>
            <a:r>
              <a:rPr lang="fa-IR" sz="2400" dirty="0" smtClean="0">
                <a:latin typeface="Times New Roman" pitchFamily="18" charset="0"/>
                <a:cs typeface="B Nazanin" pitchFamily="2" charset="-78"/>
              </a:rPr>
              <a:t>فرض کنید                                    و</a:t>
            </a:r>
          </a:p>
          <a:p>
            <a:pPr algn="r" rtl="1">
              <a:lnSpc>
                <a:spcPct val="150000"/>
              </a:lnSpc>
            </a:pPr>
            <a:r>
              <a:rPr lang="fa-IR" sz="2400" dirty="0" smtClean="0">
                <a:latin typeface="Times New Roman" pitchFamily="18" charset="0"/>
                <a:cs typeface="B Nazanin" pitchFamily="2" charset="-78"/>
              </a:rPr>
              <a:t>در نتیجه                                          کاملاً در هر نیم صفحه ی               قرار می گیرد ، بنابراین               بدون کران است .  </a:t>
            </a:r>
          </a:p>
          <a:p>
            <a:pPr algn="just" rtl="1">
              <a:lnSpc>
                <a:spcPct val="150000"/>
              </a:lnSpc>
            </a:pPr>
            <a:r>
              <a:rPr lang="fa-IR" sz="2400" dirty="0" smtClean="0">
                <a:latin typeface="Times New Roman" pitchFamily="18" charset="0"/>
                <a:cs typeface="B Nazanin" pitchFamily="2" charset="-78"/>
              </a:rPr>
              <a:t> </a:t>
            </a:r>
            <a:endParaRPr lang="en-US" sz="2400" dirty="0">
              <a:latin typeface="Times New Roman" pitchFamily="18" charset="0"/>
              <a:cs typeface="B Nazanin" pitchFamily="2" charset="-78"/>
            </a:endParaRPr>
          </a:p>
        </p:txBody>
      </p:sp>
      <p:pic>
        <p:nvPicPr>
          <p:cNvPr id="3" name="Picture 14"/>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5000" y="457200"/>
            <a:ext cx="885825" cy="447675"/>
          </a:xfrm>
          <a:prstGeom prst="rect">
            <a:avLst/>
          </a:prstGeom>
          <a:noFill/>
        </p:spPr>
      </p:pic>
      <p:sp>
        <p:nvSpPr>
          <p:cNvPr id="9216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61"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447800" y="821017"/>
            <a:ext cx="533400" cy="245783"/>
          </a:xfrm>
          <a:prstGeom prst="rect">
            <a:avLst/>
          </a:prstGeom>
          <a:noFill/>
        </p:spPr>
      </p:pic>
      <p:sp>
        <p:nvSpPr>
          <p:cNvPr id="92163" name="Rectangle 3"/>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6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64"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14400" y="457200"/>
            <a:ext cx="1181100" cy="447675"/>
          </a:xfrm>
          <a:prstGeom prst="rect">
            <a:avLst/>
          </a:prstGeom>
          <a:noFill/>
        </p:spPr>
      </p:pic>
      <p:sp>
        <p:nvSpPr>
          <p:cNvPr id="92166" name="Rectangle 6"/>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68"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67"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572000" y="923925"/>
            <a:ext cx="3057525" cy="523875"/>
          </a:xfrm>
          <a:prstGeom prst="rect">
            <a:avLst/>
          </a:prstGeom>
          <a:noFill/>
        </p:spPr>
      </p:pic>
      <p:sp>
        <p:nvSpPr>
          <p:cNvPr id="92169" name="Rectangle 9"/>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Cambria Math" pitchFamily="18" charset="0"/>
                <a:ea typeface="Calibri"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92171"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0" name="Picture 10"/>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9600" y="990600"/>
            <a:ext cx="1495425" cy="476250"/>
          </a:xfrm>
          <a:prstGeom prst="rect">
            <a:avLst/>
          </a:prstGeom>
          <a:noFill/>
        </p:spPr>
      </p:pic>
      <p:sp>
        <p:nvSpPr>
          <p:cNvPr id="92172" name="Rectangle 12"/>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7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3"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39000" y="1524000"/>
            <a:ext cx="971550" cy="447675"/>
          </a:xfrm>
          <a:prstGeom prst="rect">
            <a:avLst/>
          </a:prstGeom>
          <a:noFill/>
        </p:spPr>
      </p:pic>
      <p:sp>
        <p:nvSpPr>
          <p:cNvPr id="92176"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5"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5943600" y="1447800"/>
            <a:ext cx="323850" cy="447675"/>
          </a:xfrm>
          <a:prstGeom prst="rect">
            <a:avLst/>
          </a:prstGeom>
          <a:noFill/>
        </p:spPr>
      </p:pic>
      <p:pic>
        <p:nvPicPr>
          <p:cNvPr id="20"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295650" y="1524000"/>
            <a:ext cx="971550" cy="447675"/>
          </a:xfrm>
          <a:prstGeom prst="rect">
            <a:avLst/>
          </a:prstGeom>
          <a:noFill/>
        </p:spPr>
      </p:pic>
      <p:sp>
        <p:nvSpPr>
          <p:cNvPr id="92178"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a:p>
        </p:txBody>
      </p:sp>
      <p:pic>
        <p:nvPicPr>
          <p:cNvPr id="92177" name="Picture 17"/>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391400" y="2066925"/>
            <a:ext cx="323850" cy="447675"/>
          </a:xfrm>
          <a:prstGeom prst="rect">
            <a:avLst/>
          </a:prstGeom>
          <a:noFill/>
        </p:spPr>
      </p:pic>
      <p:pic>
        <p:nvPicPr>
          <p:cNvPr id="23" name="Picture 15"/>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019550" y="2066925"/>
            <a:ext cx="323850" cy="447675"/>
          </a:xfrm>
          <a:prstGeom prst="rect">
            <a:avLst/>
          </a:prstGeom>
          <a:noFill/>
        </p:spPr>
      </p:pic>
      <p:sp>
        <p:nvSpPr>
          <p:cNvPr id="92180" name="Rectangle 2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79" name="Picture 19"/>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5486400" y="2590800"/>
            <a:ext cx="1314450" cy="447675"/>
          </a:xfrm>
          <a:prstGeom prst="rect">
            <a:avLst/>
          </a:prstGeom>
          <a:noFill/>
        </p:spPr>
      </p:pic>
      <p:sp>
        <p:nvSpPr>
          <p:cNvPr id="92181" name="Rectangle 21"/>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83" name="Rectangle 2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82" name="Picture 22"/>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3305175" y="2590800"/>
            <a:ext cx="1495425" cy="476250"/>
          </a:xfrm>
          <a:prstGeom prst="rect">
            <a:avLst/>
          </a:prstGeom>
          <a:noFill/>
        </p:spPr>
      </p:pic>
      <p:sp>
        <p:nvSpPr>
          <p:cNvPr id="92184" name="Rectangle 24"/>
          <p:cNvSpPr>
            <a:spLocks noChangeArrowheads="1"/>
          </p:cNvSpPr>
          <p:nvPr/>
        </p:nvSpPr>
        <p:spPr bwMode="auto">
          <a:xfrm>
            <a:off x="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8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85" name="Picture 25"/>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85725" y="2590800"/>
            <a:ext cx="295275" cy="409575"/>
          </a:xfrm>
          <a:prstGeom prst="rect">
            <a:avLst/>
          </a:prstGeom>
          <a:noFill/>
        </p:spPr>
      </p:pic>
      <p:sp>
        <p:nvSpPr>
          <p:cNvPr id="92188" name="Rectangle 2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87" name="Picture 27"/>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67200" y="3124200"/>
            <a:ext cx="1619250" cy="495300"/>
          </a:xfrm>
          <a:prstGeom prst="rect">
            <a:avLst/>
          </a:prstGeom>
          <a:noFill/>
        </p:spPr>
      </p:pic>
      <p:sp>
        <p:nvSpPr>
          <p:cNvPr id="92189" name="Rectangle 29"/>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91" name="Rectangle 3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90" name="Picture 30"/>
          <p:cNvPicPr>
            <a:picLocks noChangeAspect="1" noChangeArrowheads="1"/>
          </p:cNvPicPr>
          <p:nvPr/>
        </p:nvPicPr>
        <p:blipFill>
          <a:blip r:embed="rId13">
            <a:clrChange>
              <a:clrFrom>
                <a:srgbClr val="FFFFFF"/>
              </a:clrFrom>
              <a:clrTo>
                <a:srgbClr val="FFFFFF">
                  <a:alpha val="0"/>
                </a:srgbClr>
              </a:clrTo>
            </a:clrChange>
          </a:blip>
          <a:srcRect/>
          <a:stretch>
            <a:fillRect/>
          </a:stretch>
        </p:blipFill>
        <p:spPr bwMode="auto">
          <a:xfrm>
            <a:off x="2362200" y="3171825"/>
            <a:ext cx="847725" cy="409575"/>
          </a:xfrm>
          <a:prstGeom prst="rect">
            <a:avLst/>
          </a:prstGeom>
          <a:noFill/>
        </p:spPr>
      </p:pic>
      <p:sp>
        <p:nvSpPr>
          <p:cNvPr id="92192" name="Rectangle 32"/>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94" name="Rectangle 3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93" name="Picture 33"/>
          <p:cNvPicPr>
            <a:picLocks noChangeAspect="1" noChangeArrowheads="1"/>
          </p:cNvPicPr>
          <p:nvPr/>
        </p:nvPicPr>
        <p:blipFill>
          <a:blip r:embed="rId14">
            <a:clrChange>
              <a:clrFrom>
                <a:srgbClr val="FFFFFF"/>
              </a:clrFrom>
              <a:clrTo>
                <a:srgbClr val="FFFFFF">
                  <a:alpha val="0"/>
                </a:srgbClr>
              </a:clrTo>
            </a:clrChange>
          </a:blip>
          <a:srcRect/>
          <a:stretch>
            <a:fillRect/>
          </a:stretch>
        </p:blipFill>
        <p:spPr bwMode="auto">
          <a:xfrm>
            <a:off x="5172075" y="3733800"/>
            <a:ext cx="2295525" cy="447675"/>
          </a:xfrm>
          <a:prstGeom prst="rect">
            <a:avLst/>
          </a:prstGeom>
          <a:noFill/>
        </p:spPr>
      </p:pic>
      <p:sp>
        <p:nvSpPr>
          <p:cNvPr id="92195" name="Rectangle 35"/>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197" name="Rectangle 3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96" name="Picture 36"/>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2981325" y="3695700"/>
            <a:ext cx="1743075" cy="495300"/>
          </a:xfrm>
          <a:prstGeom prst="rect">
            <a:avLst/>
          </a:prstGeom>
          <a:noFill/>
        </p:spPr>
      </p:pic>
      <p:sp>
        <p:nvSpPr>
          <p:cNvPr id="92198" name="Rectangle 38"/>
          <p:cNvSpPr>
            <a:spLocks noChangeArrowheads="1"/>
          </p:cNvSpPr>
          <p:nvPr/>
        </p:nvSpPr>
        <p:spPr bwMode="auto">
          <a:xfrm>
            <a:off x="0" y="9525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00" name="Rectangle 4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199" name="Picture 39"/>
          <p:cNvPicPr>
            <a:picLocks noChangeAspect="1" noChangeArrowheads="1"/>
          </p:cNvPicPr>
          <p:nvPr/>
        </p:nvPicPr>
        <p:blipFill>
          <a:blip r:embed="rId16">
            <a:clrChange>
              <a:clrFrom>
                <a:srgbClr val="FFFFFF"/>
              </a:clrFrom>
              <a:clrTo>
                <a:srgbClr val="FFFFFF">
                  <a:alpha val="0"/>
                </a:srgbClr>
              </a:clrTo>
            </a:clrChange>
          </a:blip>
          <a:srcRect/>
          <a:stretch>
            <a:fillRect/>
          </a:stretch>
        </p:blipFill>
        <p:spPr bwMode="auto">
          <a:xfrm>
            <a:off x="4905375" y="4276725"/>
            <a:ext cx="2790825" cy="523875"/>
          </a:xfrm>
          <a:prstGeom prst="rect">
            <a:avLst/>
          </a:prstGeom>
          <a:noFill/>
        </p:spPr>
      </p:pic>
      <p:sp>
        <p:nvSpPr>
          <p:cNvPr id="92201" name="Rectangle 41"/>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600" b="0" i="0" u="none" strike="noStrike" cap="none" normalizeH="0" baseline="0" smtClean="0">
                <a:ln>
                  <a:noFill/>
                </a:ln>
                <a:solidFill>
                  <a:schemeClr val="tx1"/>
                </a:solidFill>
                <a:effectLst/>
                <a:latin typeface="Cambria Math" pitchFamily="18" charset="0"/>
                <a:ea typeface="Calibri" pitchFamily="34" charset="0"/>
                <a:cs typeface="Arial" pitchFamily="34" charset="0"/>
              </a:rPr>
              <a:t> </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92203" name="Rectangle 4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2202" name="Picture 42"/>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1381125" y="4352925"/>
            <a:ext cx="828675" cy="447675"/>
          </a:xfrm>
          <a:prstGeom prst="rect">
            <a:avLst/>
          </a:prstGeom>
          <a:noFill/>
        </p:spPr>
      </p:pic>
      <p:sp>
        <p:nvSpPr>
          <p:cNvPr id="92204" name="Rectangle 44"/>
          <p:cNvSpPr>
            <a:spLocks noChangeArrowheads="1"/>
          </p:cNvSpPr>
          <p:nvPr/>
        </p:nvSpPr>
        <p:spPr bwMode="auto">
          <a:xfrm>
            <a:off x="0" y="9048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0" name="Picture 9"/>
          <p:cNvPicPr>
            <a:picLocks noChangeAspect="1" noChangeArrowheads="1"/>
          </p:cNvPicPr>
          <p:nvPr/>
        </p:nvPicPr>
        <p:blipFill>
          <a:blip r:embed="rId18"/>
          <a:srcRect/>
          <a:stretch>
            <a:fillRect/>
          </a:stretch>
        </p:blipFill>
        <p:spPr bwMode="auto">
          <a:xfrm>
            <a:off x="6324600" y="4831292"/>
            <a:ext cx="990600" cy="4265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5474"/>
            <a:ext cx="8458200" cy="1754326"/>
          </a:xfrm>
          <a:prstGeom prst="rect">
            <a:avLst/>
          </a:prstGeom>
        </p:spPr>
        <p:txBody>
          <a:bodyPr wrap="square">
            <a:spAutoFit/>
          </a:bodyPr>
          <a:lstStyle/>
          <a:p>
            <a:pPr algn="r" rtl="1">
              <a:lnSpc>
                <a:spcPct val="150000"/>
              </a:lnSpc>
            </a:pPr>
            <a:r>
              <a:rPr lang="fa-IR" sz="2400" dirty="0" smtClean="0">
                <a:latin typeface="Times New Roman" pitchFamily="18" charset="0"/>
                <a:cs typeface="B Nazanin" pitchFamily="2" charset="-78"/>
              </a:rPr>
              <a:t>اگر مختصات را طوری دوران دهیم که بردار    به صورت عمودی به سمت بالا باشدداریم </a:t>
            </a:r>
            <a:r>
              <a:rPr lang="en-US" sz="2400" dirty="0" smtClean="0">
                <a:latin typeface="Times New Roman" pitchFamily="18" charset="0"/>
                <a:cs typeface="B Nazanin" pitchFamily="2" charset="-78"/>
              </a:rPr>
              <a:t>c=(0,1) </a:t>
            </a:r>
            <a:r>
              <a:rPr lang="fa-IR" sz="2400" dirty="0" smtClean="0">
                <a:latin typeface="Times New Roman" pitchFamily="18" charset="0"/>
                <a:cs typeface="B Nazanin" pitchFamily="2" charset="-78"/>
              </a:rPr>
              <a:t>و هر بردار جهت</a:t>
            </a:r>
            <a:r>
              <a:rPr lang="en-US" sz="2400" dirty="0" smtClean="0">
                <a:latin typeface="Times New Roman" pitchFamily="18" charset="0"/>
                <a:cs typeface="B Nazanin" pitchFamily="2" charset="-78"/>
              </a:rPr>
              <a:t> d=(d</a:t>
            </a:r>
            <a:r>
              <a:rPr lang="en-US" dirty="0" smtClean="0">
                <a:latin typeface="Times New Roman" pitchFamily="18" charset="0"/>
                <a:cs typeface="B Nazanin" pitchFamily="2" charset="-78"/>
              </a:rPr>
              <a:t>x</a:t>
            </a:r>
            <a:r>
              <a:rPr lang="en-US" sz="2400" dirty="0" smtClean="0">
                <a:latin typeface="Times New Roman" pitchFamily="18" charset="0"/>
                <a:cs typeface="B Nazanin" pitchFamily="2" charset="-78"/>
              </a:rPr>
              <a:t>,d</a:t>
            </a:r>
            <a:r>
              <a:rPr lang="en-US" dirty="0" smtClean="0">
                <a:latin typeface="Times New Roman" pitchFamily="18" charset="0"/>
                <a:cs typeface="B Nazanin" pitchFamily="2" charset="-78"/>
              </a:rPr>
              <a:t>y</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که را می توان به صورت</a:t>
            </a:r>
            <a:r>
              <a:rPr lang="en-US" sz="2400" dirty="0" smtClean="0">
                <a:latin typeface="Times New Roman" pitchFamily="18" charset="0"/>
                <a:cs typeface="B Nazanin" pitchFamily="2" charset="-78"/>
              </a:rPr>
              <a:t> d=(d</a:t>
            </a:r>
            <a:r>
              <a:rPr lang="en-US" dirty="0" smtClean="0">
                <a:latin typeface="Times New Roman" pitchFamily="18" charset="0"/>
                <a:cs typeface="B Nazanin" pitchFamily="2" charset="-78"/>
              </a:rPr>
              <a:t>x</a:t>
            </a:r>
            <a:r>
              <a:rPr lang="en-US" sz="2400" dirty="0" smtClean="0">
                <a:latin typeface="Times New Roman" pitchFamily="18" charset="0"/>
                <a:cs typeface="B Nazanin" pitchFamily="2" charset="-78"/>
              </a:rPr>
              <a:t>,1) </a:t>
            </a:r>
            <a:r>
              <a:rPr lang="fa-IR" sz="2400" dirty="0" smtClean="0">
                <a:latin typeface="Times New Roman" pitchFamily="18" charset="0"/>
                <a:cs typeface="B Nazanin" pitchFamily="2" charset="-78"/>
              </a:rPr>
              <a:t>نوشت که با</a:t>
            </a:r>
            <a:r>
              <a:rPr lang="en-US" sz="2400" dirty="0" smtClean="0">
                <a:latin typeface="Times New Roman" pitchFamily="18" charset="0"/>
                <a:cs typeface="B Nazanin" pitchFamily="2" charset="-78"/>
              </a:rPr>
              <a:t>𝑑</a:t>
            </a:r>
            <a:r>
              <a:rPr lang="en-US" dirty="0" smtClean="0">
                <a:latin typeface="Times New Roman" pitchFamily="18" charset="0"/>
                <a:cs typeface="B Nazanin" pitchFamily="2" charset="-78"/>
              </a:rPr>
              <a:t>𝑥</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روی خط </a:t>
            </a:r>
            <a:r>
              <a:rPr lang="en-US" sz="2400" dirty="0" smtClean="0">
                <a:latin typeface="Times New Roman" pitchFamily="18" charset="0"/>
                <a:cs typeface="B Nazanin" pitchFamily="2" charset="-78"/>
              </a:rPr>
              <a:t>𝑦=1 </a:t>
            </a:r>
            <a:r>
              <a:rPr lang="fa-IR" sz="2400" dirty="0" smtClean="0">
                <a:latin typeface="Times New Roman" pitchFamily="18" charset="0"/>
                <a:cs typeface="B Nazanin" pitchFamily="2" charset="-78"/>
              </a:rPr>
              <a:t>نشان داده میشود.</a:t>
            </a:r>
          </a:p>
        </p:txBody>
      </p:sp>
      <p:sp>
        <p:nvSpPr>
          <p:cNvPr id="93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7696200" y="1141274"/>
            <a:ext cx="152400" cy="409575"/>
          </a:xfrm>
          <a:prstGeom prst="rect">
            <a:avLst/>
          </a:prstGeom>
          <a:noFill/>
        </p:spPr>
      </p:pic>
      <p:pic>
        <p:nvPicPr>
          <p:cNvPr id="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495800" y="607874"/>
            <a:ext cx="152400" cy="409575"/>
          </a:xfrm>
          <a:prstGeom prst="rect">
            <a:avLst/>
          </a:prstGeom>
          <a:noFill/>
        </p:spPr>
      </p:pic>
      <p:pic>
        <p:nvPicPr>
          <p:cNvPr id="93187" name="Picture 3"/>
          <p:cNvPicPr>
            <a:picLocks noChangeAspect="1" noChangeArrowheads="1"/>
          </p:cNvPicPr>
          <p:nvPr/>
        </p:nvPicPr>
        <p:blipFill>
          <a:blip r:embed="rId3"/>
          <a:srcRect/>
          <a:stretch>
            <a:fillRect/>
          </a:stretch>
        </p:blipFill>
        <p:spPr bwMode="auto">
          <a:xfrm>
            <a:off x="533400" y="2537178"/>
            <a:ext cx="2900038" cy="503162"/>
          </a:xfrm>
          <a:prstGeom prst="rect">
            <a:avLst/>
          </a:prstGeom>
          <a:noFill/>
          <a:ln w="9525">
            <a:noFill/>
            <a:miter lim="800000"/>
            <a:headEnd/>
            <a:tailEnd/>
          </a:ln>
          <a:effectLst/>
        </p:spPr>
      </p:pic>
      <p:pic>
        <p:nvPicPr>
          <p:cNvPr id="93188" name="Picture 4"/>
          <p:cNvPicPr>
            <a:picLocks noChangeAspect="1" noChangeArrowheads="1"/>
          </p:cNvPicPr>
          <p:nvPr/>
        </p:nvPicPr>
        <p:blipFill>
          <a:blip r:embed="rId4"/>
          <a:srcRect/>
          <a:stretch>
            <a:fillRect/>
          </a:stretch>
        </p:blipFill>
        <p:spPr bwMode="auto">
          <a:xfrm>
            <a:off x="426868" y="3505202"/>
            <a:ext cx="4793940" cy="690234"/>
          </a:xfrm>
          <a:prstGeom prst="rect">
            <a:avLst/>
          </a:prstGeom>
          <a:noFill/>
          <a:ln w="9525">
            <a:noFill/>
            <a:miter lim="800000"/>
            <a:headEnd/>
            <a:tailEnd/>
          </a:ln>
          <a:effectLst/>
        </p:spPr>
      </p:pic>
      <p:pic>
        <p:nvPicPr>
          <p:cNvPr id="93189" name="Picture 5"/>
          <p:cNvPicPr>
            <a:picLocks noChangeAspect="1" noChangeArrowheads="1"/>
          </p:cNvPicPr>
          <p:nvPr/>
        </p:nvPicPr>
        <p:blipFill>
          <a:blip r:embed="rId5"/>
          <a:srcRect/>
          <a:stretch>
            <a:fillRect/>
          </a:stretch>
        </p:blipFill>
        <p:spPr bwMode="auto">
          <a:xfrm>
            <a:off x="533401" y="4724400"/>
            <a:ext cx="2285999" cy="522514"/>
          </a:xfrm>
          <a:prstGeom prst="rect">
            <a:avLst/>
          </a:prstGeom>
          <a:noFill/>
          <a:ln w="9525">
            <a:noFill/>
            <a:miter lim="800000"/>
            <a:headEnd/>
            <a:tailEnd/>
          </a:ln>
          <a:effectLst/>
        </p:spPr>
      </p:pic>
      <p:sp>
        <p:nvSpPr>
          <p:cNvPr id="9" name="TextBox 8"/>
          <p:cNvSpPr txBox="1"/>
          <p:nvPr/>
        </p:nvSpPr>
        <p:spPr>
          <a:xfrm>
            <a:off x="228600" y="5410200"/>
            <a:ext cx="8382000" cy="830997"/>
          </a:xfrm>
          <a:prstGeom prst="rect">
            <a:avLst/>
          </a:prstGeom>
          <a:noFill/>
        </p:spPr>
        <p:txBody>
          <a:bodyPr wrap="square" rtlCol="0">
            <a:spAutoFit/>
          </a:bodyPr>
          <a:lstStyle/>
          <a:p>
            <a:pPr algn="r"/>
            <a:r>
              <a:rPr lang="fa-IR" sz="2400" dirty="0" smtClean="0">
                <a:cs typeface="B Nazanin" pitchFamily="2" charset="-78"/>
              </a:rPr>
              <a:t>بنابراین یک دستگاه از نامعادله خطی یا به عبارت دیگر یک مسئله خطی یک متغیره         داریم .</a:t>
            </a:r>
            <a:endParaRPr lang="en-US" sz="2400" dirty="0">
              <a:cs typeface="B Nazanin" pitchFamily="2" charset="-78"/>
            </a:endParaRPr>
          </a:p>
        </p:txBody>
      </p:sp>
      <p:sp>
        <p:nvSpPr>
          <p:cNvPr id="93191"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90"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57200" y="5410200"/>
            <a:ext cx="247650" cy="457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31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86400" y="224135"/>
            <a:ext cx="3153427" cy="461665"/>
          </a:xfrm>
          <a:prstGeom prst="rect">
            <a:avLst/>
          </a:prstGeom>
          <a:noFill/>
        </p:spPr>
        <p:txBody>
          <a:bodyPr wrap="none" rtlCol="0">
            <a:spAutoFit/>
          </a:bodyPr>
          <a:lstStyle/>
          <a:p>
            <a:r>
              <a:rPr lang="en-US" sz="2400" b="1" dirty="0" smtClean="0">
                <a:latin typeface="Times New Roman" pitchFamily="18" charset="0"/>
                <a:cs typeface="Times New Roman" pitchFamily="18" charset="0"/>
              </a:rPr>
              <a:t>:</a:t>
            </a:r>
            <a:r>
              <a:rPr lang="fa-IR" sz="2400" b="1" dirty="0" smtClean="0">
                <a:latin typeface="Times New Roman" pitchFamily="18" charset="0"/>
                <a:cs typeface="Times New Roman" pitchFamily="18" charset="0"/>
              </a:rPr>
              <a:t>(</a:t>
            </a:r>
            <a:r>
              <a:rPr lang="fa-IR" sz="2400" b="1" dirty="0" smtClean="0">
                <a:latin typeface="Times New Roman" pitchFamily="18" charset="0"/>
                <a:cs typeface="B Nazanin" pitchFamily="2" charset="-78"/>
              </a:rPr>
              <a:t>عادی</a:t>
            </a:r>
            <a:r>
              <a:rPr lang="fa-IR"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Ordinary Facet</a:t>
            </a:r>
            <a:endParaRPr lang="en-US" sz="2400" b="1" dirty="0">
              <a:latin typeface="Times New Roman" pitchFamily="18" charset="0"/>
              <a:cs typeface="Times New Roman" pitchFamily="18" charset="0"/>
            </a:endParaRPr>
          </a:p>
        </p:txBody>
      </p:sp>
      <p:sp>
        <p:nvSpPr>
          <p:cNvPr id="3" name="TextBox 2"/>
          <p:cNvSpPr txBox="1"/>
          <p:nvPr/>
        </p:nvSpPr>
        <p:spPr>
          <a:xfrm>
            <a:off x="-36204" y="762000"/>
            <a:ext cx="8799204" cy="1569660"/>
          </a:xfrm>
          <a:prstGeom prst="rect">
            <a:avLst/>
          </a:prstGeom>
          <a:noFill/>
        </p:spPr>
        <p:txBody>
          <a:bodyPr wrap="none" rtlCol="0">
            <a:spAutoFit/>
          </a:bodyPr>
          <a:lstStyle/>
          <a:p>
            <a:pPr algn="r" rtl="1">
              <a:lnSpc>
                <a:spcPct val="200000"/>
              </a:lnSpc>
            </a:pPr>
            <a:r>
              <a:rPr lang="fa-IR" sz="2400" dirty="0" smtClean="0">
                <a:latin typeface="Times New Roman" pitchFamily="18" charset="0"/>
                <a:cs typeface="B Nazanin" pitchFamily="2" charset="-78"/>
              </a:rPr>
              <a:t>سطحی از</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a:t>
            </a:r>
            <a:r>
              <a:rPr lang="en-US" sz="2400" b="1" dirty="0" smtClean="0">
                <a:latin typeface="Allegro" pitchFamily="2" charset="0"/>
                <a:cs typeface="B Nazanin" pitchFamily="2" charset="-78"/>
              </a:rPr>
              <a:t>P</a:t>
            </a:r>
            <a:r>
              <a:rPr lang="fa-IR" sz="2400" dirty="0" smtClean="0">
                <a:latin typeface="Times New Roman" pitchFamily="18" charset="0"/>
                <a:cs typeface="B Nazanin" pitchFamily="2" charset="-78"/>
              </a:rPr>
              <a:t> که </a:t>
            </a:r>
            <a:r>
              <a:rPr lang="en-US" sz="2400" dirty="0" smtClean="0">
                <a:latin typeface="Times New Roman" pitchFamily="18" charset="0"/>
                <a:cs typeface="B Nazanin" pitchFamily="2" charset="-78"/>
              </a:rPr>
              <a:t>top facet </a:t>
            </a:r>
            <a:r>
              <a:rPr lang="fa-IR" sz="2400" dirty="0" smtClean="0">
                <a:latin typeface="Times New Roman" pitchFamily="18" charset="0"/>
                <a:cs typeface="B Nazanin" pitchFamily="2" charset="-78"/>
              </a:rPr>
              <a:t> نباشد که متناظر با هر وجه عادی </a:t>
            </a:r>
            <a:r>
              <a:rPr lang="en-US" sz="2400" dirty="0" smtClean="0">
                <a:latin typeface="Times New Roman" pitchFamily="18" charset="0"/>
                <a:cs typeface="B Nazanin" pitchFamily="2" charset="-78"/>
              </a:rPr>
              <a:t>f</a:t>
            </a:r>
            <a:r>
              <a:rPr lang="fa-IR" sz="2400" dirty="0" smtClean="0">
                <a:latin typeface="Times New Roman" pitchFamily="18" charset="0"/>
                <a:cs typeface="B Nazanin" pitchFamily="2" charset="-78"/>
              </a:rPr>
              <a:t> یک سطح در قالب وجود</a:t>
            </a:r>
          </a:p>
          <a:p>
            <a:pPr algn="r" rtl="1">
              <a:lnSpc>
                <a:spcPct val="200000"/>
              </a:lnSpc>
            </a:pPr>
            <a:r>
              <a:rPr lang="fa-IR" sz="2400" dirty="0" smtClean="0">
                <a:latin typeface="Times New Roman" pitchFamily="18" charset="0"/>
                <a:cs typeface="B Nazanin" pitchFamily="2" charset="-78"/>
              </a:rPr>
              <a:t>دارد که با</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نشان داده می شود .</a:t>
            </a:r>
            <a:endParaRPr lang="en-US" sz="2400" dirty="0">
              <a:latin typeface="Times New Roman" pitchFamily="18" charset="0"/>
              <a:cs typeface="B Nazanin" pitchFamily="2" charset="-78"/>
            </a:endParaRPr>
          </a:p>
        </p:txBody>
      </p:sp>
      <p:sp>
        <p:nvSpPr>
          <p:cNvPr id="5" name="TextBox 4"/>
          <p:cNvSpPr txBox="1"/>
          <p:nvPr/>
        </p:nvSpPr>
        <p:spPr>
          <a:xfrm>
            <a:off x="3128868" y="2514600"/>
            <a:ext cx="5557932" cy="461665"/>
          </a:xfrm>
          <a:prstGeom prst="rect">
            <a:avLst/>
          </a:prstGeom>
          <a:noFill/>
        </p:spPr>
        <p:txBody>
          <a:bodyPr wrap="none" rtlCol="0">
            <a:spAutoFit/>
          </a:bodyPr>
          <a:lstStyle/>
          <a:p>
            <a:r>
              <a:rPr lang="fa-IR" sz="2400" dirty="0">
                <a:cs typeface="B Nazanin" pitchFamily="2" charset="-78"/>
              </a:rPr>
              <a:t>برای خارج کردن قطعه از قالب </a:t>
            </a:r>
            <a:r>
              <a:rPr lang="fa-IR" sz="2400" dirty="0" smtClean="0">
                <a:cs typeface="B Nazanin" pitchFamily="2" charset="-78"/>
              </a:rPr>
              <a:t>باید یک </a:t>
            </a:r>
            <a:r>
              <a:rPr lang="fa-IR" sz="2400" dirty="0">
                <a:cs typeface="B Nazanin" pitchFamily="2" charset="-78"/>
              </a:rPr>
              <a:t>جهت </a:t>
            </a:r>
            <a:r>
              <a:rPr lang="fa-IR" sz="2400" dirty="0" smtClean="0">
                <a:cs typeface="B Nazanin" pitchFamily="2" charset="-78"/>
              </a:rPr>
              <a:t>تعیین </a:t>
            </a:r>
            <a:r>
              <a:rPr lang="fa-IR" sz="2400" dirty="0">
                <a:cs typeface="B Nazanin" pitchFamily="2" charset="-78"/>
              </a:rPr>
              <a:t>شود.</a:t>
            </a:r>
            <a:endParaRPr lang="en-US" sz="2400" dirty="0">
              <a:cs typeface="B Nazanin" pitchFamily="2" charset="-78"/>
            </a:endParaRPr>
          </a:p>
        </p:txBody>
      </p:sp>
      <p:pic>
        <p:nvPicPr>
          <p:cNvPr id="4098" name="Picture 2" descr="C:\Users\VAIO\Desktop\Untitled-1.jpg"/>
          <p:cNvPicPr>
            <a:picLocks noChangeAspect="1" noChangeArrowheads="1"/>
          </p:cNvPicPr>
          <p:nvPr/>
        </p:nvPicPr>
        <p:blipFill>
          <a:blip r:embed="rId2"/>
          <a:srcRect/>
          <a:stretch>
            <a:fillRect/>
          </a:stretch>
        </p:blipFill>
        <p:spPr bwMode="auto">
          <a:xfrm>
            <a:off x="1143000" y="3529013"/>
            <a:ext cx="1812925" cy="1195387"/>
          </a:xfrm>
          <a:prstGeom prst="rect">
            <a:avLst/>
          </a:prstGeom>
          <a:noFill/>
        </p:spPr>
      </p:pic>
      <p:cxnSp>
        <p:nvCxnSpPr>
          <p:cNvPr id="8" name="Straight Arrow Connector 7"/>
          <p:cNvCxnSpPr/>
          <p:nvPr/>
        </p:nvCxnSpPr>
        <p:spPr>
          <a:xfrm rot="16200000" flipV="1">
            <a:off x="1295399" y="3071813"/>
            <a:ext cx="533400"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099" name="Picture 3" descr="C:\Users\VAIO\Desktop\2.jpg"/>
          <p:cNvPicPr>
            <a:picLocks noChangeAspect="1" noChangeArrowheads="1"/>
          </p:cNvPicPr>
          <p:nvPr/>
        </p:nvPicPr>
        <p:blipFill>
          <a:blip r:embed="rId3"/>
          <a:srcRect/>
          <a:stretch>
            <a:fillRect/>
          </a:stretch>
        </p:blipFill>
        <p:spPr bwMode="auto">
          <a:xfrm>
            <a:off x="3665538" y="3476626"/>
            <a:ext cx="1812925" cy="1195387"/>
          </a:xfrm>
          <a:prstGeom prst="rect">
            <a:avLst/>
          </a:prstGeom>
          <a:noFill/>
        </p:spPr>
      </p:pic>
      <p:cxnSp>
        <p:nvCxnSpPr>
          <p:cNvPr id="12" name="Straight Arrow Connector 11"/>
          <p:cNvCxnSpPr/>
          <p:nvPr/>
        </p:nvCxnSpPr>
        <p:spPr>
          <a:xfrm rot="5400000" flipH="1" flipV="1">
            <a:off x="4228306" y="3185319"/>
            <a:ext cx="533400"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4100" name="Picture 4" descr="C:\Users\VAIO\Desktop\3.jpg"/>
          <p:cNvPicPr>
            <a:picLocks noChangeAspect="1" noChangeArrowheads="1"/>
          </p:cNvPicPr>
          <p:nvPr/>
        </p:nvPicPr>
        <p:blipFill>
          <a:blip r:embed="rId4"/>
          <a:srcRect/>
          <a:stretch>
            <a:fillRect/>
          </a:stretch>
        </p:blipFill>
        <p:spPr bwMode="auto">
          <a:xfrm>
            <a:off x="6035675" y="3452813"/>
            <a:ext cx="1812925" cy="1195387"/>
          </a:xfrm>
          <a:prstGeom prst="rect">
            <a:avLst/>
          </a:prstGeom>
          <a:noFill/>
        </p:spPr>
      </p:pic>
      <p:cxnSp>
        <p:nvCxnSpPr>
          <p:cNvPr id="16" name="Straight Arrow Connector 15"/>
          <p:cNvCxnSpPr/>
          <p:nvPr/>
        </p:nvCxnSpPr>
        <p:spPr>
          <a:xfrm rot="5400000" flipH="1" flipV="1">
            <a:off x="6884194" y="2997994"/>
            <a:ext cx="481013"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0" name="Rectangle 19"/>
          <p:cNvSpPr/>
          <p:nvPr/>
        </p:nvSpPr>
        <p:spPr>
          <a:xfrm>
            <a:off x="0" y="4667071"/>
            <a:ext cx="8763000" cy="1754326"/>
          </a:xfrm>
          <a:prstGeom prst="rect">
            <a:avLst/>
          </a:prstGeom>
        </p:spPr>
        <p:txBody>
          <a:bodyPr wrap="square">
            <a:spAutoFit/>
          </a:bodyPr>
          <a:lstStyle/>
          <a:p>
            <a:pPr algn="r" rtl="1">
              <a:lnSpc>
                <a:spcPct val="150000"/>
              </a:lnSpc>
            </a:pPr>
            <a:r>
              <a:rPr lang="fa-IR" sz="2400" dirty="0">
                <a:latin typeface="Times New Roman" pitchFamily="18" charset="0"/>
                <a:cs typeface="B Nazanin" pitchFamily="2" charset="-78"/>
              </a:rPr>
              <a:t>با توجه به این که وجهی از </a:t>
            </a:r>
            <a:r>
              <a:rPr lang="fa-IR" sz="2400" dirty="0" smtClean="0">
                <a:latin typeface="Times New Roman" pitchFamily="18" charset="0"/>
                <a:cs typeface="B Nazanin" pitchFamily="2" charset="-78"/>
              </a:rPr>
              <a:t>شیء </a:t>
            </a:r>
            <a:r>
              <a:rPr lang="fa-IR" sz="2400" dirty="0">
                <a:latin typeface="Times New Roman" pitchFamily="18" charset="0"/>
                <a:cs typeface="B Nazanin" pitchFamily="2" charset="-78"/>
              </a:rPr>
              <a:t>که با قالب تماس ندارد </a:t>
            </a:r>
            <a:r>
              <a:rPr lang="fa-IR" sz="2400" dirty="0" smtClean="0">
                <a:latin typeface="Times New Roman" pitchFamily="18" charset="0"/>
                <a:cs typeface="B Nazanin" pitchFamily="2" charset="-78"/>
              </a:rPr>
              <a:t>(</a:t>
            </a:r>
            <a:r>
              <a:rPr lang="en-US" sz="2400" dirty="0" smtClean="0">
                <a:latin typeface="Times New Roman" pitchFamily="18" charset="0"/>
                <a:cs typeface="B Nazanin" pitchFamily="2" charset="-78"/>
              </a:rPr>
              <a:t>Top facet</a:t>
            </a:r>
            <a:r>
              <a:rPr lang="fa-IR" sz="2400" dirty="0" smtClean="0">
                <a:latin typeface="Times New Roman" pitchFamily="18" charset="0"/>
                <a:cs typeface="B Nazanin" pitchFamily="2" charset="-78"/>
              </a:rPr>
              <a:t>)</a:t>
            </a:r>
            <a:r>
              <a:rPr lang="en-US" sz="2400" dirty="0" smtClean="0">
                <a:latin typeface="Times New Roman" pitchFamily="18" charset="0"/>
                <a:cs typeface="B Nazanin" pitchFamily="2" charset="-78"/>
              </a:rPr>
              <a:t> </a:t>
            </a:r>
            <a:r>
              <a:rPr lang="fa-IR" sz="2400" dirty="0" smtClean="0">
                <a:latin typeface="Times New Roman" pitchFamily="18" charset="0"/>
                <a:cs typeface="B Nazanin" pitchFamily="2" charset="-78"/>
              </a:rPr>
              <a:t> در بالای قالب است،</a:t>
            </a:r>
          </a:p>
          <a:p>
            <a:pPr algn="r" rtl="1">
              <a:lnSpc>
                <a:spcPct val="150000"/>
              </a:lnSpc>
            </a:pPr>
            <a:r>
              <a:rPr lang="fa-IR" sz="2400" dirty="0" smtClean="0">
                <a:latin typeface="Times New Roman" pitchFamily="18" charset="0"/>
                <a:cs typeface="B Nazanin" pitchFamily="2" charset="-78"/>
              </a:rPr>
              <a:t> جهت انتخابی باید </a:t>
            </a:r>
            <a:r>
              <a:rPr lang="fa-IR" sz="2400" dirty="0">
                <a:latin typeface="Times New Roman" pitchFamily="18" charset="0"/>
                <a:cs typeface="B Nazanin" pitchFamily="2" charset="-78"/>
              </a:rPr>
              <a:t>رو به بالا </a:t>
            </a:r>
            <a:r>
              <a:rPr lang="fa-IR" sz="2400" dirty="0" smtClean="0">
                <a:latin typeface="Times New Roman" pitchFamily="18" charset="0"/>
                <a:cs typeface="B Nazanin" pitchFamily="2" charset="-78"/>
              </a:rPr>
              <a:t>(یعنی در راستای </a:t>
            </a:r>
            <a:r>
              <a:rPr lang="fa-IR" sz="2400" dirty="0">
                <a:latin typeface="Times New Roman" pitchFamily="18" charset="0"/>
                <a:cs typeface="B Nazanin" pitchFamily="2" charset="-78"/>
              </a:rPr>
              <a:t>محور </a:t>
            </a:r>
            <a:r>
              <a:rPr lang="en-US" sz="2400" dirty="0">
                <a:latin typeface="Times New Roman" pitchFamily="18" charset="0"/>
                <a:cs typeface="B Nazanin" pitchFamily="2" charset="-78"/>
              </a:rPr>
              <a:t>z </a:t>
            </a:r>
            <a:r>
              <a:rPr lang="fa-IR" sz="2400" dirty="0" smtClean="0">
                <a:latin typeface="Times New Roman" pitchFamily="18" charset="0"/>
                <a:cs typeface="B Nazanin" pitchFamily="2" charset="-78"/>
              </a:rPr>
              <a:t>صعودی) باشد اما این محدودیت یک شرط لازم است و به تنهایی برای داشتن یک جهت خروج معتبر کافی نیست.</a:t>
            </a:r>
            <a:endParaRPr lang="en-US" sz="2400" dirty="0">
              <a:latin typeface="Times New Roman" pitchFamily="18" charset="0"/>
              <a:cs typeface="B Nazanin" pitchFamily="2" charset="-78"/>
            </a:endParaRPr>
          </a:p>
        </p:txBody>
      </p:sp>
      <p:pic>
        <p:nvPicPr>
          <p:cNvPr id="13"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439025" y="1676400"/>
            <a:ext cx="180975" cy="438150"/>
          </a:xfrm>
          <a:prstGeom prst="rect">
            <a:avLst/>
          </a:prstGeom>
          <a:noFill/>
        </p:spPr>
      </p:pic>
    </p:spTree>
    <p:extLst>
      <p:ext uri="{BB962C8B-B14F-4D97-AF65-F5344CB8AC3E}">
        <p14:creationId xmlns:p14="http://schemas.microsoft.com/office/powerpoint/2010/main" val="128320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TotalTime>
  <Words>5562</Words>
  <Application>Microsoft Office PowerPoint</Application>
  <PresentationFormat>On-screen Show (4:3)</PresentationFormat>
  <Paragraphs>376</Paragraphs>
  <Slides>83</Slides>
  <Notes>4</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Office Theme</vt:lpstr>
      <vt:lpstr>ارائه دهندگان :</vt:lpstr>
      <vt:lpstr>Linear Programming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VAIO</dc:creator>
  <cp:lastModifiedBy>Agc</cp:lastModifiedBy>
  <cp:revision>17</cp:revision>
  <dcterms:created xsi:type="dcterms:W3CDTF">2013-03-04T16:51:59Z</dcterms:created>
  <dcterms:modified xsi:type="dcterms:W3CDTF">2013-03-12T05:40:54Z</dcterms:modified>
</cp:coreProperties>
</file>