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69" r:id="rId5"/>
    <p:sldId id="264" r:id="rId6"/>
    <p:sldId id="259" r:id="rId7"/>
    <p:sldId id="260" r:id="rId8"/>
    <p:sldId id="270" r:id="rId9"/>
    <p:sldId id="261" r:id="rId10"/>
    <p:sldId id="265" r:id="rId11"/>
    <p:sldId id="271" r:id="rId12"/>
    <p:sldId id="272"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3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12/13/2020</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12/13/2020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12/13/2020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12/13/2020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12/13/2020</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12/13/2020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12/13/2020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12/13/2020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12/13/2020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D0B8D63-E026-4E54-B301-C824E1BD14F3}" type="datetimeFigureOut">
              <a:rPr lang="en-US" dirty="0"/>
              <a:t>12/13/2020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12/13/2020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12/13/2020</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به نام خدا</a:t>
            </a:r>
            <a:endParaRPr lang="en-US" dirty="0"/>
          </a:p>
        </p:txBody>
      </p:sp>
      <p:sp>
        <p:nvSpPr>
          <p:cNvPr id="3" name="Subtitle 2"/>
          <p:cNvSpPr>
            <a:spLocks noGrp="1"/>
          </p:cNvSpPr>
          <p:nvPr>
            <p:ph type="subTitle" idx="1"/>
          </p:nvPr>
        </p:nvSpPr>
        <p:spPr>
          <a:xfrm>
            <a:off x="1562100" y="4682062"/>
            <a:ext cx="9070848" cy="727426"/>
          </a:xfrm>
        </p:spPr>
        <p:txBody>
          <a:bodyPr>
            <a:normAutofit/>
          </a:bodyPr>
          <a:lstStyle/>
          <a:p>
            <a:pPr algn="l"/>
            <a:r>
              <a:rPr lang="fa-IR" dirty="0" smtClean="0"/>
              <a:t>گروه 10 : علیرضا </a:t>
            </a:r>
            <a:r>
              <a:rPr lang="fa-IR" dirty="0" smtClean="0"/>
              <a:t>باباپور</a:t>
            </a:r>
            <a:r>
              <a:rPr lang="fa-IR" dirty="0"/>
              <a:t> </a:t>
            </a:r>
            <a:r>
              <a:rPr lang="fa-IR" dirty="0" smtClean="0"/>
              <a:t>و رضا کاظمینی و اشکان احسانی</a:t>
            </a:r>
            <a:endParaRPr lang="fa-IR" dirty="0" smtClean="0"/>
          </a:p>
          <a:p>
            <a:pPr algn="r"/>
            <a:r>
              <a:rPr lang="fa-IR" dirty="0" smtClean="0"/>
              <a:t>مبحث : مغناطیس</a:t>
            </a:r>
            <a:endParaRPr lang="en-US" dirty="0"/>
          </a:p>
        </p:txBody>
      </p:sp>
    </p:spTree>
    <p:extLst>
      <p:ext uri="{BB962C8B-B14F-4D97-AF65-F5344CB8AC3E}">
        <p14:creationId xmlns:p14="http://schemas.microsoft.com/office/powerpoint/2010/main" val="34142086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55193" y="640935"/>
            <a:ext cx="6802452" cy="400110"/>
          </a:xfrm>
          <a:prstGeom prst="rect">
            <a:avLst/>
          </a:prstGeom>
          <a:noFill/>
        </p:spPr>
        <p:txBody>
          <a:bodyPr wrap="square" rtlCol="0">
            <a:spAutoFit/>
          </a:bodyPr>
          <a:lstStyle/>
          <a:p>
            <a:pPr algn="ctr" rtl="1"/>
            <a:r>
              <a:rPr lang="fa-IR" sz="2000" dirty="0" smtClean="0">
                <a:solidFill>
                  <a:srgbClr val="FF0000"/>
                </a:solidFill>
                <a:cs typeface="B Nazanin" panose="00000400000000000000" pitchFamily="2" charset="-78"/>
              </a:rPr>
              <a:t>میدان مغناطیسی ساده تر :</a:t>
            </a:r>
            <a:endParaRPr lang="en-US" sz="2000" dirty="0">
              <a:solidFill>
                <a:srgbClr val="FF0000"/>
              </a:solidFill>
              <a:cs typeface="B Nazanin" panose="00000400000000000000" pitchFamily="2" charset="-78"/>
            </a:endParaRPr>
          </a:p>
        </p:txBody>
      </p:sp>
      <p:sp>
        <p:nvSpPr>
          <p:cNvPr id="3" name="TextBox 2"/>
          <p:cNvSpPr txBox="1"/>
          <p:nvPr/>
        </p:nvSpPr>
        <p:spPr>
          <a:xfrm>
            <a:off x="1632246" y="1529697"/>
            <a:ext cx="9049997" cy="2400657"/>
          </a:xfrm>
          <a:prstGeom prst="rect">
            <a:avLst/>
          </a:prstGeom>
          <a:noFill/>
        </p:spPr>
        <p:txBody>
          <a:bodyPr wrap="square" rtlCol="0">
            <a:spAutoFit/>
          </a:bodyPr>
          <a:lstStyle/>
          <a:p>
            <a:pPr algn="r" rtl="1">
              <a:lnSpc>
                <a:spcPct val="150000"/>
              </a:lnSpc>
            </a:pPr>
            <a:r>
              <a:rPr lang="fa-IR" sz="2000" dirty="0" smtClean="0">
                <a:cs typeface="B Nazanin" panose="00000400000000000000" pitchFamily="2" charset="-78"/>
              </a:rPr>
              <a:t>یک اهن ربا یک میدانی در اطراف خود ایجاد میکند که به ان میدان مغناطیسی میگویند . جهت جریان مغناطیسی درون اهنربا از قطب شمال اهنربا به قطب جنوب ان است که ان را با خط هایی که در اصطلاح شار میگویند نمایش داده میشود . اگر چگالی شار بیشتر باشد یعنی میزان نیروی مغناطیسی بیشتر است و به قطب های اهنربا نزدیک تر است و اگر چگالی ان کمتر باشد نیروی مغناطیسی کمتر است و از قطب های اهن ربا دور تر است خطوط شار را با نماد </a:t>
            </a:r>
            <a:r>
              <a:rPr lang="en-US" sz="2000" dirty="0" smtClean="0">
                <a:cs typeface="B Nazanin" panose="00000400000000000000" pitchFamily="2" charset="-78"/>
              </a:rPr>
              <a:t>Φ</a:t>
            </a:r>
            <a:r>
              <a:rPr lang="fa-IR" sz="2000" dirty="0" smtClean="0">
                <a:cs typeface="B Nazanin" panose="00000400000000000000" pitchFamily="2" charset="-78"/>
              </a:rPr>
              <a:t> نشان میدهند .    </a:t>
            </a:r>
            <a:endParaRPr lang="en-US" sz="2000" dirty="0">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9374" y="3832157"/>
            <a:ext cx="3407870" cy="1970437"/>
          </a:xfrm>
          <a:prstGeom prst="rect">
            <a:avLst/>
          </a:prstGeom>
        </p:spPr>
      </p:pic>
      <p:pic>
        <p:nvPicPr>
          <p:cNvPr id="5" name="Picture 4" descr="خطوط نیروی مغناطیسی"/>
          <p:cNvPicPr/>
          <p:nvPr/>
        </p:nvPicPr>
        <p:blipFill>
          <a:blip r:embed="rId3" cstate="print"/>
          <a:srcRect/>
          <a:stretch>
            <a:fillRect/>
          </a:stretch>
        </p:blipFill>
        <p:spPr bwMode="auto">
          <a:xfrm>
            <a:off x="6867792" y="3798694"/>
            <a:ext cx="1923249" cy="2003900"/>
          </a:xfrm>
          <a:prstGeom prst="rect">
            <a:avLst/>
          </a:prstGeom>
          <a:noFill/>
          <a:ln w="9525">
            <a:noFill/>
            <a:miter lim="800000"/>
            <a:headEnd/>
            <a:tailEnd/>
          </a:ln>
        </p:spPr>
      </p:pic>
    </p:spTree>
    <p:extLst>
      <p:ext uri="{BB962C8B-B14F-4D97-AF65-F5344CB8AC3E}">
        <p14:creationId xmlns:p14="http://schemas.microsoft.com/office/powerpoint/2010/main" val="8446260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0991" y="692209"/>
            <a:ext cx="8810714" cy="4912883"/>
          </a:xfrm>
          <a:prstGeom prst="rect">
            <a:avLst/>
          </a:prstGeom>
          <a:noFill/>
        </p:spPr>
        <p:txBody>
          <a:bodyPr wrap="square" rtlCol="0">
            <a:spAutoFit/>
          </a:bodyPr>
          <a:lstStyle/>
          <a:p>
            <a:pPr algn="r" rtl="1" fontAlgn="base">
              <a:lnSpc>
                <a:spcPct val="150000"/>
              </a:lnSpc>
            </a:pPr>
            <a:r>
              <a:rPr lang="ar-SA" sz="1400" dirty="0">
                <a:cs typeface="B Nazanin" panose="00000400000000000000" pitchFamily="2" charset="-78"/>
              </a:rPr>
              <a:t>هر ماده از اتم تشکیل می شود. هر اتم از یک هسته و تعدادی الکترون که به دور هسته می گردند تشکیل شده است. با حرکت الکترون جریان الکتریکی ایجاد می شود.</a:t>
            </a:r>
            <a:endParaRPr lang="en-US" sz="1400" dirty="0">
              <a:cs typeface="B Nazanin" panose="00000400000000000000" pitchFamily="2" charset="-78"/>
            </a:endParaRPr>
          </a:p>
          <a:p>
            <a:pPr algn="r" rtl="1" fontAlgn="base">
              <a:lnSpc>
                <a:spcPct val="150000"/>
              </a:lnSpc>
            </a:pPr>
            <a:r>
              <a:rPr lang="ar-SA" sz="1400" dirty="0">
                <a:cs typeface="B Nazanin" panose="00000400000000000000" pitchFamily="2" charset="-78"/>
              </a:rPr>
              <a:t>بر طبق یک قانون به اسم قانون دست راست اگر چهار انگشت دست راستمان را در جهت حرکت الکترونها بگیریم، یعنی در جهت جریان الکتریکی، در جهت شصت دست راست یک میدان مغناطیسی ایجاد می شود.</a:t>
            </a:r>
            <a:endParaRPr lang="en-US" sz="1400" dirty="0">
              <a:cs typeface="B Nazanin" panose="00000400000000000000" pitchFamily="2" charset="-78"/>
            </a:endParaRPr>
          </a:p>
          <a:p>
            <a:pPr algn="r" rtl="1">
              <a:lnSpc>
                <a:spcPct val="150000"/>
              </a:lnSpc>
            </a:pPr>
            <a:r>
              <a:rPr lang="en-US" sz="1400" dirty="0">
                <a:cs typeface="B Nazanin" panose="00000400000000000000" pitchFamily="2" charset="-78"/>
              </a:rPr>
              <a:t> </a:t>
            </a:r>
            <a:r>
              <a:rPr lang="fa-IR" sz="1400" dirty="0">
                <a:cs typeface="B Nazanin" panose="00000400000000000000" pitchFamily="2" charset="-78"/>
              </a:rPr>
              <a:t>بنابرین با حرکت الکترون به دور هسته میدان مغناطیسی خواهیم داشت. بر حسب جهت حرکت الکترون، ساعتگرد یا پادساعتگرد، میدان مغناطیسی ایجاد شده در اتم به جهت پایین یا بالا خواهد بود. به این میدان ایجاد شده ممان می گویند . ممان از دو منبع ایجاد می شود . یکی مربوط به حرکت اوربیتالی الکترون و دیگری ناشی از چرخش الکترون به دور محور خودش.</a:t>
            </a:r>
            <a:br>
              <a:rPr lang="fa-IR" sz="1400" dirty="0">
                <a:cs typeface="B Nazanin" panose="00000400000000000000" pitchFamily="2" charset="-78"/>
              </a:rPr>
            </a:br>
            <a:r>
              <a:rPr lang="fa-IR" sz="1400" dirty="0">
                <a:cs typeface="B Nazanin" panose="00000400000000000000" pitchFamily="2" charset="-78"/>
              </a:rPr>
              <a:t>تعداد ممان های مغناطیسی (دو قطبی های مغناطیسی ) موجود در جسم تقسیم بر حجم جسم را مغناطش می گویند که معیار سنجش میزان مغناطیس شدن یک جسم می باشد .</a:t>
            </a:r>
            <a:br>
              <a:rPr lang="fa-IR" sz="1400" dirty="0">
                <a:cs typeface="B Nazanin" panose="00000400000000000000" pitchFamily="2" charset="-78"/>
              </a:rPr>
            </a:br>
            <a:r>
              <a:rPr lang="fa-IR" sz="1400" dirty="0">
                <a:cs typeface="B Nazanin" panose="00000400000000000000" pitchFamily="2" charset="-78"/>
              </a:rPr>
              <a:t>همه ی اینها را گفتیم تا به توضیح حوزه های مغناطیسی بپردازیم .</a:t>
            </a:r>
            <a:br>
              <a:rPr lang="fa-IR" sz="1400" dirty="0">
                <a:cs typeface="B Nazanin" panose="00000400000000000000" pitchFamily="2" charset="-78"/>
              </a:rPr>
            </a:br>
            <a:r>
              <a:rPr lang="fa-IR" sz="1400" dirty="0">
                <a:cs typeface="B Nazanin" panose="00000400000000000000" pitchFamily="2" charset="-78"/>
              </a:rPr>
              <a:t>حوزه مغناطیسی منطقه ای در داخل یک ماده ی مغناطیسی است که در آن مغناطش در یک جهت یکنواخت است . همانطور که قبلا گفته بودیم اگر آهن ربا را به کوچکترین قطعات تقسیم کنیم قطعات به دست آمده خود نیز آهن ربا است بنابرین یک ماده ی مغناطیسی مجموعه ای از حوزه های مغناطیسی است . در مواد مغناطیسی دور از یک میدان مغناطیسی حوزه های مغناطیسی جهت خاصی ندارند و در جهت های مختلف پراکنده اند اما اگر این حوزه ها تحت تاثیر یک میدان مغناطیسی برای مثال آهن ربا قرار بگیرند دارای جهت منظم می شوند . اگر یک میدان مغناطیسی را در نزدیکی یک ماده ی مغناطیسی بگیریم قطب حوزه های مغناطیسی هم جهت قطب میدان مغناطیسی ما می شود.</a:t>
            </a:r>
            <a:endParaRPr lang="en-US" sz="1400" dirty="0">
              <a:cs typeface="B Nazanin" panose="00000400000000000000" pitchFamily="2" charset="-78"/>
            </a:endParaRPr>
          </a:p>
        </p:txBody>
      </p:sp>
    </p:spTree>
    <p:extLst>
      <p:ext uri="{BB962C8B-B14F-4D97-AF65-F5344CB8AC3E}">
        <p14:creationId xmlns:p14="http://schemas.microsoft.com/office/powerpoint/2010/main" val="3647079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مغناطیس"/>
          <p:cNvPicPr/>
          <p:nvPr/>
        </p:nvPicPr>
        <p:blipFill>
          <a:blip r:embed="rId2" cstate="print"/>
          <a:srcRect/>
          <a:stretch>
            <a:fillRect/>
          </a:stretch>
        </p:blipFill>
        <p:spPr bwMode="auto">
          <a:xfrm>
            <a:off x="837221" y="936833"/>
            <a:ext cx="5048250" cy="1600200"/>
          </a:xfrm>
          <a:prstGeom prst="rect">
            <a:avLst/>
          </a:prstGeom>
          <a:noFill/>
          <a:ln w="9525">
            <a:noFill/>
            <a:miter lim="800000"/>
            <a:headEnd/>
            <a:tailEnd/>
          </a:ln>
        </p:spPr>
      </p:pic>
      <p:pic>
        <p:nvPicPr>
          <p:cNvPr id="3" name="Picture 2" descr="http://matlabtools.com/wp-content/uploads/2018/08/image003.jpg"/>
          <p:cNvPicPr/>
          <p:nvPr/>
        </p:nvPicPr>
        <p:blipFill>
          <a:blip r:embed="rId3" cstate="print"/>
          <a:srcRect/>
          <a:stretch>
            <a:fillRect/>
          </a:stretch>
        </p:blipFill>
        <p:spPr bwMode="auto">
          <a:xfrm>
            <a:off x="837221" y="3869130"/>
            <a:ext cx="5048250" cy="2378509"/>
          </a:xfrm>
          <a:prstGeom prst="rect">
            <a:avLst/>
          </a:prstGeom>
          <a:noFill/>
          <a:ln w="9525">
            <a:noFill/>
            <a:miter lim="800000"/>
            <a:headEnd/>
            <a:tailEnd/>
          </a:ln>
        </p:spPr>
      </p:pic>
      <p:sp>
        <p:nvSpPr>
          <p:cNvPr id="4" name="TextBox 3"/>
          <p:cNvSpPr txBox="1"/>
          <p:nvPr/>
        </p:nvSpPr>
        <p:spPr>
          <a:xfrm>
            <a:off x="7229742" y="475168"/>
            <a:ext cx="4418176" cy="923330"/>
          </a:xfrm>
          <a:prstGeom prst="rect">
            <a:avLst/>
          </a:prstGeom>
          <a:noFill/>
        </p:spPr>
        <p:txBody>
          <a:bodyPr wrap="square" rtlCol="0">
            <a:spAutoFit/>
          </a:bodyPr>
          <a:lstStyle/>
          <a:p>
            <a:pPr algn="r" rtl="1"/>
            <a:r>
              <a:rPr lang="fa-IR" dirty="0">
                <a:cs typeface="B Nazanin" panose="00000400000000000000" pitchFamily="2" charset="-78"/>
              </a:rPr>
              <a:t>در پایین عکس هایی برای استفاده آمده است : وقتی دو میدان مغناطیسی در مجاورت یکدیگر قرار گریند دو اتفاق رخ می دهد . یا جاذبه رخ می دهد و یا دافعه .</a:t>
            </a:r>
            <a:endParaRPr lang="en-US" dirty="0">
              <a:cs typeface="B Nazanin" panose="00000400000000000000" pitchFamily="2" charset="-78"/>
            </a:endParaRPr>
          </a:p>
        </p:txBody>
      </p:sp>
      <p:pic>
        <p:nvPicPr>
          <p:cNvPr id="5" name="Picture 4" descr="جاذبه و دافعه در دو آهنربا"/>
          <p:cNvPicPr/>
          <p:nvPr/>
        </p:nvPicPr>
        <p:blipFill>
          <a:blip r:embed="rId4" cstate="print"/>
          <a:srcRect/>
          <a:stretch>
            <a:fillRect/>
          </a:stretch>
        </p:blipFill>
        <p:spPr bwMode="auto">
          <a:xfrm>
            <a:off x="7819936" y="1736933"/>
            <a:ext cx="3827982" cy="4264395"/>
          </a:xfrm>
          <a:prstGeom prst="rect">
            <a:avLst/>
          </a:prstGeom>
          <a:noFill/>
          <a:ln w="9525">
            <a:noFill/>
            <a:miter lim="800000"/>
            <a:headEnd/>
            <a:tailEnd/>
          </a:ln>
        </p:spPr>
      </p:pic>
    </p:spTree>
    <p:extLst>
      <p:ext uri="{BB962C8B-B14F-4D97-AF65-F5344CB8AC3E}">
        <p14:creationId xmlns:p14="http://schemas.microsoft.com/office/powerpoint/2010/main" val="23726465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16053" y="1948441"/>
            <a:ext cx="9682385" cy="1862048"/>
          </a:xfrm>
          <a:prstGeom prst="rect">
            <a:avLst/>
          </a:prstGeom>
          <a:noFill/>
        </p:spPr>
        <p:txBody>
          <a:bodyPr wrap="square" rtlCol="0">
            <a:spAutoFit/>
          </a:bodyPr>
          <a:lstStyle/>
          <a:p>
            <a:pPr algn="ctr" rtl="1"/>
            <a:r>
              <a:rPr lang="fa-IR" sz="11500" dirty="0" smtClean="0">
                <a:solidFill>
                  <a:srgbClr val="FF0000"/>
                </a:solidFill>
                <a:cs typeface="B Nazanin" panose="00000400000000000000" pitchFamily="2" charset="-78"/>
              </a:rPr>
              <a:t>ممنون از توجه شما</a:t>
            </a:r>
            <a:endParaRPr lang="en-US" sz="11500" dirty="0">
              <a:solidFill>
                <a:srgbClr val="FF0000"/>
              </a:solidFill>
              <a:cs typeface="B Nazanin" panose="00000400000000000000" pitchFamily="2" charset="-78"/>
            </a:endParaRPr>
          </a:p>
        </p:txBody>
      </p:sp>
    </p:spTree>
    <p:extLst>
      <p:ext uri="{BB962C8B-B14F-4D97-AF65-F5344CB8AC3E}">
        <p14:creationId xmlns:p14="http://schemas.microsoft.com/office/powerpoint/2010/main" val="1348115071"/>
      </p:ext>
    </p:extLst>
  </p:cSld>
  <p:clrMapOvr>
    <a:masterClrMapping/>
  </p:clrMapOvr>
  <p:transition spd="slow">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2587" y="837488"/>
            <a:ext cx="10152404" cy="2000548"/>
          </a:xfrm>
          <a:prstGeom prst="rect">
            <a:avLst/>
          </a:prstGeom>
          <a:noFill/>
        </p:spPr>
        <p:txBody>
          <a:bodyPr wrap="square" rtlCol="0">
            <a:spAutoFit/>
          </a:bodyPr>
          <a:lstStyle/>
          <a:p>
            <a:pPr algn="ctr" rtl="1"/>
            <a:r>
              <a:rPr lang="fa-IR" sz="2400" dirty="0">
                <a:solidFill>
                  <a:srgbClr val="FF0000"/>
                </a:solidFill>
              </a:rPr>
              <a:t>مروری بر تاریخچه ی مغناطیس </a:t>
            </a:r>
            <a:r>
              <a:rPr lang="fa-IR" sz="2400" dirty="0" smtClean="0">
                <a:solidFill>
                  <a:srgbClr val="FF0000"/>
                </a:solidFill>
              </a:rPr>
              <a:t>:</a:t>
            </a:r>
          </a:p>
          <a:p>
            <a:pPr algn="ctr" rtl="1"/>
            <a:endParaRPr lang="fa-IR" sz="2400" dirty="0" smtClean="0">
              <a:solidFill>
                <a:srgbClr val="FF0000"/>
              </a:solidFill>
            </a:endParaRPr>
          </a:p>
          <a:p>
            <a:pPr algn="ctr" rtl="1"/>
            <a:endParaRPr lang="fa-IR" sz="2400" dirty="0" smtClean="0">
              <a:solidFill>
                <a:srgbClr val="FF0000"/>
              </a:solidFill>
            </a:endParaRPr>
          </a:p>
          <a:p>
            <a:pPr algn="r" rtl="1"/>
            <a:r>
              <a:rPr lang="fa-IR" sz="2800" dirty="0" smtClean="0"/>
              <a:t> </a:t>
            </a:r>
            <a:r>
              <a:rPr lang="fa-IR" sz="3200" b="1" dirty="0">
                <a:cs typeface="B Nazanin" panose="00000400000000000000" pitchFamily="2" charset="-78"/>
              </a:rPr>
              <a:t>علم </a:t>
            </a:r>
            <a:r>
              <a:rPr lang="fa-IR" sz="2000" b="1" dirty="0">
                <a:cs typeface="B Nazanin" panose="00000400000000000000" pitchFamily="2" charset="-78"/>
              </a:rPr>
              <a:t>مغناطیس از این مشاهده که برخی سنگ ها ی مگنتیت تکه های آهن را جذب می کردند شروع شد . واژه ی مغناطیس از ماگنزیا که در ترکیه ی امروزی قرار دارد یعنی محلی که در آن این سنگ ها پیدا شد گرفته شد .</a:t>
            </a:r>
            <a:endParaRPr lang="en-US" sz="2000" b="1" dirty="0">
              <a:cs typeface="B Nazanin" panose="00000400000000000000" pitchFamily="2" charset="-78"/>
            </a:endParaRPr>
          </a:p>
        </p:txBody>
      </p:sp>
      <p:sp>
        <p:nvSpPr>
          <p:cNvPr id="3" name="TextBox 2"/>
          <p:cNvSpPr txBox="1"/>
          <p:nvPr/>
        </p:nvSpPr>
        <p:spPr>
          <a:xfrm>
            <a:off x="1042587" y="2950994"/>
            <a:ext cx="10331865" cy="2554545"/>
          </a:xfrm>
          <a:prstGeom prst="rect">
            <a:avLst/>
          </a:prstGeom>
          <a:noFill/>
        </p:spPr>
        <p:txBody>
          <a:bodyPr wrap="square" rtlCol="0">
            <a:spAutoFit/>
          </a:bodyPr>
          <a:lstStyle/>
          <a:p>
            <a:pPr algn="r"/>
            <a:r>
              <a:rPr lang="fa-IR" sz="2000" b="1" dirty="0">
                <a:cs typeface="B Nazanin" panose="00000400000000000000" pitchFamily="2" charset="-78"/>
              </a:rPr>
              <a:t>نوشته های سقراط و تالس نشان می دهد که یونانیان از ۶۰۰ سال پیش از میلاد مسیح با مغناطیس و آهنربا و کاربرد آن آشنایی داشتند . سال ها بعد در قرن ۱۳ میلادی پرگنیز کشف کرد که آهنربا دارای دو قطب است .</a:t>
            </a:r>
            <a:br>
              <a:rPr lang="fa-IR" sz="2000" b="1" dirty="0">
                <a:cs typeface="B Nazanin" panose="00000400000000000000" pitchFamily="2" charset="-78"/>
              </a:rPr>
            </a:br>
            <a:r>
              <a:rPr lang="fa-IR" sz="2000" b="1" dirty="0">
                <a:cs typeface="B Nazanin" panose="00000400000000000000" pitchFamily="2" charset="-78"/>
              </a:rPr>
              <a:t>در سال ۱۸۲۰ اورستد کشف کرد که جریان الکتریکی در سیم نیز می تواند اثر های مغناطیسی تولید کند، یعنی می تواند سمت گیری عقربه قطب نما را تغییر دهد .</a:t>
            </a:r>
            <a:br>
              <a:rPr lang="fa-IR" sz="2000" b="1" dirty="0">
                <a:cs typeface="B Nazanin" panose="00000400000000000000" pitchFamily="2" charset="-78"/>
              </a:rPr>
            </a:br>
            <a:r>
              <a:rPr lang="fa-IR" sz="2000" b="1" dirty="0">
                <a:cs typeface="B Nazanin" panose="00000400000000000000" pitchFamily="2" charset="-78"/>
              </a:rPr>
              <a:t>در سال ۱۸۷۸ رولاند در دانشگاه جان هاپزکینگ متوجه شد که یک جسم باردار</a:t>
            </a:r>
            <a:br>
              <a:rPr lang="fa-IR" sz="2000" b="1" dirty="0">
                <a:cs typeface="B Nazanin" panose="00000400000000000000" pitchFamily="2" charset="-78"/>
              </a:rPr>
            </a:br>
            <a:r>
              <a:rPr lang="fa-IR" sz="2000" b="1" dirty="0">
                <a:cs typeface="B Nazanin" panose="00000400000000000000" pitchFamily="2" charset="-78"/>
              </a:rPr>
              <a:t>در حال حرکت نیز منشا مغناطیسی دارد .</a:t>
            </a:r>
            <a:br>
              <a:rPr lang="fa-IR" sz="2000" b="1" dirty="0">
                <a:cs typeface="B Nazanin" panose="00000400000000000000" pitchFamily="2" charset="-78"/>
              </a:rPr>
            </a:br>
            <a:r>
              <a:rPr lang="fa-IR" sz="2000" b="1" dirty="0">
                <a:cs typeface="B Nazanin" panose="00000400000000000000" pitchFamily="2" charset="-78"/>
              </a:rPr>
              <a:t>دو علم الکتریسیته و مغناطیس تا سال ۱۸۲۰ در کنار هم تکامل یافتند اما کشف مهم و اساسی اورستد و دیگر دانشمندان باعث شد که علم الکترومغناطیس به عنوان یک علم واحد در نظر گرفته شود .</a:t>
            </a:r>
            <a:endParaRPr lang="en-US" sz="2000" b="1" dirty="0">
              <a:cs typeface="B Nazanin" panose="00000400000000000000" pitchFamily="2" charset="-78"/>
            </a:endParaRPr>
          </a:p>
        </p:txBody>
      </p:sp>
    </p:spTree>
    <p:extLst>
      <p:ext uri="{BB962C8B-B14F-4D97-AF65-F5344CB8AC3E}">
        <p14:creationId xmlns:p14="http://schemas.microsoft.com/office/powerpoint/2010/main" val="34756474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65249" y="529839"/>
            <a:ext cx="3734512" cy="646331"/>
          </a:xfrm>
          <a:prstGeom prst="rect">
            <a:avLst/>
          </a:prstGeom>
          <a:noFill/>
        </p:spPr>
        <p:txBody>
          <a:bodyPr wrap="square" rtlCol="0">
            <a:spAutoFit/>
          </a:bodyPr>
          <a:lstStyle/>
          <a:p>
            <a:pPr algn="ctr"/>
            <a:r>
              <a:rPr lang="fa-IR" sz="3600" dirty="0" smtClean="0">
                <a:solidFill>
                  <a:srgbClr val="FF0000"/>
                </a:solidFill>
                <a:cs typeface="B Nazanin" panose="00000400000000000000" pitchFamily="2" charset="-78"/>
              </a:rPr>
              <a:t>اهنربا:</a:t>
            </a:r>
            <a:endParaRPr lang="en-US" sz="3600" dirty="0">
              <a:solidFill>
                <a:srgbClr val="FF0000"/>
              </a:solidFill>
              <a:cs typeface="B Nazanin" panose="00000400000000000000" pitchFamily="2" charset="-78"/>
            </a:endParaRPr>
          </a:p>
        </p:txBody>
      </p:sp>
      <p:sp>
        <p:nvSpPr>
          <p:cNvPr id="3" name="TextBox 2"/>
          <p:cNvSpPr txBox="1"/>
          <p:nvPr/>
        </p:nvSpPr>
        <p:spPr>
          <a:xfrm>
            <a:off x="931492" y="1401511"/>
            <a:ext cx="9802026" cy="4524315"/>
          </a:xfrm>
          <a:prstGeom prst="rect">
            <a:avLst/>
          </a:prstGeom>
          <a:noFill/>
        </p:spPr>
        <p:txBody>
          <a:bodyPr wrap="square" rtlCol="0">
            <a:spAutoFit/>
          </a:bodyPr>
          <a:lstStyle/>
          <a:p>
            <a:pPr algn="r" rtl="1">
              <a:lnSpc>
                <a:spcPct val="150000"/>
              </a:lnSpc>
            </a:pPr>
            <a:r>
              <a:rPr lang="fa-IR" dirty="0" smtClean="0">
                <a:solidFill>
                  <a:srgbClr val="FF0000"/>
                </a:solidFill>
              </a:rPr>
              <a:t>1-</a:t>
            </a:r>
            <a:r>
              <a:rPr lang="fa-IR" dirty="0" smtClean="0"/>
              <a:t> به جسمی </a:t>
            </a:r>
            <a:r>
              <a:rPr lang="fa-IR" dirty="0"/>
              <a:t>که میدان مغناطیسی تولید می کنند آهن ربا می گویند . </a:t>
            </a:r>
            <a:endParaRPr lang="fa-IR" dirty="0" smtClean="0"/>
          </a:p>
          <a:p>
            <a:pPr algn="r" rtl="1">
              <a:lnSpc>
                <a:spcPct val="150000"/>
              </a:lnSpc>
            </a:pPr>
            <a:r>
              <a:rPr lang="fa-IR" dirty="0" smtClean="0">
                <a:solidFill>
                  <a:srgbClr val="FF0000"/>
                </a:solidFill>
              </a:rPr>
              <a:t>2-</a:t>
            </a:r>
            <a:r>
              <a:rPr lang="fa-IR" dirty="0" smtClean="0"/>
              <a:t> هر آهنربا  </a:t>
            </a:r>
            <a:r>
              <a:rPr lang="fa-IR" dirty="0"/>
              <a:t>دارای دو قطب </a:t>
            </a:r>
            <a:r>
              <a:rPr lang="fa-IR" dirty="0" smtClean="0"/>
              <a:t>شمال</a:t>
            </a:r>
            <a:r>
              <a:rPr lang="fa-IR" dirty="0"/>
              <a:t> </a:t>
            </a:r>
            <a:r>
              <a:rPr lang="fa-IR" dirty="0" smtClean="0"/>
              <a:t>و جنوب </a:t>
            </a:r>
            <a:r>
              <a:rPr lang="fa-IR" dirty="0"/>
              <a:t>است . </a:t>
            </a:r>
            <a:endParaRPr lang="fa-IR" dirty="0" smtClean="0"/>
          </a:p>
          <a:p>
            <a:pPr algn="r" rtl="1">
              <a:lnSpc>
                <a:spcPct val="150000"/>
              </a:lnSpc>
            </a:pPr>
            <a:r>
              <a:rPr lang="fa-IR" dirty="0" smtClean="0">
                <a:solidFill>
                  <a:srgbClr val="FF0000"/>
                </a:solidFill>
              </a:rPr>
              <a:t>3-</a:t>
            </a:r>
            <a:r>
              <a:rPr lang="fa-IR" dirty="0" smtClean="0"/>
              <a:t> اگر </a:t>
            </a:r>
            <a:r>
              <a:rPr lang="fa-IR" dirty="0"/>
              <a:t>آهن ربا ها در جایی دور از چیز های آهنی نگه داریم همیشه در راستای شمال و جنوب آن مکان قرار می </a:t>
            </a:r>
            <a:r>
              <a:rPr lang="fa-IR" dirty="0" smtClean="0"/>
              <a:t>گیرد</a:t>
            </a:r>
            <a:r>
              <a:rPr lang="fa-IR" dirty="0"/>
              <a:t> </a:t>
            </a:r>
            <a:r>
              <a:rPr lang="fa-IR" dirty="0" smtClean="0"/>
              <a:t>یعنی اگر ما یک اهنربا را از یک نخ اویزان کنیم به طوری که دور از جسم اهنی باشد قطبی که به سمت شمال به ایستد را قطب شمال و قطبی که به سمت جنوب به ایستد را قطب جنوب می نامیم . </a:t>
            </a:r>
          </a:p>
          <a:p>
            <a:pPr algn="r" rtl="1">
              <a:lnSpc>
                <a:spcPct val="150000"/>
              </a:lnSpc>
            </a:pPr>
            <a:r>
              <a:rPr lang="fa-IR" dirty="0" smtClean="0">
                <a:solidFill>
                  <a:srgbClr val="FF0000"/>
                </a:solidFill>
              </a:rPr>
              <a:t>4-</a:t>
            </a:r>
            <a:r>
              <a:rPr lang="fa-IR" dirty="0" smtClean="0"/>
              <a:t> اگر ما اهنربایی را از هر جه بشکنیم هر تکه ی تازه به وجود امده خود نبز اهربا است  و اگر این کار تا بی نهایت انجام دهیم ذره های اهنربا دارای قطب </a:t>
            </a:r>
            <a:r>
              <a:rPr lang="en-US" dirty="0" smtClean="0"/>
              <a:t>n </a:t>
            </a:r>
            <a:r>
              <a:rPr lang="fa-IR" dirty="0"/>
              <a:t> </a:t>
            </a:r>
            <a:r>
              <a:rPr lang="fa-IR" dirty="0" smtClean="0"/>
              <a:t> و </a:t>
            </a:r>
            <a:r>
              <a:rPr lang="en-US" dirty="0" smtClean="0"/>
              <a:t>  s </a:t>
            </a:r>
            <a:r>
              <a:rPr lang="fa-IR" dirty="0" smtClean="0"/>
              <a:t> هستند که جدا ناپذیرند.</a:t>
            </a:r>
          </a:p>
          <a:p>
            <a:pPr algn="r" rtl="1">
              <a:lnSpc>
                <a:spcPct val="150000"/>
              </a:lnSpc>
            </a:pPr>
            <a:r>
              <a:rPr lang="fa-IR" dirty="0" smtClean="0">
                <a:solidFill>
                  <a:srgbClr val="FF0000"/>
                </a:solidFill>
              </a:rPr>
              <a:t>5- </a:t>
            </a:r>
            <a:r>
              <a:rPr lang="fa-IR" dirty="0" smtClean="0"/>
              <a:t>گرما و ضربه دو عامل از دست دادن و ضعیف شدن خاصیت مغناطیسی اهنربا است.</a:t>
            </a:r>
          </a:p>
          <a:p>
            <a:pPr algn="r" rtl="1">
              <a:lnSpc>
                <a:spcPct val="150000"/>
              </a:lnSpc>
            </a:pPr>
            <a:r>
              <a:rPr lang="fa-IR" dirty="0" smtClean="0">
                <a:solidFill>
                  <a:srgbClr val="FF0000"/>
                </a:solidFill>
              </a:rPr>
              <a:t>6- </a:t>
            </a:r>
            <a:r>
              <a:rPr lang="fa-IR" dirty="0" smtClean="0"/>
              <a:t>قطب های ناهمنام یکدیگر را جذب میکنند و هم نام یکدیگر را دفع میکنند .</a:t>
            </a:r>
            <a:endParaRPr lang="fa-IR" dirty="0" smtClean="0">
              <a:solidFill>
                <a:srgbClr val="FF0000"/>
              </a:solidFill>
            </a:endParaRPr>
          </a:p>
          <a:p>
            <a:pPr algn="r" rtl="1"/>
            <a:endParaRPr lang="en-US" dirty="0"/>
          </a:p>
        </p:txBody>
      </p:sp>
    </p:spTree>
    <p:extLst>
      <p:ext uri="{BB962C8B-B14F-4D97-AF65-F5344CB8AC3E}">
        <p14:creationId xmlns:p14="http://schemas.microsoft.com/office/powerpoint/2010/main" val="14888191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0444" y="725057"/>
            <a:ext cx="4260440" cy="2817576"/>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538" y="665236"/>
            <a:ext cx="3429000" cy="4057650"/>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64633" y="3196126"/>
            <a:ext cx="2049715" cy="244628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236445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30594" y="546931"/>
            <a:ext cx="9998580" cy="461665"/>
          </a:xfrm>
          <a:prstGeom prst="rect">
            <a:avLst/>
          </a:prstGeom>
          <a:noFill/>
        </p:spPr>
        <p:txBody>
          <a:bodyPr wrap="square" rtlCol="0">
            <a:spAutoFit/>
          </a:bodyPr>
          <a:lstStyle/>
          <a:p>
            <a:pPr algn="ctr" rtl="1"/>
            <a:r>
              <a:rPr lang="fa-IR" sz="2400" dirty="0" smtClean="0">
                <a:solidFill>
                  <a:srgbClr val="FF0000"/>
                </a:solidFill>
                <a:cs typeface="B Nazanin" panose="00000400000000000000" pitchFamily="2" charset="-78"/>
              </a:rPr>
              <a:t>قطب نما :</a:t>
            </a:r>
            <a:endParaRPr lang="en-US" sz="2400" dirty="0">
              <a:solidFill>
                <a:srgbClr val="FF0000"/>
              </a:solidFill>
              <a:cs typeface="B Nazanin" panose="00000400000000000000" pitchFamily="2" charset="-78"/>
            </a:endParaRPr>
          </a:p>
        </p:txBody>
      </p:sp>
      <p:sp>
        <p:nvSpPr>
          <p:cNvPr id="3" name="TextBox 2"/>
          <p:cNvSpPr txBox="1"/>
          <p:nvPr/>
        </p:nvSpPr>
        <p:spPr>
          <a:xfrm>
            <a:off x="1717705" y="1418602"/>
            <a:ext cx="9588381" cy="1438855"/>
          </a:xfrm>
          <a:prstGeom prst="rect">
            <a:avLst/>
          </a:prstGeom>
          <a:noFill/>
        </p:spPr>
        <p:txBody>
          <a:bodyPr wrap="square" rtlCol="0">
            <a:spAutoFit/>
          </a:bodyPr>
          <a:lstStyle/>
          <a:p>
            <a:pPr algn="r" rtl="1">
              <a:lnSpc>
                <a:spcPct val="150000"/>
              </a:lnSpc>
            </a:pPr>
            <a:r>
              <a:rPr lang="fa-IR" sz="2000" dirty="0" smtClean="0">
                <a:cs typeface="B Nazanin" panose="00000400000000000000" pitchFamily="2" charset="-78"/>
              </a:rPr>
              <a:t>زمین یک نوع ا</a:t>
            </a:r>
            <a:r>
              <a:rPr lang="fa-IR" sz="2000" dirty="0">
                <a:cs typeface="B Nazanin" panose="00000400000000000000" pitchFamily="2" charset="-78"/>
              </a:rPr>
              <a:t>ه</a:t>
            </a:r>
            <a:r>
              <a:rPr lang="fa-IR" sz="2000" dirty="0" smtClean="0">
                <a:cs typeface="B Nazanin" panose="00000400000000000000" pitchFamily="2" charset="-78"/>
              </a:rPr>
              <a:t>نربا بزرگ است . برای همین اگر ما اهنربایی را به دور از اهن یا یک ماده دارای خاصیت مغناطیسی نگه داریم یکی از قطب های ان به شما و قطب دیگر در جهت جنوب قرار می گیرد . و از این قضیه در قطب نما های کشتی  استفاده میکنند که بتوانند جهت شمال و جنوب زمین را بفهمند . </a:t>
            </a:r>
            <a:endParaRPr lang="en-US" sz="2000" dirty="0">
              <a:cs typeface="B Nazanin" panose="00000400000000000000" pitchFamily="2" charset="-78"/>
            </a:endParaRPr>
          </a:p>
        </p:txBody>
      </p:sp>
    </p:spTree>
    <p:extLst>
      <p:ext uri="{BB962C8B-B14F-4D97-AF65-F5344CB8AC3E}">
        <p14:creationId xmlns:p14="http://schemas.microsoft.com/office/powerpoint/2010/main" val="38370831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85929" y="820396"/>
            <a:ext cx="7802310" cy="1754326"/>
          </a:xfrm>
          <a:prstGeom prst="rect">
            <a:avLst/>
          </a:prstGeom>
          <a:noFill/>
        </p:spPr>
        <p:txBody>
          <a:bodyPr wrap="square" rtlCol="0">
            <a:spAutoFit/>
          </a:bodyPr>
          <a:lstStyle/>
          <a:p>
            <a:pPr algn="r" rtl="1">
              <a:lnSpc>
                <a:spcPct val="150000"/>
              </a:lnSpc>
            </a:pPr>
            <a:r>
              <a:rPr lang="fa-IR" dirty="0" smtClean="0"/>
              <a:t>ساخت اهنربا به سه روش صورت میگیرد :</a:t>
            </a:r>
          </a:p>
          <a:p>
            <a:pPr algn="r" rtl="1">
              <a:lnSpc>
                <a:spcPct val="150000"/>
              </a:lnSpc>
            </a:pPr>
            <a:r>
              <a:rPr lang="fa-IR" dirty="0">
                <a:solidFill>
                  <a:srgbClr val="FF0000"/>
                </a:solidFill>
              </a:rPr>
              <a:t> </a:t>
            </a:r>
            <a:r>
              <a:rPr lang="fa-IR" dirty="0" smtClean="0">
                <a:solidFill>
                  <a:srgbClr val="FF0000"/>
                </a:solidFill>
              </a:rPr>
              <a:t>1- </a:t>
            </a:r>
            <a:r>
              <a:rPr lang="fa-IR" dirty="0" smtClean="0"/>
              <a:t>مالش</a:t>
            </a:r>
          </a:p>
          <a:p>
            <a:pPr algn="r" rtl="1">
              <a:lnSpc>
                <a:spcPct val="150000"/>
              </a:lnSpc>
            </a:pPr>
            <a:r>
              <a:rPr lang="fa-IR" dirty="0" smtClean="0">
                <a:solidFill>
                  <a:srgbClr val="FF0000"/>
                </a:solidFill>
              </a:rPr>
              <a:t>2-</a:t>
            </a:r>
            <a:r>
              <a:rPr lang="fa-IR" dirty="0" smtClean="0"/>
              <a:t> القا</a:t>
            </a:r>
          </a:p>
          <a:p>
            <a:pPr algn="r" rtl="1">
              <a:lnSpc>
                <a:spcPct val="150000"/>
              </a:lnSpc>
            </a:pPr>
            <a:r>
              <a:rPr lang="fa-IR" dirty="0" smtClean="0">
                <a:solidFill>
                  <a:srgbClr val="FF0000"/>
                </a:solidFill>
              </a:rPr>
              <a:t>3- </a:t>
            </a:r>
            <a:r>
              <a:rPr lang="fa-IR" dirty="0" smtClean="0"/>
              <a:t>روش اکتریکی </a:t>
            </a:r>
            <a:endParaRPr lang="en-US" dirty="0"/>
          </a:p>
        </p:txBody>
      </p:sp>
      <p:sp>
        <p:nvSpPr>
          <p:cNvPr id="3" name="TextBox 2"/>
          <p:cNvSpPr txBox="1"/>
          <p:nvPr/>
        </p:nvSpPr>
        <p:spPr>
          <a:xfrm>
            <a:off x="1546789" y="2785929"/>
            <a:ext cx="9870392" cy="1938992"/>
          </a:xfrm>
          <a:prstGeom prst="rect">
            <a:avLst/>
          </a:prstGeom>
          <a:noFill/>
        </p:spPr>
        <p:txBody>
          <a:bodyPr wrap="square" rtlCol="0">
            <a:spAutoFit/>
          </a:bodyPr>
          <a:lstStyle/>
          <a:p>
            <a:pPr algn="r">
              <a:lnSpc>
                <a:spcPct val="150000"/>
              </a:lnSpc>
            </a:pPr>
            <a:r>
              <a:rPr lang="fa-IR" sz="2000" dirty="0">
                <a:solidFill>
                  <a:srgbClr val="FF0000"/>
                </a:solidFill>
                <a:cs typeface="B Nazanin" panose="00000400000000000000" pitchFamily="2" charset="-78"/>
              </a:rPr>
              <a:t>۱- مالش : </a:t>
            </a:r>
            <a:r>
              <a:rPr lang="fa-IR" sz="2000" dirty="0">
                <a:cs typeface="B Nazanin" panose="00000400000000000000" pitchFamily="2" charset="-78"/>
              </a:rPr>
              <a:t>در این روش یکی از قطب های آهن ربا را در دست گرفته و روی  یک ماده ی رسانای بدون خاصیت مغناطیسی می کشیم سپس آهن ربا را برداشته و این کار را تا زمانی که جسم دارای خاصیت مغناطیسی شود ادامه می دهیم .</a:t>
            </a:r>
            <a:br>
              <a:rPr lang="fa-IR" sz="2000" dirty="0">
                <a:cs typeface="B Nazanin" panose="00000400000000000000" pitchFamily="2" charset="-78"/>
              </a:rPr>
            </a:br>
            <a:r>
              <a:rPr lang="fa-IR" sz="2000" dirty="0">
                <a:cs typeface="B Nazanin" panose="00000400000000000000" pitchFamily="2" charset="-78"/>
              </a:rPr>
              <a:t>جایی که اول بار قطب آهنربا را روی آن قرار داده ایم و شروع به کشیدن کردیم ،آن نقطه همنام قطب آهنربا و انتهای ماده ی رسانا قطب ناهمنام می شود .</a:t>
            </a:r>
            <a:endParaRPr lang="en-US" sz="2000" dirty="0">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6789" y="4523815"/>
            <a:ext cx="3333404" cy="169807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0421925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1888" y="692210"/>
            <a:ext cx="8896172" cy="2793072"/>
          </a:xfrm>
          <a:prstGeom prst="rect">
            <a:avLst/>
          </a:prstGeom>
          <a:noFill/>
        </p:spPr>
        <p:txBody>
          <a:bodyPr wrap="square" rtlCol="0">
            <a:spAutoFit/>
          </a:bodyPr>
          <a:lstStyle/>
          <a:p>
            <a:pPr algn="r" rtl="1">
              <a:lnSpc>
                <a:spcPct val="200000"/>
              </a:lnSpc>
            </a:pPr>
            <a:r>
              <a:rPr lang="fa-IR" dirty="0">
                <a:solidFill>
                  <a:srgbClr val="FF0000"/>
                </a:solidFill>
                <a:cs typeface="B Nazanin" panose="00000400000000000000" pitchFamily="2" charset="-78"/>
              </a:rPr>
              <a:t>۲- القای مغناطیسی :</a:t>
            </a:r>
            <a:r>
              <a:rPr lang="fa-IR" dirty="0">
                <a:cs typeface="B Nazanin" panose="00000400000000000000" pitchFamily="2" charset="-78"/>
              </a:rPr>
              <a:t> اگر به یک ماده ی مغناطیسی آهن ربایی را نزدیک کنیم این ماده ی مغناطیسی وارد میدان مغناطیسی آهن ربا میشود و به همین دلیل خود نیز دارای دو قطب شمال و جنوب میشود . سمتی از ماده ی مغناطیسی که به آهن ربا نزدیک تر است دارای قطب ناهمنام نسبت به قطب آهن ربا می شود و سمتی که دورتر است دارای قطب همنام میشود و سپس آن ماده ی مغناطیسی ماده ی دیگری را جذب می کند و همین چرخه تکرار می شود بنابراین با استفاده از القای مغناطیسی می توان مواد مغناطیسی را به آهن ربا تبدیل کرد .</a:t>
            </a:r>
            <a:endParaRPr lang="en-US" dirty="0">
              <a:cs typeface="B Nazanin" panose="00000400000000000000" pitchFamily="2" charset="-78"/>
            </a:endParaRPr>
          </a:p>
        </p:txBody>
      </p:sp>
      <p:sp>
        <p:nvSpPr>
          <p:cNvPr id="3" name="TextBox 2"/>
          <p:cNvSpPr txBox="1"/>
          <p:nvPr/>
        </p:nvSpPr>
        <p:spPr>
          <a:xfrm>
            <a:off x="1316052" y="3631963"/>
            <a:ext cx="10049855" cy="1938992"/>
          </a:xfrm>
          <a:prstGeom prst="rect">
            <a:avLst/>
          </a:prstGeom>
          <a:noFill/>
        </p:spPr>
        <p:txBody>
          <a:bodyPr wrap="square" rtlCol="0">
            <a:spAutoFit/>
          </a:bodyPr>
          <a:lstStyle/>
          <a:p>
            <a:pPr algn="r" rtl="1">
              <a:lnSpc>
                <a:spcPct val="150000"/>
              </a:lnSpc>
            </a:pPr>
            <a:r>
              <a:rPr lang="fa-IR" sz="2000" dirty="0">
                <a:solidFill>
                  <a:srgbClr val="FF0000"/>
                </a:solidFill>
                <a:cs typeface="B Nazanin" panose="00000400000000000000" pitchFamily="2" charset="-78"/>
              </a:rPr>
              <a:t>۳- الکتریکی : </a:t>
            </a:r>
            <a:r>
              <a:rPr lang="fa-IR" sz="2000" dirty="0">
                <a:cs typeface="B Nazanin" panose="00000400000000000000" pitchFamily="2" charset="-78"/>
              </a:rPr>
              <a:t>برای ساخت این آهنربا ابتدا باید یک سیم پیچ استوانه ای درست کنیم . سپس با پیچیدن یک سیم مسی دور یک جسم با خاصیت مغناطیسی  یک سیم پیچ درست میکنیم . سپس سیم پیچ را به یک منبع جریان الکتریکی مانند باتری وصل می کنیم و جریانی به مدت چند ثانیه از آن عبور می دهیم . با این کار جسم ما تبدیل به آهن ربا می شود و قطب های آن به جهت جریان بستگی دارد </a:t>
            </a:r>
            <a:r>
              <a:rPr lang="fa-IR" sz="2000" dirty="0" smtClean="0">
                <a:cs typeface="B Nazanin" panose="00000400000000000000" pitchFamily="2" charset="-78"/>
              </a:rPr>
              <a:t>. اگر </a:t>
            </a:r>
            <a:r>
              <a:rPr lang="fa-IR" sz="2000" dirty="0">
                <a:cs typeface="B Nazanin" panose="00000400000000000000" pitchFamily="2" charset="-78"/>
              </a:rPr>
              <a:t>شدت جریان الکتریکی یا تعداد دور سیم پیچ را افزایش دهیم ، قدرت آهن ربای ما نیز افزایش می یابد .</a:t>
            </a:r>
            <a:endParaRPr lang="en-US" sz="2000" dirty="0">
              <a:cs typeface="B Nazanin" panose="00000400000000000000" pitchFamily="2" charset="-78"/>
            </a:endParaRPr>
          </a:p>
        </p:txBody>
      </p:sp>
    </p:spTree>
    <p:extLst>
      <p:ext uri="{BB962C8B-B14F-4D97-AF65-F5344CB8AC3E}">
        <p14:creationId xmlns:p14="http://schemas.microsoft.com/office/powerpoint/2010/main" val="19431890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50593" y="1170063"/>
            <a:ext cx="3529441" cy="3299390"/>
          </a:xfrm>
          <a:prstGeom prst="rect">
            <a:avLst/>
          </a:prstGeom>
          <a:ln w="127000" cap="sq">
            <a:solidFill>
              <a:srgbClr val="000000"/>
            </a:solidFill>
            <a:miter lim="800000"/>
          </a:ln>
          <a:effectLst>
            <a:outerShdw blurRad="57150" dist="50800" dir="2700000" algn="tl" rotWithShape="0">
              <a:srgbClr val="000000">
                <a:alpha val="40000"/>
              </a:srgbClr>
            </a:outerShdw>
          </a:effectLst>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8263" y="1324599"/>
            <a:ext cx="3685590" cy="2256089"/>
          </a:xfrm>
          <a:prstGeom prst="rect">
            <a:avLst/>
          </a:prstGeom>
        </p:spPr>
      </p:pic>
    </p:spTree>
    <p:extLst>
      <p:ext uri="{BB962C8B-B14F-4D97-AF65-F5344CB8AC3E}">
        <p14:creationId xmlns:p14="http://schemas.microsoft.com/office/powerpoint/2010/main" val="1866985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23701" y="606751"/>
            <a:ext cx="9485832" cy="400110"/>
          </a:xfrm>
          <a:prstGeom prst="rect">
            <a:avLst/>
          </a:prstGeom>
          <a:noFill/>
        </p:spPr>
        <p:txBody>
          <a:bodyPr wrap="square" rtlCol="0">
            <a:spAutoFit/>
          </a:bodyPr>
          <a:lstStyle/>
          <a:p>
            <a:pPr algn="ctr" rtl="1"/>
            <a:r>
              <a:rPr lang="fa-IR" sz="2000" dirty="0" smtClean="0">
                <a:solidFill>
                  <a:srgbClr val="FF0000"/>
                </a:solidFill>
                <a:cs typeface="B Nazanin" panose="00000400000000000000" pitchFamily="2" charset="-78"/>
              </a:rPr>
              <a:t>عوامل موثر بر قدرت اهنربا با روش الکتریکی:</a:t>
            </a:r>
            <a:endParaRPr lang="en-US" sz="2000" dirty="0">
              <a:solidFill>
                <a:srgbClr val="FF0000"/>
              </a:solidFill>
              <a:cs typeface="B Nazanin" panose="00000400000000000000" pitchFamily="2" charset="-78"/>
            </a:endParaRPr>
          </a:p>
        </p:txBody>
      </p:sp>
      <p:sp>
        <p:nvSpPr>
          <p:cNvPr id="3" name="TextBox 2"/>
          <p:cNvSpPr txBox="1"/>
          <p:nvPr/>
        </p:nvSpPr>
        <p:spPr>
          <a:xfrm>
            <a:off x="2315910" y="1401510"/>
            <a:ext cx="8503066" cy="1477328"/>
          </a:xfrm>
          <a:prstGeom prst="rect">
            <a:avLst/>
          </a:prstGeom>
          <a:noFill/>
        </p:spPr>
        <p:txBody>
          <a:bodyPr wrap="square" rtlCol="0">
            <a:spAutoFit/>
          </a:bodyPr>
          <a:lstStyle/>
          <a:p>
            <a:pPr algn="r" rtl="1">
              <a:lnSpc>
                <a:spcPct val="150000"/>
              </a:lnSpc>
            </a:pPr>
            <a:r>
              <a:rPr lang="fa-IR" sz="2000" dirty="0" smtClean="0">
                <a:solidFill>
                  <a:srgbClr val="FF0000"/>
                </a:solidFill>
                <a:cs typeface="B Nazanin" panose="00000400000000000000" pitchFamily="2" charset="-78"/>
              </a:rPr>
              <a:t>1-</a:t>
            </a:r>
            <a:r>
              <a:rPr lang="fa-IR" sz="2000" dirty="0" smtClean="0">
                <a:cs typeface="B Nazanin" panose="00000400000000000000" pitchFamily="2" charset="-78"/>
              </a:rPr>
              <a:t>  قطب </a:t>
            </a:r>
            <a:r>
              <a:rPr lang="en-US" sz="2000" dirty="0" smtClean="0">
                <a:cs typeface="B Nazanin" panose="00000400000000000000" pitchFamily="2" charset="-78"/>
              </a:rPr>
              <a:t>n </a:t>
            </a:r>
            <a:r>
              <a:rPr lang="fa-IR" sz="2000" dirty="0">
                <a:cs typeface="B Nazanin" panose="00000400000000000000" pitchFamily="2" charset="-78"/>
              </a:rPr>
              <a:t> </a:t>
            </a:r>
            <a:r>
              <a:rPr lang="fa-IR" sz="2000" dirty="0" smtClean="0">
                <a:cs typeface="B Nazanin" panose="00000400000000000000" pitchFamily="2" charset="-78"/>
              </a:rPr>
              <a:t> و  </a:t>
            </a:r>
            <a:r>
              <a:rPr lang="en-US" sz="2000" dirty="0" smtClean="0">
                <a:cs typeface="B Nazanin" panose="00000400000000000000" pitchFamily="2" charset="-78"/>
              </a:rPr>
              <a:t>s</a:t>
            </a:r>
            <a:r>
              <a:rPr lang="fa-IR" sz="2000" dirty="0" smtClean="0">
                <a:cs typeface="B Nazanin" panose="00000400000000000000" pitchFamily="2" charset="-78"/>
              </a:rPr>
              <a:t>  اهنربا با جهت جریان لکتریکی بستگی دارد</a:t>
            </a:r>
          </a:p>
          <a:p>
            <a:pPr algn="r" rtl="1">
              <a:lnSpc>
                <a:spcPct val="150000"/>
              </a:lnSpc>
            </a:pPr>
            <a:r>
              <a:rPr lang="fa-IR" sz="2000" dirty="0" smtClean="0">
                <a:solidFill>
                  <a:srgbClr val="FF0000"/>
                </a:solidFill>
                <a:cs typeface="B Nazanin" panose="00000400000000000000" pitchFamily="2" charset="-78"/>
              </a:rPr>
              <a:t>2-</a:t>
            </a:r>
            <a:r>
              <a:rPr lang="fa-IR" sz="2000" dirty="0" smtClean="0">
                <a:cs typeface="B Nazanin" panose="00000400000000000000" pitchFamily="2" charset="-78"/>
              </a:rPr>
              <a:t> هرچه جریان بیشتری از سیم پیچ بگذرد خاصیت مغناطیسی اهن ربا الکتریکی بیشتر میشود </a:t>
            </a:r>
          </a:p>
          <a:p>
            <a:pPr algn="r" rtl="1">
              <a:lnSpc>
                <a:spcPct val="150000"/>
              </a:lnSpc>
            </a:pPr>
            <a:r>
              <a:rPr lang="fa-IR" sz="2000" dirty="0" smtClean="0">
                <a:solidFill>
                  <a:srgbClr val="FF0000"/>
                </a:solidFill>
                <a:cs typeface="B Nazanin" panose="00000400000000000000" pitchFamily="2" charset="-78"/>
              </a:rPr>
              <a:t>3-</a:t>
            </a:r>
            <a:r>
              <a:rPr lang="fa-IR" sz="2000" dirty="0" smtClean="0">
                <a:cs typeface="B Nazanin" panose="00000400000000000000" pitchFamily="2" charset="-78"/>
              </a:rPr>
              <a:t> هرچه تعداد دور سیم پیچ بیشتر شود خاصیت مغناطیسی اهان ربا الکتریکی بیشتر میشود</a:t>
            </a:r>
            <a:endParaRPr lang="en-US" sz="2000" dirty="0">
              <a:cs typeface="B Nazanin" panose="00000400000000000000" pitchFamily="2" charset="-78"/>
            </a:endParaRPr>
          </a:p>
        </p:txBody>
      </p:sp>
    </p:spTree>
    <p:extLst>
      <p:ext uri="{BB962C8B-B14F-4D97-AF65-F5344CB8AC3E}">
        <p14:creationId xmlns:p14="http://schemas.microsoft.com/office/powerpoint/2010/main" val="130750167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138</TotalTime>
  <Words>884</Words>
  <Application>Microsoft Office PowerPoint</Application>
  <PresentationFormat>Widescreen</PresentationFormat>
  <Paragraphs>35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B Nazanin</vt:lpstr>
      <vt:lpstr>Garamond</vt:lpstr>
      <vt:lpstr>Tahoma</vt:lpstr>
      <vt:lpstr>Savon</vt:lpstr>
      <vt:lpstr>به نام خدا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Microsoft account</dc:creator>
  <cp:lastModifiedBy>Microsoft account</cp:lastModifiedBy>
  <cp:revision>15</cp:revision>
  <dcterms:created xsi:type="dcterms:W3CDTF">2020-12-11T07:49:52Z</dcterms:created>
  <dcterms:modified xsi:type="dcterms:W3CDTF">2020-12-13T15:46:40Z</dcterms:modified>
</cp:coreProperties>
</file>