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9" r:id="rId6"/>
    <p:sldId id="263" r:id="rId7"/>
    <p:sldId id="270" r:id="rId8"/>
    <p:sldId id="265" r:id="rId9"/>
    <p:sldId id="271" r:id="rId10"/>
    <p:sldId id="267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5870" y="548609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EAA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77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44098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504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49372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12359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49372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12359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824710"/>
            <a:ext cx="7772400" cy="8592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Applied Linguistic and Material Development</a:t>
            </a:r>
            <a:br>
              <a:rPr lang="en-US" dirty="0" smtClean="0"/>
            </a:br>
            <a:r>
              <a:rPr lang="en-US" dirty="0" smtClean="0"/>
              <a:t>chapter 7: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8680" y="5872280"/>
            <a:ext cx="6400800" cy="83545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By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err="1" smtClean="0">
                <a:solidFill>
                  <a:srgbClr val="FFC000"/>
                </a:solidFill>
              </a:rPr>
              <a:t>Sheida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Eskandari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Language change and new words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2054655"/>
            <a:ext cx="7329840" cy="4581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new words are created as new technologies or trends develop:</a:t>
            </a:r>
          </a:p>
          <a:p>
            <a:pPr marL="0" indent="0">
              <a:buNone/>
            </a:pPr>
            <a:r>
              <a:rPr lang="en-US" dirty="0" smtClean="0"/>
              <a:t>computers, motor cars, film and media, fashion, finance, environment, medicine,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more interesting to the students of language are the typical processes used to create new words.</a:t>
            </a:r>
          </a:p>
        </p:txBody>
      </p:sp>
    </p:spTree>
    <p:extLst>
      <p:ext uri="{BB962C8B-B14F-4D97-AF65-F5344CB8AC3E}">
        <p14:creationId xmlns:p14="http://schemas.microsoft.com/office/powerpoint/2010/main" val="10028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These typically are: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30" y="2360065"/>
            <a:ext cx="8471010" cy="412303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borrowing from another </a:t>
            </a:r>
            <a:r>
              <a:rPr lang="en-US" sz="2400" dirty="0" err="1" smtClean="0"/>
              <a:t>language.for</a:t>
            </a:r>
            <a:r>
              <a:rPr lang="en-US" sz="2400" dirty="0" smtClean="0"/>
              <a:t> example: piano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blending two words into </a:t>
            </a:r>
            <a:r>
              <a:rPr lang="en-US" sz="2400" dirty="0" err="1" smtClean="0"/>
              <a:t>one.for</a:t>
            </a:r>
            <a:r>
              <a:rPr lang="en-US" sz="2400" dirty="0" smtClean="0"/>
              <a:t> example: camcorder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making new </a:t>
            </a:r>
            <a:r>
              <a:rPr lang="en-US" sz="2400" dirty="0" err="1" smtClean="0"/>
              <a:t>compounds.for</a:t>
            </a:r>
            <a:r>
              <a:rPr lang="en-US" sz="2400" dirty="0" smtClean="0"/>
              <a:t> example: laptop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using prefixes </a:t>
            </a:r>
            <a:r>
              <a:rPr lang="en-US" sz="2400" dirty="0" err="1" smtClean="0"/>
              <a:t>suffixes.for</a:t>
            </a:r>
            <a:r>
              <a:rPr lang="en-US" sz="2400" dirty="0" smtClean="0"/>
              <a:t> example: </a:t>
            </a:r>
            <a:r>
              <a:rPr lang="en-US" sz="2400" dirty="0" err="1" smtClean="0"/>
              <a:t>unputdownable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giving an old word a new </a:t>
            </a:r>
            <a:r>
              <a:rPr lang="en-US" sz="2400" dirty="0" err="1" smtClean="0"/>
              <a:t>meaning.for</a:t>
            </a:r>
            <a:r>
              <a:rPr lang="en-US" sz="2400" dirty="0" smtClean="0"/>
              <a:t> example: mouse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adopting proper </a:t>
            </a:r>
            <a:r>
              <a:rPr lang="en-US" sz="2400" dirty="0" err="1" smtClean="0"/>
              <a:t>nouns.for</a:t>
            </a:r>
            <a:r>
              <a:rPr lang="en-US" sz="2400" dirty="0" smtClean="0"/>
              <a:t> example: Kleenex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</a:t>
            </a:r>
            <a:r>
              <a:rPr lang="en-US" sz="2400" dirty="0" err="1" smtClean="0"/>
              <a:t>abbreviation.for</a:t>
            </a:r>
            <a:r>
              <a:rPr lang="en-US" sz="2400" dirty="0" smtClean="0"/>
              <a:t> </a:t>
            </a:r>
            <a:r>
              <a:rPr lang="en-US" sz="2400" dirty="0" err="1" smtClean="0"/>
              <a:t>example:mike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By changing a word from one part of speech to </a:t>
            </a:r>
            <a:r>
              <a:rPr lang="en-US" sz="2400" dirty="0" err="1" smtClean="0"/>
              <a:t>another.for</a:t>
            </a:r>
            <a:r>
              <a:rPr lang="en-US" sz="2400" dirty="0" smtClean="0"/>
              <a:t> example a noun to a </a:t>
            </a:r>
            <a:r>
              <a:rPr lang="en-US" sz="2400" dirty="0" err="1" smtClean="0"/>
              <a:t>verb:butter-to</a:t>
            </a:r>
            <a:r>
              <a:rPr lang="en-US" sz="2400" dirty="0" smtClean="0"/>
              <a:t> butter a toast</a:t>
            </a:r>
          </a:p>
        </p:txBody>
      </p:sp>
    </p:spTree>
    <p:extLst>
      <p:ext uri="{BB962C8B-B14F-4D97-AF65-F5344CB8AC3E}">
        <p14:creationId xmlns:p14="http://schemas.microsoft.com/office/powerpoint/2010/main" val="22584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749245"/>
            <a:ext cx="7482545" cy="595549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By occupying vacant spaces in the sound </a:t>
            </a:r>
            <a:r>
              <a:rPr lang="en-US" dirty="0" err="1" smtClean="0"/>
              <a:t>system.for</a:t>
            </a:r>
            <a:r>
              <a:rPr lang="en-US" dirty="0" smtClean="0"/>
              <a:t> example: </a:t>
            </a:r>
            <a:r>
              <a:rPr lang="en-US" dirty="0" err="1" smtClean="0"/>
              <a:t>spum</a:t>
            </a:r>
            <a:r>
              <a:rPr lang="en-US" dirty="0" smtClean="0"/>
              <a:t>(not a real word-yet)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By occupying vacant spaces in the morphological </a:t>
            </a:r>
            <a:r>
              <a:rPr lang="en-US" dirty="0" err="1" smtClean="0"/>
              <a:t>system.for</a:t>
            </a:r>
            <a:r>
              <a:rPr lang="en-US" dirty="0" smtClean="0"/>
              <a:t> example: </a:t>
            </a:r>
            <a:r>
              <a:rPr lang="en-US" dirty="0" err="1" smtClean="0"/>
              <a:t>googleable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By using </a:t>
            </a:r>
            <a:r>
              <a:rPr lang="en-US" dirty="0" err="1" smtClean="0"/>
              <a:t>acronyms.for</a:t>
            </a:r>
            <a:r>
              <a:rPr lang="en-US" dirty="0" smtClean="0"/>
              <a:t> example, AIDS</a:t>
            </a:r>
          </a:p>
        </p:txBody>
      </p:sp>
    </p:spTree>
    <p:extLst>
      <p:ext uri="{BB962C8B-B14F-4D97-AF65-F5344CB8AC3E}">
        <p14:creationId xmlns:p14="http://schemas.microsoft.com/office/powerpoint/2010/main" val="12307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Synonymy and related issues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Synonymy and </a:t>
            </a:r>
            <a:r>
              <a:rPr lang="en-US" dirty="0" err="1" smtClean="0"/>
              <a:t>antonymy</a:t>
            </a:r>
            <a:r>
              <a:rPr lang="en-US" dirty="0" smtClean="0"/>
              <a:t> are slippery concepts.</a:t>
            </a:r>
          </a:p>
          <a:p>
            <a:pPr marL="0" indent="0">
              <a:buNone/>
            </a:pPr>
            <a:r>
              <a:rPr lang="en-US" dirty="0" smtClean="0"/>
              <a:t>Take the case of big/</a:t>
            </a:r>
            <a:r>
              <a:rPr lang="en-US" dirty="0" err="1" smtClean="0"/>
              <a:t>large.In</a:t>
            </a:r>
            <a:r>
              <a:rPr lang="en-US" dirty="0" smtClean="0"/>
              <a:t> many contexts they can be used </a:t>
            </a:r>
            <a:r>
              <a:rPr lang="en-US" dirty="0" err="1" smtClean="0"/>
              <a:t>interchangeably.But</a:t>
            </a:r>
            <a:r>
              <a:rPr lang="en-US" dirty="0" smtClean="0"/>
              <a:t> in many other cases there is no interchangeability.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same issue arises with antonyms.</a:t>
            </a:r>
          </a:p>
        </p:txBody>
      </p:sp>
    </p:spTree>
    <p:extLst>
      <p:ext uri="{BB962C8B-B14F-4D97-AF65-F5344CB8AC3E}">
        <p14:creationId xmlns:p14="http://schemas.microsoft.com/office/powerpoint/2010/main" val="37715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New insight from corpora research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clear differences between written and spoken language, including vocabulary and the way it is used.</a:t>
            </a:r>
          </a:p>
          <a:p>
            <a:pPr marL="0" indent="0">
              <a:buNone/>
            </a:pPr>
            <a:r>
              <a:rPr lang="en-US" dirty="0" smtClean="0"/>
              <a:t>Many words in spoken language function to create and maintain social relations.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Relexicalization</a:t>
            </a:r>
            <a:r>
              <a:rPr lang="en-US" dirty="0" smtClean="0"/>
              <a:t> occurs frequently.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374900"/>
            <a:ext cx="8236920" cy="91623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Part </a:t>
            </a:r>
            <a:r>
              <a:rPr lang="en-US" sz="2400" dirty="0" err="1" smtClean="0"/>
              <a:t>two:What</a:t>
            </a:r>
            <a:r>
              <a:rPr lang="en-US" sz="2400" dirty="0" smtClean="0"/>
              <a:t> do we know about teaching of the vocabulary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749244"/>
            <a:ext cx="7626100" cy="4733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short answer is ‘not as much as we should like’.</a:t>
            </a:r>
          </a:p>
          <a:p>
            <a:pPr marL="0" indent="0">
              <a:buNone/>
            </a:pPr>
            <a:r>
              <a:rPr lang="en-US" dirty="0" smtClean="0"/>
              <a:t>There are complex issues involved which make definitive pronouncements </a:t>
            </a:r>
            <a:r>
              <a:rPr lang="en-US" dirty="0" err="1" smtClean="0"/>
              <a:t>problematic.some</a:t>
            </a:r>
            <a:r>
              <a:rPr lang="en-US" dirty="0" smtClean="0"/>
              <a:t> of these issues are: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How many words are there in English, who knows?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How many words does an educated Native Speaker ‘know’?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How many words does a second language (L2) learner need in order to read </a:t>
            </a:r>
            <a:r>
              <a:rPr lang="en-US" sz="2400" dirty="0" err="1" smtClean="0"/>
              <a:t>unsimplified</a:t>
            </a:r>
            <a:r>
              <a:rPr lang="en-US" sz="2400" dirty="0" smtClean="0"/>
              <a:t> material?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48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640"/>
            <a:ext cx="8229600" cy="1143000"/>
          </a:xfrm>
        </p:spPr>
        <p:txBody>
          <a:bodyPr/>
          <a:lstStyle/>
          <a:p>
            <a:r>
              <a:rPr lang="en-US" dirty="0" smtClean="0"/>
              <a:t>There are two main aspects to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8180"/>
            <a:ext cx="8229600" cy="39188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Static </a:t>
            </a:r>
            <a:r>
              <a:rPr lang="en-US" dirty="0" err="1" smtClean="0"/>
              <a:t>meanings:are</a:t>
            </a:r>
            <a:r>
              <a:rPr lang="en-US" dirty="0" smtClean="0"/>
              <a:t> the ones we learn on language courses and that we find codified in </a:t>
            </a:r>
            <a:r>
              <a:rPr lang="en-US" dirty="0" err="1" smtClean="0"/>
              <a:t>dictionaries.we</a:t>
            </a:r>
            <a:r>
              <a:rPr lang="en-US" dirty="0" smtClean="0"/>
              <a:t> can learn a great deal about words and how to use them in this </a:t>
            </a:r>
            <a:r>
              <a:rPr lang="en-US" dirty="0" err="1" smtClean="0"/>
              <a:t>way.However</a:t>
            </a:r>
            <a:r>
              <a:rPr lang="en-US" dirty="0" smtClean="0"/>
              <a:t>, once words are let loose in conversation or on the page, they start to take on a dynamic life of their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674399"/>
              </p:ext>
            </p:extLst>
          </p:nvPr>
        </p:nvGraphicFramePr>
        <p:xfrm>
          <a:off x="1823310" y="1291130"/>
          <a:ext cx="7024430" cy="50292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512215"/>
                <a:gridCol w="3512215"/>
              </a:tblGrid>
              <a:tr h="44114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static</a:t>
                      </a:r>
                      <a:endParaRPr lang="en-US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dynamic</a:t>
                      </a:r>
                      <a:endParaRPr lang="en-US" sz="3200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in dictionaries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Found in actual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use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Regulated by authority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Negotiated between users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Denotative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Connotative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Isolated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meanings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Meanings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forged by context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Conventionalized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Creative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Core meaning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Extended meaning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Predictable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Unpredictable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1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Impersonal/generalized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Personal/particularized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Implication for teaching vocabulary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0066"/>
            <a:ext cx="8229600" cy="437691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 cannot teach all the words our students will encounter or need to 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At least 25 percent of teaching time in class should be devoted to explicit formal instruction.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 order to ensure students meet words in context, we need to arrange activities in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Given that the class hours will never be enough to learn sufficient vocabulary, we need to help student help themselves outside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 need to encourage students to develop their personal relationship with words.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374900"/>
            <a:ext cx="8093365" cy="7635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Procedures for teaching vocabulary: In-class activities, and Out-of-class activities.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145" y="2276850"/>
            <a:ext cx="7482545" cy="4581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1.Explicit instruction based on word structure and use.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Word 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Prefixes/suffixes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Roots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New words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with concordance lines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374900"/>
            <a:ext cx="8093365" cy="7635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Part </a:t>
            </a:r>
            <a:r>
              <a:rPr lang="en-US" dirty="0" err="1" smtClean="0"/>
              <a:t>one:What</a:t>
            </a:r>
            <a:r>
              <a:rPr lang="en-US" dirty="0" smtClean="0"/>
              <a:t> do we know about vocabulary?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749245"/>
            <a:ext cx="7329839" cy="42757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short answer is ‘quite a lot’.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know that there is plenty of it,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Words behave differently from each other in some rule-governed way.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901950"/>
            <a:ext cx="8551480" cy="44284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2.Activities which involve students in activity using the words.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Language games are a good example of this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Certain kinds of dictation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Retelling stories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Activities involve translation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Using dictionaries to generate class activities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Using drawing as a way of getting a ‘feel’ for meanings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60620"/>
            <a:ext cx="7482545" cy="54973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3.Activities where vocabulary is used repeatedly as an incidental part of the process.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Extensive reading in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Teacher reading aloud to the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Performance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Creative writing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Out-of-class activities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 for learning vocabularies in class is not enough therefore, students need to work on the language outside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1.Extensive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20" y="3655770"/>
            <a:ext cx="3961180" cy="29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360620"/>
            <a:ext cx="7482545" cy="54973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2.Creative 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3.Learner 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Orientation on the use of reference tools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Some orientation on useful websites and how to use them most effectively is desirable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Study and revision strategies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Notebooks and </a:t>
            </a:r>
            <a:r>
              <a:rPr lang="en-US" dirty="0" err="1" smtClean="0"/>
              <a:t>wordcards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General advice on noticing language is also useful</a:t>
            </a:r>
          </a:p>
        </p:txBody>
      </p:sp>
    </p:spTree>
    <p:extLst>
      <p:ext uri="{BB962C8B-B14F-4D97-AF65-F5344CB8AC3E}">
        <p14:creationId xmlns:p14="http://schemas.microsoft.com/office/powerpoint/2010/main" val="17460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Conclusion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Vocabulay</a:t>
            </a:r>
            <a:r>
              <a:rPr lang="en-US" dirty="0" smtClean="0"/>
              <a:t> is important in learning a foreign language.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lot of it, and it is structured in very complex ways.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 for learning vocabularies in class is not enough therefore, students need to work on the language outside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strong case for explicit vocabulary teaching in class.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70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527605"/>
            <a:ext cx="7482545" cy="6330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5.There is a strong case for more personal, individual activities which can be done outside class.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6.Vocabulary teaching needs to focus on the most frequent items.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7.Vocabulary is best learned when students can be actively engaged in 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8.There is no right way to learn vocabulary.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0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2133660"/>
            <a:ext cx="8551480" cy="4428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Thanks for your attention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47" y="3276295"/>
            <a:ext cx="4077906" cy="30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Some key aspects of vocabulary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Frequency: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fact of being frequent does not necessarily make a word any easier to learn.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Rare words may prove easier to retain because of their </a:t>
            </a:r>
            <a:r>
              <a:rPr lang="en-US" dirty="0" smtClean="0">
                <a:solidFill>
                  <a:srgbClr val="FFFF00"/>
                </a:solidFill>
              </a:rPr>
              <a:t>salience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Core/nuclear 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749245"/>
            <a:ext cx="7329839" cy="42757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Carter offers a number of tests for ‘</a:t>
            </a:r>
            <a:r>
              <a:rPr lang="en-US" sz="2400" dirty="0" err="1" smtClean="0"/>
              <a:t>coreness</a:t>
            </a:r>
            <a:r>
              <a:rPr lang="en-US" sz="2400" dirty="0" smtClean="0"/>
              <a:t>’: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Syntactic substitution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Antonymity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Collocability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Extention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Superordinateness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Culture-free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Associationism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Neutral field of discourse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Neutral </a:t>
            </a:r>
            <a:r>
              <a:rPr lang="en-US" sz="2400" dirty="0" smtClean="0"/>
              <a:t>tenor</a:t>
            </a:r>
            <a:r>
              <a:rPr lang="en-US" sz="2400" dirty="0" smtClean="0"/>
              <a:t> </a:t>
            </a:r>
            <a:r>
              <a:rPr lang="en-US" sz="2400" dirty="0" smtClean="0"/>
              <a:t>of discourse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875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Specialist/non-specialist vocabulary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Nation (2008) divides vocabulary into high frequency words, academic words, technical words, and low frequency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Lexical sets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way of grouping items of </a:t>
            </a:r>
            <a:r>
              <a:rPr lang="en-US" dirty="0" err="1" smtClean="0"/>
              <a:t>vocbulry</a:t>
            </a:r>
            <a:r>
              <a:rPr lang="en-US" dirty="0" smtClean="0"/>
              <a:t> is under semantic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Hyponomy</a:t>
            </a:r>
            <a:r>
              <a:rPr lang="en-US" dirty="0" smtClean="0"/>
              <a:t> is a related concept.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4039820"/>
            <a:ext cx="3505505" cy="27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Varieties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Language has a tendency to develop varied forms.</a:t>
            </a:r>
          </a:p>
          <a:p>
            <a:pPr marL="0" indent="0">
              <a:buNone/>
            </a:pPr>
            <a:r>
              <a:rPr lang="en-US" dirty="0" smtClean="0"/>
              <a:t>These varieties emerge in response to geographical, historical, social, and occupational conditions.</a:t>
            </a:r>
          </a:p>
        </p:txBody>
      </p:sp>
    </p:spTree>
    <p:extLst>
      <p:ext uri="{BB962C8B-B14F-4D97-AF65-F5344CB8AC3E}">
        <p14:creationId xmlns:p14="http://schemas.microsoft.com/office/powerpoint/2010/main" val="1226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Collocation and friends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749244"/>
            <a:ext cx="7626100" cy="4733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Collocation means the likelihood of words occurring together.</a:t>
            </a:r>
          </a:p>
          <a:p>
            <a:pPr marL="0" indent="0">
              <a:buNone/>
            </a:pPr>
            <a:r>
              <a:rPr lang="en-US" sz="2400" dirty="0" smtClean="0"/>
              <a:t>for example: wide awake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Colligation refers to the same phenomenon as applied to grammatical words.</a:t>
            </a:r>
          </a:p>
          <a:p>
            <a:pPr marL="0" indent="0">
              <a:buNone/>
            </a:pPr>
            <a:r>
              <a:rPr lang="en-US" sz="2400" dirty="0" smtClean="0"/>
              <a:t>For example: a case of, a case in, a case which.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such combinations become fossilized, or fixed, they are sometimes referred to as chunks or holophrastic elements or prefabs. For example: as a matter of fact.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3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Word 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important element of lexical knowledge concerns the inner structure of words.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Borrowing is the taking over of words from other languages, for example, English has borrowed </a:t>
            </a:r>
            <a:r>
              <a:rPr lang="en-US" i="1" dirty="0" smtClean="0"/>
              <a:t>alcohol </a:t>
            </a:r>
            <a:r>
              <a:rPr lang="en-US" dirty="0" smtClean="0"/>
              <a:t>from Arabic, piano from Italian, </a:t>
            </a:r>
            <a:r>
              <a:rPr lang="en-US" dirty="0" err="1" smtClean="0"/>
              <a:t>etc.The</a:t>
            </a:r>
            <a:r>
              <a:rPr lang="en-US" dirty="0" smtClean="0"/>
              <a:t> borrowed words are called loanwords. </a:t>
            </a:r>
          </a:p>
        </p:txBody>
      </p:sp>
    </p:spTree>
    <p:extLst>
      <p:ext uri="{BB962C8B-B14F-4D97-AF65-F5344CB8AC3E}">
        <p14:creationId xmlns:p14="http://schemas.microsoft.com/office/powerpoint/2010/main" val="29930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1085</Words>
  <Application>Microsoft Office PowerPoint</Application>
  <PresentationFormat>On-screen Show (4:3)</PresentationFormat>
  <Paragraphs>161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Applied Linguistic and Material Development chapter 7: Vocabulary</vt:lpstr>
      <vt:lpstr>Part one:What do we know about vocabulary?</vt:lpstr>
      <vt:lpstr>Some key aspects of vocabulary</vt:lpstr>
      <vt:lpstr>Core/nuclear vocabulary</vt:lpstr>
      <vt:lpstr> Specialist/non-specialist vocabulary</vt:lpstr>
      <vt:lpstr>Lexical sets</vt:lpstr>
      <vt:lpstr> Varieties</vt:lpstr>
      <vt:lpstr>Collocation and friends</vt:lpstr>
      <vt:lpstr> Word formation</vt:lpstr>
      <vt:lpstr>Language change and new words</vt:lpstr>
      <vt:lpstr>These typically are:</vt:lpstr>
      <vt:lpstr>PowerPoint Presentation</vt:lpstr>
      <vt:lpstr> Synonymy and related issues</vt:lpstr>
      <vt:lpstr>New insight from corpora research</vt:lpstr>
      <vt:lpstr>Part two:What do we know about teaching of the vocabulary</vt:lpstr>
      <vt:lpstr>There are two main aspects to vocabulary</vt:lpstr>
      <vt:lpstr>PowerPoint Presentation</vt:lpstr>
      <vt:lpstr>Implication for teaching vocabulary</vt:lpstr>
      <vt:lpstr>Procedures for teaching vocabulary: In-class activities, and Out-of-class activities.</vt:lpstr>
      <vt:lpstr>PowerPoint Presentation</vt:lpstr>
      <vt:lpstr>PowerPoint Presentation</vt:lpstr>
      <vt:lpstr>Out-of-class activities</vt:lpstr>
      <vt:lpstr>PowerPoint Presentation</vt:lpstr>
      <vt:lpstr>Conclusion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MACBOOKPRO</cp:lastModifiedBy>
  <cp:revision>65</cp:revision>
  <dcterms:created xsi:type="dcterms:W3CDTF">2013-08-21T19:17:07Z</dcterms:created>
  <dcterms:modified xsi:type="dcterms:W3CDTF">2015-12-13T16:46:35Z</dcterms:modified>
</cp:coreProperties>
</file>