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6"/>
  </p:notesMasterIdLst>
  <p:sldIdLst>
    <p:sldId id="256" r:id="rId2"/>
    <p:sldId id="258" r:id="rId3"/>
    <p:sldId id="261" r:id="rId4"/>
    <p:sldId id="262" r:id="rId5"/>
    <p:sldId id="265" r:id="rId6"/>
    <p:sldId id="259" r:id="rId7"/>
    <p:sldId id="260" r:id="rId8"/>
    <p:sldId id="257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C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08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CF5D9-DB59-451A-9CB3-FC220AA39076}" type="datetimeFigureOut">
              <a:rPr lang="en-US" smtClean="0"/>
              <a:t>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54DE6-B161-47B3-8FC6-DE107CC9D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4DE6-B161-47B3-8FC6-DE107CC9D1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54DE6-B161-47B3-8FC6-DE107CC9D1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45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9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8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92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6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6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57784" y="6391656"/>
            <a:ext cx="11085576" cy="304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778934"/>
            <a:ext cx="8825659" cy="1100666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a bug's life - debugged" panose="020B06030503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4" y="2387599"/>
            <a:ext cx="10320866" cy="38184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00733" y="6391656"/>
            <a:ext cx="1542627" cy="304799"/>
          </a:xfrm>
        </p:spPr>
        <p:txBody>
          <a:bodyPr/>
          <a:lstStyle>
            <a:lvl1pPr>
              <a:defRPr>
                <a:solidFill>
                  <a:srgbClr val="FFFF00"/>
                </a:solidFill>
                <a:latin typeface="Myriad Pro Light" panose="020B0603030403020204" pitchFamily="34" charset="0"/>
              </a:defRPr>
            </a:lvl1pPr>
          </a:lstStyle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5646" y="6391656"/>
            <a:ext cx="4352883" cy="310896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925" y="1237154"/>
            <a:ext cx="676967" cy="6305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6" y="6407741"/>
            <a:ext cx="233601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4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94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1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0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By Mohsen Biglari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70D9D5C-93E2-4D50-970A-C947FAABC5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1845774"/>
            <a:ext cx="8825658" cy="916932"/>
          </a:xfrm>
        </p:spPr>
        <p:txBody>
          <a:bodyPr/>
          <a:lstStyle/>
          <a:p>
            <a:r>
              <a:rPr lang="en-US" sz="6000" dirty="0" smtClean="0">
                <a:latin typeface="a bug's life - debugged" panose="020B0603050302020204" pitchFamily="34" charset="0"/>
              </a:rPr>
              <a:t>Android Programming	</a:t>
            </a:r>
            <a:endParaRPr lang="en-US" sz="6000" dirty="0">
              <a:latin typeface="a bug's life - debugged" panose="020B06030503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4" y="3035603"/>
            <a:ext cx="6502077" cy="861420"/>
          </a:xfrm>
        </p:spPr>
        <p:txBody>
          <a:bodyPr>
            <a:normAutofit/>
          </a:bodyPr>
          <a:lstStyle/>
          <a:p>
            <a:r>
              <a:rPr lang="en-US" sz="3000" cap="none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dobe Arabic" panose="02040503050201020203" pitchFamily="18" charset="-78"/>
              </a:rPr>
              <a:t>By Mohsen </a:t>
            </a:r>
            <a:r>
              <a:rPr lang="en-US" sz="3000" cap="none" dirty="0" err="1" smtClean="0">
                <a:solidFill>
                  <a:schemeClr val="bg1"/>
                </a:solidFill>
                <a:latin typeface="Berlin Sans FB Demi" panose="020E0802020502020306" pitchFamily="34" charset="0"/>
                <a:cs typeface="Adobe Arabic" panose="02040503050201020203" pitchFamily="18" charset="-78"/>
              </a:rPr>
              <a:t>Biglari</a:t>
            </a:r>
            <a:endParaRPr lang="en-US" sz="3000" cap="none" dirty="0">
              <a:solidFill>
                <a:schemeClr val="bg1"/>
              </a:solidFill>
              <a:latin typeface="Berlin Sans FB Demi" panose="020E0802020502020306" pitchFamily="34" charset="0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05" y="3035602"/>
            <a:ext cx="2339894" cy="274776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54953" y="4455816"/>
            <a:ext cx="6502077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cap="none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  <a:cs typeface="Adobe Arabic" panose="02040503050201020203" pitchFamily="18" charset="-78"/>
              </a:rPr>
              <a:t>Part1: Introduction</a:t>
            </a:r>
            <a:endParaRPr lang="en-US" sz="4500" cap="none" dirty="0">
              <a:solidFill>
                <a:schemeClr val="accent3">
                  <a:lumMod val="60000"/>
                  <a:lumOff val="40000"/>
                </a:schemeClr>
              </a:solidFill>
              <a:latin typeface="Berlin Sans FB Demi" panose="020E0802020502020306" pitchFamily="34" charset="0"/>
              <a:cs typeface="Adobe Arabic" panose="02040503050201020203" pitchFamily="18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 rot="5400000">
            <a:off x="9997592" y="1953615"/>
            <a:ext cx="1313382" cy="304799"/>
          </a:xfrm>
        </p:spPr>
        <p:txBody>
          <a:bodyPr/>
          <a:lstStyle/>
          <a:p>
            <a:r>
              <a:rPr lang="en-US" dirty="0" smtClean="0"/>
              <a:t>By Mohsen </a:t>
            </a:r>
            <a:r>
              <a:rPr lang="en-US" dirty="0" err="1" smtClean="0"/>
              <a:t>Biglari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11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Studio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Android Studio </a:t>
            </a:r>
            <a:r>
              <a:rPr lang="en-US" dirty="0"/>
              <a:t>is the official IDE for Android application development, based on IntelliJ </a:t>
            </a:r>
            <a:r>
              <a:rPr lang="en-US" dirty="0" smtClean="0"/>
              <a:t>IDEA</a:t>
            </a:r>
          </a:p>
          <a:p>
            <a:r>
              <a:rPr lang="en-US" b="1" dirty="0" smtClean="0"/>
              <a:t>Gradle-based</a:t>
            </a:r>
            <a:r>
              <a:rPr lang="en-US" dirty="0" smtClean="0"/>
              <a:t> build system</a:t>
            </a:r>
          </a:p>
          <a:p>
            <a:pPr lvl="1"/>
            <a:r>
              <a:rPr lang="en-US" dirty="0" smtClean="0"/>
              <a:t>Eclipse Ant is replaces with Android Gradle</a:t>
            </a:r>
          </a:p>
          <a:p>
            <a:pPr lvl="1"/>
            <a:r>
              <a:rPr lang="en-US" dirty="0" smtClean="0"/>
              <a:t>Several settings from </a:t>
            </a:r>
            <a:r>
              <a:rPr lang="en-US" i="1" dirty="0" smtClean="0"/>
              <a:t>manifest</a:t>
            </a:r>
            <a:r>
              <a:rPr lang="en-US" dirty="0" smtClean="0"/>
              <a:t> file have been moved to </a:t>
            </a:r>
            <a:r>
              <a:rPr lang="en-US" i="1" dirty="0" err="1" smtClean="0"/>
              <a:t>build.gradle</a:t>
            </a:r>
            <a:r>
              <a:rPr lang="en-US" i="1" dirty="0" smtClean="0"/>
              <a:t>: versions, API min/max, …</a:t>
            </a:r>
          </a:p>
          <a:p>
            <a:r>
              <a:rPr lang="en-US" b="1" dirty="0" smtClean="0"/>
              <a:t>One</a:t>
            </a:r>
            <a:r>
              <a:rPr lang="en-US" dirty="0" smtClean="0"/>
              <a:t> project at a time</a:t>
            </a:r>
          </a:p>
          <a:p>
            <a:pPr lvl="1"/>
            <a:r>
              <a:rPr lang="en-US" dirty="0" smtClean="0"/>
              <a:t>There is no workspace like eclipse</a:t>
            </a:r>
          </a:p>
          <a:p>
            <a:pPr lvl="1"/>
            <a:r>
              <a:rPr lang="en-US" dirty="0" smtClean="0"/>
              <a:t>Projects (components and libraries) are replaced with a new concept called “Modules” and “Library Modules”</a:t>
            </a:r>
          </a:p>
          <a:p>
            <a:pPr lvl="1"/>
            <a:r>
              <a:rPr lang="en-US" dirty="0" smtClean="0"/>
              <a:t>Each module has it’s own Gradle build file</a:t>
            </a:r>
          </a:p>
          <a:p>
            <a:r>
              <a:rPr lang="en-US" b="1" dirty="0" err="1"/>
              <a:t>ProGuard</a:t>
            </a:r>
            <a:r>
              <a:rPr lang="en-US" dirty="0"/>
              <a:t> and </a:t>
            </a:r>
            <a:r>
              <a:rPr lang="en-US" b="1" dirty="0"/>
              <a:t>app-signing</a:t>
            </a:r>
            <a:r>
              <a:rPr lang="en-US" dirty="0"/>
              <a:t> </a:t>
            </a:r>
            <a:r>
              <a:rPr lang="en-US" dirty="0" smtClean="0"/>
              <a:t>capabilities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SDK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8134" y="2387599"/>
            <a:ext cx="10320866" cy="381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Build-tools: </a:t>
            </a:r>
            <a:r>
              <a:rPr lang="en-US" dirty="0" smtClean="0"/>
              <a:t>tools for compiling, signing, …</a:t>
            </a:r>
          </a:p>
          <a:p>
            <a:r>
              <a:rPr lang="en-US" b="1" dirty="0" smtClean="0"/>
              <a:t>Platforms: </a:t>
            </a:r>
            <a:r>
              <a:rPr lang="en-US" dirty="0" smtClean="0"/>
              <a:t>core libraries for different android versions</a:t>
            </a:r>
          </a:p>
          <a:p>
            <a:r>
              <a:rPr lang="en-US" b="1" dirty="0" smtClean="0"/>
              <a:t>Platform-tools: </a:t>
            </a:r>
            <a:r>
              <a:rPr lang="en-US" dirty="0" smtClean="0"/>
              <a:t>contains </a:t>
            </a:r>
            <a:r>
              <a:rPr lang="en-US" dirty="0" err="1" smtClean="0"/>
              <a:t>adb</a:t>
            </a:r>
            <a:endParaRPr lang="en-US" dirty="0" smtClean="0"/>
          </a:p>
          <a:p>
            <a:r>
              <a:rPr lang="en-US" b="1" dirty="0" smtClean="0"/>
              <a:t>System-images: </a:t>
            </a:r>
            <a:r>
              <a:rPr lang="en-US" dirty="0" smtClean="0"/>
              <a:t>emulators core</a:t>
            </a:r>
          </a:p>
          <a:p>
            <a:r>
              <a:rPr lang="en-US" b="1" dirty="0" smtClean="0"/>
              <a:t>Tools: </a:t>
            </a:r>
            <a:r>
              <a:rPr lang="en-US" dirty="0" smtClean="0"/>
              <a:t>some useful tools like emulator itself and …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0462" y="1644641"/>
            <a:ext cx="5682078" cy="445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8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SDK Manager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88" y="1063416"/>
            <a:ext cx="5106289" cy="519824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40" y="1066991"/>
            <a:ext cx="7441228" cy="5194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854" y="1032888"/>
            <a:ext cx="8037759" cy="52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86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AVD Manager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28" y="1879599"/>
            <a:ext cx="7590540" cy="4414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729" y="964828"/>
            <a:ext cx="4116241" cy="53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Manifest 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8134" y="2387599"/>
            <a:ext cx="10320866" cy="38184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Manifest file </a:t>
            </a:r>
            <a:r>
              <a:rPr lang="en-US" dirty="0" smtClean="0"/>
              <a:t>is </a:t>
            </a:r>
            <a:r>
              <a:rPr lang="en-US" dirty="0"/>
              <a:t>a resource file which contains all the details needed by the android system about the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It is like </a:t>
            </a:r>
            <a:r>
              <a:rPr lang="en-US" dirty="0"/>
              <a:t>a </a:t>
            </a:r>
            <a:r>
              <a:rPr lang="en-US" b="1" dirty="0"/>
              <a:t>bridge</a:t>
            </a:r>
            <a:r>
              <a:rPr lang="en-US" dirty="0"/>
              <a:t> between the android developer and the android </a:t>
            </a:r>
            <a:r>
              <a:rPr lang="en-US" dirty="0" smtClean="0"/>
              <a:t>platform</a:t>
            </a:r>
          </a:p>
          <a:p>
            <a:r>
              <a:rPr lang="en-US" dirty="0" smtClean="0"/>
              <a:t>It is </a:t>
            </a:r>
            <a:r>
              <a:rPr lang="en-US" dirty="0"/>
              <a:t>an xml file which must be named as </a:t>
            </a:r>
            <a:r>
              <a:rPr lang="en-US" dirty="0" smtClean="0"/>
              <a:t>AndroidManifest.xml</a:t>
            </a:r>
          </a:p>
          <a:p>
            <a:r>
              <a:rPr lang="en-US" dirty="0" smtClean="0"/>
              <a:t>It </a:t>
            </a:r>
            <a:r>
              <a:rPr lang="en-US" b="1" dirty="0" smtClean="0"/>
              <a:t>contains </a:t>
            </a:r>
            <a:r>
              <a:rPr lang="en-US" dirty="0" smtClean="0"/>
              <a:t>package name, version, min/max </a:t>
            </a:r>
            <a:r>
              <a:rPr lang="en-US" dirty="0" err="1" smtClean="0"/>
              <a:t>api</a:t>
            </a:r>
            <a:r>
              <a:rPr lang="en-US" dirty="0"/>
              <a:t> </a:t>
            </a:r>
            <a:r>
              <a:rPr lang="en-US" dirty="0" smtClean="0"/>
              <a:t>version, permissions, features (camera, …), windows, services, …</a:t>
            </a:r>
          </a:p>
          <a:p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3474" y="934234"/>
            <a:ext cx="6649066" cy="53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3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2" y="1063416"/>
            <a:ext cx="7240400" cy="52200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use Linux for a phone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4" y="2387599"/>
            <a:ext cx="10320866" cy="406447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Linux kernel is a </a:t>
            </a:r>
            <a:r>
              <a:rPr lang="en-US" b="1" dirty="0"/>
              <a:t>proven </a:t>
            </a:r>
            <a:r>
              <a:rPr lang="en-US" dirty="0"/>
              <a:t>core </a:t>
            </a:r>
            <a:r>
              <a:rPr lang="en-US" dirty="0" smtClean="0"/>
              <a:t>platform</a:t>
            </a:r>
            <a:endParaRPr lang="en-US" dirty="0"/>
          </a:p>
          <a:p>
            <a:r>
              <a:rPr lang="en-US" b="1" dirty="0" smtClean="0"/>
              <a:t>Reliability </a:t>
            </a:r>
            <a:r>
              <a:rPr lang="en-US" dirty="0"/>
              <a:t>is more important than performance when it</a:t>
            </a:r>
            <a:br>
              <a:rPr lang="en-US" dirty="0"/>
            </a:br>
            <a:r>
              <a:rPr lang="en-US" dirty="0"/>
              <a:t>comes to a mobile phone, because voice communication is</a:t>
            </a:r>
            <a:br>
              <a:rPr lang="en-US" dirty="0"/>
            </a:br>
            <a:r>
              <a:rPr lang="en-US" dirty="0"/>
              <a:t>the primary use of a </a:t>
            </a:r>
            <a:r>
              <a:rPr lang="en-US" dirty="0" smtClean="0"/>
              <a:t>phone</a:t>
            </a:r>
            <a:endParaRPr lang="en-US" dirty="0"/>
          </a:p>
          <a:p>
            <a:r>
              <a:rPr lang="en-US" dirty="0" smtClean="0"/>
              <a:t>Linux </a:t>
            </a:r>
            <a:r>
              <a:rPr lang="en-US" dirty="0"/>
              <a:t>provides a </a:t>
            </a:r>
            <a:r>
              <a:rPr lang="en-US" b="1" dirty="0"/>
              <a:t>hardware abstraction </a:t>
            </a:r>
            <a:r>
              <a:rPr lang="en-US" dirty="0"/>
              <a:t>layer, letting the upper</a:t>
            </a:r>
            <a:br>
              <a:rPr lang="en-US" dirty="0"/>
            </a:br>
            <a:r>
              <a:rPr lang="en-US" dirty="0"/>
              <a:t>levels remain unchanged despite changes in the underlying</a:t>
            </a:r>
            <a:br>
              <a:rPr lang="en-US" dirty="0"/>
            </a:br>
            <a:r>
              <a:rPr lang="en-US" dirty="0" smtClean="0"/>
              <a:t>hardware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new </a:t>
            </a:r>
            <a:r>
              <a:rPr lang="en-US" b="1" dirty="0"/>
              <a:t>accessories </a:t>
            </a:r>
            <a:r>
              <a:rPr lang="en-US" dirty="0"/>
              <a:t>appear on the market, </a:t>
            </a:r>
            <a:r>
              <a:rPr lang="en-US" b="1" dirty="0"/>
              <a:t>drivers </a:t>
            </a:r>
            <a:r>
              <a:rPr lang="en-US" dirty="0"/>
              <a:t>can be</a:t>
            </a:r>
            <a:br>
              <a:rPr lang="en-US" dirty="0"/>
            </a:br>
            <a:r>
              <a:rPr lang="en-US" dirty="0"/>
              <a:t>written at the Linux level to provide support, just as on other</a:t>
            </a:r>
            <a:br>
              <a:rPr lang="en-US" dirty="0"/>
            </a:br>
            <a:r>
              <a:rPr lang="en-US" dirty="0"/>
              <a:t>Linux </a:t>
            </a:r>
            <a:r>
              <a:rPr lang="en-US" dirty="0" smtClean="0"/>
              <a:t>platforms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64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Dalvik Virtual </a:t>
            </a:r>
            <a:r>
              <a:rPr lang="en-US" b="1" dirty="0" smtClean="0"/>
              <a:t>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User applications</a:t>
            </a:r>
            <a:r>
              <a:rPr lang="en-US" dirty="0"/>
              <a:t>, as well as </a:t>
            </a:r>
            <a:r>
              <a:rPr lang="en-US" b="1" dirty="0"/>
              <a:t>core Android applications</a:t>
            </a:r>
            <a:r>
              <a:rPr lang="en-US" dirty="0"/>
              <a:t>, are</a:t>
            </a:r>
            <a:br>
              <a:rPr lang="en-US" dirty="0"/>
            </a:br>
            <a:r>
              <a:rPr lang="en-US" dirty="0"/>
              <a:t>written in Java programming language and are compiled into</a:t>
            </a:r>
            <a:br>
              <a:rPr lang="en-US" dirty="0"/>
            </a:br>
            <a:r>
              <a:rPr lang="en-US" i="1" dirty="0"/>
              <a:t>byte </a:t>
            </a:r>
            <a:r>
              <a:rPr lang="en-US" i="1" dirty="0" smtClean="0"/>
              <a:t>codes</a:t>
            </a:r>
            <a:endParaRPr lang="en-US" i="1" dirty="0"/>
          </a:p>
          <a:p>
            <a:r>
              <a:rPr lang="en-US" dirty="0" smtClean="0"/>
              <a:t>Android </a:t>
            </a:r>
            <a:r>
              <a:rPr lang="en-US" dirty="0"/>
              <a:t>byte codes are interpreted at runtime by a </a:t>
            </a:r>
            <a:r>
              <a:rPr lang="en-US" dirty="0" smtClean="0"/>
              <a:t>processor known </a:t>
            </a:r>
            <a:r>
              <a:rPr lang="en-US" dirty="0"/>
              <a:t>as the </a:t>
            </a:r>
            <a:r>
              <a:rPr lang="en-US" i="1" dirty="0"/>
              <a:t>Dalvik </a:t>
            </a:r>
            <a:r>
              <a:rPr lang="en-US" i="1" dirty="0" smtClean="0"/>
              <a:t>Virtual Machine</a:t>
            </a:r>
            <a:r>
              <a:rPr lang="en-US" dirty="0" smtClean="0"/>
              <a:t>.</a:t>
            </a:r>
          </a:p>
          <a:p>
            <a:pPr marL="342900" lvl="1" indent="-342900"/>
            <a:r>
              <a:rPr lang="en-US" sz="2800" b="1" dirty="0"/>
              <a:t>Dalvik VM </a:t>
            </a:r>
            <a:r>
              <a:rPr lang="en-US" sz="2800" dirty="0"/>
              <a:t>is </a:t>
            </a:r>
            <a:r>
              <a:rPr lang="en-US" sz="2800" dirty="0" smtClean="0"/>
              <a:t>optimized </a:t>
            </a:r>
            <a:r>
              <a:rPr lang="en-US" sz="2800" dirty="0"/>
              <a:t>to run on </a:t>
            </a:r>
            <a:r>
              <a:rPr lang="en-US" sz="2800" dirty="0" smtClean="0"/>
              <a:t>slow-CPU, low-RAM, low-power </a:t>
            </a:r>
            <a:r>
              <a:rPr lang="en-US" sz="2800" dirty="0"/>
              <a:t>devices</a:t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Android uses a customized version of Java</a:t>
            </a:r>
          </a:p>
          <a:p>
            <a:pPr lvl="1"/>
            <a:r>
              <a:rPr lang="en-US" dirty="0" smtClean="0"/>
              <a:t>Primarily Java 5, some Java 6 and 7</a:t>
            </a:r>
          </a:p>
          <a:p>
            <a:pPr lvl="1"/>
            <a:r>
              <a:rPr lang="en-US" dirty="0" smtClean="0"/>
              <a:t>Inner Classes, Event Handlers, …</a:t>
            </a:r>
          </a:p>
          <a:p>
            <a:r>
              <a:rPr lang="en-US" dirty="0" smtClean="0"/>
              <a:t>Other languages:</a:t>
            </a:r>
          </a:p>
          <a:p>
            <a:pPr lvl="1"/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Phonegap: HTML 5, JavaScript, CSS</a:t>
            </a:r>
          </a:p>
          <a:p>
            <a:pPr lvl="1"/>
            <a:r>
              <a:rPr lang="en-US" dirty="0" smtClean="0"/>
              <a:t>Xamarin technology: C# by mono</a:t>
            </a:r>
          </a:p>
          <a:p>
            <a:pPr lvl="1"/>
            <a:r>
              <a:rPr lang="en-US" smtClean="0"/>
              <a:t>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134" y="2264639"/>
            <a:ext cx="10320866" cy="4755734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Application </a:t>
            </a:r>
            <a:r>
              <a:rPr lang="en-US" b="1" dirty="0" smtClean="0"/>
              <a:t>Framework </a:t>
            </a:r>
            <a:r>
              <a:rPr lang="en-US" dirty="0" smtClean="0"/>
              <a:t>Enabling </a:t>
            </a:r>
            <a:r>
              <a:rPr lang="en-US" dirty="0"/>
              <a:t>reuse and replacement of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b="1" dirty="0" smtClean="0"/>
              <a:t>Dalvik Virtual Machine </a:t>
            </a:r>
            <a:r>
              <a:rPr lang="en-US" dirty="0" smtClean="0"/>
              <a:t>optimized </a:t>
            </a:r>
            <a:r>
              <a:rPr lang="en-US" dirty="0"/>
              <a:t>for mobile </a:t>
            </a:r>
            <a:r>
              <a:rPr lang="en-US" dirty="0" smtClean="0"/>
              <a:t>devices</a:t>
            </a:r>
            <a:endParaRPr lang="en-US" dirty="0"/>
          </a:p>
          <a:p>
            <a:r>
              <a:rPr lang="en-US" b="1" dirty="0" smtClean="0"/>
              <a:t>Integrated Browser </a:t>
            </a:r>
            <a:r>
              <a:rPr lang="en-US" dirty="0" smtClean="0"/>
              <a:t>Based </a:t>
            </a:r>
            <a:r>
              <a:rPr lang="en-US" dirty="0"/>
              <a:t>on the open source </a:t>
            </a:r>
            <a:r>
              <a:rPr lang="en-US" b="1" dirty="0" err="1"/>
              <a:t>WebKit</a:t>
            </a:r>
            <a:r>
              <a:rPr lang="en-US" b="1" dirty="0"/>
              <a:t> </a:t>
            </a:r>
            <a:r>
              <a:rPr lang="en-US" dirty="0" smtClean="0"/>
              <a:t>engine</a:t>
            </a:r>
          </a:p>
          <a:p>
            <a:r>
              <a:rPr lang="en-US" b="1" dirty="0" smtClean="0"/>
              <a:t>Optimized Graphics </a:t>
            </a:r>
            <a:r>
              <a:rPr lang="en-US" dirty="0" smtClean="0"/>
              <a:t>Powered </a:t>
            </a:r>
            <a:r>
              <a:rPr lang="en-US" dirty="0"/>
              <a:t>by a custom 2D graphics library; 3D </a:t>
            </a:r>
            <a:r>
              <a:rPr lang="en-US" dirty="0" smtClean="0"/>
              <a:t>graphics based </a:t>
            </a:r>
            <a:r>
              <a:rPr lang="en-US" dirty="0"/>
              <a:t>on the OpenGL ES specification </a:t>
            </a:r>
            <a:endParaRPr lang="en-US" dirty="0" smtClean="0"/>
          </a:p>
          <a:p>
            <a:r>
              <a:rPr lang="en-US" b="1" dirty="0" smtClean="0"/>
              <a:t>SQLite </a:t>
            </a:r>
            <a:r>
              <a:rPr lang="en-US" dirty="0"/>
              <a:t>for structured data </a:t>
            </a:r>
            <a:r>
              <a:rPr lang="en-US" dirty="0" smtClean="0"/>
              <a:t>storage</a:t>
            </a:r>
          </a:p>
          <a:p>
            <a:r>
              <a:rPr lang="en-US" b="1" dirty="0" smtClean="0"/>
              <a:t>Media </a:t>
            </a:r>
            <a:r>
              <a:rPr lang="en-US" b="1" dirty="0"/>
              <a:t>support </a:t>
            </a:r>
            <a:r>
              <a:rPr lang="en-US" dirty="0"/>
              <a:t>for common audio, video, and still image </a:t>
            </a:r>
            <a:r>
              <a:rPr lang="en-US" dirty="0" smtClean="0"/>
              <a:t>formats</a:t>
            </a:r>
          </a:p>
          <a:p>
            <a:r>
              <a:rPr lang="en-US" b="1" dirty="0" smtClean="0"/>
              <a:t>GSM </a:t>
            </a:r>
            <a:r>
              <a:rPr lang="en-US" b="1" dirty="0"/>
              <a:t>Telephony </a:t>
            </a:r>
            <a:r>
              <a:rPr lang="en-US" dirty="0"/>
              <a:t>(hardware dependent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Bluetooth</a:t>
            </a:r>
            <a:r>
              <a:rPr lang="en-US" b="1" dirty="0"/>
              <a:t>, EDGE, 3G, 4G, and Wi-Fi </a:t>
            </a:r>
            <a:r>
              <a:rPr lang="en-US" dirty="0"/>
              <a:t>(hardware dependent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Camera</a:t>
            </a:r>
            <a:r>
              <a:rPr lang="en-US" b="1" dirty="0"/>
              <a:t>, GPS, compass, and accelerometer </a:t>
            </a:r>
            <a:r>
              <a:rPr lang="en-US" dirty="0"/>
              <a:t>(hardware dependent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Rich </a:t>
            </a:r>
            <a:r>
              <a:rPr lang="en-US" b="1" dirty="0"/>
              <a:t>development environment </a:t>
            </a:r>
            <a:r>
              <a:rPr lang="en-US" dirty="0"/>
              <a:t>including a device emulator, tools </a:t>
            </a:r>
            <a:r>
              <a:rPr lang="en-US" dirty="0" smtClean="0"/>
              <a:t>for debugging</a:t>
            </a:r>
            <a:r>
              <a:rPr lang="en-US" dirty="0"/>
              <a:t>, memory and performance </a:t>
            </a:r>
            <a:r>
              <a:rPr lang="en-US" dirty="0" smtClean="0"/>
              <a:t>profiling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8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47" y="992580"/>
            <a:ext cx="6879363" cy="53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JDK</a:t>
            </a:r>
            <a:r>
              <a:rPr lang="en-US" dirty="0" smtClean="0"/>
              <a:t> (Java Development Kit)</a:t>
            </a:r>
          </a:p>
          <a:p>
            <a:pPr lvl="1"/>
            <a:r>
              <a:rPr lang="en-US" dirty="0"/>
              <a:t>http://www.oracle.com/technetwork/java/javase/downloads/jdk8-downloads-2133151.html</a:t>
            </a:r>
            <a:endParaRPr lang="en-US" dirty="0" smtClean="0"/>
          </a:p>
          <a:p>
            <a:r>
              <a:rPr lang="en-US" b="1" dirty="0" smtClean="0"/>
              <a:t>Android SDK </a:t>
            </a:r>
            <a:r>
              <a:rPr lang="en-US" dirty="0" smtClean="0"/>
              <a:t>(</a:t>
            </a:r>
            <a:r>
              <a:rPr lang="en-GB" dirty="0"/>
              <a:t>Software Development </a:t>
            </a:r>
            <a:r>
              <a:rPr lang="en-GB" dirty="0" smtClean="0"/>
              <a:t>Kit)</a:t>
            </a:r>
            <a:endParaRPr lang="en-US" dirty="0" smtClean="0"/>
          </a:p>
          <a:p>
            <a:pPr lvl="1"/>
            <a:r>
              <a:rPr lang="en-US" dirty="0"/>
              <a:t>http://developer.android.com/sdk/index.html</a:t>
            </a:r>
          </a:p>
          <a:p>
            <a:r>
              <a:rPr lang="sr-Latn-CS" b="1" dirty="0"/>
              <a:t>ADT</a:t>
            </a:r>
            <a:r>
              <a:rPr lang="sr-Latn-CS" dirty="0"/>
              <a:t> (Android Development </a:t>
            </a:r>
            <a:r>
              <a:rPr lang="sr-Latn-CS" dirty="0" smtClean="0"/>
              <a:t>Tools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Eclipse Plug-in!</a:t>
            </a:r>
          </a:p>
          <a:p>
            <a:r>
              <a:rPr lang="en-US" b="1" dirty="0" smtClean="0"/>
              <a:t>Android Studio</a:t>
            </a:r>
          </a:p>
          <a:p>
            <a:pPr lvl="1"/>
            <a:r>
              <a:rPr lang="en-US" dirty="0" smtClean="0"/>
              <a:t>Google official IDE</a:t>
            </a:r>
          </a:p>
          <a:p>
            <a:pPr lvl="1"/>
            <a:r>
              <a:rPr lang="en-US" dirty="0"/>
              <a:t>+ </a:t>
            </a:r>
            <a:r>
              <a:rPr lang="en-US" dirty="0" smtClean="0"/>
              <a:t>HAXM (Hardware Accelerated Execution Manager)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SDK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Includes</a:t>
            </a:r>
            <a:r>
              <a:rPr lang="en-US" dirty="0" smtClean="0"/>
              <a:t> </a:t>
            </a:r>
            <a:r>
              <a:rPr lang="en-US" i="1" dirty="0" smtClean="0"/>
              <a:t>development tools, emulator, required libraries, sample projects</a:t>
            </a:r>
            <a:r>
              <a:rPr lang="en-US" dirty="0" smtClean="0"/>
              <a:t>, …</a:t>
            </a:r>
          </a:p>
          <a:p>
            <a:r>
              <a:rPr lang="en-US" b="1" dirty="0" smtClean="0"/>
              <a:t>SDK Manager</a:t>
            </a:r>
          </a:p>
          <a:p>
            <a:r>
              <a:rPr lang="en-US" b="1" dirty="0" smtClean="0"/>
              <a:t>AVD Manager</a:t>
            </a:r>
            <a:r>
              <a:rPr lang="en-US" dirty="0" smtClean="0"/>
              <a:t> (</a:t>
            </a:r>
            <a:r>
              <a:rPr lang="en-US" dirty="0"/>
              <a:t>Virtual Device </a:t>
            </a:r>
            <a:r>
              <a:rPr lang="en-US" dirty="0" smtClean="0"/>
              <a:t>Manager)</a:t>
            </a:r>
          </a:p>
          <a:p>
            <a:r>
              <a:rPr lang="en-US" b="1" dirty="0" smtClean="0"/>
              <a:t>Device Monitor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By Mohsen Biglari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Android Programming, Part1: 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9D5C-93E2-4D50-970A-C947FAABC585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3532" y="655759"/>
            <a:ext cx="6659008" cy="5636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482" y="1571415"/>
            <a:ext cx="9040529" cy="4353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387" y="663332"/>
            <a:ext cx="7481153" cy="56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177</TotalTime>
  <Words>532</Words>
  <Application>Microsoft Office PowerPoint</Application>
  <PresentationFormat>Widescreen</PresentationFormat>
  <Paragraphs>114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 bug's life - debugged</vt:lpstr>
      <vt:lpstr>Adobe Arabic</vt:lpstr>
      <vt:lpstr>Arial</vt:lpstr>
      <vt:lpstr>Berlin Sans FB Demi</vt:lpstr>
      <vt:lpstr>Calibri</vt:lpstr>
      <vt:lpstr>Franklin Gothic Book</vt:lpstr>
      <vt:lpstr>Franklin Gothic Medium</vt:lpstr>
      <vt:lpstr>Myriad Pro Light</vt:lpstr>
      <vt:lpstr>Wingdings 3</vt:lpstr>
      <vt:lpstr>Ion Boardroom</vt:lpstr>
      <vt:lpstr>Android Programming </vt:lpstr>
      <vt:lpstr>PowerPoint Presentation</vt:lpstr>
      <vt:lpstr>Why use Linux for a phone?</vt:lpstr>
      <vt:lpstr>Dalvik Virtual Machine</vt:lpstr>
      <vt:lpstr>Android Programming</vt:lpstr>
      <vt:lpstr>Android Components</vt:lpstr>
      <vt:lpstr>PowerPoint Presentation</vt:lpstr>
      <vt:lpstr>Tools</vt:lpstr>
      <vt:lpstr>Android SDK</vt:lpstr>
      <vt:lpstr>Android Studio</vt:lpstr>
      <vt:lpstr>Android SDK</vt:lpstr>
      <vt:lpstr>SDK Manager</vt:lpstr>
      <vt:lpstr>AVD Manager</vt:lpstr>
      <vt:lpstr>Manifest File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Programming </dc:title>
  <dc:creator>Mbt</dc:creator>
  <cp:lastModifiedBy>Mbt</cp:lastModifiedBy>
  <cp:revision>38</cp:revision>
  <dcterms:created xsi:type="dcterms:W3CDTF">2015-02-18T17:12:11Z</dcterms:created>
  <dcterms:modified xsi:type="dcterms:W3CDTF">2015-02-18T20:30:50Z</dcterms:modified>
</cp:coreProperties>
</file>