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66" r:id="rId3"/>
    <p:sldId id="256" r:id="rId4"/>
    <p:sldId id="267" r:id="rId5"/>
    <p:sldId id="346" r:id="rId6"/>
    <p:sldId id="347" r:id="rId7"/>
    <p:sldId id="280" r:id="rId8"/>
    <p:sldId id="257" r:id="rId9"/>
    <p:sldId id="282" r:id="rId10"/>
    <p:sldId id="281" r:id="rId11"/>
    <p:sldId id="283" r:id="rId12"/>
    <p:sldId id="268" r:id="rId13"/>
    <p:sldId id="287" r:id="rId14"/>
    <p:sldId id="293" r:id="rId15"/>
    <p:sldId id="289" r:id="rId16"/>
    <p:sldId id="309" r:id="rId17"/>
    <p:sldId id="291" r:id="rId18"/>
    <p:sldId id="286" r:id="rId19"/>
    <p:sldId id="292" r:id="rId20"/>
    <p:sldId id="364" r:id="rId21"/>
    <p:sldId id="299" r:id="rId22"/>
    <p:sldId id="295" r:id="rId23"/>
    <p:sldId id="294" r:id="rId24"/>
    <p:sldId id="296" r:id="rId25"/>
    <p:sldId id="297" r:id="rId26"/>
    <p:sldId id="348" r:id="rId27"/>
    <p:sldId id="300" r:id="rId28"/>
    <p:sldId id="298" r:id="rId29"/>
    <p:sldId id="307" r:id="rId30"/>
    <p:sldId id="302" r:id="rId31"/>
    <p:sldId id="349" r:id="rId32"/>
    <p:sldId id="363" r:id="rId33"/>
    <p:sldId id="301" r:id="rId34"/>
    <p:sldId id="311" r:id="rId35"/>
    <p:sldId id="305" r:id="rId36"/>
    <p:sldId id="314" r:id="rId37"/>
    <p:sldId id="308" r:id="rId38"/>
    <p:sldId id="310" r:id="rId39"/>
    <p:sldId id="324" r:id="rId40"/>
    <p:sldId id="312" r:id="rId41"/>
    <p:sldId id="332" r:id="rId42"/>
    <p:sldId id="313" r:id="rId43"/>
    <p:sldId id="315" r:id="rId44"/>
    <p:sldId id="320" r:id="rId45"/>
    <p:sldId id="316" r:id="rId46"/>
    <p:sldId id="317" r:id="rId47"/>
    <p:sldId id="318" r:id="rId48"/>
    <p:sldId id="303" r:id="rId49"/>
    <p:sldId id="321" r:id="rId50"/>
    <p:sldId id="323" r:id="rId51"/>
    <p:sldId id="330" r:id="rId52"/>
    <p:sldId id="350" r:id="rId53"/>
    <p:sldId id="319" r:id="rId54"/>
    <p:sldId id="326" r:id="rId55"/>
    <p:sldId id="327" r:id="rId56"/>
    <p:sldId id="328" r:id="rId57"/>
    <p:sldId id="329" r:id="rId58"/>
    <p:sldId id="333" r:id="rId59"/>
    <p:sldId id="279" r:id="rId60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66"/>
    <a:srgbClr val="FF6600"/>
    <a:srgbClr val="0000FF"/>
    <a:srgbClr val="FFFFCC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75" autoAdjust="0"/>
    <p:restoredTop sz="93608" autoAdjust="0"/>
  </p:normalViewPr>
  <p:slideViewPr>
    <p:cSldViewPr snapToGrid="0">
      <p:cViewPr varScale="1">
        <p:scale>
          <a:sx n="57" d="100"/>
          <a:sy n="57" d="100"/>
        </p:scale>
        <p:origin x="6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17/05/1440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2.gif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75.png"/><Relationship Id="rId7" Type="http://schemas.openxmlformats.org/officeDocument/2006/relationships/image" Target="../media/image91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Relationship Id="rId9" Type="http://schemas.openxmlformats.org/officeDocument/2006/relationships/image" Target="../media/image1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7" Type="http://schemas.openxmlformats.org/officeDocument/2006/relationships/image" Target="../media/image114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jpe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622"/>
            <a:ext cx="6389362" cy="81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580">
        <p:split orient="vert"/>
      </p:transition>
    </mc:Choice>
    <mc:Fallback>
      <p:transition spd="slow" advTm="15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2"/>
            <a:ext cx="7126514" cy="6866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26511" y="3424789"/>
            <a:ext cx="5065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کوه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بلند ایران که به ارتفاعات ترکیه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قفقاز</a:t>
            </a:r>
            <a:r>
              <a:rPr lang="fa-IR" sz="14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پیوندند.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9018" y="1352325"/>
            <a:ext cx="4440478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مرتفع منطقه: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 rot="801835">
            <a:off x="3084694" y="2296097"/>
            <a:ext cx="1176613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3962608">
            <a:off x="1909162" y="3094216"/>
            <a:ext cx="2290999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3614401">
            <a:off x="2620058" y="1153481"/>
            <a:ext cx="1176613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890490">
            <a:off x="1382886" y="828347"/>
            <a:ext cx="1327049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93" y="2348130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0"/>
            <a:ext cx="12191999" cy="68409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49881" y="491092"/>
            <a:ext cx="4818743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پست و جلگه ای: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126508" y="2185948"/>
            <a:ext cx="5065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cs typeface="B Koodak" panose="00000700000000000000" pitchFamily="2" charset="-78"/>
              </a:rPr>
              <a:t>جلگه </a:t>
            </a:r>
            <a:r>
              <a:rPr lang="fa-IR" sz="3200" dirty="0" smtClean="0">
                <a:cs typeface="B Koodak" panose="00000700000000000000" pitchFamily="2" charset="-78"/>
              </a:rPr>
              <a:t>بین النهرین </a:t>
            </a:r>
            <a:r>
              <a:rPr lang="fa-IR" sz="3200" dirty="0">
                <a:cs typeface="B Koodak" panose="00000700000000000000" pitchFamily="2" charset="-78"/>
              </a:rPr>
              <a:t>در غرب ایران و جلگه سند در شرق </a:t>
            </a:r>
            <a:r>
              <a:rPr lang="fa-IR" sz="3200" dirty="0" smtClean="0">
                <a:cs typeface="B Koodak" panose="00000700000000000000" pitchFamily="2" charset="-78"/>
              </a:rPr>
              <a:t>ایران</a:t>
            </a:r>
            <a:endParaRPr lang="en-US" sz="48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"/>
            <a:ext cx="7126514" cy="6866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890490">
            <a:off x="1832830" y="2318529"/>
            <a:ext cx="1327049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0243519">
            <a:off x="4990935" y="4589347"/>
            <a:ext cx="1690389" cy="57584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130" y="1275495"/>
            <a:ext cx="238125" cy="952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27445" y="3973754"/>
            <a:ext cx="5065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این جلگه ها از آبرفت کدام رودها به وجود آمده اند؟ نام ببرید.</a:t>
            </a:r>
            <a:endParaRPr lang="en-US" sz="4800" dirty="0">
              <a:cs typeface="B Koodak" panose="00000700000000000000" pitchFamily="2" charset="-7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53" y="3297876"/>
            <a:ext cx="3052877" cy="6758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126513" y="5413438"/>
            <a:ext cx="50654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جلگۀ بین النهرین: دجله و فرات</a:t>
            </a:r>
          </a:p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جلگۀ سند: رود سند</a:t>
            </a:r>
            <a:endParaRPr lang="en-US" sz="4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6592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7" y="0"/>
            <a:ext cx="928914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701639" y="642885"/>
            <a:ext cx="3915220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نواحی پست و خشک: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1029" cy="68804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04623" y="1870544"/>
            <a:ext cx="33092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بیابان بزرگ عربستان، </a:t>
            </a:r>
            <a:endParaRPr lang="fa-IR" sz="3200" dirty="0" smtClean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دشت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کویر </a:t>
            </a:r>
            <a:endParaRPr lang="fa-IR" sz="3200" dirty="0" smtClean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دشت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لوت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93421" y="4129440"/>
            <a:ext cx="47316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بیابان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بزرگ عربستان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رَبع الخالی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شبه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جزیرۀ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عربستان حدود 640/000کیلومتر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مربع یعنی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تقریباً 2/5برابر کشور انگلستان، وسعت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49" y="3308572"/>
            <a:ext cx="3810000" cy="952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47343" y="5168677"/>
            <a:ext cx="1327049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01143" y="2910883"/>
            <a:ext cx="870857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01143" y="3731751"/>
            <a:ext cx="595086" cy="39768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87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527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75273" y="2644170"/>
            <a:ext cx="22167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رَبع الخالی در شبه جزیرۀ عربستان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207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36011" y="117357"/>
            <a:ext cx="5021577" cy="3311643"/>
            <a:chOff x="3569479" y="2866044"/>
            <a:chExt cx="5021577" cy="33116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79" y="2866044"/>
              <a:ext cx="5021577" cy="331164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588941" y="4185623"/>
              <a:ext cx="26949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cs typeface="B Koodak" panose="00000700000000000000" pitchFamily="2" charset="-78"/>
                </a:rPr>
                <a:t>ویژگی های طبیعی</a:t>
              </a:r>
              <a:endParaRPr lang="en-US" sz="3200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838462" y="4185622"/>
              <a:ext cx="14558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cs typeface="B Koodak" panose="00000700000000000000" pitchFamily="2" charset="-78"/>
                </a:rPr>
                <a:t>آب و هوا</a:t>
              </a:r>
              <a:endParaRPr lang="en-US" sz="32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471714" y="3941362"/>
            <a:ext cx="112485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 توجه به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وسعت زیاد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تنوع </a:t>
            </a:r>
            <a:r>
              <a:rPr lang="fa-IR" sz="3200" dirty="0" smtClean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ناهمواری ها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در این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منطقه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آب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هوا های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گوناگونی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وجود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آمده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18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1727" y="571259"/>
            <a:ext cx="4488544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نواحی مرتفع و کوهستانی</a:t>
            </a:r>
            <a:endParaRPr lang="en-US" sz="4800" dirty="0"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19749" y="1464665"/>
            <a:ext cx="952500" cy="3714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76572">
            <a:off x="6064723" y="2110420"/>
            <a:ext cx="1628775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8351">
            <a:off x="4547499" y="2140873"/>
            <a:ext cx="1628775" cy="876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99798" y="3150555"/>
            <a:ext cx="4385802" cy="584775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زمستان: آب و هوای سرد</a:t>
            </a:r>
            <a:endParaRPr lang="en-US" sz="4800" dirty="0"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433" y="3075289"/>
            <a:ext cx="4518890" cy="584775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تابستان: آب و هوای معتدل</a:t>
            </a:r>
            <a:endParaRPr lang="en-US" sz="48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48228" y="4779765"/>
            <a:ext cx="96955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بارش برف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باران فراوان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موجب پدید آمدن پوشش گیاهی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فراوان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دامنۀ کوه ها شده است. 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671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305143" cy="6863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305142" y="2893003"/>
            <a:ext cx="1886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کوه آرارات ترکیه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78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05142" y="2893003"/>
            <a:ext cx="18868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کوه های قفقاز گرجستان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56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163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56857" y="6116320"/>
            <a:ext cx="5878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زردکوه، رشته کوه زاگرس، ایران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723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2743" y="761164"/>
            <a:ext cx="8389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بخش های وسیعی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منطقۀ جنوب غربی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آسیا، آب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هوای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گرم و خشک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</a:t>
            </a:r>
            <a:r>
              <a:rPr lang="fa-IR" sz="3200" dirty="0" smtClean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نیمه خشک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حکم فرماست.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74572" y="2855610"/>
            <a:ext cx="8817428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بیابان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وسیع منطقه، آب و هوای گرم و خشک دارند.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64344" y="3985899"/>
            <a:ext cx="1082765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کمبود آب شیرین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یکی از مسائل مهم منطقه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جنوب غربی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آسیا است که گاهی باعث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اختلافات و </a:t>
            </a:r>
            <a:r>
              <a:rPr lang="fa-IR" sz="3200" dirty="0" smtClean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نزاع هایی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بین کشورها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 سر منابع آبی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رودخانه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039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2634" y="2163762"/>
            <a:ext cx="41520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تهیه کننده:مرتضی سلمانی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3662" y="3115177"/>
            <a:ext cx="3910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دبیرمربوطه:آقای پاشایی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01771" y="4066592"/>
            <a:ext cx="25138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مدرسه فردوسی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84742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8" y="0"/>
            <a:ext cx="11313763" cy="686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8286" y="1130779"/>
            <a:ext cx="10595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بیابان به جایی گفته می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شود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میزان بارندگی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سالیانۀ آن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کمتراز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50میلیمتر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میزان تبخیر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بیش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بارش باشد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91769" y="2841284"/>
            <a:ext cx="96084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برخی مناطق بیابانی گاهی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سال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حتی یک قطره باران نیز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نمی بارد.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0854" y="4304868"/>
            <a:ext cx="104502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بیابان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نظر پوشش گیاهی فقیرند و در آنها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ماسه های روان همه جا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پوشانده و شکل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مختلفی راپدید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آورده اند.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89" y="3222432"/>
            <a:ext cx="1809750" cy="3333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6" y="2375374"/>
            <a:ext cx="3086100" cy="257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6" y="3802171"/>
            <a:ext cx="308610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66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93347"/>
            <a:ext cx="3164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رَبع الخالی، عربستان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20672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412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193347"/>
            <a:ext cx="3164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کویر لوت، ایران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63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" y="193347"/>
            <a:ext cx="3164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دشت کویر، ایران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15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3600" y="398306"/>
            <a:ext cx="1046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آن بخش از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که در سواحل دریاهای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منطقه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قرار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گرفته اند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آب و هوای متفاوتی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90713" y="1918337"/>
            <a:ext cx="3210569" cy="58477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واقع در: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29650" y="3045709"/>
            <a:ext cx="3922864" cy="5847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سواحل گرم خلیج فارس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5605565" y="3051883"/>
            <a:ext cx="2014634" cy="584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دریای عمان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35229" y="3053597"/>
            <a:ext cx="2160885" cy="5847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اقیانوس هند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455" y="3045709"/>
            <a:ext cx="2107323" cy="58477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دریای سرخ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15088" y="4409577"/>
            <a:ext cx="3361818" cy="58477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آب و هوای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گرم دارند. 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239485" y="5544837"/>
            <a:ext cx="117130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 رطوبت هوا به دلیل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نزدیکی به دریا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زیاد بوده 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حالت شرجی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وجود آورده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527969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886" y="1080478"/>
            <a:ext cx="105518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واقع در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اطراف دریای مدیترانه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آب </a:t>
            </a:r>
            <a:r>
              <a:rPr lang="fa-IR" sz="3200" dirty="0" smtClean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و هوای مدیترانه 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دارند.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8571" y="2378664"/>
            <a:ext cx="5094515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زمستان ها: معتدل و پُر باران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7885" y="3676850"/>
            <a:ext cx="4455886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تابستان ها: گرم و خشک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244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97143" cy="6886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97143" y="2904637"/>
            <a:ext cx="2394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solidFill>
                  <a:srgbClr val="231F20"/>
                </a:solidFill>
                <a:latin typeface="Amuzeh-New-Bold"/>
                <a:cs typeface="B Koodak" panose="00000700000000000000" pitchFamily="2" charset="-78"/>
              </a:rPr>
              <a:t>باغهای زیتون، </a:t>
            </a:r>
            <a:r>
              <a:rPr lang="fa-IR" sz="3200" b="1" dirty="0" smtClean="0">
                <a:solidFill>
                  <a:srgbClr val="231F20"/>
                </a:solidFill>
                <a:latin typeface="Amuzeh-New-Bold"/>
                <a:cs typeface="B Koodak" panose="00000700000000000000" pitchFamily="2" charset="-78"/>
              </a:rPr>
              <a:t>لبنان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34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4228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42286" y="2397948"/>
            <a:ext cx="22497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b="1" dirty="0">
                <a:cs typeface="B Koodak" panose="00000700000000000000" pitchFamily="2" charset="-78"/>
              </a:rPr>
              <a:t>باغبان فلسطینی در حال تمیز کردن زیتون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330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25884" y="286867"/>
            <a:ext cx="5740232" cy="1498391"/>
            <a:chOff x="3940797" y="112695"/>
            <a:chExt cx="5740232" cy="14983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797" y="112695"/>
              <a:ext cx="5740232" cy="149839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688115" y="569502"/>
              <a:ext cx="4165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ویژگی های انسانی و اقتصادی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284514" y="2481721"/>
            <a:ext cx="962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منطقۀ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جنوب غربی آسیا یکی از نخستین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کانون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تمدنی جهان است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3912" y="4250483"/>
            <a:ext cx="64841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تمدن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باستانی که در ایران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بین النهرین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5" y="3204759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5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78986" y="230646"/>
            <a:ext cx="683722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ویژگی های منطقۀ جنوب غربی آسیا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650" y="1397107"/>
            <a:ext cx="2752670" cy="2752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9143"/>
            <a:ext cx="3852883" cy="2648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414" y="1370889"/>
            <a:ext cx="3814586" cy="2648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107"/>
            <a:ext cx="3814586" cy="2622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117" y="4182924"/>
            <a:ext cx="3852883" cy="2708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372" y="4252862"/>
            <a:ext cx="4221256" cy="26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226956"/>
            <a:ext cx="2032000" cy="1253501"/>
            <a:chOff x="5341257" y="270499"/>
            <a:chExt cx="2032000" cy="12535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57" y="270499"/>
              <a:ext cx="2032000" cy="12535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713227" y="604861"/>
              <a:ext cx="1288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جمعیت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2750456" y="1814819"/>
            <a:ext cx="6691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این منطقه، اقوام گوناگونی زندگی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26" y="2758348"/>
            <a:ext cx="4180091" cy="29121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87" y="2758348"/>
            <a:ext cx="4180091" cy="29121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4" y="2733956"/>
            <a:ext cx="2514412" cy="29121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37989" y="6029232"/>
            <a:ext cx="2627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چهرۀ کودکان پاکستانی</a:t>
            </a:r>
            <a:endParaRPr lang="en-US" sz="2400" dirty="0"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97199" y="6003215"/>
            <a:ext cx="111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افغانی</a:t>
            </a:r>
            <a:endParaRPr lang="en-US" sz="2400" dirty="0">
              <a:cs typeface="B Koodak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34478" y="6003215"/>
            <a:ext cx="1117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عرب</a:t>
            </a:r>
            <a:endParaRPr lang="en-US" sz="24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14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1574" y="291743"/>
            <a:ext cx="7968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cs typeface="B Koodak" panose="00000700000000000000" pitchFamily="2" charset="-78"/>
              </a:rPr>
              <a:t>به نمودار جمعیتی کشورهای جنوب غربی آسیا دقت </a:t>
            </a:r>
            <a:r>
              <a:rPr lang="en-US" sz="3200" dirty="0" smtClean="0">
                <a:cs typeface="B Koodak" panose="00000700000000000000" pitchFamily="2" charset="-78"/>
              </a:rPr>
              <a:t>کنید</a:t>
            </a:r>
            <a:r>
              <a:rPr lang="fa-IR" sz="3200" dirty="0" smtClean="0">
                <a:cs typeface="B Koodak" panose="00000700000000000000" pitchFamily="2" charset="-78"/>
              </a:rPr>
              <a:t>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31" y="1008606"/>
            <a:ext cx="9625931" cy="43325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74703" y="5514784"/>
            <a:ext cx="8042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سه مورد از پر جمعیت ترین کشورهای منطقه را نام ببرید.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80020" y="6186391"/>
            <a:ext cx="1297150" cy="58477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cs typeface="B Koodak" panose="00000700000000000000" pitchFamily="2" charset="-78"/>
              </a:rPr>
              <a:t>پاکستان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48597" y="6186392"/>
            <a:ext cx="894797" cy="584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ایران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46642" y="6188325"/>
            <a:ext cx="965329" cy="5847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cs typeface="B Koodak" panose="00000700000000000000" pitchFamily="2" charset="-78"/>
              </a:rPr>
              <a:t>ترکیه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34663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57" y="294466"/>
            <a:ext cx="1130085" cy="11300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86358" y="1834974"/>
            <a:ext cx="9593451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وسیعترین کشور منطقه آسیای جنوب غربی کجا است و چقدر جمعیت دارد</a:t>
            </a:r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؟</a:t>
            </a:r>
            <a:endParaRPr lang="en-US" sz="2900" dirty="0"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8065" y="2652138"/>
            <a:ext cx="3875868" cy="538609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عربستان، 27 میلیون نفر</a:t>
            </a:r>
            <a:endParaRPr lang="en-US" sz="29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6954" y="3823376"/>
            <a:ext cx="8338089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آیا جمعیت این کشور نسبت به مساحت آن زیاد است یا کم؟ چرا</a:t>
            </a:r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؟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99272" y="4640540"/>
            <a:ext cx="9593451" cy="1375377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به علت آب وهوای گرم وخشک، تبخیرشدید، پوشش گیاهی فقیر </a:t>
            </a:r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</a:t>
            </a:r>
          </a:p>
          <a:p>
            <a:pPr algn="ctr">
              <a:lnSpc>
                <a:spcPct val="150000"/>
              </a:lnSpc>
            </a:pPr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شن زارهای وماسه زارهای فراوان بسیار کم جمعیت است.</a:t>
            </a:r>
            <a:endParaRPr lang="en-US" sz="29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77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80000" y="226956"/>
            <a:ext cx="2032000" cy="1253501"/>
            <a:chOff x="5341257" y="270499"/>
            <a:chExt cx="2032000" cy="12535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57" y="270499"/>
              <a:ext cx="2032000" cy="12535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13227" y="604861"/>
              <a:ext cx="1288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زبان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820056" y="1994878"/>
            <a:ext cx="10551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عربی، فارسی، ترکی و اردو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پرتکلم ترین گروه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زبانی در منطقه آسیای جنوب غربی هستند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2567" y="4123919"/>
            <a:ext cx="95068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هر گروه زبانی در منطقه آسیای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جنوب غربی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یک کشور مثال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بزنید.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5" y="3240820"/>
            <a:ext cx="4572000" cy="7143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504852" y="5515463"/>
            <a:ext cx="2273379" cy="584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عربی: عربستان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6740029" y="5515463"/>
            <a:ext cx="1944764" cy="584775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فارسی: ایران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4040929" y="5501509"/>
            <a:ext cx="1879041" cy="584775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ترکی: ترکیه</a:t>
            </a:r>
            <a:endParaRPr lang="en-US" sz="3200" dirty="0"/>
          </a:p>
        </p:txBody>
      </p:sp>
      <p:sp>
        <p:nvSpPr>
          <p:cNvPr id="17" name="Rectangle 16"/>
          <p:cNvSpPr/>
          <p:nvPr/>
        </p:nvSpPr>
        <p:spPr>
          <a:xfrm>
            <a:off x="1183863" y="5501508"/>
            <a:ext cx="2048959" cy="584775"/>
          </a:xfrm>
          <a:prstGeom prst="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none">
            <a:spAutoFit/>
          </a:bodyPr>
          <a:lstStyle/>
          <a:p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اردو: پاکستان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734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80000" y="226956"/>
            <a:ext cx="2032000" cy="1253501"/>
            <a:chOff x="5341257" y="270499"/>
            <a:chExt cx="2032000" cy="12535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1257" y="270499"/>
              <a:ext cx="2032000" cy="12535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13227" y="604861"/>
              <a:ext cx="128805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دین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719942" y="1814819"/>
            <a:ext cx="8752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منطقۀ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جنوب غربی آسیا،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کانون ظهور ادیان توحیدی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بوده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است.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8911" y="3082908"/>
            <a:ext cx="10334171" cy="58477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ادیان الهی </a:t>
            </a:r>
            <a:r>
              <a:rPr lang="fa-IR" sz="3200" dirty="0">
                <a:latin typeface="AmuzehNewNormalPS"/>
                <a:cs typeface="B Koodak" panose="00000700000000000000" pitchFamily="2" charset="-78"/>
              </a:rPr>
              <a:t>یهود، مسیحیت و اسلام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این منطقه ظهور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کرده اند.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8338" y="4350997"/>
            <a:ext cx="6415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بیش از 90درصد مردم منطقه، مسلمان هستند.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11465" y="5464090"/>
            <a:ext cx="6769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منطقه </a:t>
            </a:r>
            <a:r>
              <a:rPr lang="fa-IR" sz="3200" dirty="0">
                <a:latin typeface="AmuzehNewNormalPS"/>
                <a:cs typeface="B Koodak" panose="00000700000000000000" pitchFamily="2" charset="-78"/>
              </a:rPr>
              <a:t>قلب تمدن اسلامی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محسوب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شود.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441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8" y="0"/>
            <a:ext cx="918754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54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0629" y="0"/>
            <a:ext cx="1232262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1" y="0"/>
            <a:ext cx="1096670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7658" y="263306"/>
            <a:ext cx="33110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مسجد امام </a:t>
            </a:r>
            <a:r>
              <a:rPr lang="en-US" sz="3200" dirty="0" smtClean="0">
                <a:cs typeface="B Koodak" panose="00000700000000000000" pitchFamily="2" charset="-78"/>
              </a:rPr>
              <a:t>اصفهان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04809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5584" y="0"/>
            <a:ext cx="970641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519551" y="2890391"/>
            <a:ext cx="22968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cs typeface="B Koodak" panose="00000700000000000000" pitchFamily="2" charset="-78"/>
              </a:rPr>
              <a:t>کلیسای وانک اصفهان</a:t>
            </a:r>
          </a:p>
        </p:txBody>
      </p:sp>
    </p:spTree>
    <p:extLst>
      <p:ext uri="{BB962C8B-B14F-4D97-AF65-F5344CB8AC3E}">
        <p14:creationId xmlns:p14="http://schemas.microsoft.com/office/powerpoint/2010/main" val="340747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30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4742" y="249313"/>
            <a:ext cx="3294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کنیسۀ یهودیان اصفهان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742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244404" y="164367"/>
            <a:ext cx="3703192" cy="1345119"/>
            <a:chOff x="4424808" y="251452"/>
            <a:chExt cx="3703192" cy="13451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808" y="251452"/>
              <a:ext cx="3703192" cy="134511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759661" y="624366"/>
              <a:ext cx="30334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cs typeface="B Koodak" panose="00000700000000000000" pitchFamily="2" charset="-78"/>
                </a:rPr>
                <a:t>فعّالیت های اقتصادی</a:t>
              </a:r>
              <a:endParaRPr lang="en-US" sz="3200" dirty="0">
                <a:cs typeface="B Koodak" panose="00000700000000000000" pitchFamily="2" charset="-7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103331" y="2062793"/>
            <a:ext cx="9985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اغلب کشورهای منطقه جنوب غربی آسیا دارای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ذخایر نفت و </a:t>
            </a:r>
            <a:r>
              <a:rPr lang="fa-IR" sz="3200" dirty="0" smtClean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گاز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هستند.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69958" y="3386577"/>
            <a:ext cx="5452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نظر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اقتصادی وابسته به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صادرات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نفت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4710361"/>
            <a:ext cx="12192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1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ماشین آلات</a:t>
            </a:r>
            <a:r>
              <a:rPr lang="fa-IR" sz="31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موادغذایی، دارو و انواع کالاهای مصرفی </a:t>
            </a:r>
            <a:r>
              <a:rPr lang="fa-IR" sz="31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</a:t>
            </a:r>
            <a:r>
              <a:rPr lang="fa-IR" sz="31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کشورهای پیشرفته وارد </a:t>
            </a:r>
            <a:r>
              <a:rPr lang="fa-IR" sz="31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کنند.</a:t>
            </a:r>
            <a:endParaRPr lang="en-US" sz="31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378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147" y="1620056"/>
            <a:ext cx="117776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این منطقه را می توان تقریباً درون یک مثلث جای داد. به طوری که اضلاع این مثلث از: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35702" y="169838"/>
            <a:ext cx="3120571" cy="1134740"/>
            <a:chOff x="4535711" y="145142"/>
            <a:chExt cx="3120571" cy="11347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5711" y="145142"/>
              <a:ext cx="3120571" cy="113474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64252" y="362068"/>
              <a:ext cx="12634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cs typeface="B Koodak" panose="00000700000000000000" pitchFamily="2" charset="-78"/>
                </a:rPr>
                <a:t>موقعیت</a:t>
              </a:r>
              <a:endParaRPr lang="en-US" sz="3200" dirty="0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195281" y="5736197"/>
            <a:ext cx="2483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را دربر می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گیرد.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35352" y="2283384"/>
            <a:ext cx="7097774" cy="1143000"/>
            <a:chOff x="1435352" y="2283384"/>
            <a:chExt cx="7097774" cy="1143000"/>
          </a:xfrm>
        </p:grpSpPr>
        <p:sp>
          <p:nvSpPr>
            <p:cNvPr id="9" name="Rectangle 8"/>
            <p:cNvSpPr/>
            <p:nvPr/>
          </p:nvSpPr>
          <p:spPr>
            <a:xfrm>
              <a:off x="3898329" y="2603746"/>
              <a:ext cx="4634797" cy="584775"/>
            </a:xfrm>
            <a:prstGeom prst="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تنگۀ</a:t>
              </a:r>
              <a:r>
                <a:rPr lang="fa-IR" sz="14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 </a:t>
              </a:r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بُسفر و داردانل در ترکیه </a:t>
              </a:r>
              <a:endParaRPr lang="en-US" sz="3200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352" y="2283384"/>
              <a:ext cx="2247900" cy="11430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080585" y="2268643"/>
            <a:ext cx="6029695" cy="2838450"/>
            <a:chOff x="4080585" y="2268643"/>
            <a:chExt cx="6029695" cy="2838450"/>
          </a:xfrm>
        </p:grpSpPr>
        <p:sp>
          <p:nvSpPr>
            <p:cNvPr id="10" name="Rectangle 9"/>
            <p:cNvSpPr/>
            <p:nvPr/>
          </p:nvSpPr>
          <p:spPr>
            <a:xfrm>
              <a:off x="4080585" y="3731977"/>
              <a:ext cx="4270288" cy="584775"/>
            </a:xfrm>
            <a:prstGeom prst="rect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تا کوه های پامیر در مشرق </a:t>
              </a:r>
              <a:endParaRPr lang="en-US" sz="3200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8205" y="2268643"/>
              <a:ext cx="1362075" cy="283845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32342" y="4901458"/>
            <a:ext cx="4966773" cy="1956542"/>
            <a:chOff x="3732342" y="4901458"/>
            <a:chExt cx="4966773" cy="1956542"/>
          </a:xfrm>
        </p:grpSpPr>
        <p:sp>
          <p:nvSpPr>
            <p:cNvPr id="11" name="Rectangle 10"/>
            <p:cNvSpPr/>
            <p:nvPr/>
          </p:nvSpPr>
          <p:spPr>
            <a:xfrm>
              <a:off x="3732342" y="4901458"/>
              <a:ext cx="4966773" cy="584775"/>
            </a:xfrm>
            <a:prstGeom prst="rect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از آنجا تا خلیج عَدَن و بابُ المَندَب </a:t>
              </a:r>
              <a:endParaRPr lang="en-US" sz="3200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498" y="5829300"/>
              <a:ext cx="3152775" cy="1028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40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6376" y="534888"/>
            <a:ext cx="2359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درآمد عربستان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071">
            <a:off x="5858479" y="1163156"/>
            <a:ext cx="1316609" cy="650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660">
            <a:off x="5150825" y="1207803"/>
            <a:ext cx="1301238" cy="65061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00597" y="1772686"/>
            <a:ext cx="4808913" cy="3950188"/>
            <a:chOff x="6800597" y="1772686"/>
            <a:chExt cx="4808913" cy="3950188"/>
          </a:xfrm>
        </p:grpSpPr>
        <p:sp>
          <p:nvSpPr>
            <p:cNvPr id="7" name="Rectangle 6"/>
            <p:cNvSpPr/>
            <p:nvPr/>
          </p:nvSpPr>
          <p:spPr>
            <a:xfrm>
              <a:off x="6800597" y="1772686"/>
              <a:ext cx="20853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صادرات نفت</a:t>
              </a:r>
              <a:endParaRPr lang="en-US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39240">
              <a:off x="7034351" y="2537420"/>
              <a:ext cx="4575159" cy="3185454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1076449" y="1772685"/>
            <a:ext cx="4530856" cy="4416768"/>
            <a:chOff x="1076449" y="1772685"/>
            <a:chExt cx="4530856" cy="4416768"/>
          </a:xfrm>
        </p:grpSpPr>
        <p:sp>
          <p:nvSpPr>
            <p:cNvPr id="8" name="Rectangle 7"/>
            <p:cNvSpPr/>
            <p:nvPr/>
          </p:nvSpPr>
          <p:spPr>
            <a:xfrm>
              <a:off x="3742270" y="1772685"/>
              <a:ext cx="162570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مراسم حج</a:t>
              </a:r>
              <a:endParaRPr lang="en-US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0058">
              <a:off x="1076449" y="3046203"/>
              <a:ext cx="4530856" cy="314325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EAEAEA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121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776" y="329427"/>
            <a:ext cx="808429" cy="123559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897798" y="3712078"/>
            <a:ext cx="3751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خطر تمام شدن منابع نفتی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817373" y="2996743"/>
            <a:ext cx="59122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وابسته بودن اقتصاد کشور به فروش نفت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30631" y="4472642"/>
            <a:ext cx="528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نوسان قیمت نفت در بازارهای جهانی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03323" y="1565019"/>
            <a:ext cx="99853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به </a:t>
            </a:r>
            <a:r>
              <a:rPr lang="fa-IR" sz="3200" dirty="0">
                <a:cs typeface="B Koodak" panose="00000700000000000000" pitchFamily="2" charset="-78"/>
              </a:rPr>
              <a:t>نظر شما کشورهایی که اقتصاد آنها وابسته به نفت است، با چه </a:t>
            </a:r>
            <a:r>
              <a:rPr lang="fa-IR" sz="3200" dirty="0" smtClean="0">
                <a:cs typeface="B Koodak" panose="00000700000000000000" pitchFamily="2" charset="-78"/>
              </a:rPr>
              <a:t>مشکلاتی روبه رو می شوند</a:t>
            </a:r>
            <a:r>
              <a:rPr lang="fa-IR" sz="3200" dirty="0">
                <a:cs typeface="B Koodak" panose="00000700000000000000" pitchFamily="2" charset="-78"/>
              </a:rPr>
              <a:t>؟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68112" y="5233206"/>
            <a:ext cx="5010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واردات بالای کالا از کشورهای دیگر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07374" y="5479017"/>
            <a:ext cx="1123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...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138" y="2819735"/>
            <a:ext cx="3623235" cy="24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66463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3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8454" y="736565"/>
            <a:ext cx="112982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بعضی کشورهای منطقه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توانسته اند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طریق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رونق گردشگری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یا </a:t>
            </a:r>
            <a:r>
              <a:rPr lang="fa-IR" sz="3200" dirty="0">
                <a:solidFill>
                  <a:srgbClr val="0033CC"/>
                </a:solidFill>
                <a:latin typeface="AmuzehNewNormalPS"/>
                <a:cs typeface="B Koodak" panose="00000700000000000000" pitchFamily="2" charset="-78"/>
              </a:rPr>
              <a:t>تجارت و بازرگانی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اقتصاد خود را متحول کنند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و درآمد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زیادی به دست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بیاورند.</a:t>
            </a:r>
            <a:endParaRPr lang="en-US" sz="3200" dirty="0"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206302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برخی کشورهای دیگر منطقه نیز به دلیل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 جنگ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اشغال نظامی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توسط آمریکا و </a:t>
            </a:r>
            <a:r>
              <a:rPr lang="fa-IR" sz="3200" dirty="0">
                <a:solidFill>
                  <a:srgbClr val="C00000"/>
                </a:solidFill>
                <a:latin typeface="AmuzehNewNormalPS"/>
                <a:cs typeface="B Koodak" panose="00000700000000000000" pitchFamily="2" charset="-78"/>
              </a:rPr>
              <a:t>نبودن امنیت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نتوانسته اند از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نظر اقتصادی پیشرفت کنند و وضعیت چندان مناسبی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ندارند. 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67" y="3400568"/>
            <a:ext cx="4733925" cy="581025"/>
          </a:xfrm>
          <a:prstGeom prst="rect">
            <a:avLst/>
          </a:prstGeom>
        </p:spPr>
      </p:pic>
      <p:sp>
        <p:nvSpPr>
          <p:cNvPr id="11" name="Wave 10"/>
          <p:cNvSpPr/>
          <p:nvPr/>
        </p:nvSpPr>
        <p:spPr>
          <a:xfrm>
            <a:off x="3215897" y="1984639"/>
            <a:ext cx="2851689" cy="1083905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امارات متحدۀ عربی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2" name="Wave 11"/>
          <p:cNvSpPr/>
          <p:nvPr/>
        </p:nvSpPr>
        <p:spPr>
          <a:xfrm>
            <a:off x="6278103" y="2008395"/>
            <a:ext cx="2851689" cy="1083905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ترکیه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3" name="Wave 12"/>
          <p:cNvSpPr/>
          <p:nvPr/>
        </p:nvSpPr>
        <p:spPr>
          <a:xfrm>
            <a:off x="6278102" y="5484819"/>
            <a:ext cx="2851689" cy="1083905"/>
          </a:xfrm>
          <a:prstGeom prst="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عراق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4" name="Wave 13"/>
          <p:cNvSpPr/>
          <p:nvPr/>
        </p:nvSpPr>
        <p:spPr>
          <a:xfrm>
            <a:off x="3215897" y="5444530"/>
            <a:ext cx="2851689" cy="1083905"/>
          </a:xfrm>
          <a:prstGeom prst="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افغانستان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863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49" y="-9688"/>
            <a:ext cx="10988300" cy="68676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6517" y="154983"/>
            <a:ext cx="4598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مسجد سلطان احمد( مسجد آبی)، استانبول، ترکیه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33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49" y="0"/>
            <a:ext cx="1041550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7575" y="162690"/>
            <a:ext cx="7356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مسجد سلطان احمد( مسجد آبی)، استانبول، ترکیه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205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59498" cy="68513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44295" y="2887042"/>
            <a:ext cx="266290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3200" b="1" dirty="0">
                <a:latin typeface="Tahoma" panose="020B0604030504040204" pitchFamily="34" charset="0"/>
                <a:cs typeface="B Koodak" panose="00000700000000000000" pitchFamily="2" charset="-78"/>
              </a:rPr>
              <a:t>کتابخانه </a:t>
            </a:r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سلسوس</a:t>
            </a:r>
          </a:p>
          <a:p>
            <a:pPr algn="ctr"/>
            <a:r>
              <a:rPr lang="fa-IR" sz="3200" b="1" dirty="0" smtClean="0">
                <a:latin typeface="Tahoma" panose="020B0604030504040204" pitchFamily="34" charset="0"/>
                <a:cs typeface="B Koodak" panose="00000700000000000000" pitchFamily="2" charset="-78"/>
              </a:rPr>
              <a:t>ساحل غربی ترکیه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205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" y="0"/>
            <a:ext cx="98322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42745" y="2521059"/>
            <a:ext cx="2249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دهکده </a:t>
            </a:r>
            <a:r>
              <a:rPr lang="fa-IR" sz="2800" dirty="0">
                <a:cs typeface="B Koodak" panose="00000700000000000000" pitchFamily="2" charset="-78"/>
              </a:rPr>
              <a:t>توریستی اولودنیز در ساحل جنوب غربی دریای </a:t>
            </a:r>
            <a:r>
              <a:rPr lang="fa-IR" sz="2800" dirty="0" smtClean="0">
                <a:cs typeface="B Koodak" panose="00000700000000000000" pitchFamily="2" charset="-78"/>
              </a:rPr>
              <a:t>اژه</a:t>
            </a:r>
          </a:p>
          <a:p>
            <a:pPr algn="ctr"/>
            <a:r>
              <a:rPr lang="fa-IR" sz="2800" dirty="0" smtClean="0">
                <a:cs typeface="B Koodak" panose="00000700000000000000" pitchFamily="2" charset="-78"/>
              </a:rPr>
              <a:t>ترکیه</a:t>
            </a:r>
            <a:endParaRPr lang="en-US" sz="28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502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052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6943" y="193687"/>
            <a:ext cx="2784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موزۀ آنتالیا، ترکیه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053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75656" y="3136612"/>
            <a:ext cx="2784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موزۀ آنتالیا، ترکیه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662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4" y="0"/>
            <a:ext cx="1070517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33275" y="185980"/>
            <a:ext cx="46041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latin typeface="AmuzehNewNormalPS"/>
                <a:cs typeface="B Koodak" panose="00000700000000000000" pitchFamily="2" charset="-78"/>
              </a:rPr>
              <a:t>مسجدالشیخ زاید</a:t>
            </a:r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، امارات، دبی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516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7620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9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9105918">
            <a:off x="208755" y="904923"/>
            <a:ext cx="1469699" cy="584164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6200000">
            <a:off x="8296358" y="2666885"/>
            <a:ext cx="1315845" cy="433356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15411">
            <a:off x="3809698" y="5965244"/>
            <a:ext cx="1778900" cy="646732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370972" y="1179190"/>
            <a:ext cx="2704914" cy="1077218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تنگۀ</a:t>
            </a:r>
            <a:r>
              <a:rPr lang="fa-IR" sz="14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بُسفر و داردانل در ترکیه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370972" y="2914815"/>
            <a:ext cx="2704914" cy="1077218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تا کوه های پامیر در مشرق 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9270965" y="4650440"/>
            <a:ext cx="2904928" cy="1077218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از آنجا تا خلیج عَدَن و بابُ المَندَب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528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32176" y="201478"/>
            <a:ext cx="441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latin typeface="AmuzehNewNormalPS"/>
                <a:cs typeface="B Koodak" panose="00000700000000000000" pitchFamily="2" charset="-78"/>
              </a:rPr>
              <a:t>جزیرۀ پالم دیره ، امارات، دبی</a:t>
            </a:r>
            <a:endParaRPr lang="en-US" sz="3200" dirty="0">
              <a:solidFill>
                <a:schemeClr val="bg1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26604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9650" cy="5780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0718" y="6027046"/>
            <a:ext cx="4418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جزیرۀ پالم جمیرا، امارات، دبی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35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971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9710" y="2890390"/>
            <a:ext cx="27846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دبی مال ( مرکز خرید دبی)</a:t>
            </a:r>
            <a:endParaRPr lang="en-US" sz="32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985198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50" y="0"/>
            <a:ext cx="103030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028122" y="379664"/>
            <a:ext cx="3219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latin typeface="AmuzehNewNormalPS"/>
                <a:cs typeface="B Koodak" panose="00000700000000000000" pitchFamily="2" charset="-78"/>
              </a:rPr>
              <a:t>هتل برج العرب ، دبی</a:t>
            </a:r>
            <a:endParaRPr lang="en-US" sz="3200" dirty="0">
              <a:solidFill>
                <a:schemeClr val="bg1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9343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8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08949" y="199684"/>
            <a:ext cx="25830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انفجار و عملیات تروریستی در بغداد، عراق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394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95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9966"/>
            <a:ext cx="26103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انفجار و عملیات تروریستی در بغداد، عراق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915633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3" y="0"/>
            <a:ext cx="11019295" cy="68686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00419" y="6273225"/>
            <a:ext cx="64162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انفجار و عملیات تروریستی در کابل، افغانستان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15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08" y="0"/>
            <a:ext cx="11127783" cy="68621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2108" y="0"/>
            <a:ext cx="641629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latin typeface="AmuzehNewNormalPS"/>
                <a:cs typeface="B Koodak" panose="00000700000000000000" pitchFamily="2" charset="-78"/>
              </a:rPr>
              <a:t>انفجار و عملیات تروریستی در کابل، افغانستان</a:t>
            </a:r>
            <a:endParaRPr lang="en-US" sz="3200" dirty="0"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341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33"/>
            <a:ext cx="12191999" cy="68513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9050" y="1772980"/>
            <a:ext cx="100738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کدام عوامل مردم منطقه آسیای جنوب غربی را به هم نزدیکتر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می کند؟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612506"/>
            <a:ext cx="952500" cy="952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619750" y="2656152"/>
            <a:ext cx="2210768" cy="5386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9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دین اسلام</a:t>
            </a:r>
            <a:endParaRPr lang="en-US" sz="2900" dirty="0">
              <a:cs typeface="B Koodak" panose="000007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19749" y="3753470"/>
            <a:ext cx="2210768" cy="5386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زبان عربی</a:t>
            </a:r>
            <a:endParaRPr lang="en-US" sz="29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2896" y="4308687"/>
            <a:ext cx="4133528" cy="5386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داشتن منابع نفت و گاز</a:t>
            </a:r>
            <a:endParaRPr lang="en-US" sz="29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2896" y="5414490"/>
            <a:ext cx="4133528" cy="538609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spAutoFit/>
          </a:bodyPr>
          <a:lstStyle/>
          <a:p>
            <a:pPr algn="ctr"/>
            <a:r>
              <a:rPr lang="fa-IR" sz="29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پیوندهای تاریخی و فرهنگی</a:t>
            </a:r>
            <a:endParaRPr lang="en-US" sz="2900" dirty="0">
              <a:solidFill>
                <a:srgbClr val="231F20"/>
              </a:solidFill>
              <a:latin typeface="AmuzehNewNormalPS"/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76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" y="-1"/>
            <a:ext cx="12156437" cy="685800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9436647" y="224397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solidFill>
                  <a:sysClr val="windowText" lastClr="00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dirty="0">
              <a:ln w="0"/>
              <a:solidFill>
                <a:sysClr val="windowText" lastClr="0000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95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70958" y="2109616"/>
            <a:ext cx="3021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منطقه جنوب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غربی آسیا به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کدام قاره ها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متصل است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؟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8971" y="3971"/>
            <a:ext cx="740229" cy="416943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171" y="4615543"/>
            <a:ext cx="1770743" cy="544285"/>
          </a:xfrm>
          <a:prstGeom prst="rect">
            <a:avLst/>
          </a:prstGeom>
          <a:noFill/>
          <a:ln w="3810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527592" y="4137287"/>
            <a:ext cx="2307772" cy="1500795"/>
            <a:chOff x="9527593" y="4051562"/>
            <a:chExt cx="2307772" cy="15007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593" y="4051562"/>
              <a:ext cx="2307772" cy="15007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770011" y="4509571"/>
              <a:ext cx="182293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اروپا، آفریقا</a:t>
              </a:r>
              <a:endParaRPr lang="en-US" sz="32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9" y="324747"/>
            <a:ext cx="1404239" cy="140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9" y="324747"/>
            <a:ext cx="1404239" cy="1404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70957" y="2283788"/>
            <a:ext cx="30210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 smtClean="0">
                <a:cs typeface="B Koodak" panose="00000700000000000000" pitchFamily="2" charset="-78"/>
              </a:rPr>
              <a:t>دریاها </a:t>
            </a:r>
            <a:r>
              <a:rPr lang="fa-IR" sz="3200" dirty="0">
                <a:cs typeface="B Koodak" panose="00000700000000000000" pitchFamily="2" charset="-78"/>
              </a:rPr>
              <a:t>و اقیانوس مهمی را که در این منطقه قرار دارد، روی نقشه پیدا کنید و نام </a:t>
            </a:r>
            <a:r>
              <a:rPr lang="fa-IR" sz="3200" dirty="0" smtClean="0">
                <a:cs typeface="B Koodak" panose="00000700000000000000" pitchFamily="2" charset="-78"/>
              </a:rPr>
              <a:t>ببرید.</a:t>
            </a:r>
            <a:endParaRPr lang="en-US" sz="3200" dirty="0"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9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398638">
            <a:off x="1672781" y="472091"/>
            <a:ext cx="1182946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398638">
            <a:off x="203711" y="2129541"/>
            <a:ext cx="1370261" cy="466649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4158633">
            <a:off x="4060520" y="776864"/>
            <a:ext cx="1204960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090574">
            <a:off x="4643389" y="3390119"/>
            <a:ext cx="1182946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398638">
            <a:off x="6349726" y="3991803"/>
            <a:ext cx="1182946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398638">
            <a:off x="7307651" y="5559348"/>
            <a:ext cx="1182946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3948030">
            <a:off x="2574654" y="4434215"/>
            <a:ext cx="1182946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3900924">
            <a:off x="2708261" y="4525235"/>
            <a:ext cx="1008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1600" dirty="0" smtClean="0">
                <a:cs typeface="B Titr" panose="00000700000000000000" pitchFamily="2" charset="-78"/>
              </a:rPr>
              <a:t>دریای سرخ</a:t>
            </a:r>
            <a:endParaRPr lang="en-US" sz="1600" dirty="0">
              <a:cs typeface="B Titr" panose="000007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 rot="21398638">
            <a:off x="4677442" y="6133155"/>
            <a:ext cx="927249" cy="520596"/>
          </a:xfrm>
          <a:prstGeom prst="rect">
            <a:avLst/>
          </a:prstGeom>
          <a:noFill/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57" y="0"/>
            <a:ext cx="979714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59" y="324747"/>
            <a:ext cx="1404239" cy="14042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70958" y="2109616"/>
            <a:ext cx="30210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cs typeface="B Koodak" panose="00000700000000000000" pitchFamily="2" charset="-78"/>
              </a:rPr>
              <a:t>دو کشور وسیع </a:t>
            </a:r>
            <a:r>
              <a:rPr lang="fa-IR" sz="3200" dirty="0" smtClean="0">
                <a:cs typeface="B Koodak" panose="00000700000000000000" pitchFamily="2" charset="-78"/>
              </a:rPr>
              <a:t>منطقۀ جنوب </a:t>
            </a:r>
            <a:r>
              <a:rPr lang="fa-IR" sz="3200" dirty="0">
                <a:cs typeface="B Koodak" panose="00000700000000000000" pitchFamily="2" charset="-78"/>
              </a:rPr>
              <a:t>غربی آسیا </a:t>
            </a:r>
            <a:r>
              <a:rPr lang="fa-IR" sz="3200" dirty="0" smtClean="0">
                <a:cs typeface="B Koodak" panose="00000700000000000000" pitchFamily="2" charset="-78"/>
              </a:rPr>
              <a:t>کدام اند؟</a:t>
            </a:r>
            <a:endParaRPr lang="en-US" sz="3200" dirty="0">
              <a:cs typeface="B Koodak" panose="000007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349276" y="4059906"/>
            <a:ext cx="2664406" cy="1500795"/>
            <a:chOff x="9527593" y="4051562"/>
            <a:chExt cx="2307772" cy="1500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593" y="4051562"/>
              <a:ext cx="2307772" cy="150079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9548798" y="4509571"/>
              <a:ext cx="226536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a-IR" sz="3200" dirty="0" smtClean="0">
                  <a:solidFill>
                    <a:srgbClr val="231F20"/>
                  </a:solidFill>
                  <a:latin typeface="AmuzehNewNormalPS"/>
                  <a:cs typeface="B Koodak" panose="00000700000000000000" pitchFamily="2" charset="-78"/>
                </a:rPr>
                <a:t>عربستان، ایران</a:t>
              </a:r>
              <a:endParaRPr lang="en-US" sz="32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9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21398638">
            <a:off x="3272766" y="3799607"/>
            <a:ext cx="1298589" cy="52059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21398638">
            <a:off x="4893958" y="2290645"/>
            <a:ext cx="874462" cy="520596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636011" y="117357"/>
            <a:ext cx="5021577" cy="3311643"/>
            <a:chOff x="3569479" y="2866044"/>
            <a:chExt cx="5021577" cy="33116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79" y="2866044"/>
              <a:ext cx="5021577" cy="331164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588941" y="4185623"/>
              <a:ext cx="269496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cs typeface="B Koodak" panose="00000700000000000000" pitchFamily="2" charset="-78"/>
                </a:rPr>
                <a:t>ویژگی های طبیعی</a:t>
              </a:r>
              <a:endParaRPr lang="en-US" sz="3200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64110" y="4185622"/>
              <a:ext cx="143020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a-IR" sz="3200" dirty="0" smtClean="0">
                  <a:cs typeface="B Koodak" panose="00000700000000000000" pitchFamily="2" charset="-78"/>
                </a:rPr>
                <a:t>ناهمواری</a:t>
              </a:r>
              <a:endParaRPr lang="en-US" sz="3200" dirty="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624114" y="4748578"/>
            <a:ext cx="11045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در جنوب غربی آسیا،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بسیار بلند و 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سرزمین های </a:t>
            </a:r>
            <a:r>
              <a:rPr lang="fa-IR" sz="3200" dirty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پست و همواری وجود دارند</a:t>
            </a:r>
            <a:r>
              <a:rPr lang="fa-IR" sz="3200" dirty="0" smtClean="0">
                <a:solidFill>
                  <a:srgbClr val="231F20"/>
                </a:solidFill>
                <a:latin typeface="AmuzehNewNormalPS"/>
                <a:cs typeface="B Koodak" panose="00000700000000000000" pitchFamily="2" charset="-78"/>
              </a:rPr>
              <a:t>:</a:t>
            </a:r>
            <a:endParaRPr lang="en-US" sz="3200" dirty="0"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4079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1088</Words>
  <Application>Microsoft Office PowerPoint</Application>
  <PresentationFormat>Widescreen</PresentationFormat>
  <Paragraphs>142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Amuzeh-New-Bold</vt:lpstr>
      <vt:lpstr>AmuzehNewNormalPS</vt:lpstr>
      <vt:lpstr>Arial</vt:lpstr>
      <vt:lpstr>B Koodak</vt:lpstr>
      <vt:lpstr>B Morvarid</vt:lpstr>
      <vt:lpstr>B Titr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Sailsafoor</dc:creator>
  <cp:lastModifiedBy>KRAL</cp:lastModifiedBy>
  <cp:revision>677</cp:revision>
  <dcterms:created xsi:type="dcterms:W3CDTF">2015-07-16T10:41:40Z</dcterms:created>
  <dcterms:modified xsi:type="dcterms:W3CDTF">2019-01-23T11:51:12Z</dcterms:modified>
</cp:coreProperties>
</file>