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2" r:id="rId16"/>
    <p:sldId id="271" r:id="rId17"/>
    <p:sldId id="273" r:id="rId18"/>
    <p:sldId id="275" r:id="rId19"/>
    <p:sldId id="276" r:id="rId20"/>
    <p:sldId id="269" r:id="rId21"/>
    <p:sldId id="270" r:id="rId22"/>
    <p:sldId id="278" r:id="rId23"/>
    <p:sldId id="277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7" r:id="rId32"/>
    <p:sldId id="288" r:id="rId33"/>
    <p:sldId id="286" r:id="rId34"/>
    <p:sldId id="289" r:id="rId35"/>
    <p:sldId id="292" r:id="rId36"/>
    <p:sldId id="293" r:id="rId37"/>
    <p:sldId id="294" r:id="rId38"/>
    <p:sldId id="296" r:id="rId39"/>
    <p:sldId id="295" r:id="rId40"/>
    <p:sldId id="297" r:id="rId41"/>
    <p:sldId id="299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4" r:id="rId56"/>
    <p:sldId id="315" r:id="rId57"/>
    <p:sldId id="316" r:id="rId58"/>
    <p:sldId id="317" r:id="rId59"/>
    <p:sldId id="318" r:id="rId60"/>
    <p:sldId id="320" r:id="rId61"/>
    <p:sldId id="319" r:id="rId62"/>
    <p:sldId id="322" r:id="rId63"/>
    <p:sldId id="32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3304B-18CF-47B6-8BF2-B1B496AE0B33}" type="datetimeFigureOut">
              <a:rPr lang="en-US" smtClean="0"/>
              <a:pPr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867C1-5908-40D2-A631-D1B7986F5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5.gif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24" y="951122"/>
            <a:ext cx="7957523" cy="514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 Concept of a Unit Cell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2304256" cy="195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556792"/>
            <a:ext cx="24193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Simple Cubic (SC) Structure</a:t>
            </a:r>
            <a:endParaRPr lang="en-US" sz="4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19872" y="4365104"/>
          <a:ext cx="1944216" cy="777686"/>
        </p:xfrm>
        <a:graphic>
          <a:graphicData uri="http://schemas.openxmlformats.org/presentationml/2006/ole">
            <p:oleObj spid="_x0000_s19461" name="Equation" r:id="rId5" imgW="444240" imgH="177480" progId="Equation.DSMT4">
              <p:embed/>
            </p:oleObj>
          </a:graphicData>
        </a:graphic>
      </p:graphicFrame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052737"/>
            <a:ext cx="207560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41413" y="4902200"/>
          <a:ext cx="6500812" cy="1722438"/>
        </p:xfrm>
        <a:graphic>
          <a:graphicData uri="http://schemas.openxmlformats.org/presentationml/2006/ole">
            <p:oleObj spid="_x0000_s19463" name="Equation" r:id="rId7" imgW="148572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80962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Body Centered Cubic (BCC) Structure</a:t>
            </a:r>
            <a:endParaRPr lang="en-US" sz="4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00" y="3501008"/>
            <a:ext cx="287178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4994276" y="3395638"/>
          <a:ext cx="1282192" cy="1113482"/>
        </p:xfrm>
        <a:graphic>
          <a:graphicData uri="http://schemas.openxmlformats.org/presentationml/2006/ole">
            <p:oleObj spid="_x0000_s20484" name="Equation" r:id="rId5" imgW="482400" imgH="419040" progId="Equation.DSMT4">
              <p:embed/>
            </p:oleObj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4283968" y="4725145"/>
          <a:ext cx="3168352" cy="983048"/>
        </p:xfrm>
        <a:graphic>
          <a:graphicData uri="http://schemas.openxmlformats.org/presentationml/2006/ole">
            <p:oleObj spid="_x0000_s20485" name="Equation" r:id="rId6" imgW="1269720" imgH="393480" progId="Equation.DSMT4">
              <p:embed/>
            </p:oleObj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4751388" y="5938838"/>
          <a:ext cx="2376487" cy="571500"/>
        </p:xfrm>
        <a:graphic>
          <a:graphicData uri="http://schemas.openxmlformats.org/presentationml/2006/ole">
            <p:oleObj spid="_x0000_s20486" name="Equation" r:id="rId7" imgW="952200" imgH="22860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5725705"/>
            <a:ext cx="40324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arrangement in (110) planes in BCC structures and the &lt;111&gt; directions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60483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6330379" y="1641476"/>
          <a:ext cx="2274069" cy="773184"/>
        </p:xfrm>
        <a:graphic>
          <a:graphicData uri="http://schemas.openxmlformats.org/presentationml/2006/ole">
            <p:oleObj spid="_x0000_s21508" name="Equation" r:id="rId4" imgW="634680" imgH="215640" progId="Equation.DSMT4">
              <p:embed/>
            </p:oleObj>
          </a:graphicData>
        </a:graphic>
      </p:graphicFrame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5076056" y="3356992"/>
          <a:ext cx="3870523" cy="1026895"/>
        </p:xfrm>
        <a:graphic>
          <a:graphicData uri="http://schemas.openxmlformats.org/presentationml/2006/ole">
            <p:oleObj spid="_x0000_s21509" name="Equation" r:id="rId5" imgW="1485720" imgH="393480" progId="Equation.DSMT4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Face Centered Cubic (FCC) Structure</a:t>
            </a:r>
            <a:endParaRPr lang="en-US" sz="4400" dirty="0"/>
          </a:p>
        </p:txBody>
      </p:sp>
      <p:graphicFrame>
        <p:nvGraphicFramePr>
          <p:cNvPr id="21510" name="Object 5"/>
          <p:cNvGraphicFramePr>
            <a:graphicFrameLocks noChangeAspect="1"/>
          </p:cNvGraphicFramePr>
          <p:nvPr/>
        </p:nvGraphicFramePr>
        <p:xfrm>
          <a:off x="5883275" y="4797425"/>
          <a:ext cx="2344738" cy="571500"/>
        </p:xfrm>
        <a:graphic>
          <a:graphicData uri="http://schemas.openxmlformats.org/presentationml/2006/ole">
            <p:oleObj spid="_x0000_s21510" name="Equation" r:id="rId6" imgW="9396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484784"/>
            <a:ext cx="84296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Hexagonal Close-Packed (HCP) Structure</a:t>
            </a:r>
            <a:endParaRPr lang="en-US" sz="4400" dirty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241301" y="5311776"/>
          <a:ext cx="1496684" cy="395350"/>
        </p:xfrm>
        <a:graphic>
          <a:graphicData uri="http://schemas.openxmlformats.org/presentationml/2006/ole">
            <p:oleObj spid="_x0000_s22531" name="Equation" r:id="rId4" imgW="672840" imgH="177480" progId="Equation.DSMT4">
              <p:embed/>
            </p:oleObj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2123728" y="5013176"/>
          <a:ext cx="2061840" cy="990724"/>
        </p:xfrm>
        <a:graphic>
          <a:graphicData uri="http://schemas.openxmlformats.org/presentationml/2006/ole">
            <p:oleObj spid="_x0000_s22532" name="Equation" r:id="rId5" imgW="927000" imgH="444240" progId="Equation.DSMT4">
              <p:embed/>
            </p:oleObj>
          </a:graphicData>
        </a:graphic>
      </p:graphicFrame>
      <p:graphicFrame>
        <p:nvGraphicFramePr>
          <p:cNvPr id="22534" name="Object 5"/>
          <p:cNvGraphicFramePr>
            <a:graphicFrameLocks noChangeAspect="1"/>
          </p:cNvGraphicFramePr>
          <p:nvPr/>
        </p:nvGraphicFramePr>
        <p:xfrm>
          <a:off x="739775" y="6092825"/>
          <a:ext cx="2376488" cy="571500"/>
        </p:xfrm>
        <a:graphic>
          <a:graphicData uri="http://schemas.openxmlformats.org/presentationml/2006/ole">
            <p:oleObj spid="_x0000_s22534" name="Equation" r:id="rId6" imgW="952200" imgH="228600" progId="Equation.DSMT4">
              <p:embed/>
            </p:oleObj>
          </a:graphicData>
        </a:graphic>
      </p:graphicFrame>
      <p:graphicFrame>
        <p:nvGraphicFramePr>
          <p:cNvPr id="22535" name="Object 5"/>
          <p:cNvGraphicFramePr>
            <a:graphicFrameLocks noChangeAspect="1"/>
          </p:cNvGraphicFramePr>
          <p:nvPr/>
        </p:nvGraphicFramePr>
        <p:xfrm>
          <a:off x="4932040" y="5121948"/>
          <a:ext cx="4054674" cy="899340"/>
        </p:xfrm>
        <a:graphic>
          <a:graphicData uri="http://schemas.openxmlformats.org/presentationml/2006/ole">
            <p:oleObj spid="_x0000_s22535" name="Equation" r:id="rId7" imgW="1777680" imgH="393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70" y="1685924"/>
            <a:ext cx="8716509" cy="399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Close-Packed Structures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2175247"/>
            <a:ext cx="1656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(111) Plane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2204864"/>
            <a:ext cx="1656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(110) Plane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576138" cy="341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Close-Packed Structures</a:t>
            </a:r>
            <a:endParaRPr lang="en-US" sz="4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69" y="1556792"/>
            <a:ext cx="425691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5301208"/>
            <a:ext cx="40324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arrangement in  (111) close-packed planes in FCC structures and the &lt;110&gt; directions</a:t>
            </a:r>
            <a:endParaRPr lang="en-US" sz="2000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2483768" y="4869160"/>
            <a:ext cx="0" cy="432048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88024" y="5301208"/>
            <a:ext cx="40324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arrangement in  (110) planes in BCC structures and the &lt;111&gt; directions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804248" y="4869160"/>
            <a:ext cx="0" cy="432048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FCC Close-Packed Structure</a:t>
            </a:r>
            <a:endParaRPr lang="en-US" sz="4400" dirty="0"/>
          </a:p>
        </p:txBody>
      </p:sp>
      <p:pic>
        <p:nvPicPr>
          <p:cNvPr id="3" name="Picture 2" descr="FCC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96752"/>
            <a:ext cx="2724150" cy="2209800"/>
          </a:xfrm>
          <a:prstGeom prst="rect">
            <a:avLst/>
          </a:prstGeom>
        </p:spPr>
      </p:pic>
      <p:pic>
        <p:nvPicPr>
          <p:cNvPr id="4" name="Picture 3" descr="FCC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052736"/>
            <a:ext cx="3257550" cy="2400300"/>
          </a:xfrm>
          <a:prstGeom prst="rect">
            <a:avLst/>
          </a:prstGeom>
        </p:spPr>
      </p:pic>
      <p:pic>
        <p:nvPicPr>
          <p:cNvPr id="5" name="Picture 4" descr="FCC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17032"/>
            <a:ext cx="3295650" cy="2867025"/>
          </a:xfrm>
          <a:prstGeom prst="rect">
            <a:avLst/>
          </a:prstGeom>
        </p:spPr>
      </p:pic>
      <p:pic>
        <p:nvPicPr>
          <p:cNvPr id="6" name="Picture 5" descr="FCC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73016"/>
            <a:ext cx="3343275" cy="2857500"/>
          </a:xfrm>
          <a:prstGeom prst="rect">
            <a:avLst/>
          </a:prstGeom>
        </p:spPr>
      </p:pic>
      <p:pic>
        <p:nvPicPr>
          <p:cNvPr id="7" name="Picture 6" descr="FCC 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628800"/>
            <a:ext cx="1343025" cy="134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Close-Packed Structures</a:t>
            </a:r>
            <a:endParaRPr lang="en-US" sz="4400" dirty="0"/>
          </a:p>
        </p:txBody>
      </p:sp>
      <p:pic>
        <p:nvPicPr>
          <p:cNvPr id="21" name="Picture 20" descr="FCC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515350" cy="3914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5589240"/>
            <a:ext cx="295232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(111) Plane</a:t>
            </a:r>
            <a:endParaRPr lang="en-US" sz="4400" dirty="0"/>
          </a:p>
        </p:txBody>
      </p:sp>
      <p:cxnSp>
        <p:nvCxnSpPr>
          <p:cNvPr id="5" name="Straight Arrow Connector 4"/>
          <p:cNvCxnSpPr>
            <a:stCxn id="4" idx="0"/>
          </p:cNvCxnSpPr>
          <p:nvPr/>
        </p:nvCxnSpPr>
        <p:spPr>
          <a:xfrm flipH="1" flipV="1">
            <a:off x="6300192" y="4653136"/>
            <a:ext cx="0" cy="936104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Close-Packed Structures</a:t>
            </a:r>
            <a:endParaRPr lang="en-US" sz="4400" dirty="0"/>
          </a:p>
        </p:txBody>
      </p:sp>
      <p:pic>
        <p:nvPicPr>
          <p:cNvPr id="6" name="Picture 5" descr="FCC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80865"/>
            <a:ext cx="8237671" cy="588661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221087"/>
            <a:ext cx="3168352" cy="236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19672" y="278092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36096" y="242088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482909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92280" y="213285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242088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27784" y="482909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5576" y="364502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95936" y="386104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9672" y="515719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707904" y="314096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12360" y="331692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71800" y="515719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16016" y="504511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979712" y="569318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27784" y="566124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72200" y="475708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52120" y="357301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7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95736" y="5333146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7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Close-Packed Structures</a:t>
            </a:r>
            <a:endParaRPr lang="en-US" sz="4400" dirty="0"/>
          </a:p>
        </p:txBody>
      </p:sp>
      <p:pic>
        <p:nvPicPr>
          <p:cNvPr id="3" name="Picture 2" descr="FCC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93099"/>
            <a:ext cx="7416824" cy="5954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184481" cy="541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7424" y="494873"/>
            <a:ext cx="580644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Hexagonal Close-Packed (HCP) Structure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Close-Packed Structures</a:t>
            </a:r>
            <a:endParaRPr lang="en-US" sz="4400" dirty="0"/>
          </a:p>
        </p:txBody>
      </p:sp>
      <p:pic>
        <p:nvPicPr>
          <p:cNvPr id="3" name="Picture 4" descr="C:\Sean\fig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615362" cy="398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897603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1691680" y="2492896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91680" y="2924944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91680" y="3356992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91680" y="3789040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1680" y="4221088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1680" y="4653136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91680" y="5085184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1680" y="5517232"/>
            <a:ext cx="590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716016" y="1988840"/>
            <a:ext cx="0" cy="41044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Crystalline Structure of Some Metals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440986" y="805387"/>
            <a:ext cx="6042660" cy="597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Crystallization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ure 5: Solidification of a metal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72161" cy="56030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Crystallization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doitpoms.ac.uk/tlplib/dislocations/images/vacanc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0155"/>
            <a:ext cx="3960440" cy="33236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20072" y="836712"/>
          <a:ext cx="3240360" cy="1172045"/>
        </p:xfrm>
        <a:graphic>
          <a:graphicData uri="http://schemas.openxmlformats.org/presentationml/2006/ole">
            <p:oleObj spid="_x0000_s43011" name="Equation" r:id="rId4" imgW="1193760" imgH="431640" progId="Equation.DSMT4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5283283" y="3068637"/>
            <a:ext cx="3752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is the total number of atomic sites</a:t>
            </a:r>
            <a:endParaRPr lang="en-US" sz="20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932040" y="3068637"/>
          <a:ext cx="360040" cy="360040"/>
        </p:xfrm>
        <a:graphic>
          <a:graphicData uri="http://schemas.openxmlformats.org/presentationml/2006/ole">
            <p:oleObj spid="_x0000_s43012" name="Equation" r:id="rId5" imgW="164880" imgH="164880" progId="Equation.DSMT4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5292080" y="3584887"/>
            <a:ext cx="3708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is the energy required for the formation of a vacancy</a:t>
            </a:r>
            <a:endParaRPr lang="en-US" sz="2000" dirty="0"/>
          </a:p>
        </p:txBody>
      </p:sp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4905375" y="3502074"/>
          <a:ext cx="415925" cy="500063"/>
        </p:xfrm>
        <a:graphic>
          <a:graphicData uri="http://schemas.openxmlformats.org/presentationml/2006/ole">
            <p:oleObj spid="_x0000_s43013" name="Equation" r:id="rId6" imgW="190440" imgH="2286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5300912" y="4396719"/>
            <a:ext cx="3087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is the absolute temperature</a:t>
            </a:r>
            <a:endParaRPr lang="en-US" sz="2000" dirty="0"/>
          </a:p>
        </p:txBody>
      </p:sp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4959350" y="4364087"/>
          <a:ext cx="304800" cy="360362"/>
        </p:xfrm>
        <a:graphic>
          <a:graphicData uri="http://schemas.openxmlformats.org/presentationml/2006/ole">
            <p:oleObj spid="_x0000_s43014" name="Equation" r:id="rId7" imgW="139680" imgH="164880" progId="Equation.DSMT4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5292080" y="4829090"/>
            <a:ext cx="3764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is the gas or </a:t>
            </a:r>
            <a:r>
              <a:rPr lang="en-US" sz="2000" b="1" dirty="0" smtClean="0"/>
              <a:t>Boltzmann’s constant</a:t>
            </a:r>
            <a:endParaRPr lang="en-US" sz="2000" dirty="0"/>
          </a:p>
        </p:txBody>
      </p:sp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4946650" y="4796829"/>
          <a:ext cx="276225" cy="360363"/>
        </p:xfrm>
        <a:graphic>
          <a:graphicData uri="http://schemas.openxmlformats.org/presentationml/2006/ole">
            <p:oleObj spid="_x0000_s43015" name="Equation" r:id="rId8" imgW="126720" imgH="164880" progId="Equation.DSMT4">
              <p:embed/>
            </p:oleObj>
          </a:graphicData>
        </a:graphic>
      </p:graphicFrame>
      <p:sp>
        <p:nvSpPr>
          <p:cNvPr id="15" name="Rectangle 14"/>
          <p:cNvSpPr/>
          <p:nvPr/>
        </p:nvSpPr>
        <p:spPr>
          <a:xfrm>
            <a:off x="5364088" y="2060848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is the equilibrium number of vacancies for a given quantity of material</a:t>
            </a:r>
            <a:endParaRPr lang="en-US" sz="2000" dirty="0"/>
          </a:p>
        </p:txBody>
      </p:sp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4921250" y="1989138"/>
          <a:ext cx="471488" cy="500062"/>
        </p:xfrm>
        <a:graphic>
          <a:graphicData uri="http://schemas.openxmlformats.org/presentationml/2006/ole">
            <p:oleObj spid="_x0000_s43016" name="Equation" r:id="rId9" imgW="215640" imgH="228600" progId="Equation.DSMT4">
              <p:embed/>
            </p:oleObj>
          </a:graphicData>
        </a:graphic>
      </p:graphicFrame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4568" y="3650429"/>
            <a:ext cx="28194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2015880" y="4221088"/>
            <a:ext cx="1764032" cy="165618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1520" y="4581128"/>
            <a:ext cx="1080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Tensile Stress</a:t>
            </a:r>
            <a:endParaRPr lang="en-US" sz="2000" b="1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115616" y="4869160"/>
            <a:ext cx="936104" cy="7200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pic>
        <p:nvPicPr>
          <p:cNvPr id="4" name="Picture 3" descr="Interstitial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7351464" cy="4116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51723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Interstitial Defect</a:t>
            </a:r>
            <a:endParaRPr lang="en-US" sz="3200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3563888" y="3501008"/>
            <a:ext cx="324036" cy="201622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256584" cy="503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5580112" y="1052736"/>
            <a:ext cx="32403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/>
              <a:t>self-interstitial </a:t>
            </a:r>
            <a:r>
              <a:rPr lang="en-US" sz="2800" dirty="0" smtClean="0"/>
              <a:t>is an atom from the crystal that is crowded into an interstitial site, a small void space that under ordinary circumstances is not occupied.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pic>
        <p:nvPicPr>
          <p:cNvPr id="38914" name="Picture 2" descr="http://upload.wikimedia.org/wikipedia/commons/thumb/6/63/Substitutional_solute.svg/2000px-Substitutional_solut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124744"/>
            <a:ext cx="4391025" cy="4324351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4572000" y="2132856"/>
            <a:ext cx="2736304" cy="2448272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79912" y="5733256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Compressive Stress</a:t>
            </a:r>
            <a:endParaRPr lang="en-US" sz="3200" b="1" dirty="0"/>
          </a:p>
        </p:txBody>
      </p:sp>
      <p:cxnSp>
        <p:nvCxnSpPr>
          <p:cNvPr id="6" name="Straight Connector 5"/>
          <p:cNvCxnSpPr>
            <a:stCxn id="4" idx="4"/>
            <a:endCxn id="5" idx="0"/>
          </p:cNvCxnSpPr>
          <p:nvPr/>
        </p:nvCxnSpPr>
        <p:spPr>
          <a:xfrm>
            <a:off x="5940152" y="4581128"/>
            <a:ext cx="36004" cy="115212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008" y="2276872"/>
            <a:ext cx="3923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Substitutional</a:t>
            </a:r>
            <a:r>
              <a:rPr lang="en-US" sz="4400" dirty="0" smtClean="0"/>
              <a:t> Defect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pic>
        <p:nvPicPr>
          <p:cNvPr id="3" name="Picture 2" descr="Interstitial and Substitution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235341" cy="275190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71600" y="1916832"/>
            <a:ext cx="1872208" cy="1872208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9512" y="4581128"/>
            <a:ext cx="2611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Tensile Stress</a:t>
            </a:r>
            <a:endParaRPr lang="en-US" sz="3200" b="1" dirty="0"/>
          </a:p>
        </p:txBody>
      </p:sp>
      <p:cxnSp>
        <p:nvCxnSpPr>
          <p:cNvPr id="6" name="Straight Connector 5"/>
          <p:cNvCxnSpPr>
            <a:stCxn id="4" idx="4"/>
            <a:endCxn id="5" idx="0"/>
          </p:cNvCxnSpPr>
          <p:nvPr/>
        </p:nvCxnSpPr>
        <p:spPr>
          <a:xfrm flipH="1">
            <a:off x="1485131" y="3789040"/>
            <a:ext cx="422573" cy="79208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779912" y="1844824"/>
            <a:ext cx="1872208" cy="1872208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7864" y="4581128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Compressive Stress</a:t>
            </a:r>
            <a:endParaRPr lang="en-US" sz="3200" b="1" dirty="0"/>
          </a:p>
        </p:txBody>
      </p:sp>
      <p:cxnSp>
        <p:nvCxnSpPr>
          <p:cNvPr id="10" name="Straight Connector 9"/>
          <p:cNvCxnSpPr>
            <a:stCxn id="8" idx="4"/>
            <a:endCxn id="9" idx="0"/>
          </p:cNvCxnSpPr>
          <p:nvPr/>
        </p:nvCxnSpPr>
        <p:spPr>
          <a:xfrm>
            <a:off x="4716016" y="3717032"/>
            <a:ext cx="396044" cy="8640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36096" y="5589240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Interstitial Defect</a:t>
            </a:r>
            <a:endParaRPr lang="en-US" sz="3200" b="1" dirty="0"/>
          </a:p>
        </p:txBody>
      </p:sp>
      <p:cxnSp>
        <p:nvCxnSpPr>
          <p:cNvPr id="17" name="Straight Connector 16"/>
          <p:cNvCxnSpPr>
            <a:endCxn id="16" idx="0"/>
          </p:cNvCxnSpPr>
          <p:nvPr/>
        </p:nvCxnSpPr>
        <p:spPr>
          <a:xfrm flipH="1">
            <a:off x="7200292" y="3429000"/>
            <a:ext cx="1044116" cy="216024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6" idx="0"/>
          </p:cNvCxnSpPr>
          <p:nvPr/>
        </p:nvCxnSpPr>
        <p:spPr>
          <a:xfrm flipH="1">
            <a:off x="7200292" y="2636912"/>
            <a:ext cx="324036" cy="2952328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ntitled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40960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pic>
        <p:nvPicPr>
          <p:cNvPr id="39938" name="Picture 2" descr="http://www.corrosionclinic.com/corrosion_online_lectures/fig2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59460"/>
            <a:ext cx="7344816" cy="5898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pic>
        <p:nvPicPr>
          <p:cNvPr id="3" name="Picture 2" descr="Edge Dislo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3224368" cy="2798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1800" y="76470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Edge Dislocation</a:t>
            </a:r>
            <a:endParaRPr lang="en-US" sz="3600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7"/>
            <a:ext cx="5031293" cy="534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http://spaceflight.esa.int/impress/text/education/Images/Glossary/GlossaryImage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149080"/>
            <a:ext cx="2413031" cy="2503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771800" y="76470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Screw Dislocation</a:t>
            </a:r>
            <a:endParaRPr lang="en-US" sz="3600" dirty="0"/>
          </a:p>
        </p:txBody>
      </p:sp>
      <p:pic>
        <p:nvPicPr>
          <p:cNvPr id="34818" name="Picture 2" descr="http://images.tutorvista.com/cms/images/44/screw-dislo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02" y="1340768"/>
            <a:ext cx="5810250" cy="2647951"/>
          </a:xfrm>
          <a:prstGeom prst="rect">
            <a:avLst/>
          </a:prstGeom>
          <a:noFill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9921" y="1340768"/>
            <a:ext cx="30765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https://inspirehep.net/record/1094489/files/figure1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05064"/>
            <a:ext cx="3514725" cy="256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980728"/>
            <a:ext cx="7924800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Metal Deficiencies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66124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Grain Boundaries and angle of misalignment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sp>
        <p:nvSpPr>
          <p:cNvPr id="3" name="Oval 2"/>
          <p:cNvSpPr/>
          <p:nvPr/>
        </p:nvSpPr>
        <p:spPr>
          <a:xfrm>
            <a:off x="2561059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4" name="Oval 3"/>
          <p:cNvSpPr/>
          <p:nvPr/>
        </p:nvSpPr>
        <p:spPr>
          <a:xfrm>
            <a:off x="3170659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5" name="Oval 4"/>
          <p:cNvSpPr/>
          <p:nvPr/>
        </p:nvSpPr>
        <p:spPr>
          <a:xfrm>
            <a:off x="3780259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6" name="Oval 5"/>
          <p:cNvSpPr/>
          <p:nvPr/>
        </p:nvSpPr>
        <p:spPr>
          <a:xfrm>
            <a:off x="4389859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Oval 6"/>
          <p:cNvSpPr/>
          <p:nvPr/>
        </p:nvSpPr>
        <p:spPr>
          <a:xfrm>
            <a:off x="4999459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" name="Oval 7"/>
          <p:cNvSpPr/>
          <p:nvPr/>
        </p:nvSpPr>
        <p:spPr>
          <a:xfrm>
            <a:off x="5618584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9" name="Oval 8"/>
          <p:cNvSpPr/>
          <p:nvPr/>
        </p:nvSpPr>
        <p:spPr>
          <a:xfrm>
            <a:off x="6228184" y="100548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0" name="Oval 9"/>
          <p:cNvSpPr/>
          <p:nvPr/>
        </p:nvSpPr>
        <p:spPr>
          <a:xfrm>
            <a:off x="2561059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1" name="Oval 10"/>
          <p:cNvSpPr/>
          <p:nvPr/>
        </p:nvSpPr>
        <p:spPr>
          <a:xfrm>
            <a:off x="3170659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2" name="Oval 11"/>
          <p:cNvSpPr/>
          <p:nvPr/>
        </p:nvSpPr>
        <p:spPr>
          <a:xfrm>
            <a:off x="3780259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" name="Oval 12"/>
          <p:cNvSpPr/>
          <p:nvPr/>
        </p:nvSpPr>
        <p:spPr>
          <a:xfrm>
            <a:off x="4389859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" name="Oval 13"/>
          <p:cNvSpPr/>
          <p:nvPr/>
        </p:nvSpPr>
        <p:spPr>
          <a:xfrm>
            <a:off x="4999459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" name="Oval 14"/>
          <p:cNvSpPr/>
          <p:nvPr/>
        </p:nvSpPr>
        <p:spPr>
          <a:xfrm>
            <a:off x="5618584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6" name="Oval 15"/>
          <p:cNvSpPr/>
          <p:nvPr/>
        </p:nvSpPr>
        <p:spPr>
          <a:xfrm>
            <a:off x="6228184" y="17008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7" name="Oval 16"/>
          <p:cNvSpPr/>
          <p:nvPr/>
        </p:nvSpPr>
        <p:spPr>
          <a:xfrm>
            <a:off x="2561059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8" name="Oval 17"/>
          <p:cNvSpPr/>
          <p:nvPr/>
        </p:nvSpPr>
        <p:spPr>
          <a:xfrm>
            <a:off x="3170659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9" name="Oval 18"/>
          <p:cNvSpPr/>
          <p:nvPr/>
        </p:nvSpPr>
        <p:spPr>
          <a:xfrm>
            <a:off x="3780259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0" name="Oval 19"/>
          <p:cNvSpPr/>
          <p:nvPr/>
        </p:nvSpPr>
        <p:spPr>
          <a:xfrm>
            <a:off x="4389859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1" name="Oval 20"/>
          <p:cNvSpPr/>
          <p:nvPr/>
        </p:nvSpPr>
        <p:spPr>
          <a:xfrm>
            <a:off x="4999459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2" name="Oval 21"/>
          <p:cNvSpPr/>
          <p:nvPr/>
        </p:nvSpPr>
        <p:spPr>
          <a:xfrm>
            <a:off x="5618584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3" name="Oval 22"/>
          <p:cNvSpPr/>
          <p:nvPr/>
        </p:nvSpPr>
        <p:spPr>
          <a:xfrm>
            <a:off x="6228184" y="235803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4" name="Oval 23"/>
          <p:cNvSpPr/>
          <p:nvPr/>
        </p:nvSpPr>
        <p:spPr>
          <a:xfrm>
            <a:off x="2561059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5" name="Oval 24"/>
          <p:cNvSpPr/>
          <p:nvPr/>
        </p:nvSpPr>
        <p:spPr>
          <a:xfrm>
            <a:off x="3170659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6" name="Oval 25"/>
          <p:cNvSpPr/>
          <p:nvPr/>
        </p:nvSpPr>
        <p:spPr>
          <a:xfrm>
            <a:off x="3780259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7" name="Oval 26"/>
          <p:cNvSpPr/>
          <p:nvPr/>
        </p:nvSpPr>
        <p:spPr>
          <a:xfrm>
            <a:off x="4389859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8" name="Oval 27"/>
          <p:cNvSpPr/>
          <p:nvPr/>
        </p:nvSpPr>
        <p:spPr>
          <a:xfrm>
            <a:off x="4999459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9" name="Oval 28"/>
          <p:cNvSpPr/>
          <p:nvPr/>
        </p:nvSpPr>
        <p:spPr>
          <a:xfrm>
            <a:off x="5618584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30" name="Oval 29"/>
          <p:cNvSpPr/>
          <p:nvPr/>
        </p:nvSpPr>
        <p:spPr>
          <a:xfrm>
            <a:off x="6228184" y="303430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cxnSp>
        <p:nvCxnSpPr>
          <p:cNvPr id="38" name="Straight Connector 37"/>
          <p:cNvCxnSpPr>
            <a:stCxn id="3" idx="4"/>
            <a:endCxn id="10" idx="0"/>
          </p:cNvCxnSpPr>
          <p:nvPr/>
        </p:nvCxnSpPr>
        <p:spPr>
          <a:xfrm>
            <a:off x="2831059" y="15454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450184" y="15454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059784" y="15454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69384" y="153595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98109" y="155500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278984" y="15454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07709" y="15454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831059" y="22312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450184" y="22312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059784" y="22312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69384" y="224080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98109" y="224080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278984" y="22312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507709" y="22312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831059" y="28789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450184" y="28789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059784" y="28789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669384" y="288850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98109" y="288850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278984" y="28789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507709" y="287898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3" idx="6"/>
            <a:endCxn id="4" idx="2"/>
          </p:cNvCxnSpPr>
          <p:nvPr/>
        </p:nvCxnSpPr>
        <p:spPr>
          <a:xfrm>
            <a:off x="3101059" y="127548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0" idx="6"/>
            <a:endCxn id="11" idx="2"/>
          </p:cNvCxnSpPr>
          <p:nvPr/>
        </p:nvCxnSpPr>
        <p:spPr>
          <a:xfrm>
            <a:off x="3101059" y="19708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7" idx="6"/>
            <a:endCxn id="18" idx="2"/>
          </p:cNvCxnSpPr>
          <p:nvPr/>
        </p:nvCxnSpPr>
        <p:spPr>
          <a:xfrm>
            <a:off x="3101059" y="262803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4" idx="6"/>
            <a:endCxn id="25" idx="2"/>
          </p:cNvCxnSpPr>
          <p:nvPr/>
        </p:nvCxnSpPr>
        <p:spPr>
          <a:xfrm>
            <a:off x="3101059" y="33043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25" idx="6"/>
            <a:endCxn id="26" idx="2"/>
          </p:cNvCxnSpPr>
          <p:nvPr/>
        </p:nvCxnSpPr>
        <p:spPr>
          <a:xfrm>
            <a:off x="3710659" y="33043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1" idx="6"/>
            <a:endCxn id="12" idx="2"/>
          </p:cNvCxnSpPr>
          <p:nvPr/>
        </p:nvCxnSpPr>
        <p:spPr>
          <a:xfrm>
            <a:off x="3710659" y="19708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" idx="6"/>
            <a:endCxn id="5" idx="2"/>
          </p:cNvCxnSpPr>
          <p:nvPr/>
        </p:nvCxnSpPr>
        <p:spPr>
          <a:xfrm>
            <a:off x="3710659" y="127548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0" idx="6"/>
            <a:endCxn id="21" idx="2"/>
          </p:cNvCxnSpPr>
          <p:nvPr/>
        </p:nvCxnSpPr>
        <p:spPr>
          <a:xfrm>
            <a:off x="4929859" y="262803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9" idx="6"/>
            <a:endCxn id="20" idx="2"/>
          </p:cNvCxnSpPr>
          <p:nvPr/>
        </p:nvCxnSpPr>
        <p:spPr>
          <a:xfrm>
            <a:off x="4320259" y="262803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8" idx="6"/>
            <a:endCxn id="19" idx="2"/>
          </p:cNvCxnSpPr>
          <p:nvPr/>
        </p:nvCxnSpPr>
        <p:spPr>
          <a:xfrm>
            <a:off x="3710659" y="262803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5" idx="6"/>
            <a:endCxn id="6" idx="2"/>
          </p:cNvCxnSpPr>
          <p:nvPr/>
        </p:nvCxnSpPr>
        <p:spPr>
          <a:xfrm>
            <a:off x="4320259" y="127548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7" idx="6"/>
            <a:endCxn id="8" idx="2"/>
          </p:cNvCxnSpPr>
          <p:nvPr/>
        </p:nvCxnSpPr>
        <p:spPr>
          <a:xfrm>
            <a:off x="5539459" y="1275483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3" idx="6"/>
            <a:endCxn id="14" idx="2"/>
          </p:cNvCxnSpPr>
          <p:nvPr/>
        </p:nvCxnSpPr>
        <p:spPr>
          <a:xfrm>
            <a:off x="4929859" y="19708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2" idx="6"/>
            <a:endCxn id="13" idx="2"/>
          </p:cNvCxnSpPr>
          <p:nvPr/>
        </p:nvCxnSpPr>
        <p:spPr>
          <a:xfrm>
            <a:off x="4320259" y="19708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6" idx="6"/>
            <a:endCxn id="27" idx="2"/>
          </p:cNvCxnSpPr>
          <p:nvPr/>
        </p:nvCxnSpPr>
        <p:spPr>
          <a:xfrm>
            <a:off x="4320259" y="33043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6" idx="6"/>
            <a:endCxn id="7" idx="2"/>
          </p:cNvCxnSpPr>
          <p:nvPr/>
        </p:nvCxnSpPr>
        <p:spPr>
          <a:xfrm>
            <a:off x="4929859" y="127548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14" idx="6"/>
            <a:endCxn id="15" idx="2"/>
          </p:cNvCxnSpPr>
          <p:nvPr/>
        </p:nvCxnSpPr>
        <p:spPr>
          <a:xfrm>
            <a:off x="5539459" y="1970808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27" idx="6"/>
            <a:endCxn id="28" idx="2"/>
          </p:cNvCxnSpPr>
          <p:nvPr/>
        </p:nvCxnSpPr>
        <p:spPr>
          <a:xfrm>
            <a:off x="4929859" y="33043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28" idx="6"/>
            <a:endCxn id="29" idx="2"/>
          </p:cNvCxnSpPr>
          <p:nvPr/>
        </p:nvCxnSpPr>
        <p:spPr>
          <a:xfrm>
            <a:off x="5539459" y="3304308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29" idx="6"/>
            <a:endCxn id="30" idx="2"/>
          </p:cNvCxnSpPr>
          <p:nvPr/>
        </p:nvCxnSpPr>
        <p:spPr>
          <a:xfrm>
            <a:off x="6158584" y="33043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8" idx="6"/>
            <a:endCxn id="9" idx="2"/>
          </p:cNvCxnSpPr>
          <p:nvPr/>
        </p:nvCxnSpPr>
        <p:spPr>
          <a:xfrm>
            <a:off x="6158584" y="127548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1" idx="6"/>
            <a:endCxn id="22" idx="2"/>
          </p:cNvCxnSpPr>
          <p:nvPr/>
        </p:nvCxnSpPr>
        <p:spPr>
          <a:xfrm>
            <a:off x="5539459" y="2628033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22" idx="6"/>
            <a:endCxn id="23" idx="2"/>
          </p:cNvCxnSpPr>
          <p:nvPr/>
        </p:nvCxnSpPr>
        <p:spPr>
          <a:xfrm>
            <a:off x="6158584" y="262803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15" idx="6"/>
            <a:endCxn id="16" idx="2"/>
          </p:cNvCxnSpPr>
          <p:nvPr/>
        </p:nvCxnSpPr>
        <p:spPr>
          <a:xfrm>
            <a:off x="6158584" y="197080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1691680" y="2276872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ight Arrow 124"/>
          <p:cNvSpPr/>
          <p:nvPr/>
        </p:nvSpPr>
        <p:spPr>
          <a:xfrm>
            <a:off x="1331640" y="1412776"/>
            <a:ext cx="108012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ight Arrow 125"/>
          <p:cNvSpPr/>
          <p:nvPr/>
        </p:nvSpPr>
        <p:spPr>
          <a:xfrm rot="10800000">
            <a:off x="6948264" y="2636912"/>
            <a:ext cx="108012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7" name="Object 126"/>
          <p:cNvGraphicFramePr>
            <a:graphicFrameLocks noChangeAspect="1"/>
          </p:cNvGraphicFramePr>
          <p:nvPr/>
        </p:nvGraphicFramePr>
        <p:xfrm>
          <a:off x="899592" y="1412776"/>
          <a:ext cx="504084" cy="571748"/>
        </p:xfrm>
        <a:graphic>
          <a:graphicData uri="http://schemas.openxmlformats.org/presentationml/2006/ole">
            <p:oleObj spid="_x0000_s55298" name="Equation" r:id="rId3" imgW="126720" imgH="139680" progId="Equation.DSMT4">
              <p:embed/>
            </p:oleObj>
          </a:graphicData>
        </a:graphic>
      </p:graphicFrame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8028384" y="2564904"/>
          <a:ext cx="503237" cy="571500"/>
        </p:xfrm>
        <a:graphic>
          <a:graphicData uri="http://schemas.openxmlformats.org/presentationml/2006/ole">
            <p:oleObj spid="_x0000_s55299" name="Equation" r:id="rId4" imgW="126720" imgH="139680" progId="Equation.DSMT4">
              <p:embed/>
            </p:oleObj>
          </a:graphicData>
        </a:graphic>
      </p:graphicFrame>
      <p:sp>
        <p:nvSpPr>
          <p:cNvPr id="129" name="Oval 128"/>
          <p:cNvSpPr/>
          <p:nvPr/>
        </p:nvSpPr>
        <p:spPr>
          <a:xfrm>
            <a:off x="3281139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0" name="Oval 129"/>
          <p:cNvSpPr/>
          <p:nvPr/>
        </p:nvSpPr>
        <p:spPr>
          <a:xfrm>
            <a:off x="3890739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1" name="Oval 130"/>
          <p:cNvSpPr/>
          <p:nvPr/>
        </p:nvSpPr>
        <p:spPr>
          <a:xfrm>
            <a:off x="4500339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2" name="Oval 131"/>
          <p:cNvSpPr/>
          <p:nvPr/>
        </p:nvSpPr>
        <p:spPr>
          <a:xfrm>
            <a:off x="5109939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3" name="Oval 132"/>
          <p:cNvSpPr/>
          <p:nvPr/>
        </p:nvSpPr>
        <p:spPr>
          <a:xfrm>
            <a:off x="5719539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4" name="Oval 133"/>
          <p:cNvSpPr/>
          <p:nvPr/>
        </p:nvSpPr>
        <p:spPr>
          <a:xfrm>
            <a:off x="6338664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5" name="Oval 134"/>
          <p:cNvSpPr/>
          <p:nvPr/>
        </p:nvSpPr>
        <p:spPr>
          <a:xfrm>
            <a:off x="6948264" y="393305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6" name="Oval 135"/>
          <p:cNvSpPr/>
          <p:nvPr/>
        </p:nvSpPr>
        <p:spPr>
          <a:xfrm>
            <a:off x="3281139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7" name="Oval 136"/>
          <p:cNvSpPr/>
          <p:nvPr/>
        </p:nvSpPr>
        <p:spPr>
          <a:xfrm>
            <a:off x="3890739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8" name="Oval 137"/>
          <p:cNvSpPr/>
          <p:nvPr/>
        </p:nvSpPr>
        <p:spPr>
          <a:xfrm>
            <a:off x="4500339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9" name="Oval 138"/>
          <p:cNvSpPr/>
          <p:nvPr/>
        </p:nvSpPr>
        <p:spPr>
          <a:xfrm>
            <a:off x="5109939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0" name="Oval 139"/>
          <p:cNvSpPr/>
          <p:nvPr/>
        </p:nvSpPr>
        <p:spPr>
          <a:xfrm>
            <a:off x="5719539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1" name="Oval 140"/>
          <p:cNvSpPr/>
          <p:nvPr/>
        </p:nvSpPr>
        <p:spPr>
          <a:xfrm>
            <a:off x="6338664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2" name="Oval 141"/>
          <p:cNvSpPr/>
          <p:nvPr/>
        </p:nvSpPr>
        <p:spPr>
          <a:xfrm>
            <a:off x="6948264" y="46283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3" name="Oval 142"/>
          <p:cNvSpPr/>
          <p:nvPr/>
        </p:nvSpPr>
        <p:spPr>
          <a:xfrm>
            <a:off x="2699792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4" name="Oval 143"/>
          <p:cNvSpPr/>
          <p:nvPr/>
        </p:nvSpPr>
        <p:spPr>
          <a:xfrm>
            <a:off x="3309392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5" name="Oval 144"/>
          <p:cNvSpPr/>
          <p:nvPr/>
        </p:nvSpPr>
        <p:spPr>
          <a:xfrm>
            <a:off x="3918992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6" name="Oval 145"/>
          <p:cNvSpPr/>
          <p:nvPr/>
        </p:nvSpPr>
        <p:spPr>
          <a:xfrm>
            <a:off x="4528592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7" name="Oval 146"/>
          <p:cNvSpPr/>
          <p:nvPr/>
        </p:nvSpPr>
        <p:spPr>
          <a:xfrm>
            <a:off x="5138192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8" name="Oval 147"/>
          <p:cNvSpPr/>
          <p:nvPr/>
        </p:nvSpPr>
        <p:spPr>
          <a:xfrm>
            <a:off x="5757317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9" name="Oval 148"/>
          <p:cNvSpPr/>
          <p:nvPr/>
        </p:nvSpPr>
        <p:spPr>
          <a:xfrm>
            <a:off x="6366917" y="5285606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0" name="Oval 149"/>
          <p:cNvSpPr/>
          <p:nvPr/>
        </p:nvSpPr>
        <p:spPr>
          <a:xfrm>
            <a:off x="2699792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1" name="Oval 150"/>
          <p:cNvSpPr/>
          <p:nvPr/>
        </p:nvSpPr>
        <p:spPr>
          <a:xfrm>
            <a:off x="3309392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2" name="Oval 151"/>
          <p:cNvSpPr/>
          <p:nvPr/>
        </p:nvSpPr>
        <p:spPr>
          <a:xfrm>
            <a:off x="3918992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3" name="Oval 152"/>
          <p:cNvSpPr/>
          <p:nvPr/>
        </p:nvSpPr>
        <p:spPr>
          <a:xfrm>
            <a:off x="4528592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4" name="Oval 153"/>
          <p:cNvSpPr/>
          <p:nvPr/>
        </p:nvSpPr>
        <p:spPr>
          <a:xfrm>
            <a:off x="5138192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5" name="Oval 154"/>
          <p:cNvSpPr/>
          <p:nvPr/>
        </p:nvSpPr>
        <p:spPr>
          <a:xfrm>
            <a:off x="5757317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6" name="Oval 155"/>
          <p:cNvSpPr/>
          <p:nvPr/>
        </p:nvSpPr>
        <p:spPr>
          <a:xfrm>
            <a:off x="6366917" y="5961881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cxnSp>
        <p:nvCxnSpPr>
          <p:cNvPr id="157" name="Straight Connector 156"/>
          <p:cNvCxnSpPr>
            <a:stCxn id="129" idx="4"/>
            <a:endCxn id="136" idx="0"/>
          </p:cNvCxnSpPr>
          <p:nvPr/>
        </p:nvCxnSpPr>
        <p:spPr>
          <a:xfrm>
            <a:off x="3551139" y="44730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170264" y="44730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4779864" y="44730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5389464" y="4463531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6618189" y="4482581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5999064" y="44730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7227789" y="44730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3551139" y="51588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170264" y="51588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4779864" y="51588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5389464" y="5168381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6618189" y="5168381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5999064" y="51588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2969792" y="58065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588917" y="58065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4198517" y="58065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808117" y="5816081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6036842" y="5816081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417717" y="58065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6646442" y="5806556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stCxn id="129" idx="6"/>
            <a:endCxn id="130" idx="2"/>
          </p:cNvCxnSpPr>
          <p:nvPr/>
        </p:nvCxnSpPr>
        <p:spPr>
          <a:xfrm>
            <a:off x="3821139" y="420305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136" idx="6"/>
            <a:endCxn id="137" idx="2"/>
          </p:cNvCxnSpPr>
          <p:nvPr/>
        </p:nvCxnSpPr>
        <p:spPr>
          <a:xfrm>
            <a:off x="3821139" y="48983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143" idx="6"/>
            <a:endCxn id="144" idx="2"/>
          </p:cNvCxnSpPr>
          <p:nvPr/>
        </p:nvCxnSpPr>
        <p:spPr>
          <a:xfrm>
            <a:off x="3239792" y="555560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50" idx="6"/>
            <a:endCxn id="151" idx="2"/>
          </p:cNvCxnSpPr>
          <p:nvPr/>
        </p:nvCxnSpPr>
        <p:spPr>
          <a:xfrm>
            <a:off x="3239792" y="62318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51" idx="6"/>
            <a:endCxn id="152" idx="2"/>
          </p:cNvCxnSpPr>
          <p:nvPr/>
        </p:nvCxnSpPr>
        <p:spPr>
          <a:xfrm>
            <a:off x="3849392" y="62318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37" idx="6"/>
            <a:endCxn id="138" idx="2"/>
          </p:cNvCxnSpPr>
          <p:nvPr/>
        </p:nvCxnSpPr>
        <p:spPr>
          <a:xfrm>
            <a:off x="4430739" y="48983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130" idx="6"/>
            <a:endCxn id="131" idx="2"/>
          </p:cNvCxnSpPr>
          <p:nvPr/>
        </p:nvCxnSpPr>
        <p:spPr>
          <a:xfrm>
            <a:off x="4430739" y="420305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146" idx="6"/>
            <a:endCxn id="147" idx="2"/>
          </p:cNvCxnSpPr>
          <p:nvPr/>
        </p:nvCxnSpPr>
        <p:spPr>
          <a:xfrm>
            <a:off x="5068592" y="555560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145" idx="6"/>
            <a:endCxn id="146" idx="2"/>
          </p:cNvCxnSpPr>
          <p:nvPr/>
        </p:nvCxnSpPr>
        <p:spPr>
          <a:xfrm>
            <a:off x="4458992" y="555560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44" idx="6"/>
            <a:endCxn id="145" idx="2"/>
          </p:cNvCxnSpPr>
          <p:nvPr/>
        </p:nvCxnSpPr>
        <p:spPr>
          <a:xfrm>
            <a:off x="3849392" y="555560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31" idx="6"/>
            <a:endCxn id="132" idx="2"/>
          </p:cNvCxnSpPr>
          <p:nvPr/>
        </p:nvCxnSpPr>
        <p:spPr>
          <a:xfrm>
            <a:off x="5040339" y="420305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33" idx="6"/>
            <a:endCxn id="134" idx="2"/>
          </p:cNvCxnSpPr>
          <p:nvPr/>
        </p:nvCxnSpPr>
        <p:spPr>
          <a:xfrm>
            <a:off x="6259539" y="4203056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>
            <a:stCxn id="139" idx="6"/>
            <a:endCxn id="140" idx="2"/>
          </p:cNvCxnSpPr>
          <p:nvPr/>
        </p:nvCxnSpPr>
        <p:spPr>
          <a:xfrm>
            <a:off x="5649939" y="48983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138" idx="6"/>
            <a:endCxn id="139" idx="2"/>
          </p:cNvCxnSpPr>
          <p:nvPr/>
        </p:nvCxnSpPr>
        <p:spPr>
          <a:xfrm>
            <a:off x="5040339" y="48983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52" idx="6"/>
            <a:endCxn id="153" idx="2"/>
          </p:cNvCxnSpPr>
          <p:nvPr/>
        </p:nvCxnSpPr>
        <p:spPr>
          <a:xfrm>
            <a:off x="4458992" y="62318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132" idx="6"/>
            <a:endCxn id="133" idx="2"/>
          </p:cNvCxnSpPr>
          <p:nvPr/>
        </p:nvCxnSpPr>
        <p:spPr>
          <a:xfrm>
            <a:off x="5649939" y="420305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40" idx="6"/>
            <a:endCxn id="141" idx="2"/>
          </p:cNvCxnSpPr>
          <p:nvPr/>
        </p:nvCxnSpPr>
        <p:spPr>
          <a:xfrm>
            <a:off x="6259539" y="4898381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153" idx="6"/>
            <a:endCxn id="154" idx="2"/>
          </p:cNvCxnSpPr>
          <p:nvPr/>
        </p:nvCxnSpPr>
        <p:spPr>
          <a:xfrm>
            <a:off x="5068592" y="62318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154" idx="6"/>
            <a:endCxn id="155" idx="2"/>
          </p:cNvCxnSpPr>
          <p:nvPr/>
        </p:nvCxnSpPr>
        <p:spPr>
          <a:xfrm>
            <a:off x="5678192" y="6231881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stCxn id="155" idx="6"/>
            <a:endCxn id="156" idx="2"/>
          </p:cNvCxnSpPr>
          <p:nvPr/>
        </p:nvCxnSpPr>
        <p:spPr>
          <a:xfrm>
            <a:off x="6297317" y="62318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4" idx="6"/>
            <a:endCxn id="135" idx="2"/>
          </p:cNvCxnSpPr>
          <p:nvPr/>
        </p:nvCxnSpPr>
        <p:spPr>
          <a:xfrm>
            <a:off x="6878664" y="420305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stCxn id="147" idx="6"/>
            <a:endCxn id="148" idx="2"/>
          </p:cNvCxnSpPr>
          <p:nvPr/>
        </p:nvCxnSpPr>
        <p:spPr>
          <a:xfrm>
            <a:off x="5678192" y="5555606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148" idx="6"/>
            <a:endCxn id="149" idx="2"/>
          </p:cNvCxnSpPr>
          <p:nvPr/>
        </p:nvCxnSpPr>
        <p:spPr>
          <a:xfrm>
            <a:off x="6297317" y="5555606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>
            <a:stCxn id="141" idx="6"/>
            <a:endCxn id="142" idx="2"/>
          </p:cNvCxnSpPr>
          <p:nvPr/>
        </p:nvCxnSpPr>
        <p:spPr>
          <a:xfrm>
            <a:off x="6878664" y="4898381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61059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3" name="Oval 2"/>
          <p:cNvSpPr/>
          <p:nvPr/>
        </p:nvSpPr>
        <p:spPr>
          <a:xfrm>
            <a:off x="3170659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4" name="Oval 3"/>
          <p:cNvSpPr/>
          <p:nvPr/>
        </p:nvSpPr>
        <p:spPr>
          <a:xfrm>
            <a:off x="3780259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5" name="Oval 4"/>
          <p:cNvSpPr/>
          <p:nvPr/>
        </p:nvSpPr>
        <p:spPr>
          <a:xfrm>
            <a:off x="4389859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6" name="Oval 5"/>
          <p:cNvSpPr/>
          <p:nvPr/>
        </p:nvSpPr>
        <p:spPr>
          <a:xfrm>
            <a:off x="4999459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" name="Oval 6"/>
          <p:cNvSpPr/>
          <p:nvPr/>
        </p:nvSpPr>
        <p:spPr>
          <a:xfrm>
            <a:off x="5618584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" name="Oval 7"/>
          <p:cNvSpPr/>
          <p:nvPr/>
        </p:nvSpPr>
        <p:spPr>
          <a:xfrm>
            <a:off x="6228184" y="206084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9" name="Oval 8"/>
          <p:cNvSpPr/>
          <p:nvPr/>
        </p:nvSpPr>
        <p:spPr>
          <a:xfrm>
            <a:off x="2561059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0" name="Oval 9"/>
          <p:cNvSpPr/>
          <p:nvPr/>
        </p:nvSpPr>
        <p:spPr>
          <a:xfrm>
            <a:off x="3170659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1" name="Oval 10"/>
          <p:cNvSpPr/>
          <p:nvPr/>
        </p:nvSpPr>
        <p:spPr>
          <a:xfrm>
            <a:off x="3780259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2" name="Oval 11"/>
          <p:cNvSpPr/>
          <p:nvPr/>
        </p:nvSpPr>
        <p:spPr>
          <a:xfrm>
            <a:off x="4389859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3" name="Oval 12"/>
          <p:cNvSpPr/>
          <p:nvPr/>
        </p:nvSpPr>
        <p:spPr>
          <a:xfrm>
            <a:off x="4999459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4" name="Oval 13"/>
          <p:cNvSpPr/>
          <p:nvPr/>
        </p:nvSpPr>
        <p:spPr>
          <a:xfrm>
            <a:off x="5618584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5" name="Oval 14"/>
          <p:cNvSpPr/>
          <p:nvPr/>
        </p:nvSpPr>
        <p:spPr>
          <a:xfrm>
            <a:off x="6228184" y="27561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6" name="Oval 15"/>
          <p:cNvSpPr/>
          <p:nvPr/>
        </p:nvSpPr>
        <p:spPr>
          <a:xfrm>
            <a:off x="2561059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7" name="Oval 16"/>
          <p:cNvSpPr/>
          <p:nvPr/>
        </p:nvSpPr>
        <p:spPr>
          <a:xfrm>
            <a:off x="3170659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8" name="Oval 17"/>
          <p:cNvSpPr/>
          <p:nvPr/>
        </p:nvSpPr>
        <p:spPr>
          <a:xfrm>
            <a:off x="3780259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19" name="Oval 18"/>
          <p:cNvSpPr/>
          <p:nvPr/>
        </p:nvSpPr>
        <p:spPr>
          <a:xfrm>
            <a:off x="4389859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0" name="Oval 19"/>
          <p:cNvSpPr/>
          <p:nvPr/>
        </p:nvSpPr>
        <p:spPr>
          <a:xfrm>
            <a:off x="4999459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1" name="Oval 20"/>
          <p:cNvSpPr/>
          <p:nvPr/>
        </p:nvSpPr>
        <p:spPr>
          <a:xfrm>
            <a:off x="5618584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2" name="Oval 21"/>
          <p:cNvSpPr/>
          <p:nvPr/>
        </p:nvSpPr>
        <p:spPr>
          <a:xfrm>
            <a:off x="6228184" y="3413398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3" name="Oval 22"/>
          <p:cNvSpPr/>
          <p:nvPr/>
        </p:nvSpPr>
        <p:spPr>
          <a:xfrm>
            <a:off x="2561059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4" name="Oval 23"/>
          <p:cNvSpPr/>
          <p:nvPr/>
        </p:nvSpPr>
        <p:spPr>
          <a:xfrm>
            <a:off x="3170659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5" name="Oval 24"/>
          <p:cNvSpPr/>
          <p:nvPr/>
        </p:nvSpPr>
        <p:spPr>
          <a:xfrm>
            <a:off x="3780259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6" name="Oval 25"/>
          <p:cNvSpPr/>
          <p:nvPr/>
        </p:nvSpPr>
        <p:spPr>
          <a:xfrm>
            <a:off x="4389859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7" name="Oval 26"/>
          <p:cNvSpPr/>
          <p:nvPr/>
        </p:nvSpPr>
        <p:spPr>
          <a:xfrm>
            <a:off x="4999459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8" name="Oval 27"/>
          <p:cNvSpPr/>
          <p:nvPr/>
        </p:nvSpPr>
        <p:spPr>
          <a:xfrm>
            <a:off x="5618584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29" name="Oval 28"/>
          <p:cNvSpPr/>
          <p:nvPr/>
        </p:nvSpPr>
        <p:spPr>
          <a:xfrm>
            <a:off x="6228184" y="4089673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cxnSp>
        <p:nvCxnSpPr>
          <p:cNvPr id="30" name="Straight Connector 29"/>
          <p:cNvCxnSpPr>
            <a:stCxn id="2" idx="4"/>
            <a:endCxn id="9" idx="0"/>
          </p:cNvCxnSpPr>
          <p:nvPr/>
        </p:nvCxnSpPr>
        <p:spPr>
          <a:xfrm>
            <a:off x="2831059" y="26008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50184" y="26008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59784" y="26008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69384" y="259132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898109" y="261037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78984" y="26008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07709" y="26008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31059" y="3286648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50184" y="3286648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59784" y="3286648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69384" y="3296173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98109" y="3296173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278984" y="3286648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507709" y="3286648"/>
            <a:ext cx="0" cy="155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31059" y="39343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450184" y="39343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059784" y="39343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69384" y="394387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898109" y="3943873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278984" y="39343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507709" y="3934348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" idx="6"/>
            <a:endCxn id="3" idx="2"/>
          </p:cNvCxnSpPr>
          <p:nvPr/>
        </p:nvCxnSpPr>
        <p:spPr>
          <a:xfrm>
            <a:off x="3101059" y="233084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9" idx="6"/>
            <a:endCxn id="10" idx="2"/>
          </p:cNvCxnSpPr>
          <p:nvPr/>
        </p:nvCxnSpPr>
        <p:spPr>
          <a:xfrm>
            <a:off x="3101059" y="30261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6" idx="6"/>
            <a:endCxn id="17" idx="2"/>
          </p:cNvCxnSpPr>
          <p:nvPr/>
        </p:nvCxnSpPr>
        <p:spPr>
          <a:xfrm>
            <a:off x="3101059" y="368339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3" idx="6"/>
            <a:endCxn id="24" idx="2"/>
          </p:cNvCxnSpPr>
          <p:nvPr/>
        </p:nvCxnSpPr>
        <p:spPr>
          <a:xfrm>
            <a:off x="3101059" y="43596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4" idx="6"/>
            <a:endCxn id="25" idx="2"/>
          </p:cNvCxnSpPr>
          <p:nvPr/>
        </p:nvCxnSpPr>
        <p:spPr>
          <a:xfrm>
            <a:off x="3710659" y="43596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0" idx="6"/>
            <a:endCxn id="11" idx="2"/>
          </p:cNvCxnSpPr>
          <p:nvPr/>
        </p:nvCxnSpPr>
        <p:spPr>
          <a:xfrm>
            <a:off x="3710659" y="30261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" idx="6"/>
            <a:endCxn id="4" idx="2"/>
          </p:cNvCxnSpPr>
          <p:nvPr/>
        </p:nvCxnSpPr>
        <p:spPr>
          <a:xfrm>
            <a:off x="3710659" y="233084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19" idx="6"/>
            <a:endCxn id="20" idx="2"/>
          </p:cNvCxnSpPr>
          <p:nvPr/>
        </p:nvCxnSpPr>
        <p:spPr>
          <a:xfrm>
            <a:off x="4929859" y="368339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8" idx="6"/>
            <a:endCxn id="19" idx="2"/>
          </p:cNvCxnSpPr>
          <p:nvPr/>
        </p:nvCxnSpPr>
        <p:spPr>
          <a:xfrm>
            <a:off x="4320259" y="368339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7" idx="6"/>
            <a:endCxn id="18" idx="2"/>
          </p:cNvCxnSpPr>
          <p:nvPr/>
        </p:nvCxnSpPr>
        <p:spPr>
          <a:xfrm>
            <a:off x="3710659" y="368339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" idx="6"/>
            <a:endCxn id="5" idx="2"/>
          </p:cNvCxnSpPr>
          <p:nvPr/>
        </p:nvCxnSpPr>
        <p:spPr>
          <a:xfrm>
            <a:off x="4320259" y="233084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" idx="6"/>
            <a:endCxn id="7" idx="2"/>
          </p:cNvCxnSpPr>
          <p:nvPr/>
        </p:nvCxnSpPr>
        <p:spPr>
          <a:xfrm>
            <a:off x="5539459" y="2330848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2" idx="6"/>
            <a:endCxn id="13" idx="2"/>
          </p:cNvCxnSpPr>
          <p:nvPr/>
        </p:nvCxnSpPr>
        <p:spPr>
          <a:xfrm>
            <a:off x="4929859" y="30261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1" idx="6"/>
            <a:endCxn id="12" idx="2"/>
          </p:cNvCxnSpPr>
          <p:nvPr/>
        </p:nvCxnSpPr>
        <p:spPr>
          <a:xfrm>
            <a:off x="4320259" y="30261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25" idx="6"/>
            <a:endCxn id="26" idx="2"/>
          </p:cNvCxnSpPr>
          <p:nvPr/>
        </p:nvCxnSpPr>
        <p:spPr>
          <a:xfrm>
            <a:off x="4320259" y="43596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" idx="6"/>
            <a:endCxn id="6" idx="2"/>
          </p:cNvCxnSpPr>
          <p:nvPr/>
        </p:nvCxnSpPr>
        <p:spPr>
          <a:xfrm>
            <a:off x="4929859" y="233084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13" idx="6"/>
            <a:endCxn id="14" idx="2"/>
          </p:cNvCxnSpPr>
          <p:nvPr/>
        </p:nvCxnSpPr>
        <p:spPr>
          <a:xfrm>
            <a:off x="5539459" y="3026173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6" idx="6"/>
            <a:endCxn id="27" idx="2"/>
          </p:cNvCxnSpPr>
          <p:nvPr/>
        </p:nvCxnSpPr>
        <p:spPr>
          <a:xfrm>
            <a:off x="4929859" y="43596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7" idx="6"/>
            <a:endCxn id="28" idx="2"/>
          </p:cNvCxnSpPr>
          <p:nvPr/>
        </p:nvCxnSpPr>
        <p:spPr>
          <a:xfrm>
            <a:off x="5539459" y="4359673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28" idx="6"/>
            <a:endCxn id="29" idx="2"/>
          </p:cNvCxnSpPr>
          <p:nvPr/>
        </p:nvCxnSpPr>
        <p:spPr>
          <a:xfrm>
            <a:off x="6158584" y="43596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7" idx="6"/>
            <a:endCxn id="8" idx="2"/>
          </p:cNvCxnSpPr>
          <p:nvPr/>
        </p:nvCxnSpPr>
        <p:spPr>
          <a:xfrm>
            <a:off x="6158584" y="233084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20" idx="6"/>
            <a:endCxn id="21" idx="2"/>
          </p:cNvCxnSpPr>
          <p:nvPr/>
        </p:nvCxnSpPr>
        <p:spPr>
          <a:xfrm>
            <a:off x="5539459" y="3683398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1" idx="6"/>
            <a:endCxn id="22" idx="2"/>
          </p:cNvCxnSpPr>
          <p:nvPr/>
        </p:nvCxnSpPr>
        <p:spPr>
          <a:xfrm>
            <a:off x="6158584" y="3683398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4" idx="6"/>
            <a:endCxn id="15" idx="2"/>
          </p:cNvCxnSpPr>
          <p:nvPr/>
        </p:nvCxnSpPr>
        <p:spPr>
          <a:xfrm>
            <a:off x="6158584" y="3026173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3173187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6" name="Oval 75"/>
          <p:cNvSpPr/>
          <p:nvPr/>
        </p:nvSpPr>
        <p:spPr>
          <a:xfrm>
            <a:off x="3782787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7" name="Oval 76"/>
          <p:cNvSpPr/>
          <p:nvPr/>
        </p:nvSpPr>
        <p:spPr>
          <a:xfrm>
            <a:off x="4392387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8" name="Oval 77"/>
          <p:cNvSpPr/>
          <p:nvPr/>
        </p:nvSpPr>
        <p:spPr>
          <a:xfrm>
            <a:off x="5001987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79" name="Oval 78"/>
          <p:cNvSpPr/>
          <p:nvPr/>
        </p:nvSpPr>
        <p:spPr>
          <a:xfrm>
            <a:off x="5611587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0" name="Oval 79"/>
          <p:cNvSpPr/>
          <p:nvPr/>
        </p:nvSpPr>
        <p:spPr>
          <a:xfrm>
            <a:off x="6230712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1" name="Oval 80"/>
          <p:cNvSpPr/>
          <p:nvPr/>
        </p:nvSpPr>
        <p:spPr>
          <a:xfrm>
            <a:off x="6840312" y="2038350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2" name="Oval 81"/>
          <p:cNvSpPr/>
          <p:nvPr/>
        </p:nvSpPr>
        <p:spPr>
          <a:xfrm>
            <a:off x="3173187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3" name="Oval 82"/>
          <p:cNvSpPr/>
          <p:nvPr/>
        </p:nvSpPr>
        <p:spPr>
          <a:xfrm>
            <a:off x="3782787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4" name="Oval 83"/>
          <p:cNvSpPr/>
          <p:nvPr/>
        </p:nvSpPr>
        <p:spPr>
          <a:xfrm>
            <a:off x="4392387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5" name="Oval 84"/>
          <p:cNvSpPr/>
          <p:nvPr/>
        </p:nvSpPr>
        <p:spPr>
          <a:xfrm>
            <a:off x="5001987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6" name="Oval 85"/>
          <p:cNvSpPr/>
          <p:nvPr/>
        </p:nvSpPr>
        <p:spPr>
          <a:xfrm>
            <a:off x="5611587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7" name="Oval 86"/>
          <p:cNvSpPr/>
          <p:nvPr/>
        </p:nvSpPr>
        <p:spPr>
          <a:xfrm>
            <a:off x="6230712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sp>
        <p:nvSpPr>
          <p:cNvPr id="88" name="Oval 87"/>
          <p:cNvSpPr/>
          <p:nvPr/>
        </p:nvSpPr>
        <p:spPr>
          <a:xfrm>
            <a:off x="6840312" y="2733675"/>
            <a:ext cx="540000" cy="5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/>
          </a:p>
        </p:txBody>
      </p:sp>
      <p:cxnSp>
        <p:nvCxnSpPr>
          <p:cNvPr id="89" name="Straight Connector 88"/>
          <p:cNvCxnSpPr>
            <a:stCxn id="75" idx="4"/>
            <a:endCxn id="82" idx="0"/>
          </p:cNvCxnSpPr>
          <p:nvPr/>
        </p:nvCxnSpPr>
        <p:spPr>
          <a:xfrm>
            <a:off x="3443187" y="25783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062312" y="25783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671912" y="25783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281512" y="2568825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510237" y="2587875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891112" y="25783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119837" y="25783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443187" y="32641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4062312" y="32641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671912" y="32641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281512" y="3273675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510237" y="3273675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891112" y="3264150"/>
            <a:ext cx="0" cy="155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75" idx="6"/>
            <a:endCxn id="76" idx="2"/>
          </p:cNvCxnSpPr>
          <p:nvPr/>
        </p:nvCxnSpPr>
        <p:spPr>
          <a:xfrm>
            <a:off x="3713187" y="2308350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82" idx="6"/>
            <a:endCxn id="83" idx="2"/>
          </p:cNvCxnSpPr>
          <p:nvPr/>
        </p:nvCxnSpPr>
        <p:spPr>
          <a:xfrm>
            <a:off x="3713187" y="3003675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83" idx="6"/>
            <a:endCxn id="84" idx="2"/>
          </p:cNvCxnSpPr>
          <p:nvPr/>
        </p:nvCxnSpPr>
        <p:spPr>
          <a:xfrm>
            <a:off x="4322787" y="3003675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6" idx="6"/>
            <a:endCxn id="77" idx="2"/>
          </p:cNvCxnSpPr>
          <p:nvPr/>
        </p:nvCxnSpPr>
        <p:spPr>
          <a:xfrm>
            <a:off x="4322787" y="2308350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77" idx="6"/>
            <a:endCxn id="78" idx="2"/>
          </p:cNvCxnSpPr>
          <p:nvPr/>
        </p:nvCxnSpPr>
        <p:spPr>
          <a:xfrm>
            <a:off x="4932387" y="2308350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79" idx="6"/>
            <a:endCxn id="80" idx="2"/>
          </p:cNvCxnSpPr>
          <p:nvPr/>
        </p:nvCxnSpPr>
        <p:spPr>
          <a:xfrm>
            <a:off x="6151587" y="2308350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5" idx="6"/>
            <a:endCxn id="86" idx="2"/>
          </p:cNvCxnSpPr>
          <p:nvPr/>
        </p:nvCxnSpPr>
        <p:spPr>
          <a:xfrm>
            <a:off x="5541987" y="3003675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4" idx="6"/>
            <a:endCxn id="85" idx="2"/>
          </p:cNvCxnSpPr>
          <p:nvPr/>
        </p:nvCxnSpPr>
        <p:spPr>
          <a:xfrm>
            <a:off x="4932387" y="3003675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78" idx="6"/>
            <a:endCxn id="79" idx="2"/>
          </p:cNvCxnSpPr>
          <p:nvPr/>
        </p:nvCxnSpPr>
        <p:spPr>
          <a:xfrm>
            <a:off x="5541987" y="2308350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86" idx="6"/>
            <a:endCxn id="87" idx="2"/>
          </p:cNvCxnSpPr>
          <p:nvPr/>
        </p:nvCxnSpPr>
        <p:spPr>
          <a:xfrm>
            <a:off x="6151587" y="3003675"/>
            <a:ext cx="79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80" idx="6"/>
            <a:endCxn id="81" idx="2"/>
          </p:cNvCxnSpPr>
          <p:nvPr/>
        </p:nvCxnSpPr>
        <p:spPr>
          <a:xfrm>
            <a:off x="6770712" y="2308350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87" idx="6"/>
            <a:endCxn id="88" idx="2"/>
          </p:cNvCxnSpPr>
          <p:nvPr/>
        </p:nvCxnSpPr>
        <p:spPr>
          <a:xfrm>
            <a:off x="6770712" y="3003675"/>
            <a:ext cx="69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8676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81629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214255" cy="479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aem.umn.edu/people/faculty/shield/c1b1/fig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7223245" cy="48306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80526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Slip lines in plastic deformation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102306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27984" y="621166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Elongated Crystals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060" y="1495127"/>
            <a:ext cx="63373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51822" y="213226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itchFamily="18" charset="0"/>
              </a:rPr>
              <a:t>[</a:t>
            </a:r>
            <a:r>
              <a:rPr lang="en-US" sz="3200" dirty="0" smtClean="0">
                <a:latin typeface="Cambria" pitchFamily="18" charset="0"/>
              </a:rPr>
              <a:t>111]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374" y="270832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itchFamily="18" charset="0"/>
              </a:rPr>
              <a:t>[</a:t>
            </a:r>
            <a:r>
              <a:rPr lang="en-US" sz="3200" dirty="0" smtClean="0">
                <a:latin typeface="Cambria" pitchFamily="18" charset="0"/>
              </a:rPr>
              <a:t>101]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6632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An Example of Miller Indices for a Direction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441332" cy="506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59492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Schematic drawing of twinning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atom.rmutphysics.com/charud/oldnews/156/Metal/04_Plastic_Deformation_Strengthening_Mech/Plastic_Deformation_Streng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396955" cy="47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73325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Unlike slipping which appears as slip lines, twinning appears as twinning bands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27813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0"/>
            <a:ext cx="31146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908720"/>
            <a:ext cx="2438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Plastic Deformation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321297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Slip and Twinning</a:t>
            </a:r>
            <a:endParaRPr lang="en-US" sz="2800" b="1" dirty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429370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33478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Slip lines in Copper</a:t>
            </a:r>
            <a:endParaRPr lang="en-US" sz="2800" b="1" dirty="0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89040"/>
            <a:ext cx="3232904" cy="264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919864" y="3789040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Twin Bands in Zinc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Diffusion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372" y="1196752"/>
            <a:ext cx="7281044" cy="516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Diffusion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97205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292080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24128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56176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88224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92080" y="1628800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4128" y="162880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88224" y="1628800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92080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24128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56176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88224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64288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96336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028384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60432" y="1196752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164288" y="1628800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028384" y="162880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460432" y="1628800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164288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596336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028384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460432" y="20608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08104" y="270892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Vacancy Diffusion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444208" y="2636912"/>
            <a:ext cx="144016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228184" y="1844824"/>
            <a:ext cx="28803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292080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724128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56176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588224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92080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588224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92080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24128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56176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588224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24128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156176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652120" y="422108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236296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668344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100392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532440" y="3861048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236296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532440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36296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668344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100392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532440" y="4725144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668344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100392" y="4293096"/>
            <a:ext cx="432048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028384" y="422108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436096" y="544522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Interstitial Diffusion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372200" y="5373216"/>
            <a:ext cx="144016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03504"/>
            <a:ext cx="5431536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Diffusion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1244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6185" y="908720"/>
            <a:ext cx="5868143" cy="573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164288" cy="57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5580112" cy="572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1839937"/>
            <a:ext cx="8964613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An Example of Miller Indices for a Plane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4860032" y="2276872"/>
            <a:ext cx="3888432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52" name="Object 2"/>
          <p:cNvGraphicFramePr>
            <a:graphicFrameLocks noChangeAspect="1"/>
          </p:cNvGraphicFramePr>
          <p:nvPr/>
        </p:nvGraphicFramePr>
        <p:xfrm>
          <a:off x="5868144" y="2492896"/>
          <a:ext cx="2017713" cy="2232025"/>
        </p:xfrm>
        <a:graphic>
          <a:graphicData uri="http://schemas.openxmlformats.org/presentationml/2006/ole">
            <p:oleObj spid="_x0000_s2052" name="Equation" r:id="rId4" imgW="596880" imgH="660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44021"/>
            <a:ext cx="6840760" cy="581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6195060" cy="540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09874"/>
            <a:ext cx="5688632" cy="58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0763" y="943058"/>
            <a:ext cx="4153445" cy="58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779223"/>
            <a:ext cx="4297462" cy="607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Phase Diagrams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Steels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425" y="1138238"/>
            <a:ext cx="61531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3728" y="58772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آستنیت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58772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فریت</a:t>
            </a:r>
            <a:endParaRPr lang="en-US" sz="28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0663" y="1119188"/>
            <a:ext cx="61626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7664" y="573325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پرلیت</a:t>
            </a:r>
          </a:p>
          <a:p>
            <a:pPr algn="ctr" rtl="1"/>
            <a:r>
              <a:rPr lang="fa-IR" sz="2800" b="1" dirty="0" smtClean="0">
                <a:cs typeface="B Nazanin" pitchFamily="2" charset="-78"/>
              </a:rPr>
              <a:t>بزرگنمایی 3500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5733256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پرلیت</a:t>
            </a:r>
          </a:p>
          <a:p>
            <a:pPr algn="ctr" rtl="1"/>
            <a:r>
              <a:rPr lang="fa-IR" sz="2800" b="1" dirty="0" smtClean="0">
                <a:cs typeface="B Nazanin" pitchFamily="2" charset="-78"/>
              </a:rPr>
              <a:t>بزرگنمایی 17000</a:t>
            </a:r>
            <a:endParaRPr lang="en-US" sz="28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381" y="1770087"/>
            <a:ext cx="892111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Steels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880860" cy="518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5859269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فولاد با 0/2 درصد کربن آهسته سرد شده، (الف) بزرگنمایی 100 و (ب) بزرگنمایی 500</a:t>
            </a:r>
            <a:endParaRPr lang="en-US" sz="28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6770846" cy="47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Steels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5473005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فولاد با 0/2 درصد کربن آهسته سرد شده، بزرگنمایی 100</a:t>
            </a:r>
            <a:endParaRPr lang="en-US" sz="2800" b="1" dirty="0">
              <a:cs typeface="B Nazanin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5445224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فولاد یوتکتوئید (0/8 درصد کربن)، بزرگنمایی 500</a:t>
            </a:r>
            <a:endParaRPr lang="en-US" sz="28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666081"/>
            <a:ext cx="8964612" cy="4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An Example of Miller Indices for a Plane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72008" y="5157192"/>
            <a:ext cx="896448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80112" y="522920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Octahedral Plane</a:t>
            </a:r>
            <a:endParaRPr lang="en-US" sz="3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Heat Treatmen</a:t>
            </a:r>
            <a:r>
              <a:rPr lang="en-US" sz="4400" dirty="0" smtClean="0"/>
              <a:t>t</a:t>
            </a:r>
            <a:endParaRPr lang="en-US" sz="4400" dirty="0" smtClean="0"/>
          </a:p>
        </p:txBody>
      </p:sp>
      <p:pic>
        <p:nvPicPr>
          <p:cNvPr id="5" name="Picture 10" descr="mart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341438"/>
            <a:ext cx="6477000" cy="4483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585926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cs typeface="B Nazanin" pitchFamily="2" charset="-78"/>
              </a:rPr>
              <a:t>مارتنزیت</a:t>
            </a:r>
            <a:endParaRPr lang="en-US" sz="2800" b="1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8957849" cy="485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Heat Treatment</a:t>
            </a: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Heat Treatmen</a:t>
            </a:r>
            <a:r>
              <a:rPr lang="en-US" sz="4400" dirty="0" smtClean="0"/>
              <a:t>t</a:t>
            </a:r>
            <a:endParaRPr lang="en-US" sz="4400" dirty="0" smtClean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056784" cy="548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Heat Treatmen</a:t>
            </a:r>
            <a:r>
              <a:rPr lang="en-US" sz="4400" dirty="0" smtClean="0"/>
              <a:t>t</a:t>
            </a:r>
            <a:endParaRPr lang="en-US" sz="4400" dirty="0" smtClean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39399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2862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429577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Miller Indices in Hexagonal Systems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01002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Miller Indices in Hexagonal Systems</a:t>
            </a:r>
            <a:endParaRPr lang="en-US" sz="4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763" y="1419225"/>
            <a:ext cx="42767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59" y="1412776"/>
            <a:ext cx="42767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Miller Indices in Hexagonal Systems</a:t>
            </a:r>
            <a:endParaRPr lang="en-US" sz="4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2862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435</Words>
  <Application>Microsoft Office PowerPoint</Application>
  <PresentationFormat>On-screen Show (4:3)</PresentationFormat>
  <Paragraphs>123</Paragraphs>
  <Slides>63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sazgar.com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Aria TM</dc:creator>
  <cp:lastModifiedBy>Aria TM</cp:lastModifiedBy>
  <cp:revision>25</cp:revision>
  <dcterms:created xsi:type="dcterms:W3CDTF">2014-09-25T09:10:21Z</dcterms:created>
  <dcterms:modified xsi:type="dcterms:W3CDTF">2015-12-20T16:32:21Z</dcterms:modified>
</cp:coreProperties>
</file>