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7" r:id="rId3"/>
    <p:sldId id="336" r:id="rId4"/>
    <p:sldId id="332" r:id="rId5"/>
    <p:sldId id="334" r:id="rId6"/>
    <p:sldId id="345" r:id="rId7"/>
    <p:sldId id="335" r:id="rId8"/>
    <p:sldId id="262" r:id="rId9"/>
    <p:sldId id="265" r:id="rId10"/>
    <p:sldId id="268" r:id="rId11"/>
    <p:sldId id="267" r:id="rId12"/>
    <p:sldId id="260" r:id="rId13"/>
    <p:sldId id="304" r:id="rId14"/>
    <p:sldId id="261" r:id="rId15"/>
    <p:sldId id="328" r:id="rId16"/>
    <p:sldId id="331" r:id="rId17"/>
    <p:sldId id="337" r:id="rId18"/>
    <p:sldId id="325" r:id="rId19"/>
    <p:sldId id="326" r:id="rId20"/>
    <p:sldId id="327" r:id="rId21"/>
    <p:sldId id="338" r:id="rId22"/>
    <p:sldId id="339" r:id="rId23"/>
    <p:sldId id="276" r:id="rId24"/>
    <p:sldId id="285" r:id="rId25"/>
    <p:sldId id="291" r:id="rId26"/>
    <p:sldId id="305" r:id="rId27"/>
    <p:sldId id="340" r:id="rId28"/>
    <p:sldId id="341" r:id="rId29"/>
    <p:sldId id="342" r:id="rId30"/>
    <p:sldId id="306" r:id="rId31"/>
    <p:sldId id="330" r:id="rId32"/>
    <p:sldId id="317" r:id="rId33"/>
    <p:sldId id="318" r:id="rId34"/>
    <p:sldId id="319" r:id="rId35"/>
    <p:sldId id="320" r:id="rId36"/>
    <p:sldId id="32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stful70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3B6"/>
    <a:srgbClr val="FFFF99"/>
    <a:srgbClr val="009900"/>
    <a:srgbClr val="DA0000"/>
    <a:srgbClr val="C00000"/>
    <a:srgbClr val="FFCCFF"/>
    <a:srgbClr val="F79B4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36CA2-8A2A-49BF-9049-D88532F71E22}" type="datetimeFigureOut">
              <a:rPr lang="en-GB" smtClean="0"/>
              <a:pPr/>
              <a:t>06/06/2015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BC11-1CC1-41B0-8B72-A2359FC633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581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6B709-6FB3-4646-B7E1-E76345BE0523}" type="datetimeFigureOut">
              <a:rPr lang="en-GB" smtClean="0"/>
              <a:pPr/>
              <a:t>06/06/2015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7BA97-C752-4F44-A7D4-F73BA696E1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040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7BA97-C752-4F44-A7D4-F73BA696E14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7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7BA97-C752-4F44-A7D4-F73BA696E14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4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7BA97-C752-4F44-A7D4-F73BA696E14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7BA97-C752-4F44-A7D4-F73BA696E14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9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7BA97-C752-4F44-A7D4-F73BA696E14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nanotubes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5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7BA97-C752-4F44-A7D4-F73BA696E14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1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7BA97-C752-4F44-A7D4-F73BA696E14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9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nanotubes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7BA97-C752-4F44-A7D4-F73BA696E14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9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2E6-FA2C-41EE-A3E9-BCADF119701D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DE2-8330-45AA-B882-275074C7126E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CF0F-7167-4B16-8BAE-7CE1D3F28F02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82DD-E6D1-4E51-AB64-D3575C328636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CDA-E07C-4AAE-85E0-739B2AA024A3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780D-011A-43B0-828C-E00C914B433C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4FF-E375-4160-8D72-F5B9824470D2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B7BD-6411-43CB-8CD4-5789A0CA6711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C18C-3D2F-4C76-9623-55E847933005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2E42-F1DB-46AF-9725-AD0946AA8104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2953-D1AD-4200-BF61-5F751751EFB8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38FE4C1-1D2F-406D-869C-EF99667F3C83}" type="datetime1">
              <a:rPr lang="en-GB" smtClean="0"/>
              <a:pPr/>
              <a:t>06/06/2015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2D4036F-3D78-4E26-A645-0878B54A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g"/><Relationship Id="rId7" Type="http://schemas.openxmlformats.org/officeDocument/2006/relationships/image" Target="../media/image2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8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241.png"/><Relationship Id="rId5" Type="http://schemas.openxmlformats.org/officeDocument/2006/relationships/image" Target="../media/image25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1.jpg"/><Relationship Id="rId7" Type="http://schemas.openxmlformats.org/officeDocument/2006/relationships/image" Target="../media/image2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0.png"/><Relationship Id="rId5" Type="http://schemas.openxmlformats.org/officeDocument/2006/relationships/image" Target="../media/image31.wmf"/><Relationship Id="rId10" Type="http://schemas.openxmlformats.org/officeDocument/2006/relationships/image" Target="../media/image27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0.png"/><Relationship Id="rId11" Type="http://schemas.openxmlformats.org/officeDocument/2006/relationships/image" Target="../media/image36.jpeg"/><Relationship Id="rId5" Type="http://schemas.openxmlformats.org/officeDocument/2006/relationships/image" Target="../media/image34.png"/><Relationship Id="rId10" Type="http://schemas.openxmlformats.org/officeDocument/2006/relationships/image" Target="../media/image35.jpeg"/><Relationship Id="rId4" Type="http://schemas.openxmlformats.org/officeDocument/2006/relationships/image" Target="../media/image33.png"/><Relationship Id="rId9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43.jp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9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1.jp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hyperlink" Target="http://en.wikipedia.org/wiki/Nobel_Prize_for_Physics" TargetMode="External"/><Relationship Id="rId5" Type="http://schemas.openxmlformats.org/officeDocument/2006/relationships/image" Target="../media/image69.jpg"/><Relationship Id="rId4" Type="http://schemas.openxmlformats.org/officeDocument/2006/relationships/hyperlink" Target="http://en.wikipedia.org/wiki/File:Hans_Bethe.jpg" TargetMode="External"/><Relationship Id="rId9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096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4800" dirty="0" smtClean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auhaus 93" pitchFamily="82" charset="0"/>
              </a:rPr>
            </a:br>
            <a:r>
              <a:rPr lang="en-GB" sz="4800" dirty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GB" sz="4800" dirty="0">
                <a:solidFill>
                  <a:schemeClr val="bg1"/>
                </a:solidFill>
                <a:latin typeface="Bauhaus 93" pitchFamily="82" charset="0"/>
              </a:rPr>
            </a:br>
            <a:r>
              <a:rPr lang="en-GB" sz="4800" dirty="0" smtClean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auhaus 93" pitchFamily="82" charset="0"/>
              </a:rPr>
            </a:br>
            <a:r>
              <a:rPr lang="en-GB" sz="4800" dirty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GB" sz="4800" dirty="0">
                <a:solidFill>
                  <a:schemeClr val="bg1"/>
                </a:solidFill>
                <a:latin typeface="Bauhaus 93" pitchFamily="82" charset="0"/>
              </a:rPr>
            </a:br>
            <a:r>
              <a:rPr lang="en-GB" sz="4800" dirty="0" smtClean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auhaus 93" pitchFamily="82" charset="0"/>
              </a:rPr>
            </a:br>
            <a:r>
              <a:rPr lang="en-GB" sz="4800" dirty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GB" sz="4800" dirty="0">
                <a:solidFill>
                  <a:schemeClr val="bg1"/>
                </a:solidFill>
                <a:latin typeface="Bauhaus 93" pitchFamily="82" charset="0"/>
              </a:rPr>
            </a:br>
            <a:r>
              <a:rPr lang="en-GB" sz="4800" dirty="0" smtClean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auhaus 93" pitchFamily="82" charset="0"/>
              </a:rPr>
            </a:br>
            <a:r>
              <a:rPr lang="en-GB" sz="4400" dirty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GB" sz="4400" dirty="0">
                <a:solidFill>
                  <a:schemeClr val="bg1"/>
                </a:solidFill>
                <a:latin typeface="Bauhaus 93" pitchFamily="82" charset="0"/>
              </a:rPr>
            </a:br>
            <a:r>
              <a:rPr lang="en-GB" sz="4400" dirty="0" smtClean="0">
                <a:solidFill>
                  <a:schemeClr val="bg1"/>
                </a:solidFill>
                <a:latin typeface="Cooper Black" pitchFamily="18" charset="0"/>
              </a:rPr>
              <a:t>In  The  Name  Of  Allah</a:t>
            </a:r>
            <a:r>
              <a:rPr lang="en-GB" dirty="0" smtClean="0">
                <a:solidFill>
                  <a:schemeClr val="bg1"/>
                </a:solidFill>
                <a:latin typeface="Cooper Black" pitchFamily="18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oper Black" pitchFamily="18" charset="0"/>
              </a:rPr>
            </a:br>
            <a:r>
              <a:rPr lang="en-GB" sz="3600" b="1" dirty="0" err="1" smtClean="0">
                <a:solidFill>
                  <a:srgbClr val="C00000"/>
                </a:solidFill>
                <a:latin typeface="Britannic Bold" pitchFamily="34" charset="0"/>
              </a:rPr>
              <a:t>excitons</a:t>
            </a:r>
            <a:r>
              <a:rPr lang="en-GB" b="1" dirty="0">
                <a:solidFill>
                  <a:srgbClr val="C00000"/>
                </a:solidFill>
                <a:latin typeface="Britannic Bold" pitchFamily="34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Britannic Bold" pitchFamily="34" charset="0"/>
              </a:rPr>
              <a:t>  </a:t>
            </a:r>
            <a:r>
              <a:rPr lang="en-GB" sz="3600" b="1" dirty="0" smtClean="0">
                <a:solidFill>
                  <a:srgbClr val="C00000"/>
                </a:solidFill>
                <a:latin typeface="Britannic Bold" pitchFamily="34" charset="0"/>
              </a:rPr>
              <a:t>in  single – walled</a:t>
            </a:r>
            <a:br>
              <a:rPr lang="en-GB" sz="3600" b="1" dirty="0" smtClean="0">
                <a:solidFill>
                  <a:srgbClr val="C00000"/>
                </a:solidFill>
                <a:latin typeface="Britannic Bold" pitchFamily="34" charset="0"/>
              </a:rPr>
            </a:br>
            <a:r>
              <a:rPr lang="en-GB" sz="3600" b="1" dirty="0" smtClean="0">
                <a:solidFill>
                  <a:srgbClr val="C00000"/>
                </a:solidFill>
                <a:latin typeface="Britannic Bold" pitchFamily="34" charset="0"/>
              </a:rPr>
              <a:t> carbon   nanotubes</a:t>
            </a:r>
            <a:r>
              <a:rPr lang="en-GB" sz="2800" dirty="0">
                <a:solidFill>
                  <a:schemeClr val="bg1"/>
                </a:solidFill>
                <a:latin typeface="Cooper Black" pitchFamily="18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Cooper Black" pitchFamily="18" charset="0"/>
              </a:rPr>
            </a:br>
            <a:r>
              <a:rPr lang="en-GB" sz="3200" dirty="0" err="1" smtClean="0">
                <a:solidFill>
                  <a:schemeClr val="bg1"/>
                </a:solidFill>
                <a:latin typeface="Cooper Black" pitchFamily="18" charset="0"/>
              </a:rPr>
              <a:t>nasim</a:t>
            </a:r>
            <a:r>
              <a:rPr lang="en-GB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Cooper Black" pitchFamily="18" charset="0"/>
              </a:rPr>
              <a:t>moradi</a:t>
            </a:r>
            <a:r>
              <a:rPr lang="en-GB" sz="5400" dirty="0">
                <a:solidFill>
                  <a:schemeClr val="bg1"/>
                </a:solidFill>
                <a:latin typeface="Cooper Black" pitchFamily="18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Cooper Black" pitchFamily="18" charset="0"/>
              </a:rPr>
            </a:br>
            <a:r>
              <a:rPr lang="en-GB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graduate </a:t>
            </a:r>
            <a:r>
              <a:rPr lang="en-GB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student  </a:t>
            </a:r>
            <a:r>
              <a:rPr lang="en-GB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br>
              <a:rPr lang="en-GB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atomic  and  </a:t>
            </a:r>
            <a:r>
              <a:rPr lang="en-GB" sz="2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molEcular</a:t>
            </a:r>
            <a:r>
              <a:rPr lang="en-GB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physics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3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ooper Black" pitchFamily="18" charset="0"/>
              </a:rPr>
              <a:t>under  supervision  of  : </a:t>
            </a:r>
            <a:br>
              <a:rPr lang="en-GB" sz="2000" dirty="0" smtClean="0">
                <a:solidFill>
                  <a:schemeClr val="bg1"/>
                </a:solidFill>
                <a:latin typeface="Cooper Black" pitchFamily="18" charset="0"/>
              </a:rPr>
            </a:br>
            <a:r>
              <a:rPr lang="en-GB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dr. </a:t>
            </a:r>
            <a:r>
              <a:rPr lang="en-GB" sz="2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Fazeli</a:t>
            </a:r>
            <a:r>
              <a:rPr lang="en-GB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and  dr. </a:t>
            </a:r>
            <a:r>
              <a:rPr lang="en-GB" sz="2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mozaffari</a:t>
            </a:r>
            <a:r>
              <a:rPr lang="en-GB" sz="2000" dirty="0">
                <a:solidFill>
                  <a:srgbClr val="C00000"/>
                </a:solidFill>
                <a:latin typeface="Cooper Black" pitchFamily="18" charset="0"/>
              </a:rPr>
              <a:t/>
            </a:r>
            <a:br>
              <a:rPr lang="en-GB" sz="2000" dirty="0">
                <a:solidFill>
                  <a:srgbClr val="C00000"/>
                </a:solidFill>
                <a:latin typeface="Cooper Black" pitchFamily="18" charset="0"/>
              </a:rPr>
            </a:br>
            <a:r>
              <a:rPr lang="en-GB" sz="2400" b="1" dirty="0" err="1" smtClean="0">
                <a:solidFill>
                  <a:schemeClr val="bg1"/>
                </a:solidFill>
                <a:latin typeface="Calisto MT" pitchFamily="18" charset="0"/>
              </a:rPr>
              <a:t>qom</a:t>
            </a:r>
            <a:r>
              <a:rPr lang="en-GB" sz="2400" b="1" dirty="0" smtClean="0">
                <a:solidFill>
                  <a:schemeClr val="bg1"/>
                </a:solidFill>
                <a:latin typeface="Calisto MT" pitchFamily="18" charset="0"/>
              </a:rPr>
              <a:t>  University</a:t>
            </a:r>
            <a:r>
              <a:rPr lang="en-GB" sz="2400" b="1" dirty="0">
                <a:solidFill>
                  <a:schemeClr val="bg1"/>
                </a:solidFill>
                <a:latin typeface="Calisto MT" pitchFamily="18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alisto MT" pitchFamily="18" charset="0"/>
              </a:rPr>
            </a:br>
            <a:endParaRPr lang="en-GB" sz="2400" b="1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51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676456" cy="954107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SzPct val="20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carbon nanotube 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made of a single graphite layer rolled up into a hollow cylinder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4572000"/>
            <a:ext cx="8136904" cy="1384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20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with </a:t>
            </a:r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diameter as small as nm </a:t>
            </a:r>
            <a:endParaRPr lang="en-GB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20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few nm to microns</a:t>
            </a:r>
            <a:endParaRPr lang="en-GB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63687" y="4286423"/>
            <a:ext cx="601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Animation from S. Maruyama’s carbon nanotube 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128792" cy="2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58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487269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multi-walled nanotube (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mwnt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Diameter ~ 10 – 50 nm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4872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Single -walled  nanotube (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swnt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   Diameter ~ 0.5 - 2nm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229600" cy="3364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549" y="5486400"/>
            <a:ext cx="9212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J.Charlier</a:t>
            </a:r>
            <a:r>
              <a:rPr lang="en-GB" b="1" dirty="0" smtClean="0">
                <a:solidFill>
                  <a:schemeClr val="bg1"/>
                </a:solidFill>
              </a:rPr>
              <a:t> and X. </a:t>
            </a:r>
            <a:r>
              <a:rPr lang="en-GB" b="1" dirty="0" err="1" smtClean="0">
                <a:solidFill>
                  <a:schemeClr val="bg1"/>
                </a:solidFill>
              </a:rPr>
              <a:t>Blase</a:t>
            </a:r>
            <a:r>
              <a:rPr lang="en-GB" b="1" dirty="0" smtClean="0">
                <a:solidFill>
                  <a:schemeClr val="bg1"/>
                </a:solidFill>
              </a:rPr>
              <a:t> ,” electronic properties of nanotubes” , Rev . Mod . </a:t>
            </a:r>
            <a:r>
              <a:rPr lang="en-GB" b="1" dirty="0" err="1" smtClean="0">
                <a:solidFill>
                  <a:schemeClr val="bg1"/>
                </a:solidFill>
              </a:rPr>
              <a:t>Phys</a:t>
            </a:r>
            <a:r>
              <a:rPr lang="en-GB" b="1" dirty="0" smtClean="0">
                <a:solidFill>
                  <a:schemeClr val="bg1"/>
                </a:solidFill>
              </a:rPr>
              <a:t> .79 ( 2007 ).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79695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ross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  <a:bevelB w="38100" h="38100" prst="convex"/>
            </a:sp3d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 of  nanotubes</a:t>
            </a:r>
            <a:endParaRPr lang="en-GB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06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0"/>
            <a:ext cx="4491037" cy="3594418"/>
          </a:xfrm>
        </p:spPr>
      </p:pic>
      <p:sp>
        <p:nvSpPr>
          <p:cNvPr id="9" name="Oval 8"/>
          <p:cNvSpPr/>
          <p:nvPr/>
        </p:nvSpPr>
        <p:spPr>
          <a:xfrm rot="20413776">
            <a:off x="3996674" y="1402657"/>
            <a:ext cx="5339439" cy="1146193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h="165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00192" y="1806352"/>
            <a:ext cx="864096" cy="223224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56320" y="4114800"/>
            <a:ext cx="2754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Chiral vector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5485" y="3674010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lrsm.upenn.edu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9414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SWNT’s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geometry </a:t>
            </a:r>
          </a:p>
          <a:p>
            <a:pPr marL="115888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specified by  a  pair  of       integers  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(n , m)</a:t>
            </a:r>
          </a:p>
          <a:p>
            <a:pPr marL="115888">
              <a:lnSpc>
                <a:spcPct val="150000"/>
              </a:lnSpc>
            </a:pP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3679" y="4872769"/>
                <a:ext cx="7672485" cy="99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lattice  constant  of  the  honeycomb  network</a:t>
                </a:r>
              </a:p>
              <a:p>
                <a:r>
                  <a:rPr lang="en-GB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𝑐𝑐</m:t>
                        </m:r>
                      </m:sub>
                    </m:sSub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≅</m:t>
                    </m:r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 the  C-C  bond  length)</a:t>
                </a:r>
                <a:endParaRPr lang="en-GB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9" y="4872769"/>
                <a:ext cx="7672485" cy="994631"/>
              </a:xfrm>
              <a:prstGeom prst="rect">
                <a:avLst/>
              </a:prstGeom>
              <a:blipFill rotWithShape="1">
                <a:blip r:embed="rId4"/>
                <a:stretch>
                  <a:fillRect l="-1668" t="-6098" r="-238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726399" y="4191000"/>
            <a:ext cx="721401" cy="473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3303" y="4444425"/>
            <a:ext cx="190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diameter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5151" y="3589308"/>
                <a:ext cx="5642140" cy="830292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𝑛𝑚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1" y="3589308"/>
                <a:ext cx="5642140" cy="8302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0986" y="2506506"/>
                <a:ext cx="3497881" cy="64633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3600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86" y="2506506"/>
                <a:ext cx="349788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082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8672" y="3943290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2"/>
                </a:solidFill>
                <a:latin typeface="Comic Sans MS" pitchFamily="66" charset="0"/>
              </a:rPr>
              <a:t>Tube axis</a:t>
            </a:r>
            <a:endParaRPr lang="en-GB" sz="20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821" y="3140968"/>
            <a:ext cx="878497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200000"/>
            </a:pP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1" y="942460"/>
            <a:ext cx="9144000" cy="30199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38200" y="914400"/>
            <a:ext cx="1143000" cy="274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rved Right Arrow 14"/>
          <p:cNvSpPr/>
          <p:nvPr/>
        </p:nvSpPr>
        <p:spPr>
          <a:xfrm rot="477867">
            <a:off x="1337992" y="3381359"/>
            <a:ext cx="518829" cy="731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28800" y="1905000"/>
            <a:ext cx="5081269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56528" y="3974068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 . Mod . Phys.79 ( 2007)  ,  p:680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159603"/>
                <a:ext cx="87752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70C0"/>
                  </a:buClr>
                  <a:buSzPct val="200000"/>
                  <a:buFont typeface="Wingdings" pitchFamily="2" charset="2"/>
                  <a:buChar char="§"/>
                </a:pPr>
                <a:r>
                  <a:rPr lang="en-GB" sz="3200" b="1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Chiral angle (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rgbClr val="7030A0"/>
                        </a:solidFill>
                        <a:latin typeface="Cambria Math"/>
                      </a:rPr>
                      <m:t>𝛉</m:t>
                    </m:r>
                  </m:oMath>
                </a14:m>
                <a:r>
                  <a:rPr lang="en-GB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GB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GB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GB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GB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603"/>
                <a:ext cx="877528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4097" t="-43796" b="-45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8200" y="4406205"/>
                <a:ext cx="7162800" cy="1384995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70C0"/>
                  </a:buClr>
                  <a:buSzPct val="200000"/>
                </a:pPr>
                <a:r>
                  <a:rPr lang="en-GB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(n , 0</a:t>
                </a:r>
                <a:r>
                  <a:rPr lang="en-GB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    (</a:t>
                </a:r>
                <a14:m>
                  <m:oMath xmlns:m="http://schemas.openxmlformats.org/officeDocument/2006/math">
                    <m:r>
                      <a:rPr lang="en-GB" sz="2800" b="1">
                        <a:solidFill>
                          <a:srgbClr val="7030A0"/>
                        </a:solidFill>
                        <a:latin typeface="Cambria Math"/>
                      </a:rPr>
                      <m:t>𝛉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0</a:t>
                </a:r>
                <a:r>
                  <a:rPr lang="en-GB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   </a:t>
                </a:r>
                <a:r>
                  <a:rPr lang="en-GB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zigzag</a:t>
                </a:r>
                <a:endParaRPr lang="en-GB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Clr>
                    <a:srgbClr val="0070C0"/>
                  </a:buClr>
                  <a:buSzPct val="200000"/>
                </a:pPr>
                <a:r>
                  <a:rPr lang="en-GB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(n , n)         (</a:t>
                </a:r>
                <a14:m>
                  <m:oMath xmlns:m="http://schemas.openxmlformats.org/officeDocument/2006/math">
                    <m:r>
                      <a:rPr lang="en-GB" sz="2800" b="1">
                        <a:solidFill>
                          <a:srgbClr val="7030A0"/>
                        </a:solidFill>
                        <a:latin typeface="Cambria Math"/>
                      </a:rPr>
                      <m:t>𝛉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30</a:t>
                </a:r>
                <a:r>
                  <a:rPr lang="en-GB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 </a:t>
                </a:r>
                <a:r>
                  <a:rPr lang="en-GB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armchair</a:t>
                </a:r>
              </a:p>
              <a:p>
                <a:pPr algn="ctr">
                  <a:buClr>
                    <a:srgbClr val="0070C0"/>
                  </a:buClr>
                  <a:buSzPct val="200000"/>
                </a:pPr>
                <a:r>
                  <a:rPr lang="en-GB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(n , m</a:t>
                </a:r>
                <a14:m>
                  <m:oMath xmlns:m="http://schemas.openxmlformats.org/officeDocument/2006/math">
                    <m:r>
                      <a:rPr lang="en-GB" sz="2800" b="1">
                        <a:solidFill>
                          <a:srgbClr val="7030A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GB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srgbClr val="7030A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GB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0)        </a:t>
                </a:r>
                <a:r>
                  <a:rPr lang="en-GB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chiral</a:t>
                </a:r>
                <a:endParaRPr lang="en-GB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06205"/>
                <a:ext cx="71628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t="-3004" b="-98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3200400" y="472440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53000" y="472440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5600" y="510540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6800" y="510540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48200" y="556260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65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6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tchiraliti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3000" contrast="-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1832" y="6396335"/>
            <a:ext cx="2395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www.nanodic.com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18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1143000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/>
          <a:lstStyle/>
          <a:p>
            <a:pPr algn="ctr"/>
            <a:r>
              <a:rPr lang="en-GB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Bonding</a:t>
            </a:r>
            <a:endParaRPr lang="en-GB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00192" y="3970346"/>
            <a:ext cx="432048" cy="8302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08104" y="4800600"/>
                <a:ext cx="3417923" cy="83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𝒔</m:t>
                    </m:r>
                    <m:sSup>
                      <m:sSup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bonds with three</a:t>
                </a:r>
              </a:p>
              <a:p>
                <a:r>
                  <a:rPr lang="en-GB" sz="2400" b="1" dirty="0">
                    <a:solidFill>
                      <a:srgbClr val="FF0000"/>
                    </a:solidFill>
                    <a:latin typeface="Comic Sans MS" pitchFamily="66" charset="0"/>
                  </a:rPr>
                  <a:t>n</a:t>
                </a:r>
                <a:r>
                  <a:rPr lang="en-GB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earest carbon atoms</a:t>
                </a:r>
                <a:endParaRPr lang="en-GB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800600"/>
                <a:ext cx="3417923" cy="839332"/>
              </a:xfrm>
              <a:prstGeom prst="rect">
                <a:avLst/>
              </a:prstGeom>
              <a:blipFill rotWithShape="1">
                <a:blip r:embed="rId3"/>
                <a:stretch>
                  <a:fillRect l="-2857" t="-4380" r="-1964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5576" y="4399160"/>
                <a:ext cx="3616631" cy="1225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Graphitic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𝒔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GB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GB" sz="2400" b="1" i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c-c bonds</a:t>
                </a:r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𝒔</m:t>
                    </m:r>
                    <m:sSup>
                      <m:sSupPr>
                        <m:ctrlPr>
                          <a:rPr lang="en-GB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GB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400" b="1" dirty="0" smtClean="0">
                    <a:solidFill>
                      <a:schemeClr val="bg1"/>
                    </a:solidFill>
                    <a:latin typeface="Comic Sans MS" pitchFamily="66" charset="0"/>
                  </a:rPr>
                  <a:t> c=c 152 Kcal/mole</a:t>
                </a:r>
              </a:p>
              <a:p>
                <a:endParaRPr lang="en-GB" sz="24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99160"/>
                <a:ext cx="3616631" cy="1225335"/>
              </a:xfrm>
              <a:prstGeom prst="rect">
                <a:avLst/>
              </a:prstGeom>
              <a:blipFill rotWithShape="1">
                <a:blip r:embed="rId5"/>
                <a:stretch>
                  <a:fillRect l="-2698" t="-2985" r="-1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85800" y="4293096"/>
            <a:ext cx="3983177" cy="115212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4" y="1556792"/>
            <a:ext cx="67151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8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6174" y="372070"/>
            <a:ext cx="6731651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Tight – binding model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24000"/>
            <a:ext cx="922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tight-binding  model 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we  imagine  how  the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wave  functions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atoms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or  ions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  interact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as  we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bring  them  together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175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3810000"/>
            <a:ext cx="29083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886200"/>
            <a:ext cx="2835729" cy="144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2834414"/>
                <a:ext cx="733342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34414"/>
                <a:ext cx="733342" cy="5653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67600" y="2895600"/>
                <a:ext cx="749372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895600"/>
                <a:ext cx="749372" cy="5653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85871" y="5225852"/>
                <a:ext cx="1643527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800" b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871" y="5225852"/>
                <a:ext cx="1643527" cy="5653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05400" y="5257800"/>
                <a:ext cx="1643527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800" b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257800"/>
                <a:ext cx="1643527" cy="5653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727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0"/>
            <a:ext cx="3898900" cy="28194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38664"/>
              </p:ext>
            </p:extLst>
          </p:nvPr>
        </p:nvGraphicFramePr>
        <p:xfrm>
          <a:off x="381000" y="533401"/>
          <a:ext cx="5334000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7" name="Equation" r:id="rId4" imgW="2222280" imgH="419040" progId="Equation.DSMT4">
                  <p:embed/>
                </p:oleObj>
              </mc:Choice>
              <mc:Fallback>
                <p:oleObj name="Equation" r:id="rId4" imgW="22222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1"/>
                        <a:ext cx="5334000" cy="9143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084" y="1524000"/>
            <a:ext cx="352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Bloch function : 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800" y="2209800"/>
                <a:ext cx="4512646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)=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𝒊𝒌</m:t>
                              </m:r>
                              <m:r>
                                <a:rPr lang="en-US" sz="32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4512646" cy="670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696563"/>
              </p:ext>
            </p:extLst>
          </p:nvPr>
        </p:nvGraphicFramePr>
        <p:xfrm>
          <a:off x="396081" y="2880305"/>
          <a:ext cx="7285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8" name="Equation" r:id="rId7" imgW="3035160" imgH="419040" progId="Equation.DSMT4">
                  <p:embed/>
                </p:oleObj>
              </mc:Choice>
              <mc:Fallback>
                <p:oleObj name="Equation" r:id="rId7" imgW="30351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" y="2880305"/>
                        <a:ext cx="7285038" cy="914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45569"/>
              </p:ext>
            </p:extLst>
          </p:nvPr>
        </p:nvGraphicFramePr>
        <p:xfrm>
          <a:off x="3200400" y="4267200"/>
          <a:ext cx="5394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9" name="Equation" r:id="rId9" imgW="2247840" imgH="342720" progId="Equation.DSMT4">
                  <p:embed/>
                </p:oleObj>
              </mc:Choice>
              <mc:Fallback>
                <p:oleObj name="Equation" r:id="rId9" imgW="224784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67200"/>
                        <a:ext cx="5394325" cy="747713"/>
                      </a:xfrm>
                      <a:prstGeom prst="rect">
                        <a:avLst/>
                      </a:prstGeom>
                      <a:solidFill>
                        <a:srgbClr val="FF0000">
                          <a:alpha val="10000"/>
                        </a:srgbClr>
                      </a:solidFill>
                      <a:ln w="317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3224" y="5334000"/>
            <a:ext cx="606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Charles </a:t>
            </a:r>
            <a:r>
              <a:rPr lang="en-US" b="1" dirty="0" err="1" smtClean="0">
                <a:solidFill>
                  <a:schemeClr val="bg1"/>
                </a:solidFill>
              </a:rPr>
              <a:t>Kittel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, introduction to solid state physics </a:t>
            </a:r>
            <a:r>
              <a:rPr lang="en-US" b="1" dirty="0" smtClean="0">
                <a:solidFill>
                  <a:schemeClr val="bg1"/>
                </a:solidFill>
              </a:rPr>
              <a:t>, ( Wiley ,1983)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1086" y="3807366"/>
                <a:ext cx="2580450" cy="2037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〈"/>
                                    <m:endChr m:val=""/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n-US" sz="2400" b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  <m:d>
                                  <m:dPr>
                                    <m:begChr m:val=""/>
                                    <m:endChr m:val="〉"/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𝜶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〈"/>
                                    <m:endChr m:val=""/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  <m:r>
                                      <a:rPr lang="en-US" sz="2400" b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  <m:d>
                                  <m:dPr>
                                    <m:begChr m:val=""/>
                                    <m:endChr m:val="〉"/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𝜸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d>
                              <m:dPr>
                                <m:begChr m:val="〈"/>
                                <m:endChr m:val="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</m:e>
                            </m:d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𝑯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6" y="3807366"/>
                <a:ext cx="2580450" cy="203741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340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73559"/>
            <a:ext cx="895572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Tight – binding  model  of 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graphene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1" y="2984785"/>
            <a:ext cx="3657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 . Mod . </a:t>
            </a:r>
            <a:r>
              <a:rPr lang="en-GB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GB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.79  ,  p:684</a:t>
            </a:r>
            <a:endParaRPr lang="en-GB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3400" y="3048000"/>
                <a:ext cx="5043497" cy="988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sup>
                      </m:sSup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𝒍</m:t>
                          </m:r>
                        </m:sub>
                        <m:sup/>
                        <m:e>
                          <m:d>
                            <m:dPr>
                              <m:begChr m:val="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𝒊𝒌</m:t>
                                  </m:r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𝒍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𝒍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48000"/>
                <a:ext cx="5043497" cy="9882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9865" y="4297062"/>
                <a:ext cx="2318135" cy="884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𝑨𝑨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𝑨𝑩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𝑩𝑨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𝑩𝑩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5" y="4297062"/>
                <a:ext cx="2318135" cy="8845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47800" y="5444139"/>
                <a:ext cx="5656548" cy="1185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US" sz="2800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𝒍</m:t>
                          </m:r>
                          <m:r>
                            <a:rPr lang="en-US" sz="2800" b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𝒊𝒌</m:t>
                                  </m:r>
                                  <m:r>
                                    <a:rPr lang="en-US" sz="2800" b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.(</m:t>
                                  </m:r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𝒍</m:t>
                                      </m:r>
                                    </m:e>
                                    <m:sup>
                                      <m:r>
                                        <a:rPr lang="en-US" sz="2800" b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𝒍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d>
                        <m:dPr>
                          <m:begChr m:val="〈"/>
                          <m:endChr m:val=""/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US" sz="2800" b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</m:sup>
                          </m:sSup>
                          <m:r>
                            <a:rPr lang="en-US" sz="2800" b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d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𝑯</m:t>
                      </m:r>
                      <m:d>
                        <m:dPr>
                          <m:begChr m:val=""/>
                          <m:endChr m:val="〉"/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  <m:sup>
                              <m:r>
                                <a:rPr lang="en-US" sz="28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2800" b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𝒍</m:t>
                                  </m:r>
                                </m:e>
                                <m:sup>
                                  <m:r>
                                    <a:rPr lang="en-US" sz="2800" b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44139"/>
                <a:ext cx="5656548" cy="11852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00717" y="4495800"/>
                <a:ext cx="23714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𝑨𝑨</m:t>
                          </m:r>
                        </m:sub>
                      </m:sSub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𝑩𝑩</m:t>
                          </m:r>
                        </m:sub>
                      </m:sSub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717" y="4495800"/>
                <a:ext cx="237148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34200" y="3443744"/>
                <a:ext cx="1790427" cy="747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443744"/>
                <a:ext cx="1790427" cy="7472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13377" y="4191000"/>
                <a:ext cx="2002023" cy="747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377" y="4191000"/>
                <a:ext cx="2002023" cy="7472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785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8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27451"/>
              </p:ext>
            </p:extLst>
          </p:nvPr>
        </p:nvGraphicFramePr>
        <p:xfrm>
          <a:off x="685800" y="4478338"/>
          <a:ext cx="80010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1" name="Equation" r:id="rId4" imgW="3276360" imgH="482400" progId="Equation.DSMT4">
                  <p:embed/>
                </p:oleObj>
              </mc:Choice>
              <mc:Fallback>
                <p:oleObj name="Equation" r:id="rId4" imgW="327636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78338"/>
                        <a:ext cx="8001000" cy="10080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257511"/>
                <a:ext cx="7956473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𝑨𝑩</m:t>
                                    </m:r>
                                  </m:sub>
                                </m:sSub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)=</m:t>
                                </m:r>
                                <m:d>
                                  <m:dPr>
                                    <m:begChr m:val="〈"/>
                                    <m:endChr m:val=""/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𝑨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</m:e>
                                </m:d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  <m:d>
                                  <m:dPr>
                                    <m:begChr m:val=""/>
                                    <m:endChr m:val="〉"/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𝑩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𝒊𝒌</m:t>
                                    </m:r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begChr m:val="〈"/>
                                    <m:endChr m:val=""/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𝑨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</m:e>
                                </m:d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  <m:d>
                                  <m:dPr>
                                    <m:begChr m:val=""/>
                                    <m:endChr m:val="〉"/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𝑩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𝒂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d>
                              </m:e>
                              <m:e/>
                            </m:eqAr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𝒊𝒌</m:t>
                                    </m:r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begChr m:val="〈"/>
                                    <m:endChr m:val=""/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𝑨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</m:e>
                                </m:d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  <m:d>
                                  <m:dPr>
                                    <m:begChr m:val=""/>
                                    <m:endChr m:val="〉"/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𝑩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𝒂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d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7511"/>
                <a:ext cx="7956473" cy="14950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3894" y="2203757"/>
                <a:ext cx="4597091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𝒊𝒌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en-US" sz="28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𝒊𝒌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4" y="2203757"/>
                <a:ext cx="4597091" cy="539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15000" y="2057400"/>
                <a:ext cx="2605713" cy="997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𝑨𝑩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𝑩𝑨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057400"/>
                <a:ext cx="2605713" cy="9979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86000" y="3054603"/>
            <a:ext cx="4572000" cy="7487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3505200"/>
                <a:ext cx="9220200" cy="57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±</m:t>
                          </m:r>
                        </m:sup>
                      </m:sSup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</a:rPr>
                        <m:t>)=±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𝟐𝐜𝐨𝐬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𝟐𝐜𝐨𝐬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𝟐𝐜𝐨𝐬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.(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5200"/>
                <a:ext cx="9220200" cy="5705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2824469"/>
                <a:ext cx="15391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= 2.9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eV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24469"/>
                <a:ext cx="1539139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794" t="-10526" r="-51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323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24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ntroduction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to 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Carbon’s  Structures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Structure  of   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arbon  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anotubes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Excitons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Bethe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Salpeter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93"/>
            <a:ext cx="9144000" cy="296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124200"/>
            <a:ext cx="896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ethan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minot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Tuning  the  band  structure  of 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cnt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Thesis 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cornell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(2004 ) 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paper : 28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514725" cy="199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561" y="3581400"/>
            <a:ext cx="6822681" cy="45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Periodic  boundary  conditions  </a:t>
            </a:r>
            <a:r>
              <a:rPr lang="en-GB" b="1" dirty="0" smtClean="0">
                <a:solidFill>
                  <a:schemeClr val="bg1"/>
                </a:solidFill>
              </a:rPr>
              <a:t>along  </a:t>
            </a:r>
            <a:r>
              <a:rPr lang="en-GB" b="1" dirty="0">
                <a:solidFill>
                  <a:schemeClr val="bg1"/>
                </a:solidFill>
              </a:rPr>
              <a:t>the 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circumferential  direction 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4114800"/>
                <a:ext cx="5788188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GB" sz="2800" b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2800" b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𝒉</m:t>
                          </m:r>
                        </m:sub>
                      </m:sSub>
                      <m:r>
                        <a:rPr lang="en-GB" sz="2800" b="1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𝒊𝒌</m:t>
                          </m:r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GB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GB" sz="2800" b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2800" b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800" b="1" dirty="0"/>
                        <m:t> </m:t>
                      </m:r>
                      <m:r>
                        <a:rPr lang="en-GB" sz="28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GB" sz="2800" b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280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14800"/>
                <a:ext cx="5788188" cy="539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6019310" y="3658090"/>
            <a:ext cx="252028" cy="20798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76800" y="4800600"/>
            <a:ext cx="2482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 the 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Bloch 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theorem</a:t>
            </a:r>
            <a:endParaRPr lang="en-GB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408734"/>
              </p:ext>
            </p:extLst>
          </p:nvPr>
        </p:nvGraphicFramePr>
        <p:xfrm>
          <a:off x="4097338" y="5105400"/>
          <a:ext cx="15779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2" name="Equation" r:id="rId7" imgW="507960" imgH="203040" progId="Equation.DSMT4">
                  <p:embed/>
                </p:oleObj>
              </mc:Choice>
              <mc:Fallback>
                <p:oleObj name="Equation" r:id="rId7" imgW="50796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5105400"/>
                        <a:ext cx="1577975" cy="604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852121" y="5486400"/>
            <a:ext cx="85347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81800" y="5036839"/>
                <a:ext cx="1461554" cy="85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240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036839"/>
                <a:ext cx="1461554" cy="8558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6200" y="183242"/>
            <a:ext cx="8686800" cy="3125623"/>
            <a:chOff x="657" y="1661"/>
            <a:chExt cx="4173" cy="1864"/>
          </a:xfrm>
        </p:grpSpPr>
        <p:pic>
          <p:nvPicPr>
            <p:cNvPr id="14" name="Picture 7" descr="CNT_band7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61"/>
              <a:ext cx="1996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CNT_band7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661"/>
              <a:ext cx="21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429" y="3294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(7,7)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560" y="3294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(7,0)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51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3200400"/>
          </a:xfrm>
          <a:prstGeom prst="rect">
            <a:avLst/>
          </a:prstGeom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5105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6443246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ethan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minot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PhD Thesis 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cornell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(2004 ) 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paper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81400" y="609600"/>
            <a:ext cx="1676400" cy="4249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36029" y="381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063828"/>
              </p:ext>
            </p:extLst>
          </p:nvPr>
        </p:nvGraphicFramePr>
        <p:xfrm>
          <a:off x="5867400" y="725488"/>
          <a:ext cx="27432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6" name="Equation" r:id="rId5" imgW="965160" imgH="253800" progId="Equation.DSMT4">
                  <p:embed/>
                </p:oleObj>
              </mc:Choice>
              <mc:Fallback>
                <p:oleObj name="Equation" r:id="rId5" imgW="96516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25488"/>
                        <a:ext cx="27432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58829"/>
              </p:ext>
            </p:extLst>
          </p:nvPr>
        </p:nvGraphicFramePr>
        <p:xfrm>
          <a:off x="5759450" y="1585913"/>
          <a:ext cx="29273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7" name="Equation" r:id="rId7" imgW="736560" imgH="253800" progId="Equation.DSMT4">
                  <p:embed/>
                </p:oleObj>
              </mc:Choice>
              <mc:Fallback>
                <p:oleObj name="Equation" r:id="rId7" imgW="73656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1585913"/>
                        <a:ext cx="29273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90484"/>
              </p:ext>
            </p:extLst>
          </p:nvPr>
        </p:nvGraphicFramePr>
        <p:xfrm>
          <a:off x="5722938" y="2489200"/>
          <a:ext cx="29638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8" name="Equation" r:id="rId9" imgW="927000" imgH="253800" progId="Equation.DSMT4">
                  <p:embed/>
                </p:oleObj>
              </mc:Choice>
              <mc:Fallback>
                <p:oleObj name="Equation" r:id="rId9" imgW="92700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2489200"/>
                        <a:ext cx="29638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6687"/>
              </p:ext>
            </p:extLst>
          </p:nvPr>
        </p:nvGraphicFramePr>
        <p:xfrm>
          <a:off x="5715000" y="3392488"/>
          <a:ext cx="28194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9" name="Equation" r:id="rId11" imgW="761760" imgH="241200" progId="Equation.DSMT4">
                  <p:embed/>
                </p:oleObj>
              </mc:Choice>
              <mc:Fallback>
                <p:oleObj name="Equation" r:id="rId11" imgW="76176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92488"/>
                        <a:ext cx="28194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024405"/>
              </p:ext>
            </p:extLst>
          </p:nvPr>
        </p:nvGraphicFramePr>
        <p:xfrm>
          <a:off x="5562600" y="4191000"/>
          <a:ext cx="3206049" cy="672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00" name="Equation" r:id="rId13" imgW="634680" imgH="177480" progId="Equation.DSMT4">
                  <p:embed/>
                </p:oleObj>
              </mc:Choice>
              <mc:Fallback>
                <p:oleObj name="Equation" r:id="rId13" imgW="63468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1000"/>
                        <a:ext cx="3206049" cy="672306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7000"/>
                        </a:srgbClr>
                      </a:solidFill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450920"/>
              </p:ext>
            </p:extLst>
          </p:nvPr>
        </p:nvGraphicFramePr>
        <p:xfrm>
          <a:off x="5480050" y="5105400"/>
          <a:ext cx="35115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01" name="Equation" r:id="rId15" imgW="876240" imgH="203040" progId="Equation.DSMT4">
                  <p:embed/>
                </p:oleObj>
              </mc:Choice>
              <mc:Fallback>
                <p:oleObj name="Equation" r:id="rId15" imgW="8762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5105400"/>
                        <a:ext cx="3511550" cy="766763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7058"/>
                        </a:srgbClr>
                      </a:solidFill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415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28600"/>
            <a:ext cx="7191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209800"/>
            <a:ext cx="70008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24313"/>
            <a:ext cx="672465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498068"/>
            <a:ext cx="896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ethan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minot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Tuning  the  band  structure  of 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cnt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PhD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Thesis 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cornell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(2004 )  ,  paper : 33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06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1851" y="233151"/>
            <a:ext cx="5895149" cy="126188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GB" sz="4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Metallic nanotubes</a:t>
            </a:r>
          </a:p>
          <a:p>
            <a:endParaRPr lang="en-GB" sz="32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01534"/>
              </p:ext>
            </p:extLst>
          </p:nvPr>
        </p:nvGraphicFramePr>
        <p:xfrm>
          <a:off x="1428196" y="1571235"/>
          <a:ext cx="3448604" cy="79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77" name="Equation" r:id="rId4" imgW="634680" imgH="177480" progId="Equation.DSMT4">
                  <p:embed/>
                </p:oleObj>
              </mc:Choice>
              <mc:Fallback>
                <p:oleObj name="Equation" r:id="rId4" imgW="634680" imgH="177480" progId="Equation.DSMT4">
                  <p:embed/>
                  <p:pic>
                    <p:nvPicPr>
                      <p:cNvPr id="0" name="Picture 1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196" y="1571235"/>
                        <a:ext cx="3448604" cy="790965"/>
                      </a:xfrm>
                      <a:prstGeom prst="rect">
                        <a:avLst/>
                      </a:prstGeom>
                      <a:solidFill>
                        <a:srgbClr val="00B0F0">
                          <a:alpha val="47000"/>
                        </a:srgb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202773"/>
              </p:ext>
            </p:extLst>
          </p:nvPr>
        </p:nvGraphicFramePr>
        <p:xfrm>
          <a:off x="5410200" y="1752600"/>
          <a:ext cx="297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78" name="Equation" r:id="rId6" imgW="965160" imgH="203040" progId="Equation.DSMT4">
                  <p:embed/>
                </p:oleObj>
              </mc:Choice>
              <mc:Fallback>
                <p:oleObj name="Equation" r:id="rId6" imgW="965160" imgH="203040" progId="Equation.DSMT4">
                  <p:embed/>
                  <p:pic>
                    <p:nvPicPr>
                      <p:cNvPr id="0" name="Picture 1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2971800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19200" y="233151"/>
            <a:ext cx="4862286" cy="833649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1851" y="2895599"/>
            <a:ext cx="7520007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GB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Semiconducting  nanotubes</a:t>
            </a:r>
            <a:endParaRPr lang="en-GB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848428"/>
            <a:ext cx="6882658" cy="10668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57145"/>
              </p:ext>
            </p:extLst>
          </p:nvPr>
        </p:nvGraphicFramePr>
        <p:xfrm>
          <a:off x="1447801" y="4419600"/>
          <a:ext cx="388619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79" name="Equation" r:id="rId8" imgW="825142" imgH="177723" progId="Equation.DSMT4">
                  <p:embed/>
                </p:oleObj>
              </mc:Choice>
              <mc:Fallback>
                <p:oleObj name="Equation" r:id="rId8" imgW="825142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419600"/>
                        <a:ext cx="3886199" cy="83820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47000"/>
                        </a:srgb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98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0"/>
            <a:ext cx="5023048" cy="923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 (5,5)  Armchair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4994" y="5177135"/>
            <a:ext cx="463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Electronic band structure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3624" y="528935"/>
            <a:ext cx="2805576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Density of states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5181600"/>
            <a:ext cx="3336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Rev.Mod.Phys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79 , p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686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30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16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4" y="852607"/>
            <a:ext cx="8447856" cy="31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15669"/>
            <a:ext cx="4413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 a  (10,0 )  zigzag </a:t>
            </a:r>
            <a:endParaRPr lang="en-GB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3978295"/>
                <a:ext cx="7330853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GB" sz="2800" b="1" dirty="0" smtClean="0">
                    <a:solidFill>
                      <a:schemeClr val="bg1"/>
                    </a:solidFill>
                  </a:rPr>
                  <a:t>An  energy  gap  opens  at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GB" sz="2800" i="1" smtClean="0">
                        <a:solidFill>
                          <a:schemeClr val="bg1"/>
                        </a:solidFill>
                        <a:latin typeface="Cambria Math"/>
                      </a:rPr>
                      <m:t>𝛤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2800" b="1" dirty="0" smtClean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GB" sz="2800" b="1" dirty="0" smtClean="0">
                    <a:solidFill>
                      <a:srgbClr val="009900"/>
                    </a:solidFill>
                  </a:rPr>
                  <a:t>DOS </a:t>
                </a:r>
                <a:r>
                  <a:rPr lang="en-GB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sz="2800" b="1" dirty="0">
                    <a:solidFill>
                      <a:schemeClr val="bg1"/>
                    </a:solidFill>
                  </a:rPr>
                  <a:t>h</a:t>
                </a:r>
                <a:r>
                  <a:rPr lang="en-GB" sz="2800" b="1" dirty="0" smtClean="0">
                    <a:solidFill>
                      <a:schemeClr val="bg1"/>
                    </a:solidFill>
                  </a:rPr>
                  <a:t>ave  </a:t>
                </a:r>
                <a:r>
                  <a:rPr lang="en-GB" sz="2800" b="1" dirty="0" smtClean="0">
                    <a:solidFill>
                      <a:srgbClr val="009900"/>
                    </a:solidFill>
                  </a:rPr>
                  <a:t>a  zero  value  at  the  </a:t>
                </a:r>
                <a:r>
                  <a:rPr lang="en-GB" sz="2800" b="1" dirty="0" err="1" smtClean="0">
                    <a:solidFill>
                      <a:srgbClr val="009900"/>
                    </a:solidFill>
                  </a:rPr>
                  <a:t>fermi</a:t>
                </a:r>
                <a:r>
                  <a:rPr lang="en-GB" sz="2800" b="1" dirty="0" smtClean="0">
                    <a:solidFill>
                      <a:srgbClr val="009900"/>
                    </a:solidFill>
                  </a:rPr>
                  <a:t>  energy .</a:t>
                </a:r>
                <a:endParaRPr lang="en-GB" sz="2800" b="1" dirty="0" smtClean="0">
                  <a:solidFill>
                    <a:schemeClr val="bg1"/>
                  </a:solidFill>
                </a:endParaRPr>
              </a:p>
              <a:p>
                <a:endParaRPr lang="en-GB" dirty="0" smtClean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78295"/>
                <a:ext cx="7330853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413" r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76685" y="4000066"/>
            <a:ext cx="3336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Rev.Mod.Phys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79 , p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687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99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726" y="3886200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itchFamily="2" charset="2"/>
              <a:buChar char="ü"/>
            </a:pPr>
            <a:r>
              <a:rPr lang="en-GB" sz="2400" b="1" dirty="0" smtClean="0">
                <a:solidFill>
                  <a:schemeClr val="bg1"/>
                </a:solidFill>
              </a:rPr>
              <a:t>Exhibits  </a:t>
            </a:r>
            <a:r>
              <a:rPr lang="en-GB" sz="2400" b="1" dirty="0">
                <a:solidFill>
                  <a:schemeClr val="bg1"/>
                </a:solidFill>
              </a:rPr>
              <a:t>a 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metallic  </a:t>
            </a:r>
            <a:r>
              <a:rPr lang="en-GB" sz="2400" b="1" dirty="0" err="1" smtClean="0">
                <a:solidFill>
                  <a:srgbClr val="7030A0"/>
                </a:solidFill>
              </a:rPr>
              <a:t>behavior</a:t>
            </a:r>
            <a:r>
              <a:rPr lang="en-GB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GB" sz="2400" b="1" dirty="0" smtClean="0">
                <a:solidFill>
                  <a:schemeClr val="bg1"/>
                </a:solidFill>
              </a:rPr>
              <a:t>In  semiconducting  </a:t>
            </a:r>
            <a:r>
              <a:rPr lang="en-GB" sz="2400" b="1" dirty="0" smtClean="0">
                <a:solidFill>
                  <a:srgbClr val="7030A0"/>
                </a:solidFill>
              </a:rPr>
              <a:t>zigzag</a:t>
            </a:r>
            <a:r>
              <a:rPr lang="en-GB" sz="2400" b="1" dirty="0" smtClean="0">
                <a:solidFill>
                  <a:srgbClr val="0070C0"/>
                </a:solidFill>
              </a:rPr>
              <a:t>  </a:t>
            </a:r>
            <a:r>
              <a:rPr lang="en-GB" sz="2400" b="1" dirty="0" smtClean="0">
                <a:solidFill>
                  <a:schemeClr val="bg1"/>
                </a:solidFill>
              </a:rPr>
              <a:t>or  </a:t>
            </a:r>
            <a:r>
              <a:rPr lang="en-GB" sz="2400" b="1" dirty="0" smtClean="0">
                <a:solidFill>
                  <a:srgbClr val="7030A0"/>
                </a:solidFill>
              </a:rPr>
              <a:t>chiral </a:t>
            </a:r>
            <a:r>
              <a:rPr lang="en-GB" sz="2400" b="1" dirty="0" smtClean="0">
                <a:solidFill>
                  <a:schemeClr val="bg1"/>
                </a:solidFill>
              </a:rPr>
              <a:t> nanotubes  the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     Band  gap  </a:t>
            </a:r>
            <a:r>
              <a:rPr lang="en-GB" sz="2400" b="1" dirty="0">
                <a:solidFill>
                  <a:schemeClr val="bg1"/>
                </a:solidFill>
              </a:rPr>
              <a:t>is 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independent </a:t>
            </a:r>
            <a:r>
              <a:rPr lang="en-GB" sz="2400" b="1" dirty="0" smtClean="0">
                <a:solidFill>
                  <a:schemeClr val="bg1"/>
                </a:solidFill>
              </a:rPr>
              <a:t> of  the  </a:t>
            </a:r>
            <a:r>
              <a:rPr lang="en-GB" sz="2400" b="1" dirty="0" smtClean="0">
                <a:solidFill>
                  <a:srgbClr val="7030A0"/>
                </a:solidFill>
              </a:rPr>
              <a:t>chiral  angle  </a:t>
            </a:r>
            <a:r>
              <a:rPr lang="en-GB" sz="2400" b="1" dirty="0" smtClean="0">
                <a:solidFill>
                  <a:schemeClr val="bg1"/>
                </a:solidFill>
              </a:rPr>
              <a:t>and : </a:t>
            </a:r>
          </a:p>
          <a:p>
            <a:endParaRPr lang="en-GB" sz="2800" b="1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8200"/>
            <a:ext cx="8425335" cy="300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188640"/>
            <a:ext cx="3808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(8,2 )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59446"/>
              </p:ext>
            </p:extLst>
          </p:nvPr>
        </p:nvGraphicFramePr>
        <p:xfrm>
          <a:off x="1828800" y="5334000"/>
          <a:ext cx="548639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5486399" cy="7620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3886200"/>
            <a:ext cx="3336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Rev.Mod.Phys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79 , p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688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8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172" y="-76200"/>
            <a:ext cx="4955203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60815"/>
            <a:ext cx="4366901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00B050"/>
              </a:buClr>
              <a:buSzPct val="2000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Electrical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Capacitors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Diodes and transistors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Flat panel displays 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storge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0"/>
            <a:ext cx="47320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50"/>
              </a:buClr>
              <a:buSzPct val="200000"/>
            </a:pPr>
            <a:endParaRPr lang="en-US" sz="40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01" y="4038600"/>
            <a:ext cx="3938899" cy="15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18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33" y="310277"/>
            <a:ext cx="40815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00B050"/>
              </a:buClr>
              <a:buSzPct val="200000"/>
              <a:buFont typeface="Wingdings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Lithium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batteries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Hydrogen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121" y="3120747"/>
            <a:ext cx="412907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B050"/>
              </a:buClr>
              <a:buSzPct val="2000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Biological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Bio-sensors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AFM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tips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 sequencing</a:t>
            </a:r>
          </a:p>
          <a:p>
            <a:pPr marL="742950" indent="-742950">
              <a:buClr>
                <a:srgbClr val="00B050"/>
              </a:buClr>
              <a:buSzPct val="100000"/>
              <a:buFont typeface="+mj-lt"/>
              <a:buAutoNum type="arabicPeriod"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SzPct val="200000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 descr="CNT_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970">
            <a:off x="5295158" y="3422545"/>
            <a:ext cx="3286758" cy="263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"/>
            <a:ext cx="3462389" cy="25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7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60387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00B050"/>
              </a:buClr>
              <a:buSzPct val="2000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Optical properties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Solar cells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Quantum information processing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Optical communication</a:t>
            </a: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Clr>
                <a:srgbClr val="00B050"/>
              </a:buClr>
              <a:buSzPct val="100000"/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mhtml:file://C:\Users\ninja\Documents\Documents\carbon\5%20surprising%20uses%20for%20carbon%20nanotubes%20%20ZDNet.mht!http://i.zdnet.com/blogs/2011071215032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69" y="152400"/>
            <a:ext cx="249563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200400"/>
            <a:ext cx="593784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Quantum cryptography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740" y="4013537"/>
            <a:ext cx="80718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  nanotubes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could  be  used  as  a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  of  single  photons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pplications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in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quantum  cryptography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808" y="5149305"/>
            <a:ext cx="7537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009900"/>
                </a:solidFill>
              </a:rPr>
              <a:t>Ch.Galland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,et al </a:t>
            </a:r>
            <a:r>
              <a:rPr lang="en-US" b="1" dirty="0" smtClean="0">
                <a:solidFill>
                  <a:srgbClr val="009900"/>
                </a:solidFill>
              </a:rPr>
              <a:t>, “ </a:t>
            </a:r>
            <a:r>
              <a:rPr lang="en-US" b="1" dirty="0">
                <a:solidFill>
                  <a:srgbClr val="009900"/>
                </a:solidFill>
              </a:rPr>
              <a:t>Photon </a:t>
            </a:r>
            <a:r>
              <a:rPr lang="en-US" b="1" dirty="0" err="1" smtClean="0">
                <a:solidFill>
                  <a:srgbClr val="009900"/>
                </a:solidFill>
              </a:rPr>
              <a:t>Antibunching</a:t>
            </a:r>
            <a:r>
              <a:rPr lang="en-US" b="1" dirty="0">
                <a:solidFill>
                  <a:srgbClr val="009900"/>
                </a:solidFill>
              </a:rPr>
              <a:t> in the </a:t>
            </a:r>
            <a:r>
              <a:rPr lang="en-US" b="1" dirty="0" smtClean="0">
                <a:solidFill>
                  <a:srgbClr val="009900"/>
                </a:solidFill>
              </a:rPr>
              <a:t>Photoluminescence  </a:t>
            </a:r>
            <a:r>
              <a:rPr lang="en-US" b="1" dirty="0">
                <a:solidFill>
                  <a:srgbClr val="009900"/>
                </a:solidFill>
              </a:rPr>
              <a:t>Spectra of a </a:t>
            </a:r>
            <a:endParaRPr lang="en-US" b="1" dirty="0" smtClean="0">
              <a:solidFill>
                <a:srgbClr val="0099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9900"/>
                </a:solidFill>
              </a:rPr>
              <a:t>Single </a:t>
            </a:r>
            <a:r>
              <a:rPr lang="en-US" b="1" dirty="0">
                <a:solidFill>
                  <a:srgbClr val="009900"/>
                </a:solidFill>
              </a:rPr>
              <a:t>Carbon Nanotube”, Phys. Rev. </a:t>
            </a:r>
            <a:r>
              <a:rPr lang="en-US" b="1" dirty="0" err="1">
                <a:solidFill>
                  <a:srgbClr val="009900"/>
                </a:solidFill>
              </a:rPr>
              <a:t>Lett</a:t>
            </a:r>
            <a:r>
              <a:rPr lang="en-US" b="1" dirty="0">
                <a:solidFill>
                  <a:srgbClr val="009900"/>
                </a:solidFill>
              </a:rPr>
              <a:t>. 100, 217401 (2008</a:t>
            </a:r>
            <a:r>
              <a:rPr lang="en-US" b="1" dirty="0" smtClean="0">
                <a:solidFill>
                  <a:srgbClr val="009900"/>
                </a:solidFill>
              </a:rPr>
              <a:t>).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5969" y="2590800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Credit: Grossman/</a:t>
            </a:r>
            <a:r>
              <a:rPr lang="en-US" b="1" dirty="0" err="1">
                <a:solidFill>
                  <a:schemeClr val="bg1"/>
                </a:solidFill>
              </a:rPr>
              <a:t>Kolpak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53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64000">
              <a:schemeClr val="accent1">
                <a:lumMod val="40000"/>
                <a:lumOff val="60000"/>
              </a:schemeClr>
            </a:gs>
            <a:gs pos="96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371600"/>
            <a:ext cx="7924800" cy="31393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to  Carbon’s Structures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92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924800" cy="3962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Rockwell" pitchFamily="18" charset="0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ptical </a:t>
            </a:r>
            <a:r>
              <a:rPr lang="en-US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roperties And </a:t>
            </a:r>
            <a:r>
              <a:rPr lang="en-US" sz="8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8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xcitons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1" y="1981200"/>
            <a:ext cx="4601029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114800" cy="2342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7" y="1143000"/>
            <a:ext cx="8343900" cy="888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2832100" cy="10918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830872"/>
            <a:ext cx="8153400" cy="960328"/>
          </a:xfrm>
          <a:prstGeom prst="rect">
            <a:avLst/>
          </a:prstGeom>
          <a:solidFill>
            <a:srgbClr val="FFCCFF">
              <a:alpha val="32000"/>
            </a:srgb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58738" indent="-58738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exciton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bound state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hole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are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attracted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other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electrostatic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coulomb force.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71987" y="3733800"/>
            <a:ext cx="214085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66544" y="2971800"/>
            <a:ext cx="214085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2819400"/>
            <a:ext cx="533400" cy="1295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09002" y="4343400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Grosso</a:t>
            </a:r>
            <a:r>
              <a:rPr lang="en-US" b="1" dirty="0" smtClean="0">
                <a:solidFill>
                  <a:schemeClr val="bg1"/>
                </a:solidFill>
              </a:rPr>
              <a:t>  , </a:t>
            </a:r>
            <a:r>
              <a:rPr lang="en-US" b="1" i="1" dirty="0" smtClean="0">
                <a:solidFill>
                  <a:schemeClr val="bg1"/>
                </a:solidFill>
              </a:rPr>
              <a:t>Solid   state   physics  </a:t>
            </a:r>
            <a:r>
              <a:rPr lang="en-US" b="1" dirty="0" smtClean="0">
                <a:solidFill>
                  <a:schemeClr val="bg1"/>
                </a:solidFill>
              </a:rPr>
              <a:t>,  paper : 233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166392"/>
              </p:ext>
            </p:extLst>
          </p:nvPr>
        </p:nvGraphicFramePr>
        <p:xfrm>
          <a:off x="6858000" y="4267200"/>
          <a:ext cx="1523999" cy="4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9" name="Equation" r:id="rId7" imgW="838080" imgH="241200" progId="Equation.DSMT4">
                  <p:embed/>
                </p:oleObj>
              </mc:Choice>
              <mc:Fallback>
                <p:oleObj name="Equation" r:id="rId7" imgW="8380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67200"/>
                        <a:ext cx="1523999" cy="4289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26000"/>
                        </a:schemeClr>
                      </a:solidFill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680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  <p:bldP spid="9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4593" y="-74950"/>
            <a:ext cx="3631122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exciton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A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5350"/>
            <a:ext cx="852668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524000"/>
            <a:ext cx="837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 was  introduced  by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Frenkel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89" y="471993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Frenke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0842" y="471993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Wannier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- Mott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26" y="4719935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Charge transfer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204" y="5334000"/>
            <a:ext cx="6684522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Andre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Moliton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state  physics  for  electronics 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paper  : 364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31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" y="1143000"/>
            <a:ext cx="914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895600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exciton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457200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charge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1295400"/>
            <a:ext cx="560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0 , 1 [singlet , triplet]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2209800" y="381000"/>
            <a:ext cx="381000" cy="3160931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90800" y="205740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Boson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2895600"/>
            <a:ext cx="4291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Bright  and  Dark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3632645"/>
            <a:ext cx="5715001" cy="20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7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210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4047" y="1066800"/>
            <a:ext cx="184731" cy="17177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78" y="1066800"/>
            <a:ext cx="7924800" cy="4495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Bethe – </a:t>
            </a:r>
            <a:r>
              <a:rPr lang="en-US" sz="8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Salpeter</a:t>
            </a:r>
            <a:r>
              <a:rPr lang="en-US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Equation </a:t>
            </a:r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5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505" y="256792"/>
            <a:ext cx="809741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Bethe –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Salpeter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Equation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upload.wikimedia.org/wikipedia/commons/thumb/5/5f/Hans_Bethe.jpg/225px-Hans_Beth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612312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9600" y="2895600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Hans Bethe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200400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1906 - 2005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440668"/>
            <a:ext cx="2502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Nobel Prize for Physics"/>
              </a:rPr>
              <a:t>Nobel Prize for Physics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(1967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16764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2895600"/>
            <a:ext cx="2220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Edwin Ernest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Salpeter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200400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1924 - 2008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90331"/>
              </p:ext>
            </p:extLst>
          </p:nvPr>
        </p:nvGraphicFramePr>
        <p:xfrm>
          <a:off x="760413" y="4876800"/>
          <a:ext cx="7623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3" name="Equation" r:id="rId8" imgW="3111480" imgH="342720" progId="Equation.DSMT4">
                  <p:embed/>
                </p:oleObj>
              </mc:Choice>
              <mc:Fallback>
                <p:oleObj name="Equation" r:id="rId8" imgW="311148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4876800"/>
                        <a:ext cx="7623175" cy="838200"/>
                      </a:xfrm>
                      <a:prstGeom prst="rect">
                        <a:avLst/>
                      </a:prstGeom>
                      <a:solidFill>
                        <a:srgbClr val="002060">
                          <a:alpha val="0"/>
                        </a:srgbClr>
                      </a:solidFill>
                      <a:ln w="38100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38600" y="1289209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equation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was actually first published in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1951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describes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bound states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a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two-body (particles)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system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 a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formalism.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938" y="5726668"/>
            <a:ext cx="809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C.Spataru</a:t>
            </a:r>
            <a:r>
              <a:rPr lang="en-US" b="1" dirty="0" smtClean="0">
                <a:solidFill>
                  <a:schemeClr val="bg1"/>
                </a:solidFill>
              </a:rPr>
              <a:t> , </a:t>
            </a:r>
            <a:r>
              <a:rPr lang="en-US" b="1" dirty="0" err="1" smtClean="0">
                <a:solidFill>
                  <a:schemeClr val="bg1"/>
                </a:solidFill>
              </a:rPr>
              <a:t>S.Ismail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Beigi</a:t>
            </a:r>
            <a:r>
              <a:rPr lang="en-US" b="1" dirty="0" smtClean="0">
                <a:solidFill>
                  <a:schemeClr val="bg1"/>
                </a:solidFill>
              </a:rPr>
              <a:t>  “ </a:t>
            </a:r>
            <a:r>
              <a:rPr lang="en-US" b="1" dirty="0" err="1" smtClean="0">
                <a:solidFill>
                  <a:schemeClr val="bg1"/>
                </a:solidFill>
              </a:rPr>
              <a:t>Excitonic</a:t>
            </a:r>
            <a:r>
              <a:rPr lang="en-US" b="1" dirty="0" smtClean="0">
                <a:solidFill>
                  <a:schemeClr val="bg1"/>
                </a:solidFill>
              </a:rPr>
              <a:t>  Effects  of  SWNT ” , Phys.Rev.Lett.92  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 smtClean="0">
                <a:solidFill>
                  <a:schemeClr val="bg1"/>
                </a:solidFill>
              </a:rPr>
              <a:t> ( 2004 )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810000"/>
            <a:ext cx="8066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Original article : A 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Relativistic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Equation 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Bound-State  Problems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E.E.Salpeter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and   </a:t>
            </a:r>
            <a:r>
              <a:rPr lang="en-US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H.Bethe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,  </a:t>
            </a:r>
            <a:r>
              <a:rPr lang="en-US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Phys.Rev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84 , 1232-1242  (1951)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36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84535"/>
              </p:ext>
            </p:extLst>
          </p:nvPr>
        </p:nvGraphicFramePr>
        <p:xfrm>
          <a:off x="533400" y="304800"/>
          <a:ext cx="82645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8" name="Equation" r:id="rId3" imgW="3047760" imgH="342720" progId="Equation.DSMT4">
                  <p:embed/>
                </p:oleObj>
              </mc:Choice>
              <mc:Fallback>
                <p:oleObj name="Equation" r:id="rId3" imgW="304776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8264525" cy="979488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298383"/>
              </p:ext>
            </p:extLst>
          </p:nvPr>
        </p:nvGraphicFramePr>
        <p:xfrm>
          <a:off x="228600" y="1600200"/>
          <a:ext cx="3581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9" name="Equation" r:id="rId5" imgW="1054080" imgH="241200" progId="Equation.DSMT4">
                  <p:embed/>
                </p:oleObj>
              </mc:Choice>
              <mc:Fallback>
                <p:oleObj name="Equation" r:id="rId5" imgW="105408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3581400" cy="6096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alpha val="0"/>
                        </a:schemeClr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48515"/>
              </p:ext>
            </p:extLst>
          </p:nvPr>
        </p:nvGraphicFramePr>
        <p:xfrm>
          <a:off x="4953000" y="1600200"/>
          <a:ext cx="3822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0" name="Equation" r:id="rId7" imgW="1244520" imgH="279360" progId="Equation.DSMT4">
                  <p:embed/>
                </p:oleObj>
              </mc:Choice>
              <mc:Fallback>
                <p:oleObj name="Equation" r:id="rId7" imgW="124452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3822700" cy="6096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alpha val="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10957"/>
              </p:ext>
            </p:extLst>
          </p:nvPr>
        </p:nvGraphicFramePr>
        <p:xfrm>
          <a:off x="2209800" y="2514600"/>
          <a:ext cx="3962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1" name="Equation" r:id="rId9" imgW="1193760" imgH="355320" progId="Equation.DSMT4">
                  <p:embed/>
                </p:oleObj>
              </mc:Choice>
              <mc:Fallback>
                <p:oleObj name="Equation" r:id="rId9" imgW="1193760" imgH="355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3962400" cy="7620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alpha val="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67200"/>
              </p:ext>
            </p:extLst>
          </p:nvPr>
        </p:nvGraphicFramePr>
        <p:xfrm>
          <a:off x="257175" y="3578225"/>
          <a:ext cx="86280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2" name="Equation" r:id="rId11" imgW="3301920" imgH="279360" progId="Equation.DSMT4">
                  <p:embed/>
                </p:oleObj>
              </mc:Choice>
              <mc:Fallback>
                <p:oleObj name="Equation" r:id="rId11" imgW="3301920" imgH="2793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578225"/>
                        <a:ext cx="8628063" cy="765175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alpha val="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43502"/>
              </p:ext>
            </p:extLst>
          </p:nvPr>
        </p:nvGraphicFramePr>
        <p:xfrm>
          <a:off x="292100" y="4641850"/>
          <a:ext cx="85471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3" name="Equation" r:id="rId13" imgW="3009600" imgH="279360" progId="Equation.DSMT4">
                  <p:embed/>
                </p:oleObj>
              </mc:Choice>
              <mc:Fallback>
                <p:oleObj name="Equation" r:id="rId13" imgW="3009600" imgH="2793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4641850"/>
                        <a:ext cx="8547100" cy="76835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alpha val="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352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4114800"/>
            <a:ext cx="8517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Until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mid-1980’s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pure  solid  carbon  was  thought 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exist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in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only  two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physical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forms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: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diamond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and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graphite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95071"/>
            <a:ext cx="35076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53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Carbon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atom  has 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six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electrons . 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9668">
            <a:off x="5617663" y="1480547"/>
            <a:ext cx="2980513" cy="2242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48836" y="2590800"/>
                <a:ext cx="3999493" cy="869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36" y="2590800"/>
                <a:ext cx="3999493" cy="8695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743201" y="2590799"/>
            <a:ext cx="2523270" cy="869597"/>
          </a:xfrm>
          <a:prstGeom prst="rect">
            <a:avLst/>
          </a:prstGeom>
          <a:solidFill>
            <a:srgbClr val="FFFF9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93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30861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06705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158" y="4648200"/>
            <a:ext cx="2520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Graphite</a:t>
            </a:r>
            <a:endParaRPr lang="en-US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736" y="830759"/>
            <a:ext cx="2425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Diamond</a:t>
            </a:r>
            <a:endParaRPr lang="en-US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39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291405"/>
                <a:ext cx="7773282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 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1985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,  Richard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Smalley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and  group  of  researchers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made  an  interesting  discovery 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𝟔𝟎</m:t>
                        </m:r>
                      </m:sub>
                    </m:sSub>
                  </m:oMath>
                </a14:m>
                <a:endPara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1405"/>
                <a:ext cx="7773282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58" name="Picture 2" descr="buckminsterfuller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4999"/>
            <a:ext cx="54102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2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057" y="457200"/>
            <a:ext cx="4068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Nanotubes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318337"/>
            <a:ext cx="3623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Comic Sans MS" pitchFamily="66" charset="0"/>
              </a:rPr>
              <a:t>Graphene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2863"/>
            <a:ext cx="3095625" cy="4089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33147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41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4953000"/>
          </a:xfrm>
        </p:spPr>
        <p:txBody>
          <a:bodyPr/>
          <a:lstStyle/>
          <a:p>
            <a:pPr algn="ctr"/>
            <a:r>
              <a:rPr lang="en-GB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</a:t>
            </a:r>
            <a:br>
              <a:rPr lang="en-GB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GB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arbon</a:t>
            </a:r>
            <a:br>
              <a:rPr lang="en-GB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Nanotubes</a:t>
            </a:r>
            <a:r>
              <a:rPr lang="en-GB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8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60648"/>
            <a:ext cx="895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SzPct val="200000"/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nanotubes 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were discovered in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Iijima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Content Placeholder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2403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72555" y="5301208"/>
            <a:ext cx="14303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30" tIns="41765" rIns="83530" bIns="4176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3300"/>
                </a:solidFill>
                <a:latin typeface="Comic Sans MS" pitchFamily="66" charset="0"/>
                <a:cs typeface="Arial" charset="0"/>
              </a:rPr>
              <a:t>Graphite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535">
            <a:off x="4795993" y="1448402"/>
            <a:ext cx="3702761" cy="32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30029" y="5392480"/>
            <a:ext cx="5578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30" tIns="41765" rIns="83530" bIns="4176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 single layer of graphite,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graphene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76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Horiz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8030</TotalTime>
  <Words>1325</Words>
  <Application>Microsoft Office PowerPoint</Application>
  <PresentationFormat>On-screen Show (4:3)</PresentationFormat>
  <Paragraphs>169</Paragraphs>
  <Slides>36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Horizon</vt:lpstr>
      <vt:lpstr>Equation</vt:lpstr>
      <vt:lpstr>        In  The  Name  Of  Allah excitons   in  single – walled  carbon   nanotubes nasim  moradi graduate  student  of  atomic  and  molEcular  physics under  supervision  of  :  dr. Fazeli  and  dr. mozaffari qom 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 Of  Carbon  Nanotubes </vt:lpstr>
      <vt:lpstr>PowerPoint Presentation</vt:lpstr>
      <vt:lpstr>PowerPoint Presentation</vt:lpstr>
      <vt:lpstr>Images  of  nanotubes</vt:lpstr>
      <vt:lpstr>PowerPoint Presentation</vt:lpstr>
      <vt:lpstr>PowerPoint Presentation</vt:lpstr>
      <vt:lpstr>PowerPoint Presentation</vt:lpstr>
      <vt:lpstr>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Optical Properties And Excitons</vt:lpstr>
      <vt:lpstr>PowerPoint Presentation</vt:lpstr>
      <vt:lpstr>PowerPoint Presentation</vt:lpstr>
      <vt:lpstr>PowerPoint Presentation</vt:lpstr>
      <vt:lpstr>Bethe – Salpeter  Equation 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  Electronic and transport properties of nanotubes  nasim  morady  graduate student of  atomic and molcular physics  University of qom</dc:title>
  <dc:creator>wistful70</dc:creator>
  <cp:lastModifiedBy>MRT</cp:lastModifiedBy>
  <cp:revision>788</cp:revision>
  <dcterms:created xsi:type="dcterms:W3CDTF">2011-07-15T14:07:36Z</dcterms:created>
  <dcterms:modified xsi:type="dcterms:W3CDTF">2015-06-06T18:44:52Z</dcterms:modified>
</cp:coreProperties>
</file>