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84" r:id="rId1"/>
  </p:sldMasterIdLst>
  <p:notesMasterIdLst>
    <p:notesMasterId r:id="rId15"/>
  </p:notesMasterIdLst>
  <p:handoutMasterIdLst>
    <p:handoutMasterId r:id="rId16"/>
  </p:handoutMasterIdLst>
  <p:sldIdLst>
    <p:sldId id="269" r:id="rId2"/>
    <p:sldId id="262" r:id="rId3"/>
    <p:sldId id="257" r:id="rId4"/>
    <p:sldId id="261" r:id="rId5"/>
    <p:sldId id="264" r:id="rId6"/>
    <p:sldId id="265" r:id="rId7"/>
    <p:sldId id="260" r:id="rId8"/>
    <p:sldId id="259" r:id="rId9"/>
    <p:sldId id="263" r:id="rId10"/>
    <p:sldId id="267" r:id="rId11"/>
    <p:sldId id="268" r:id="rId12"/>
    <p:sldId id="258" r:id="rId13"/>
    <p:sldId id="266" r:id="rId14"/>
  </p:sldIdLst>
  <p:sldSz cx="6858000" cy="9144000" type="screen4x3"/>
  <p:notesSz cx="6858000" cy="9144000"/>
  <p:custShowLst>
    <p:custShow name="Custom Show 1" id="0">
      <p:sldLst>
        <p:sld r:id="rId4"/>
        <p:sld r:id="rId13"/>
        <p:sld r:id="rId9"/>
        <p:sld r:id="rId8"/>
        <p:sld r:id="rId5"/>
        <p:sld r:id="rId3"/>
        <p:sld r:id="rId10"/>
        <p:sld r:id="rId6"/>
        <p:sld r:id="rId14"/>
        <p:sld r:id="rId11"/>
      </p:sldLst>
    </p:custShow>
    <p:custShow name="Custom Show 2" id="1">
      <p:sldLst>
        <p:sld r:id="rId3"/>
        <p:sld r:id="rId4"/>
        <p:sld r:id="rId5"/>
        <p:sld r:id="rId6"/>
        <p:sld r:id="rId7"/>
        <p:sld r:id="rId8"/>
        <p:sld r:id="rId9"/>
        <p:sld r:id="rId10"/>
        <p:sld r:id="rId11"/>
        <p:sld r:id="rId12"/>
        <p:sld r:id="rId13"/>
      </p:sldLst>
    </p:custShow>
  </p:custShow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davi" initials="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22" autoAdjust="0"/>
    <p:restoredTop sz="86322" autoAdjust="0"/>
  </p:normalViewPr>
  <p:slideViewPr>
    <p:cSldViewPr>
      <p:cViewPr>
        <p:scale>
          <a:sx n="69" d="100"/>
          <a:sy n="69" d="100"/>
        </p:scale>
        <p:origin x="-1314" y="-72"/>
      </p:cViewPr>
      <p:guideLst>
        <p:guide orient="horz" pos="2880"/>
        <p:guide pos="2160"/>
      </p:guideLst>
    </p:cSldViewPr>
  </p:slideViewPr>
  <p:outlineViewPr>
    <p:cViewPr>
      <p:scale>
        <a:sx n="33" d="100"/>
        <a:sy n="33" d="100"/>
      </p:scale>
      <p:origin x="132" y="0"/>
    </p:cViewPr>
  </p:outlineViewPr>
  <p:notesTextViewPr>
    <p:cViewPr>
      <p:scale>
        <a:sx n="100" d="100"/>
        <a:sy n="100" d="100"/>
      </p:scale>
      <p:origin x="0" y="0"/>
    </p:cViewPr>
  </p:notesTextViewPr>
  <p:sorterViewPr>
    <p:cViewPr>
      <p:scale>
        <a:sx n="66" d="100"/>
        <a:sy n="66" d="100"/>
      </p:scale>
      <p:origin x="-108" y="0"/>
    </p:cViewPr>
  </p:sorterViewPr>
  <p:notesViewPr>
    <p:cSldViewPr>
      <p:cViewPr varScale="1">
        <p:scale>
          <a:sx n="51" d="100"/>
          <a:sy n="51" d="100"/>
        </p:scale>
        <p:origin x="-18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6"/>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8" name="Slide Number Placeholder 7"/>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B242C204-8F6E-4FFE-8F71-39FEF6D37FCA}" type="slidenum">
              <a:rPr lang="fa-IR" smtClean="0"/>
              <a:pPr/>
              <a:t>‹#›</a:t>
            </a:fld>
            <a:endParaRPr lang="fa-IR"/>
          </a:p>
        </p:txBody>
      </p:sp>
      <p:sp>
        <p:nvSpPr>
          <p:cNvPr id="10" name="Date Placeholder 9"/>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D0FE933C-9186-435A-A7F0-F924D8698467}" type="datetimeFigureOut">
              <a:rPr lang="fa-IR" smtClean="0"/>
              <a:pPr/>
              <a:t>08/13/1435</a:t>
            </a:fld>
            <a:endParaRPr lang="fa-IR"/>
          </a:p>
        </p:txBody>
      </p:sp>
      <p:sp>
        <p:nvSpPr>
          <p:cNvPr id="11" name="Header Placeholder 10"/>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Tree>
    <p:extLst>
      <p:ext uri="{BB962C8B-B14F-4D97-AF65-F5344CB8AC3E}">
        <p14:creationId xmlns:p14="http://schemas.microsoft.com/office/powerpoint/2010/main" val="1244891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431AEE5-7B86-459C-8BF8-58D8DFEF829F}" type="datetimeFigureOut">
              <a:rPr lang="fa-IR" smtClean="0"/>
              <a:pPr/>
              <a:t>08/13/1435</a:t>
            </a:fld>
            <a:endParaRPr lang="fa-IR"/>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8F6BA94-B695-429F-BD89-A1A717B09E85}" type="slidenum">
              <a:rPr lang="fa-IR" smtClean="0"/>
              <a:pPr/>
              <a:t>‹#›</a:t>
            </a:fld>
            <a:endParaRPr lang="fa-IR"/>
          </a:p>
        </p:txBody>
      </p:sp>
    </p:spTree>
    <p:extLst>
      <p:ext uri="{BB962C8B-B14F-4D97-AF65-F5344CB8AC3E}">
        <p14:creationId xmlns:p14="http://schemas.microsoft.com/office/powerpoint/2010/main" val="3566677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8F6BA94-B695-429F-BD89-A1A717B09E85}" type="slidenum">
              <a:rPr lang="fa-IR" smtClean="0"/>
              <a:pPr/>
              <a:t>5</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88F6BA94-B695-429F-BD89-A1A717B09E85}" type="slidenum">
              <a:rPr lang="fa-IR" smtClean="0"/>
              <a:pPr/>
              <a:t>8</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514350" y="2336802"/>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2824" y="6604000"/>
            <a:ext cx="6860824" cy="2549451"/>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08507E9-EDF0-44CC-AA95-26DDDDB7D037}" type="datetimeFigureOut">
              <a:rPr lang="fa-IR" smtClean="0"/>
              <a:pPr/>
              <a:t>08/13/1435</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93A5D61-01FE-4A94-A4DB-F8B6210191F2}" type="slidenum">
              <a:rPr lang="fa-IR" smtClean="0"/>
              <a:pPr/>
              <a:t>‹#›</a:t>
            </a:fld>
            <a:endParaRPr lang="fa-I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1975106"/>
            <a:ext cx="6172200" cy="584809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8507E9-EDF0-44CC-AA95-26DDDDB7D037}" type="datetimeFigureOut">
              <a:rPr lang="fa-IR" smtClean="0"/>
              <a:pPr/>
              <a:t>08/13/1435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693A5D61-01FE-4A94-A4DB-F8B6210191F2}" type="slidenum">
              <a:rPr lang="fa-IR" smtClean="0"/>
              <a:pPr/>
              <a:t>‹#›</a:t>
            </a:fld>
            <a:endParaRPr lang="fa-I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3010" y="366187"/>
            <a:ext cx="1333103" cy="745701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66188"/>
            <a:ext cx="4743450" cy="745701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8507E9-EDF0-44CC-AA95-26DDDDB7D037}" type="datetimeFigureOut">
              <a:rPr lang="fa-IR" smtClean="0"/>
              <a:pPr/>
              <a:t>08/13/1435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693A5D61-01FE-4A94-A4DB-F8B6210191F2}" type="slidenum">
              <a:rPr lang="fa-IR" smtClean="0"/>
              <a:pPr/>
              <a:t>‹#›</a:t>
            </a:fld>
            <a:endParaRPr lang="fa-I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08507E9-EDF0-44CC-AA95-26DDDDB7D037}" type="datetimeFigureOut">
              <a:rPr lang="fa-IR" smtClean="0"/>
              <a:pPr/>
              <a:t>08/13/1435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693A5D61-01FE-4A94-A4DB-F8B6210191F2}"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08507E9-EDF0-44CC-AA95-26DDDDB7D037}" type="datetimeFigureOut">
              <a:rPr lang="fa-IR" smtClean="0"/>
              <a:pPr/>
              <a:t>08/13/1435</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693A5D61-01FE-4A94-A4DB-F8B6210191F2}" type="slidenum">
              <a:rPr lang="fa-IR" smtClean="0"/>
              <a:pPr/>
              <a:t>‹#›</a:t>
            </a:fld>
            <a:endParaRPr lang="fa-IR"/>
          </a:p>
        </p:txBody>
      </p:sp>
      <p:sp>
        <p:nvSpPr>
          <p:cNvPr id="7" name="Chevron 6"/>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48615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08507E9-EDF0-44CC-AA95-26DDDDB7D037}" type="datetimeFigureOut">
              <a:rPr lang="fa-IR" smtClean="0"/>
              <a:pPr/>
              <a:t>08/13/1435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693A5D61-01FE-4A94-A4DB-F8B6210191F2}"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6172200" cy="1524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3770"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1925726"/>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3769" y="1925726"/>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08507E9-EDF0-44CC-AA95-26DDDDB7D037}" type="datetimeFigureOut">
              <a:rPr lang="fa-IR" smtClean="0"/>
              <a:pPr/>
              <a:t>08/13/1435</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693A5D61-01FE-4A94-A4DB-F8B6210191F2}"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08507E9-EDF0-44CC-AA95-26DDDDB7D037}" type="datetimeFigureOut">
              <a:rPr lang="fa-IR" smtClean="0"/>
              <a:pPr/>
              <a:t>08/13/1435</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693A5D61-01FE-4A94-A4DB-F8B6210191F2}"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08507E9-EDF0-44CC-AA95-26DDDDB7D037}" type="datetimeFigureOut">
              <a:rPr lang="fa-IR" smtClean="0"/>
              <a:pPr/>
              <a:t>08/13/1435</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693A5D61-01FE-4A94-A4DB-F8B6210191F2}" type="slidenum">
              <a:rPr lang="fa-IR" smtClean="0"/>
              <a:pPr/>
              <a:t>‹#›</a:t>
            </a:fld>
            <a:endParaRPr lang="fa-I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5045274" y="8543925"/>
            <a:ext cx="1440180" cy="487680"/>
          </a:xfrm>
        </p:spPr>
        <p:txBody>
          <a:bodyPr/>
          <a:lstStyle>
            <a:extLst/>
          </a:lstStyle>
          <a:p>
            <a:fld id="{108507E9-EDF0-44CC-AA95-26DDDDB7D037}" type="datetimeFigureOut">
              <a:rPr lang="fa-IR" smtClean="0"/>
              <a:pPr/>
              <a:t>08/13/1435</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693A5D61-01FE-4A94-A4DB-F8B6210191F2}"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55924" y="7257870"/>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08507E9-EDF0-44CC-AA95-26DDDDB7D037}" type="datetimeFigureOut">
              <a:rPr lang="fa-IR" smtClean="0"/>
              <a:pPr/>
              <a:t>08/13/1435</a:t>
            </a:fld>
            <a:endParaRPr lang="fa-IR"/>
          </a:p>
        </p:txBody>
      </p:sp>
      <p:sp>
        <p:nvSpPr>
          <p:cNvPr id="6" name="Footer Placeholder 5"/>
          <p:cNvSpPr>
            <a:spLocks noGrp="1"/>
          </p:cNvSpPr>
          <p:nvPr>
            <p:ph type="ftr" sz="quarter" idx="11"/>
          </p:nvPr>
        </p:nvSpPr>
        <p:spPr>
          <a:xfrm>
            <a:off x="3285054" y="8543926"/>
            <a:ext cx="1763011" cy="486833"/>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93A5D61-01FE-4A94-A4DB-F8B6210191F2}" type="slidenum">
              <a:rPr lang="fa-IR" smtClean="0"/>
              <a:pPr/>
              <a:t>‹#›</a:t>
            </a:fld>
            <a:endParaRPr lang="fa-IR"/>
          </a:p>
        </p:txBody>
      </p:sp>
      <p:sp>
        <p:nvSpPr>
          <p:cNvPr id="2" name="Title 1"/>
          <p:cNvSpPr>
            <a:spLocks noGrp="1"/>
          </p:cNvSpPr>
          <p:nvPr>
            <p:ph type="title"/>
          </p:nvPr>
        </p:nvSpPr>
        <p:spPr>
          <a:xfrm>
            <a:off x="171450" y="6486830"/>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4532" y="7721671"/>
            <a:ext cx="2551736" cy="144115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4532" y="7721671"/>
            <a:ext cx="2551736" cy="1441157"/>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342900" y="1975105"/>
            <a:ext cx="6172200" cy="6034617"/>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108507E9-EDF0-44CC-AA95-26DDDDB7D037}" type="datetimeFigureOut">
              <a:rPr lang="fa-IR" smtClean="0"/>
              <a:pPr/>
              <a:t>08/13/1435</a:t>
            </a:fld>
            <a:endParaRPr lang="fa-IR"/>
          </a:p>
        </p:txBody>
      </p:sp>
      <p:sp>
        <p:nvSpPr>
          <p:cNvPr id="22" name="Footer Placeholder 21"/>
          <p:cNvSpPr>
            <a:spLocks noGrp="1"/>
          </p:cNvSpPr>
          <p:nvPr>
            <p:ph type="ftr" sz="quarter" idx="3"/>
          </p:nvPr>
        </p:nvSpPr>
        <p:spPr>
          <a:xfrm>
            <a:off x="3285054" y="8543926"/>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6485454" y="8543926"/>
            <a:ext cx="274320" cy="486833"/>
          </a:xfrm>
          <a:prstGeom prst="rect">
            <a:avLst/>
          </a:prstGeom>
        </p:spPr>
        <p:txBody>
          <a:bodyPr vert="horz" anchor="b"/>
          <a:lstStyle>
            <a:lvl1pPr algn="r" eaLnBrk="1" latinLnBrk="0" hangingPunct="1">
              <a:defRPr kumimoji="0" sz="1000" b="0">
                <a:solidFill>
                  <a:schemeClr val="tx1"/>
                </a:solidFill>
              </a:defRPr>
            </a:lvl1pPr>
            <a:extLst/>
          </a:lstStyle>
          <a:p>
            <a:fld id="{693A5D61-01FE-4A94-A4DB-F8B6210191F2}"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342900" y="611560"/>
            <a:ext cx="6172200" cy="1278624"/>
          </a:xfrm>
        </p:spPr>
        <p:txBody>
          <a:bodyPr/>
          <a:lstStyle/>
          <a:p>
            <a:endParaRPr lang="en-US" dirty="0"/>
          </a:p>
        </p:txBody>
      </p:sp>
      <p:pic>
        <p:nvPicPr>
          <p:cNvPr id="2050" name="Picture 2" descr="C:\Users\sajjad\Desktop\1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 y="-1"/>
            <a:ext cx="6876030" cy="78123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Documents and Settings\Hamid\Desktop\نشریه نشان\c60e0331c8994a2aa8002ef743e4dae2.jpg"/>
          <p:cNvPicPr>
            <a:picLocks noChangeAspect="1" noChangeArrowheads="1"/>
          </p:cNvPicPr>
          <p:nvPr/>
        </p:nvPicPr>
        <p:blipFill>
          <a:blip r:embed="rId3"/>
          <a:srcRect/>
          <a:stretch>
            <a:fillRect/>
          </a:stretch>
        </p:blipFill>
        <p:spPr bwMode="auto">
          <a:xfrm>
            <a:off x="764704" y="868214"/>
            <a:ext cx="2636680" cy="489343"/>
          </a:xfrm>
          <a:prstGeom prst="rect">
            <a:avLst/>
          </a:prstGeom>
          <a:noFill/>
        </p:spPr>
      </p:pic>
      <p:pic>
        <p:nvPicPr>
          <p:cNvPr id="6" name="Picture 5" descr="C:\Documents and Settings\Hamid\Desktop\مطالب نشریه\38.jpg"/>
          <p:cNvPicPr>
            <a:picLocks noChangeAspect="1" noChangeArrowheads="1"/>
          </p:cNvPicPr>
          <p:nvPr/>
        </p:nvPicPr>
        <p:blipFill>
          <a:blip r:embed="rId4"/>
          <a:srcRect/>
          <a:stretch>
            <a:fillRect/>
          </a:stretch>
        </p:blipFill>
        <p:spPr bwMode="auto">
          <a:xfrm>
            <a:off x="-18030" y="7812360"/>
            <a:ext cx="6876030" cy="1368152"/>
          </a:xfrm>
          <a:prstGeom prst="rect">
            <a:avLst/>
          </a:prstGeom>
          <a:noFill/>
        </p:spPr>
      </p:pic>
      <p:sp>
        <p:nvSpPr>
          <p:cNvPr id="7" name="TextBox 6"/>
          <p:cNvSpPr txBox="1"/>
          <p:nvPr/>
        </p:nvSpPr>
        <p:spPr>
          <a:xfrm>
            <a:off x="137112" y="99953"/>
            <a:ext cx="3929066" cy="1015663"/>
          </a:xfrm>
          <a:prstGeom prst="rect">
            <a:avLst/>
          </a:prstGeom>
          <a:noFill/>
        </p:spPr>
        <p:txBody>
          <a:bodyPr wrap="square" rtlCol="1">
            <a:spAutoFit/>
          </a:bodyPr>
          <a:lstStyle/>
          <a:p>
            <a:pPr algn="ctr"/>
            <a:r>
              <a:rPr lang="fa-IR" sz="6000" b="1" spc="600" dirty="0" smtClean="0">
                <a:cs typeface="Andalus" pitchFamily="2" charset="-78"/>
              </a:rPr>
              <a:t>نشان</a:t>
            </a:r>
            <a:endParaRPr lang="fa-IR" sz="6000" b="1" spc="600" dirty="0">
              <a:cs typeface="Andalus" pitchFamily="2" charset="-78"/>
            </a:endParaRPr>
          </a:p>
        </p:txBody>
      </p:sp>
      <p:sp>
        <p:nvSpPr>
          <p:cNvPr id="8" name="TextBox 7"/>
          <p:cNvSpPr txBox="1"/>
          <p:nvPr/>
        </p:nvSpPr>
        <p:spPr>
          <a:xfrm>
            <a:off x="116632" y="1357557"/>
            <a:ext cx="3429024" cy="415498"/>
          </a:xfrm>
          <a:prstGeom prst="rect">
            <a:avLst/>
          </a:prstGeom>
          <a:noFill/>
        </p:spPr>
        <p:txBody>
          <a:bodyPr wrap="square" rtlCol="1">
            <a:spAutoFit/>
          </a:bodyPr>
          <a:lstStyle/>
          <a:p>
            <a:r>
              <a:rPr lang="fa-IR" sz="1050" dirty="0" smtClean="0"/>
              <a:t>گاهنامه فرهنگ هنر و ادبیات مقاومت- شماره2 – خرداد ماه 93</a:t>
            </a:r>
          </a:p>
          <a:p>
            <a:endParaRPr lang="fa-IR" sz="1050" dirty="0"/>
          </a:p>
        </p:txBody>
      </p:sp>
    </p:spTree>
    <p:extLst>
      <p:ext uri="{BB962C8B-B14F-4D97-AF65-F5344CB8AC3E}">
        <p14:creationId xmlns:p14="http://schemas.microsoft.com/office/powerpoint/2010/main" val="338319406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428736" y="3357554"/>
            <a:ext cx="4214842" cy="1643074"/>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cxnSp>
        <p:nvCxnSpPr>
          <p:cNvPr id="6" name="Straight Connector 5"/>
          <p:cNvCxnSpPr/>
          <p:nvPr/>
        </p:nvCxnSpPr>
        <p:spPr>
          <a:xfrm rot="10800000">
            <a:off x="0" y="428597"/>
            <a:ext cx="685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85362" y="4000512"/>
            <a:ext cx="800023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643081" y="4572000"/>
            <a:ext cx="9143206" cy="794"/>
          </a:xfrm>
          <a:prstGeom prst="line">
            <a:avLst/>
          </a:prstGeom>
        </p:spPr>
        <p:style>
          <a:lnRef idx="1">
            <a:schemeClr val="accent1"/>
          </a:lnRef>
          <a:fillRef idx="0">
            <a:schemeClr val="accent1"/>
          </a:fillRef>
          <a:effectRef idx="0">
            <a:schemeClr val="accent1"/>
          </a:effectRef>
          <a:fontRef idx="minor">
            <a:schemeClr val="tx1"/>
          </a:fontRef>
        </p:style>
      </p:cxnSp>
      <p:pic>
        <p:nvPicPr>
          <p:cNvPr id="2051" name="Picture 3" descr="C:\Documents and Settings\Hamid\Desktop\نشریه نشان\IMG_۲۰۱۴۰۵۲۷_۱۷۳۰۳۶_3_.jpg"/>
          <p:cNvPicPr>
            <a:picLocks noChangeAspect="1" noChangeArrowheads="1"/>
          </p:cNvPicPr>
          <p:nvPr/>
        </p:nvPicPr>
        <p:blipFill>
          <a:blip r:embed="rId2"/>
          <a:srcRect/>
          <a:stretch>
            <a:fillRect/>
          </a:stretch>
        </p:blipFill>
        <p:spPr bwMode="auto">
          <a:xfrm>
            <a:off x="2357430" y="1000100"/>
            <a:ext cx="2357454" cy="2500330"/>
          </a:xfrm>
          <a:prstGeom prst="rect">
            <a:avLst/>
          </a:prstGeom>
          <a:noFill/>
        </p:spPr>
      </p:pic>
      <p:sp>
        <p:nvSpPr>
          <p:cNvPr id="21" name="TextBox 20"/>
          <p:cNvSpPr txBox="1"/>
          <p:nvPr/>
        </p:nvSpPr>
        <p:spPr>
          <a:xfrm>
            <a:off x="2428868" y="500034"/>
            <a:ext cx="2286016" cy="400110"/>
          </a:xfrm>
          <a:prstGeom prst="rect">
            <a:avLst/>
          </a:prstGeom>
          <a:noFill/>
        </p:spPr>
        <p:txBody>
          <a:bodyPr wrap="square" rtlCol="1">
            <a:spAutoFit/>
          </a:bodyPr>
          <a:lstStyle/>
          <a:p>
            <a:pPr algn="ctr"/>
            <a:r>
              <a:rPr lang="fa-IR" sz="2000" b="1" spc="300" dirty="0" smtClean="0">
                <a:solidFill>
                  <a:srgbClr val="002060"/>
                </a:solidFill>
              </a:rPr>
              <a:t>پدر از زبان پسر </a:t>
            </a:r>
            <a:endParaRPr lang="fa-IR" sz="2000" b="1" spc="300" dirty="0">
              <a:solidFill>
                <a:srgbClr val="002060"/>
              </a:solidFill>
            </a:endParaRPr>
          </a:p>
        </p:txBody>
      </p:sp>
      <p:cxnSp>
        <p:nvCxnSpPr>
          <p:cNvPr id="23" name="Straight Connector 22"/>
          <p:cNvCxnSpPr/>
          <p:nvPr/>
        </p:nvCxnSpPr>
        <p:spPr>
          <a:xfrm>
            <a:off x="2357430" y="928662"/>
            <a:ext cx="235745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071943" y="2214149"/>
            <a:ext cx="2571768" cy="794"/>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43050" y="3786182"/>
            <a:ext cx="3857652" cy="938719"/>
          </a:xfrm>
          <a:prstGeom prst="rect">
            <a:avLst/>
          </a:prstGeom>
          <a:noFill/>
        </p:spPr>
        <p:txBody>
          <a:bodyPr wrap="square" rtlCol="1">
            <a:spAutoFit/>
          </a:bodyPr>
          <a:lstStyle/>
          <a:p>
            <a:pPr algn="ctr"/>
            <a:r>
              <a:rPr lang="fa-IR" sz="1100" b="1" dirty="0" smtClean="0"/>
              <a:t>آقای رضاحسین پور فرزند جانباز سرافراز شهید مهندس حسین حسین پور از بسیجیان پایگاه شهید کامیاب هستند ، پدر ایشان در سال 91/6/6 به علت شیمیایی شدن و همچنین مجروح شدن به وسیله ترکش و .. به درجه رفیع شهادت رسیدن ما از ایشان خواهش کردیم کمی در مورد پدرشان و کارهایی که در طی این چند سال انجام دادند برایمان توضیح دهند با ما همراه باشید </a:t>
            </a:r>
            <a:endParaRPr lang="fa-IR" sz="1100" b="1" dirty="0"/>
          </a:p>
        </p:txBody>
      </p:sp>
      <p:sp>
        <p:nvSpPr>
          <p:cNvPr id="32" name="Rectangle 31"/>
          <p:cNvSpPr/>
          <p:nvPr/>
        </p:nvSpPr>
        <p:spPr>
          <a:xfrm>
            <a:off x="3643314" y="5072066"/>
            <a:ext cx="2000264" cy="3857652"/>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33" name="Rectangle 32"/>
          <p:cNvSpPr/>
          <p:nvPr/>
        </p:nvSpPr>
        <p:spPr>
          <a:xfrm>
            <a:off x="1714488" y="5214942"/>
            <a:ext cx="1857388" cy="3071834"/>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34" name="TextBox 33"/>
          <p:cNvSpPr txBox="1"/>
          <p:nvPr/>
        </p:nvSpPr>
        <p:spPr>
          <a:xfrm>
            <a:off x="428604" y="7643834"/>
            <a:ext cx="1285884" cy="369332"/>
          </a:xfrm>
          <a:prstGeom prst="rect">
            <a:avLst/>
          </a:prstGeom>
          <a:noFill/>
        </p:spPr>
        <p:txBody>
          <a:bodyPr wrap="square" rtlCol="1">
            <a:spAutoFit/>
          </a:bodyPr>
          <a:lstStyle/>
          <a:p>
            <a:r>
              <a:rPr lang="fa-IR" dirty="0" smtClean="0"/>
              <a:t>&gt;&gt;&gt;&gt;&gt;&gt;</a:t>
            </a:r>
            <a:endParaRPr lang="fa-IR" dirty="0"/>
          </a:p>
        </p:txBody>
      </p:sp>
      <p:sp>
        <p:nvSpPr>
          <p:cNvPr id="35" name="TextBox 34"/>
          <p:cNvSpPr txBox="1"/>
          <p:nvPr/>
        </p:nvSpPr>
        <p:spPr>
          <a:xfrm>
            <a:off x="3857628" y="5286380"/>
            <a:ext cx="1643074" cy="3323987"/>
          </a:xfrm>
          <a:prstGeom prst="rect">
            <a:avLst/>
          </a:prstGeom>
          <a:noFill/>
        </p:spPr>
        <p:txBody>
          <a:bodyPr wrap="square" rtlCol="1">
            <a:spAutoFit/>
          </a:bodyPr>
          <a:lstStyle/>
          <a:p>
            <a:r>
              <a:rPr lang="fa-IR" sz="1050" dirty="0" smtClean="0"/>
              <a:t>من رضا حسین پور 17 سال دارم و فرزند ارشد خانواده هستم و الان که پدرهم نیست مرد خانه هستم من یک برادر کوچکتر از خودم به نام مهدی دارم او خیلی بی تابی پدر را می کند و جای خالیش را برای همه ی ما پر رنگ و پر رنگ تر می کند، مادرم واقعا نمونه زن کاملی است و الان هم به عنوان ستون خانواده هوای من و مهدی را دارد . پدرم مهندس حسین حسین پور در 16 سالگی درس و مدرسه را رها کرد و به جبهه رفت تاریخ اعزامش 65/7/28 به جنوب بود همانطور که همه ی ما می دانیم دو سال بیشتر از جنگ نمانده بود در طی این دو سال ایشان با آن سن کم رشادتهای بسیاری انجام دادند بدنش پر از ترکش و یادگار </a:t>
            </a:r>
            <a:endParaRPr lang="fa-IR" sz="1050" dirty="0"/>
          </a:p>
        </p:txBody>
      </p:sp>
      <p:sp>
        <p:nvSpPr>
          <p:cNvPr id="36" name="TextBox 35"/>
          <p:cNvSpPr txBox="1"/>
          <p:nvPr/>
        </p:nvSpPr>
        <p:spPr>
          <a:xfrm>
            <a:off x="1785926" y="5357818"/>
            <a:ext cx="1714512" cy="2839239"/>
          </a:xfrm>
          <a:prstGeom prst="rect">
            <a:avLst/>
          </a:prstGeom>
          <a:noFill/>
        </p:spPr>
        <p:txBody>
          <a:bodyPr wrap="square" rtlCol="1">
            <a:spAutoFit/>
          </a:bodyPr>
          <a:lstStyle/>
          <a:p>
            <a:r>
              <a:rPr lang="fa-IR" sz="1050" dirty="0" smtClean="0"/>
              <a:t>جنگ بود و همیشه به یادگاریهایش افتخار می کرد ایشان حتی در جنگ شیمیایی شدند و همین سم مهلک در بدنشان ، ایشان را  در سن 41 سالگی از ما گرفت و به درجه رفیع شهادت رساند . و اما ایشان بعد از اینکه از جبهه آمدند به ادامه تحصیل مشغول شدند و مدرک  فوق لیسانس مهندسی خود را از دانشگاه فردوسی مشهد گرفتند و همچنین در سال 74/6/19 تشکیل خانواده دادند والگویی بی نظیر برای من و مهدی بودند با آنکه جانباز اعصاب و روان هم بودند ما چیزی جز منش اخلاق و مدارا با خانواده از ایشان ندیدیم لطف و مهربانی ایشان به گونه ای بود که حتی دیگران هم </a:t>
            </a:r>
            <a:endParaRPr lang="fa-IR" sz="1050" dirty="0"/>
          </a:p>
        </p:txBody>
      </p:sp>
      <p:sp>
        <p:nvSpPr>
          <p:cNvPr id="16" name="Heptagon 15"/>
          <p:cNvSpPr/>
          <p:nvPr/>
        </p:nvSpPr>
        <p:spPr>
          <a:xfrm>
            <a:off x="428604" y="8501090"/>
            <a:ext cx="571504" cy="42859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8</a:t>
            </a:r>
            <a:endParaRPr lang="fa-I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794" y="4000496"/>
            <a:ext cx="2786082" cy="4000528"/>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cxnSp>
        <p:nvCxnSpPr>
          <p:cNvPr id="5" name="Straight Connector 4"/>
          <p:cNvCxnSpPr/>
          <p:nvPr/>
        </p:nvCxnSpPr>
        <p:spPr>
          <a:xfrm rot="10800000">
            <a:off x="0" y="571472"/>
            <a:ext cx="685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643876" y="4572000"/>
            <a:ext cx="9143206" cy="794"/>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786190" y="4000496"/>
            <a:ext cx="2143140" cy="392909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dirty="0"/>
          </a:p>
        </p:txBody>
      </p:sp>
      <p:sp>
        <p:nvSpPr>
          <p:cNvPr id="15" name="Rectangle 14"/>
          <p:cNvSpPr/>
          <p:nvPr/>
        </p:nvSpPr>
        <p:spPr>
          <a:xfrm>
            <a:off x="642918" y="785786"/>
            <a:ext cx="5286412" cy="3071834"/>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pic>
        <p:nvPicPr>
          <p:cNvPr id="12" name="Picture 2" descr="C:\Documents and Settings\Hamid\Desktop\نشریه نشان\IMG_۲۰۱۴۰۵۳۰_۱۵۲۷۲۸_0_.jpg"/>
          <p:cNvPicPr>
            <a:picLocks noChangeAspect="1" noChangeArrowheads="1"/>
          </p:cNvPicPr>
          <p:nvPr/>
        </p:nvPicPr>
        <p:blipFill>
          <a:blip r:embed="rId2"/>
          <a:srcRect/>
          <a:stretch>
            <a:fillRect/>
          </a:stretch>
        </p:blipFill>
        <p:spPr bwMode="auto">
          <a:xfrm>
            <a:off x="3000372" y="785786"/>
            <a:ext cx="2928958" cy="3071834"/>
          </a:xfrm>
          <a:prstGeom prst="rect">
            <a:avLst/>
          </a:prstGeom>
          <a:noFill/>
          <a:effectLst>
            <a:softEdge rad="127000"/>
          </a:effectLst>
        </p:spPr>
      </p:pic>
      <p:sp>
        <p:nvSpPr>
          <p:cNvPr id="16" name="TextBox 15"/>
          <p:cNvSpPr txBox="1"/>
          <p:nvPr/>
        </p:nvSpPr>
        <p:spPr>
          <a:xfrm>
            <a:off x="1000108" y="1285852"/>
            <a:ext cx="1857388" cy="1938992"/>
          </a:xfrm>
          <a:prstGeom prst="rect">
            <a:avLst/>
          </a:prstGeom>
          <a:noFill/>
        </p:spPr>
        <p:txBody>
          <a:bodyPr wrap="square" rtlCol="1">
            <a:spAutoFit/>
          </a:bodyPr>
          <a:lstStyle/>
          <a:p>
            <a:pPr algn="ctr"/>
            <a:r>
              <a:rPr lang="fa-IR" sz="2000" b="1" dirty="0" smtClean="0">
                <a:solidFill>
                  <a:schemeClr val="accent2"/>
                </a:solidFill>
              </a:rPr>
              <a:t>او </a:t>
            </a:r>
          </a:p>
          <a:p>
            <a:pPr algn="ctr"/>
            <a:r>
              <a:rPr lang="fa-IR" sz="2000" b="1" dirty="0" smtClean="0">
                <a:solidFill>
                  <a:schemeClr val="accent2"/>
                </a:solidFill>
              </a:rPr>
              <a:t>همیشه می گفت : شهادت لیاقت </a:t>
            </a:r>
          </a:p>
          <a:p>
            <a:pPr algn="ctr"/>
            <a:r>
              <a:rPr lang="fa-IR" sz="2000" b="1" dirty="0" smtClean="0">
                <a:solidFill>
                  <a:schemeClr val="accent2"/>
                </a:solidFill>
              </a:rPr>
              <a:t>می خواهد باید خدایی باشی تا خدا در آغوشت بگیرد </a:t>
            </a:r>
            <a:endParaRPr lang="fa-IR" sz="2000" b="1" dirty="0">
              <a:solidFill>
                <a:schemeClr val="accent2"/>
              </a:solidFill>
            </a:endParaRPr>
          </a:p>
        </p:txBody>
      </p:sp>
      <p:sp>
        <p:nvSpPr>
          <p:cNvPr id="18" name="TextBox 17"/>
          <p:cNvSpPr txBox="1"/>
          <p:nvPr/>
        </p:nvSpPr>
        <p:spPr>
          <a:xfrm>
            <a:off x="4000504" y="4214810"/>
            <a:ext cx="1857388" cy="2516073"/>
          </a:xfrm>
          <a:prstGeom prst="rect">
            <a:avLst/>
          </a:prstGeom>
          <a:noFill/>
        </p:spPr>
        <p:txBody>
          <a:bodyPr wrap="square" rtlCol="1">
            <a:spAutoFit/>
          </a:bodyPr>
          <a:lstStyle/>
          <a:p>
            <a:r>
              <a:rPr lang="fa-IR" sz="1050" dirty="0" smtClean="0"/>
              <a:t>شاملش می شدند ، بردسکن زادگاه پدر من است و همانطور که می دانید منطقه ایست خشک و کویری اما پدر من توانست با احداث چند پارک در آنجا ، آنجا را تبدیل به بهشت کند از جمله پارکهایش می توان به پارک بانوان و پارک ثامن بردسکن و همچنین فرهنگسرای صدف و فرهنگسرای خاتم الانبیاء اشاره کرد . </a:t>
            </a:r>
          </a:p>
          <a:p>
            <a:endParaRPr lang="fa-IR" sz="1050" dirty="0" smtClean="0"/>
          </a:p>
          <a:p>
            <a:endParaRPr lang="fa-IR" sz="1050" dirty="0" smtClean="0"/>
          </a:p>
          <a:p>
            <a:endParaRPr lang="fa-IR" sz="1050" dirty="0" smtClean="0"/>
          </a:p>
          <a:p>
            <a:r>
              <a:rPr lang="fa-IR" sz="1050" dirty="0" smtClean="0">
                <a:solidFill>
                  <a:schemeClr val="accent2"/>
                </a:solidFill>
              </a:rPr>
              <a:t>نشان: </a:t>
            </a:r>
            <a:r>
              <a:rPr lang="fa-IR" sz="1050" dirty="0" smtClean="0"/>
              <a:t>خیلی ممنون آقای حسین پور انشاءالله که در تمامی زندگیتان پیروز و سربلند باشید همچون پدرتان. </a:t>
            </a:r>
            <a:endParaRPr lang="fa-IR" sz="1050" dirty="0">
              <a:solidFill>
                <a:schemeClr val="accent2"/>
              </a:solidFill>
            </a:endParaRPr>
          </a:p>
        </p:txBody>
      </p:sp>
      <p:pic>
        <p:nvPicPr>
          <p:cNvPr id="3074" name="Picture 2" descr="C:\Documents and Settings\Hamid\Desktop\مطالب نشریه\24.jpg"/>
          <p:cNvPicPr>
            <a:picLocks noChangeAspect="1" noChangeArrowheads="1"/>
          </p:cNvPicPr>
          <p:nvPr/>
        </p:nvPicPr>
        <p:blipFill>
          <a:blip r:embed="rId3"/>
          <a:srcRect/>
          <a:stretch>
            <a:fillRect/>
          </a:stretch>
        </p:blipFill>
        <p:spPr bwMode="auto">
          <a:xfrm>
            <a:off x="1227651" y="4786314"/>
            <a:ext cx="1820334" cy="3071834"/>
          </a:xfrm>
          <a:prstGeom prst="rect">
            <a:avLst/>
          </a:prstGeom>
          <a:noFill/>
        </p:spPr>
      </p:pic>
      <p:sp>
        <p:nvSpPr>
          <p:cNvPr id="20" name="TextBox 19"/>
          <p:cNvSpPr txBox="1"/>
          <p:nvPr/>
        </p:nvSpPr>
        <p:spPr>
          <a:xfrm>
            <a:off x="571480" y="4191656"/>
            <a:ext cx="3214710" cy="523220"/>
          </a:xfrm>
          <a:prstGeom prst="rect">
            <a:avLst/>
          </a:prstGeom>
          <a:noFill/>
        </p:spPr>
        <p:txBody>
          <a:bodyPr wrap="square" rtlCol="1">
            <a:spAutoFit/>
          </a:bodyPr>
          <a:lstStyle/>
          <a:p>
            <a:pPr algn="ctr"/>
            <a:r>
              <a:rPr lang="fa-IR" sz="1400" b="1" dirty="0" smtClean="0"/>
              <a:t>(( یادش گرامی و روحش قرین رحمت باد ))</a:t>
            </a:r>
          </a:p>
          <a:p>
            <a:pPr algn="ctr"/>
            <a:r>
              <a:rPr lang="fa-IR" sz="1400" b="1" dirty="0" smtClean="0"/>
              <a:t>&lt;بچه های پایگاه  شهید کامیاب&gt;</a:t>
            </a:r>
            <a:endParaRPr lang="fa-IR" sz="1400" b="1" dirty="0"/>
          </a:p>
        </p:txBody>
      </p:sp>
      <p:sp>
        <p:nvSpPr>
          <p:cNvPr id="14" name="Heptagon 13"/>
          <p:cNvSpPr/>
          <p:nvPr/>
        </p:nvSpPr>
        <p:spPr>
          <a:xfrm>
            <a:off x="428604" y="8501090"/>
            <a:ext cx="571504" cy="42859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9</a:t>
            </a:r>
            <a:endParaRPr lang="fa-IR" dirty="0"/>
          </a:p>
        </p:txBody>
      </p:sp>
      <p:cxnSp>
        <p:nvCxnSpPr>
          <p:cNvPr id="19" name="Straight Connector 18"/>
          <p:cNvCxnSpPr/>
          <p:nvPr/>
        </p:nvCxnSpPr>
        <p:spPr>
          <a:xfrm rot="5400000">
            <a:off x="-3571908" y="3929074"/>
            <a:ext cx="7929586" cy="7143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57760" y="161480"/>
            <a:ext cx="1214446" cy="338554"/>
          </a:xfrm>
          <a:prstGeom prst="rect">
            <a:avLst/>
          </a:prstGeom>
          <a:noFill/>
        </p:spPr>
        <p:txBody>
          <a:bodyPr wrap="square" rtlCol="1">
            <a:spAutoFit/>
          </a:bodyPr>
          <a:lstStyle/>
          <a:p>
            <a:r>
              <a:rPr lang="fa-IR" sz="1600" b="1" dirty="0" smtClean="0"/>
              <a:t>و در ادامه...</a:t>
            </a:r>
            <a:endParaRPr lang="fa-IR" sz="16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785794" y="1857357"/>
            <a:ext cx="5357850" cy="2071703"/>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cxnSp>
        <p:nvCxnSpPr>
          <p:cNvPr id="5" name="Straight Connector 4"/>
          <p:cNvCxnSpPr/>
          <p:nvPr/>
        </p:nvCxnSpPr>
        <p:spPr>
          <a:xfrm rot="10800000">
            <a:off x="571481" y="1000101"/>
            <a:ext cx="5715043"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715314" y="4571207"/>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Documents and Settings\Hamid\Desktop\مطالب نشریه\بیانیه.jpg"/>
          <p:cNvPicPr>
            <a:picLocks noChangeAspect="1" noChangeArrowheads="1"/>
          </p:cNvPicPr>
          <p:nvPr/>
        </p:nvPicPr>
        <p:blipFill>
          <a:blip r:embed="rId2"/>
          <a:srcRect/>
          <a:stretch>
            <a:fillRect/>
          </a:stretch>
        </p:blipFill>
        <p:spPr bwMode="auto">
          <a:xfrm>
            <a:off x="3214686" y="1857357"/>
            <a:ext cx="2928958" cy="2071703"/>
          </a:xfrm>
          <a:prstGeom prst="rect">
            <a:avLst/>
          </a:prstGeom>
          <a:noFill/>
          <a:effectLst>
            <a:softEdge rad="31750"/>
          </a:effectLst>
        </p:spPr>
      </p:pic>
      <p:sp>
        <p:nvSpPr>
          <p:cNvPr id="19" name="TextBox 18"/>
          <p:cNvSpPr txBox="1"/>
          <p:nvPr/>
        </p:nvSpPr>
        <p:spPr>
          <a:xfrm>
            <a:off x="-1143032" y="282333"/>
            <a:ext cx="7143800" cy="646331"/>
          </a:xfrm>
          <a:prstGeom prst="rect">
            <a:avLst/>
          </a:prstGeom>
          <a:noFill/>
        </p:spPr>
        <p:txBody>
          <a:bodyPr wrap="square" rtlCol="1">
            <a:spAutoFit/>
          </a:bodyPr>
          <a:lstStyle/>
          <a:p>
            <a:r>
              <a:rPr lang="fa-IR" sz="3600" dirty="0" smtClean="0">
                <a:solidFill>
                  <a:srgbClr val="FF0000"/>
                </a:solidFill>
              </a:rPr>
              <a:t>مسابقه        *****        مسابقه</a:t>
            </a:r>
            <a:endParaRPr lang="fa-IR" sz="3600" dirty="0">
              <a:solidFill>
                <a:srgbClr val="FF0000"/>
              </a:solidFill>
            </a:endParaRPr>
          </a:p>
        </p:txBody>
      </p:sp>
      <p:sp>
        <p:nvSpPr>
          <p:cNvPr id="22" name="TextBox 21"/>
          <p:cNvSpPr txBox="1"/>
          <p:nvPr/>
        </p:nvSpPr>
        <p:spPr>
          <a:xfrm>
            <a:off x="857232" y="1928795"/>
            <a:ext cx="2143116" cy="1815882"/>
          </a:xfrm>
          <a:prstGeom prst="rect">
            <a:avLst/>
          </a:prstGeom>
          <a:noFill/>
        </p:spPr>
        <p:txBody>
          <a:bodyPr wrap="square" rtlCol="1">
            <a:spAutoFit/>
          </a:bodyPr>
          <a:lstStyle/>
          <a:p>
            <a:pPr algn="ctr"/>
            <a:r>
              <a:rPr lang="fa-IR" sz="1400" b="1" dirty="0" smtClean="0"/>
              <a:t>ما به همین مناسبت مسابقه ای         طراحی کردیم و ازتمامی بسیجیانی </a:t>
            </a:r>
          </a:p>
          <a:p>
            <a:pPr algn="ctr"/>
            <a:r>
              <a:rPr lang="fa-IR" sz="1400" b="1" dirty="0" smtClean="0"/>
              <a:t>که مایلند در این  مسابقه شرکت کنند دعوت به عمل می آوریم که با ارائه شعر، دلنوشته و یا قصه  به مسئول فرهنگی پایگاه با ما همراه باشند </a:t>
            </a:r>
            <a:endParaRPr lang="fa-IR" sz="1400" b="1" dirty="0"/>
          </a:p>
        </p:txBody>
      </p:sp>
      <p:sp>
        <p:nvSpPr>
          <p:cNvPr id="23" name="Rectangle 22"/>
          <p:cNvSpPr/>
          <p:nvPr/>
        </p:nvSpPr>
        <p:spPr>
          <a:xfrm>
            <a:off x="285752" y="1142976"/>
            <a:ext cx="6286520" cy="307777"/>
          </a:xfrm>
          <a:prstGeom prst="rect">
            <a:avLst/>
          </a:prstGeom>
        </p:spPr>
        <p:txBody>
          <a:bodyPr wrap="square">
            <a:spAutoFit/>
          </a:bodyPr>
          <a:lstStyle/>
          <a:p>
            <a:pPr algn="ctr"/>
            <a:r>
              <a:rPr lang="fa-IR" sz="1400" b="1" dirty="0" smtClean="0">
                <a:solidFill>
                  <a:schemeClr val="accent1"/>
                </a:solidFill>
              </a:rPr>
              <a:t>میلاد با سعادت منجی عالم بشریت حضرت مهدی صاحب زمان(عج)  بر همگان مبارک </a:t>
            </a:r>
            <a:endParaRPr lang="fa-IR" sz="1400" b="1" dirty="0">
              <a:solidFill>
                <a:schemeClr val="accent1"/>
              </a:solidFill>
            </a:endParaRPr>
          </a:p>
        </p:txBody>
      </p:sp>
      <p:cxnSp>
        <p:nvCxnSpPr>
          <p:cNvPr id="25" name="Straight Connector 24"/>
          <p:cNvCxnSpPr/>
          <p:nvPr/>
        </p:nvCxnSpPr>
        <p:spPr>
          <a:xfrm rot="10800000">
            <a:off x="571481" y="1643043"/>
            <a:ext cx="5715067" cy="1591"/>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71876" y="4214810"/>
            <a:ext cx="2500329" cy="357190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dirty="0"/>
          </a:p>
        </p:txBody>
      </p:sp>
      <p:sp>
        <p:nvSpPr>
          <p:cNvPr id="32" name="TextBox 31"/>
          <p:cNvSpPr txBox="1"/>
          <p:nvPr/>
        </p:nvSpPr>
        <p:spPr>
          <a:xfrm>
            <a:off x="2500306" y="4286248"/>
            <a:ext cx="3571900" cy="369332"/>
          </a:xfrm>
          <a:prstGeom prst="rect">
            <a:avLst/>
          </a:prstGeom>
          <a:noFill/>
        </p:spPr>
        <p:txBody>
          <a:bodyPr wrap="square" rtlCol="1">
            <a:spAutoFit/>
          </a:bodyPr>
          <a:lstStyle/>
          <a:p>
            <a:r>
              <a:rPr lang="fa-IR" b="1" dirty="0" smtClean="0">
                <a:solidFill>
                  <a:srgbClr val="FF0000"/>
                </a:solidFill>
              </a:rPr>
              <a:t>و اما مسابقه ی این شماره ...</a:t>
            </a:r>
            <a:endParaRPr lang="fa-IR" b="1" dirty="0">
              <a:solidFill>
                <a:srgbClr val="FF0000"/>
              </a:solidFill>
            </a:endParaRPr>
          </a:p>
        </p:txBody>
      </p:sp>
      <p:sp>
        <p:nvSpPr>
          <p:cNvPr id="33" name="TextBox 32"/>
          <p:cNvSpPr txBox="1"/>
          <p:nvPr/>
        </p:nvSpPr>
        <p:spPr>
          <a:xfrm>
            <a:off x="3643315" y="4643440"/>
            <a:ext cx="2357453" cy="2800767"/>
          </a:xfrm>
          <a:prstGeom prst="rect">
            <a:avLst/>
          </a:prstGeom>
          <a:noFill/>
        </p:spPr>
        <p:txBody>
          <a:bodyPr wrap="square" rtlCol="1">
            <a:spAutoFit/>
          </a:bodyPr>
          <a:lstStyle/>
          <a:p>
            <a:r>
              <a:rPr lang="fa-IR" sz="1600" b="1" dirty="0" smtClean="0">
                <a:solidFill>
                  <a:schemeClr val="tx2"/>
                </a:solidFill>
              </a:rPr>
              <a:t>فرض کنید تعداد یاران امام زمان که 313 نفر است ،312 نفراز آنان جمع شدند و نفر آخری شما باشید آیا شرایط یار آقا بودن را دارید؟ </a:t>
            </a:r>
            <a:endParaRPr lang="fa-IR" sz="1600" dirty="0" smtClean="0"/>
          </a:p>
          <a:p>
            <a:r>
              <a:rPr lang="fa-IR" sz="1600" dirty="0" smtClean="0"/>
              <a:t>برای  ما هر گونه که مایلید طبق شرایط فوق پاسخ دهید و به بهترین نوشته در روز عید غدیر خم هدیه  نا قابلی از طرف پایگاه شهید کامیاب  ارائه می گردد. </a:t>
            </a:r>
          </a:p>
          <a:p>
            <a:endParaRPr lang="fa-IR" sz="1600" dirty="0"/>
          </a:p>
        </p:txBody>
      </p:sp>
      <p:sp>
        <p:nvSpPr>
          <p:cNvPr id="34" name="Rectangle 33"/>
          <p:cNvSpPr/>
          <p:nvPr/>
        </p:nvSpPr>
        <p:spPr>
          <a:xfrm>
            <a:off x="1000108" y="4214809"/>
            <a:ext cx="2500330" cy="3571901"/>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35" name="TextBox 34"/>
          <p:cNvSpPr txBox="1"/>
          <p:nvPr/>
        </p:nvSpPr>
        <p:spPr>
          <a:xfrm>
            <a:off x="1071546" y="4361637"/>
            <a:ext cx="2357454" cy="3139321"/>
          </a:xfrm>
          <a:prstGeom prst="rect">
            <a:avLst/>
          </a:prstGeom>
          <a:noFill/>
        </p:spPr>
        <p:txBody>
          <a:bodyPr wrap="square" rtlCol="1">
            <a:spAutoFit/>
          </a:bodyPr>
          <a:lstStyle/>
          <a:p>
            <a:r>
              <a:rPr lang="fa-IR" dirty="0" smtClean="0"/>
              <a:t>-------------------------------------------------------------------------------------------------------------------------------------------------------------------------------------------------------------------------------------------------------------------------------------------------------------------</a:t>
            </a:r>
            <a:endParaRPr lang="fa-IR" dirty="0"/>
          </a:p>
        </p:txBody>
      </p:sp>
      <p:sp>
        <p:nvSpPr>
          <p:cNvPr id="39" name="Rounded Rectangular Callout 38"/>
          <p:cNvSpPr/>
          <p:nvPr/>
        </p:nvSpPr>
        <p:spPr>
          <a:xfrm>
            <a:off x="2143116" y="8072462"/>
            <a:ext cx="4071966" cy="642943"/>
          </a:xfrm>
          <a:prstGeom prst="wedgeRoundRectCallout">
            <a:avLst>
              <a:gd name="adj1" fmla="val -32703"/>
              <a:gd name="adj2" fmla="val 88827"/>
              <a:gd name="adj3" fmla="val 16667"/>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dirty="0"/>
          </a:p>
        </p:txBody>
      </p:sp>
      <p:sp>
        <p:nvSpPr>
          <p:cNvPr id="40" name="TextBox 39"/>
          <p:cNvSpPr txBox="1"/>
          <p:nvPr/>
        </p:nvSpPr>
        <p:spPr>
          <a:xfrm>
            <a:off x="2214554" y="8143900"/>
            <a:ext cx="3929090" cy="461665"/>
          </a:xfrm>
          <a:prstGeom prst="rect">
            <a:avLst/>
          </a:prstGeom>
          <a:noFill/>
        </p:spPr>
        <p:txBody>
          <a:bodyPr wrap="square" rtlCol="1">
            <a:spAutoFit/>
          </a:bodyPr>
          <a:lstStyle/>
          <a:p>
            <a:pPr algn="ctr"/>
            <a:r>
              <a:rPr lang="fa-IR" sz="1200" b="1" dirty="0" smtClean="0"/>
              <a:t>و اما برنده مسابقه ی شماره قبل نشان: آقای مهدی بهلولی از </a:t>
            </a:r>
            <a:r>
              <a:rPr lang="fa-IR" sz="1000" b="1" dirty="0" smtClean="0"/>
              <a:t>پایگاه</a:t>
            </a:r>
            <a:r>
              <a:rPr lang="fa-IR" sz="1200" b="1" dirty="0" smtClean="0"/>
              <a:t> شهید کامیاب  گلستان </a:t>
            </a:r>
            <a:endParaRPr lang="fa-IR" sz="1200" b="1" dirty="0"/>
          </a:p>
        </p:txBody>
      </p:sp>
      <p:sp>
        <p:nvSpPr>
          <p:cNvPr id="20" name="Heptagon 19"/>
          <p:cNvSpPr/>
          <p:nvPr/>
        </p:nvSpPr>
        <p:spPr>
          <a:xfrm>
            <a:off x="428604" y="8501122"/>
            <a:ext cx="571504" cy="42859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10</a:t>
            </a:r>
            <a:endParaRPr lang="fa-IR" dirty="0"/>
          </a:p>
        </p:txBody>
      </p:sp>
      <p:cxnSp>
        <p:nvCxnSpPr>
          <p:cNvPr id="27" name="Straight Connector 26"/>
          <p:cNvCxnSpPr/>
          <p:nvPr/>
        </p:nvCxnSpPr>
        <p:spPr>
          <a:xfrm rot="5400000">
            <a:off x="-3428238" y="4000512"/>
            <a:ext cx="8000230" cy="7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17" name="Picture 6" descr="C:\Documents and Settings\Hamid\Desktop\نشریه نشان\c60e0331c8994a2aa8002ef743e4dae2.jpg"/>
          <p:cNvPicPr>
            <a:picLocks noChangeAspect="1" noChangeArrowheads="1"/>
          </p:cNvPicPr>
          <p:nvPr/>
        </p:nvPicPr>
        <p:blipFill>
          <a:blip r:embed="rId2" cstate="print"/>
          <a:srcRect/>
          <a:stretch>
            <a:fillRect/>
          </a:stretch>
        </p:blipFill>
        <p:spPr bwMode="auto">
          <a:xfrm>
            <a:off x="2501303" y="8704780"/>
            <a:ext cx="1494213" cy="410896"/>
          </a:xfrm>
          <a:prstGeom prst="rect">
            <a:avLst/>
          </a:prstGeom>
          <a:noFill/>
        </p:spPr>
      </p:pic>
      <p:pic>
        <p:nvPicPr>
          <p:cNvPr id="1026" name="Picture 2" descr="C:\Users\sajjad\Desktop\(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8676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52936" y="8388424"/>
            <a:ext cx="749930" cy="400110"/>
          </a:xfrm>
          <a:prstGeom prst="rect">
            <a:avLst/>
          </a:prstGeom>
          <a:noFill/>
        </p:spPr>
        <p:txBody>
          <a:bodyPr wrap="square" rtlCol="1">
            <a:spAutoFit/>
          </a:bodyPr>
          <a:lstStyle/>
          <a:p>
            <a:r>
              <a:rPr lang="fa-IR" sz="2000" b="1" spc="300" dirty="0" smtClean="0">
                <a:cs typeface="Andalus" pitchFamily="2" charset="-78"/>
              </a:rPr>
              <a:t>نشان</a:t>
            </a:r>
            <a:endParaRPr lang="fa-IR" sz="2000" b="1" spc="300" dirty="0">
              <a:cs typeface="Andalus" pitchFamily="2" charset="-7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Hamid\Desktop\مطالب نشریه\ف.jpg"/>
          <p:cNvPicPr>
            <a:picLocks noChangeAspect="1" noChangeArrowheads="1"/>
          </p:cNvPicPr>
          <p:nvPr/>
        </p:nvPicPr>
        <p:blipFill>
          <a:blip r:embed="rId2"/>
          <a:srcRect/>
          <a:stretch>
            <a:fillRect/>
          </a:stretch>
        </p:blipFill>
        <p:spPr bwMode="auto">
          <a:xfrm>
            <a:off x="1928802" y="0"/>
            <a:ext cx="2286016" cy="3357555"/>
          </a:xfrm>
          <a:prstGeom prst="rect">
            <a:avLst/>
          </a:prstGeom>
          <a:noFill/>
        </p:spPr>
      </p:pic>
      <p:pic>
        <p:nvPicPr>
          <p:cNvPr id="4100" name="Picture 4" descr="C:\Documents and Settings\Hamid\Desktop\مطالب نشریه\و.jpg"/>
          <p:cNvPicPr>
            <a:picLocks noChangeAspect="1" noChangeArrowheads="1"/>
          </p:cNvPicPr>
          <p:nvPr/>
        </p:nvPicPr>
        <p:blipFill>
          <a:blip r:embed="rId3"/>
          <a:srcRect/>
          <a:stretch>
            <a:fillRect/>
          </a:stretch>
        </p:blipFill>
        <p:spPr bwMode="auto">
          <a:xfrm>
            <a:off x="2357431" y="6098986"/>
            <a:ext cx="2428892" cy="3045015"/>
          </a:xfrm>
          <a:prstGeom prst="rect">
            <a:avLst/>
          </a:prstGeom>
          <a:noFill/>
          <a:effectLst>
            <a:softEdge rad="31750"/>
          </a:effectLst>
        </p:spPr>
      </p:pic>
      <p:sp>
        <p:nvSpPr>
          <p:cNvPr id="7" name="Rectangle 6"/>
          <p:cNvSpPr/>
          <p:nvPr/>
        </p:nvSpPr>
        <p:spPr>
          <a:xfrm>
            <a:off x="4286256" y="0"/>
            <a:ext cx="357190" cy="335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9" name="Straight Connector 8"/>
          <p:cNvCxnSpPr/>
          <p:nvPr/>
        </p:nvCxnSpPr>
        <p:spPr>
          <a:xfrm rot="5400000">
            <a:off x="2536835" y="1677983"/>
            <a:ext cx="335755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928802" y="3357555"/>
            <a:ext cx="228601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00241" y="3428993"/>
            <a:ext cx="2000264" cy="861775"/>
          </a:xfrm>
          <a:prstGeom prst="rect">
            <a:avLst/>
          </a:prstGeom>
          <a:noFill/>
        </p:spPr>
        <p:txBody>
          <a:bodyPr wrap="square" rtlCol="1">
            <a:spAutoFit/>
          </a:bodyPr>
          <a:lstStyle/>
          <a:p>
            <a:pPr algn="l"/>
            <a:r>
              <a:rPr lang="fa-IR" sz="1200" b="1" dirty="0" smtClean="0"/>
              <a:t> شما الان تحت نظر امام زمان (عج) هستید ، ملائکه، شما را مراقبت  می کنند ، نامه ی اعمال شما را به امام زمان (عج) عرضه می دارند</a:t>
            </a:r>
            <a:endParaRPr lang="fa-IR" sz="1200" b="1" dirty="0"/>
          </a:p>
        </p:txBody>
      </p:sp>
      <p:cxnSp>
        <p:nvCxnSpPr>
          <p:cNvPr id="16" name="Straight Connector 15"/>
          <p:cNvCxnSpPr/>
          <p:nvPr/>
        </p:nvCxnSpPr>
        <p:spPr>
          <a:xfrm rot="5400000">
            <a:off x="1429530" y="3857621"/>
            <a:ext cx="100013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28802" y="6072197"/>
            <a:ext cx="357190" cy="30718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cxnSp>
        <p:nvCxnSpPr>
          <p:cNvPr id="20" name="Straight Connector 19"/>
          <p:cNvCxnSpPr/>
          <p:nvPr/>
        </p:nvCxnSpPr>
        <p:spPr>
          <a:xfrm rot="5400000" flipH="1" flipV="1">
            <a:off x="857248" y="7571587"/>
            <a:ext cx="30003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7430" y="6072199"/>
            <a:ext cx="235745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358488" y="5714215"/>
            <a:ext cx="71438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14620" y="5333536"/>
            <a:ext cx="2000264" cy="646331"/>
          </a:xfrm>
          <a:prstGeom prst="rect">
            <a:avLst/>
          </a:prstGeom>
          <a:noFill/>
        </p:spPr>
        <p:txBody>
          <a:bodyPr wrap="square" rtlCol="1">
            <a:spAutoFit/>
          </a:bodyPr>
          <a:lstStyle/>
          <a:p>
            <a:r>
              <a:rPr lang="fa-IR" sz="1200" b="1" dirty="0" smtClean="0"/>
              <a:t>روز ولادت مهدی موعود حقیقتا روز عید همه انسا نهای پاک و آزاده عالم است </a:t>
            </a:r>
            <a:endParaRPr lang="fa-IR" sz="12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flipH="1" flipV="1">
            <a:off x="-3429029" y="4000513"/>
            <a:ext cx="8001021"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643082" y="4572001"/>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500035"/>
            <a:ext cx="6858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643182" y="4500563"/>
            <a:ext cx="3429024" cy="4000528"/>
          </a:xfrm>
          <a:prstGeom prst="rect">
            <a:avLst/>
          </a:prstGeom>
        </p:spPr>
        <p:style>
          <a:lnRef idx="1">
            <a:schemeClr val="accent1"/>
          </a:lnRef>
          <a:fillRef idx="2">
            <a:schemeClr val="accent1"/>
          </a:fillRef>
          <a:effectRef idx="1">
            <a:schemeClr val="accent1"/>
          </a:effectRef>
          <a:fontRef idx="minor">
            <a:schemeClr val="dk1"/>
          </a:fontRef>
        </p:style>
        <p:txBody>
          <a:bodyPr numCol="1" rtlCol="1" anchor="ctr"/>
          <a:lstStyle/>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endParaRPr lang="fa-IR" dirty="0" smtClean="0"/>
          </a:p>
          <a:p>
            <a:pPr algn="ctr"/>
            <a:r>
              <a:rPr lang="fa-IR" sz="1600" dirty="0" smtClean="0"/>
              <a:t> </a:t>
            </a:r>
            <a:endParaRPr lang="fa-IR" sz="1600" dirty="0"/>
          </a:p>
        </p:txBody>
      </p:sp>
      <p:sp>
        <p:nvSpPr>
          <p:cNvPr id="20" name="TextBox 19"/>
          <p:cNvSpPr txBox="1"/>
          <p:nvPr/>
        </p:nvSpPr>
        <p:spPr>
          <a:xfrm>
            <a:off x="2492896" y="6002504"/>
            <a:ext cx="3596980" cy="1200329"/>
          </a:xfrm>
          <a:prstGeom prst="rect">
            <a:avLst/>
          </a:prstGeom>
          <a:noFill/>
        </p:spPr>
        <p:txBody>
          <a:bodyPr wrap="square" rtlCol="1">
            <a:spAutoFit/>
          </a:bodyPr>
          <a:lstStyle/>
          <a:p>
            <a:pPr>
              <a:buFont typeface="Arial" pitchFamily="34" charset="0"/>
              <a:buChar char="•"/>
            </a:pPr>
            <a:r>
              <a:rPr lang="fa-IR" b="1" dirty="0" smtClean="0"/>
              <a:t>صاحب امتیاز : پایگاه شهید کامیاب گلستان </a:t>
            </a:r>
          </a:p>
          <a:p>
            <a:pPr>
              <a:buFont typeface="Arial" pitchFamily="34" charset="0"/>
              <a:buChar char="•"/>
            </a:pPr>
            <a:r>
              <a:rPr lang="fa-IR" b="1" dirty="0" smtClean="0"/>
              <a:t>مدیر مسئول : حمزه رضا</a:t>
            </a:r>
            <a:r>
              <a:rPr lang="fa-IR" b="1" dirty="0"/>
              <a:t>ئ</a:t>
            </a:r>
            <a:r>
              <a:rPr lang="fa-IR" b="1" dirty="0" smtClean="0"/>
              <a:t>ی</a:t>
            </a:r>
          </a:p>
          <a:p>
            <a:pPr>
              <a:buFont typeface="Arial" pitchFamily="34" charset="0"/>
              <a:buChar char="•"/>
            </a:pPr>
            <a:r>
              <a:rPr lang="fa-IR" b="1" dirty="0" smtClean="0"/>
              <a:t>سر دبیر : حمید رضا تیموری </a:t>
            </a:r>
          </a:p>
          <a:p>
            <a:pPr>
              <a:buFont typeface="Arial" pitchFamily="34" charset="0"/>
              <a:buChar char="•"/>
            </a:pPr>
            <a:r>
              <a:rPr lang="fa-IR" b="1" dirty="0" smtClean="0"/>
              <a:t>زیر نظر حوزه مقاومت بسیج برادران طرقبه </a:t>
            </a:r>
          </a:p>
        </p:txBody>
      </p:sp>
      <p:sp>
        <p:nvSpPr>
          <p:cNvPr id="22" name="TextBox 21"/>
          <p:cNvSpPr txBox="1"/>
          <p:nvPr/>
        </p:nvSpPr>
        <p:spPr>
          <a:xfrm>
            <a:off x="1928827" y="4429124"/>
            <a:ext cx="3929066" cy="707886"/>
          </a:xfrm>
          <a:prstGeom prst="rect">
            <a:avLst/>
          </a:prstGeom>
          <a:noFill/>
        </p:spPr>
        <p:txBody>
          <a:bodyPr wrap="square" rtlCol="1">
            <a:spAutoFit/>
          </a:bodyPr>
          <a:lstStyle/>
          <a:p>
            <a:r>
              <a:rPr lang="fa-IR" sz="4000" b="1" spc="600" dirty="0" smtClean="0">
                <a:cs typeface="Andalus" pitchFamily="2" charset="-78"/>
              </a:rPr>
              <a:t>نشان</a:t>
            </a:r>
            <a:endParaRPr lang="fa-IR" sz="4000" b="1" spc="600" dirty="0">
              <a:cs typeface="Andalus" pitchFamily="2" charset="-78"/>
            </a:endParaRPr>
          </a:p>
        </p:txBody>
      </p:sp>
      <p:pic>
        <p:nvPicPr>
          <p:cNvPr id="23" name="Picture 6" descr="C:\Documents and Settings\Hamid\Desktop\نشریه نشان\c60e0331c8994a2aa8002ef743e4dae2.jpg"/>
          <p:cNvPicPr>
            <a:picLocks noChangeAspect="1" noChangeArrowheads="1"/>
          </p:cNvPicPr>
          <p:nvPr/>
        </p:nvPicPr>
        <p:blipFill>
          <a:blip r:embed="rId2"/>
          <a:srcRect/>
          <a:stretch>
            <a:fillRect/>
          </a:stretch>
        </p:blipFill>
        <p:spPr bwMode="auto">
          <a:xfrm>
            <a:off x="4429133" y="5000629"/>
            <a:ext cx="1428760" cy="489343"/>
          </a:xfrm>
          <a:prstGeom prst="rect">
            <a:avLst/>
          </a:prstGeom>
          <a:noFill/>
        </p:spPr>
      </p:pic>
      <p:pic>
        <p:nvPicPr>
          <p:cNvPr id="1026" name="Picture 2" descr="C:\Documents and Settings\Hamid\Desktop\مطالب نشریه\و.jpg"/>
          <p:cNvPicPr>
            <a:picLocks noChangeAspect="1" noChangeArrowheads="1"/>
          </p:cNvPicPr>
          <p:nvPr/>
        </p:nvPicPr>
        <p:blipFill>
          <a:blip r:embed="rId3"/>
          <a:srcRect/>
          <a:stretch>
            <a:fillRect/>
          </a:stretch>
        </p:blipFill>
        <p:spPr bwMode="auto">
          <a:xfrm>
            <a:off x="642918" y="4500563"/>
            <a:ext cx="1928826" cy="4000528"/>
          </a:xfrm>
          <a:prstGeom prst="rect">
            <a:avLst/>
          </a:prstGeom>
        </p:spPr>
        <p:style>
          <a:lnRef idx="2">
            <a:schemeClr val="accent1"/>
          </a:lnRef>
          <a:fillRef idx="1">
            <a:schemeClr val="lt1"/>
          </a:fillRef>
          <a:effectRef idx="0">
            <a:schemeClr val="accent1"/>
          </a:effectRef>
          <a:fontRef idx="minor">
            <a:schemeClr val="dk1"/>
          </a:fontRef>
        </p:style>
      </p:pic>
      <p:sp>
        <p:nvSpPr>
          <p:cNvPr id="26" name="Rectangle 25"/>
          <p:cNvSpPr/>
          <p:nvPr/>
        </p:nvSpPr>
        <p:spPr>
          <a:xfrm>
            <a:off x="642918" y="4500562"/>
            <a:ext cx="1928826" cy="928695"/>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600" b="1" dirty="0" smtClean="0"/>
              <a:t>با همکاری جمعی از </a:t>
            </a:r>
            <a:r>
              <a:rPr lang="fa-IR" sz="1600" b="1" smtClean="0"/>
              <a:t>سربازان گمنام امام </a:t>
            </a:r>
            <a:r>
              <a:rPr lang="fa-IR" sz="1600" b="1" dirty="0" smtClean="0"/>
              <a:t>زمان (عج)</a:t>
            </a:r>
            <a:endParaRPr lang="fa-IR" sz="1600" b="1" dirty="0">
              <a:solidFill>
                <a:schemeClr val="tx1"/>
              </a:solidFill>
            </a:endParaRPr>
          </a:p>
        </p:txBody>
      </p:sp>
      <p:pic>
        <p:nvPicPr>
          <p:cNvPr id="2" name="Picture 2" descr="C:\Documents and Settings\Hamid\Desktop\مطالب نشریه\با.jpg"/>
          <p:cNvPicPr>
            <a:picLocks noChangeAspect="1" noChangeArrowheads="1"/>
          </p:cNvPicPr>
          <p:nvPr/>
        </p:nvPicPr>
        <p:blipFill>
          <a:blip r:embed="rId4"/>
          <a:srcRect/>
          <a:stretch>
            <a:fillRect/>
          </a:stretch>
        </p:blipFill>
        <p:spPr bwMode="auto">
          <a:xfrm>
            <a:off x="714356" y="642909"/>
            <a:ext cx="5357850" cy="3643339"/>
          </a:xfrm>
          <a:prstGeom prst="rect">
            <a:avLst/>
          </a:prstGeom>
          <a:noFill/>
        </p:spPr>
      </p:pic>
      <p:sp>
        <p:nvSpPr>
          <p:cNvPr id="16" name="Heptagon 15"/>
          <p:cNvSpPr/>
          <p:nvPr/>
        </p:nvSpPr>
        <p:spPr>
          <a:xfrm>
            <a:off x="500042" y="8572528"/>
            <a:ext cx="571504" cy="42859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1 </a:t>
            </a:r>
            <a:endParaRPr lang="fa-IR"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rot="5400000">
            <a:off x="1821676" y="4536282"/>
            <a:ext cx="914400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0" y="928663"/>
            <a:ext cx="685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749313" y="5036331"/>
            <a:ext cx="8214544" cy="794"/>
          </a:xfrm>
          <a:prstGeom prst="line">
            <a:avLst/>
          </a:prstGeom>
        </p:spPr>
        <p:style>
          <a:lnRef idx="1">
            <a:schemeClr val="accent1"/>
          </a:lnRef>
          <a:fillRef idx="0">
            <a:schemeClr val="accent1"/>
          </a:fillRef>
          <a:effectRef idx="0">
            <a:schemeClr val="accent1"/>
          </a:effectRef>
          <a:fontRef idx="minor">
            <a:schemeClr val="tx1"/>
          </a:fontRef>
        </p:style>
      </p:cxnSp>
      <p:pic>
        <p:nvPicPr>
          <p:cNvPr id="3078" name="Picture 6" descr="C:\Documents and Settings\Hamid\Desktop\مطالب نشریه\ج.jpg"/>
          <p:cNvPicPr>
            <a:picLocks noChangeAspect="1" noChangeArrowheads="1"/>
          </p:cNvPicPr>
          <p:nvPr/>
        </p:nvPicPr>
        <p:blipFill>
          <a:blip r:embed="rId2"/>
          <a:srcRect/>
          <a:stretch>
            <a:fillRect/>
          </a:stretch>
        </p:blipFill>
        <p:spPr bwMode="auto">
          <a:xfrm>
            <a:off x="571480" y="1714481"/>
            <a:ext cx="2643206" cy="2014539"/>
          </a:xfrm>
          <a:prstGeom prst="rect">
            <a:avLst/>
          </a:prstGeom>
          <a:noFill/>
        </p:spPr>
      </p:pic>
      <p:sp>
        <p:nvSpPr>
          <p:cNvPr id="17" name="TextBox 16"/>
          <p:cNvSpPr txBox="1"/>
          <p:nvPr/>
        </p:nvSpPr>
        <p:spPr>
          <a:xfrm>
            <a:off x="714356" y="324122"/>
            <a:ext cx="5143536" cy="461665"/>
          </a:xfrm>
          <a:prstGeom prst="rect">
            <a:avLst/>
          </a:prstGeom>
          <a:noFill/>
        </p:spPr>
        <p:txBody>
          <a:bodyPr wrap="square" rtlCol="1">
            <a:spAutoFit/>
          </a:bodyPr>
          <a:lstStyle/>
          <a:p>
            <a:pPr algn="ctr"/>
            <a:r>
              <a:rPr lang="fa-IR" sz="2400" b="1" spc="300" dirty="0" smtClean="0">
                <a:solidFill>
                  <a:srgbClr val="FF0000"/>
                </a:solidFill>
              </a:rPr>
              <a:t>واجب فراموش شده</a:t>
            </a:r>
            <a:endParaRPr lang="fa-IR" sz="2400" b="1" spc="300" dirty="0">
              <a:solidFill>
                <a:srgbClr val="FF0000"/>
              </a:solidFill>
            </a:endParaRPr>
          </a:p>
        </p:txBody>
      </p:sp>
      <p:cxnSp>
        <p:nvCxnSpPr>
          <p:cNvPr id="22" name="Straight Connector 21"/>
          <p:cNvCxnSpPr/>
          <p:nvPr/>
        </p:nvCxnSpPr>
        <p:spPr>
          <a:xfrm rot="10800000">
            <a:off x="3357562" y="3143241"/>
            <a:ext cx="3071834"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077" name="Picture 5" descr="C:\Documents and Settings\Hamid\Desktop\مطالب نشریه\خ.jpg"/>
          <p:cNvPicPr>
            <a:picLocks noChangeAspect="1" noChangeArrowheads="1"/>
          </p:cNvPicPr>
          <p:nvPr/>
        </p:nvPicPr>
        <p:blipFill>
          <a:blip r:embed="rId3"/>
          <a:srcRect/>
          <a:stretch>
            <a:fillRect/>
          </a:stretch>
        </p:blipFill>
        <p:spPr bwMode="auto">
          <a:xfrm>
            <a:off x="3500438" y="1142977"/>
            <a:ext cx="2571768" cy="1857388"/>
          </a:xfrm>
          <a:prstGeom prst="rect">
            <a:avLst/>
          </a:prstGeom>
          <a:noFill/>
        </p:spPr>
      </p:pic>
      <p:sp>
        <p:nvSpPr>
          <p:cNvPr id="33" name="Left Arrow 32"/>
          <p:cNvSpPr/>
          <p:nvPr/>
        </p:nvSpPr>
        <p:spPr>
          <a:xfrm>
            <a:off x="5072074" y="3214679"/>
            <a:ext cx="1357322" cy="1000132"/>
          </a:xfrm>
          <a:prstGeom prst="leftArrow">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400" b="1" dirty="0" smtClean="0"/>
              <a:t>مقدمه</a:t>
            </a:r>
            <a:endParaRPr lang="fa-IR" sz="2400" b="1" dirty="0"/>
          </a:p>
        </p:txBody>
      </p:sp>
      <p:sp>
        <p:nvSpPr>
          <p:cNvPr id="34" name="TextBox 33"/>
          <p:cNvSpPr txBox="1"/>
          <p:nvPr/>
        </p:nvSpPr>
        <p:spPr>
          <a:xfrm>
            <a:off x="3500439" y="4191089"/>
            <a:ext cx="2714644" cy="4524315"/>
          </a:xfrm>
          <a:prstGeom prst="rect">
            <a:avLst/>
          </a:prstGeom>
          <a:noFill/>
        </p:spPr>
        <p:txBody>
          <a:bodyPr wrap="square" rtlCol="1">
            <a:spAutoFit/>
          </a:bodyPr>
          <a:lstStyle/>
          <a:p>
            <a:r>
              <a:rPr lang="fa-IR" sz="1200" dirty="0" smtClean="0"/>
              <a:t>وقتی میکروب به بدن حمله می کند ، گلبول های سفید او را محاصره می کنند ، تا نگذارند وارد بافت های بدن شده و آسیب برساند . در محل این مقابله درد ، سوزش و توروم بروز می کند. این درد و سوزش هشدار و دستوری است که بدن را از کارهایی که موجب موفقیت میکروب ها می شود باز می دارد و به مقابله با میکروب وادار می کند . اما گاهی میکروب یا ویروس بدون ایجاد هر گونه عوارضی با فریب دستگاه ایمنی بدن ، باعث غافلگیری و مرگ بدن می شوند، مثل ویروس ایدز که در ابتدا هیچ علامتی ندارد و به مرور با عفونی کردن بدن در نهایت باعث مرگ می شود . منکر یک میکروب است اگر مهار نشود وارد بافت جامعه می شود و به جامعه آسیب می رساند .</a:t>
            </a:r>
          </a:p>
          <a:p>
            <a:r>
              <a:rPr lang="fa-IR" sz="1200" dirty="0" smtClean="0"/>
              <a:t>وقتی بدن نیاز به آب پیدا می کند و کمبود آب ممکن است به بدن ضرر برساند ، سلول های بدن نسبت به این نیاز واکنش نشان می دهند و شبکه اعصاب با هشدارهایی به صورت عطش به بدن دستور نوشیدن آب را می دهند . معروف مثل آب است که برای ادامه حیات جامعه ضروری است . </a:t>
            </a:r>
          </a:p>
          <a:p>
            <a:r>
              <a:rPr lang="fa-IR" sz="1200" dirty="0" smtClean="0"/>
              <a:t>جامعه هم یک موجود زنده است ، اگر گلبولهای مقابله با میکروب یا سلول های هشدار دهنده  ی نیاز آب ، در جامعه وجود نداشته باشد جامعه به نابودی کشیده می شود . </a:t>
            </a:r>
            <a:endParaRPr lang="fa-IR" sz="1200" dirty="0"/>
          </a:p>
        </p:txBody>
      </p:sp>
      <p:sp>
        <p:nvSpPr>
          <p:cNvPr id="35" name="TextBox 34"/>
          <p:cNvSpPr txBox="1"/>
          <p:nvPr/>
        </p:nvSpPr>
        <p:spPr>
          <a:xfrm>
            <a:off x="-24" y="1285853"/>
            <a:ext cx="3357562" cy="307777"/>
          </a:xfrm>
          <a:prstGeom prst="rect">
            <a:avLst/>
          </a:prstGeom>
          <a:noFill/>
        </p:spPr>
        <p:txBody>
          <a:bodyPr wrap="square" rtlCol="1">
            <a:spAutoFit/>
          </a:bodyPr>
          <a:lstStyle/>
          <a:p>
            <a:r>
              <a:rPr lang="fa-IR" sz="1400" b="1" dirty="0" smtClean="0">
                <a:solidFill>
                  <a:srgbClr val="FF0000"/>
                </a:solidFill>
              </a:rPr>
              <a:t>امر به معروف و نهی از منکر از زبان امام صالحین</a:t>
            </a:r>
            <a:endParaRPr lang="fa-IR" sz="1400" b="1" dirty="0">
              <a:solidFill>
                <a:srgbClr val="FF0000"/>
              </a:solidFill>
            </a:endParaRPr>
          </a:p>
        </p:txBody>
      </p:sp>
      <p:sp>
        <p:nvSpPr>
          <p:cNvPr id="36" name="TextBox 35"/>
          <p:cNvSpPr txBox="1"/>
          <p:nvPr/>
        </p:nvSpPr>
        <p:spPr>
          <a:xfrm>
            <a:off x="571480" y="3714744"/>
            <a:ext cx="2643206" cy="4893647"/>
          </a:xfrm>
          <a:prstGeom prst="rect">
            <a:avLst/>
          </a:prstGeom>
          <a:noFill/>
        </p:spPr>
        <p:txBody>
          <a:bodyPr wrap="square" rtlCol="1">
            <a:spAutoFit/>
          </a:bodyPr>
          <a:lstStyle/>
          <a:p>
            <a:r>
              <a:rPr lang="fa-IR" sz="1200" dirty="0" smtClean="0">
                <a:solidFill>
                  <a:srgbClr val="FF0000"/>
                </a:solidFill>
              </a:rPr>
              <a:t>1- امر به معروف و نهی از منکر فریضه ای واجب و همگانی </a:t>
            </a:r>
          </a:p>
          <a:p>
            <a:endParaRPr lang="fa-IR" sz="1200" dirty="0" smtClean="0">
              <a:solidFill>
                <a:srgbClr val="FF0000"/>
              </a:solidFill>
            </a:endParaRPr>
          </a:p>
          <a:p>
            <a:r>
              <a:rPr lang="fa-IR" sz="1200" dirty="0" smtClean="0"/>
              <a:t>همه باید امر به معروف و نهی از منکر بکنند ... امروز امر به معروف و نهی از منکر ، هم مسئولیت شرعی و هم مسئولیت انقلابی و سیاسی شماست . مسئله امر به معروف و نهی از منکر مثل مسئله نماز یاد گرفتنی است و شما باید بروید و مسائل آنرا یاد بگیرید ، در هر مورد ، اینکه در کجا و چگونه ، باید امر به معروف و نهی از منکر کرد مسائلی وجود دارد </a:t>
            </a:r>
          </a:p>
          <a:p>
            <a:endParaRPr lang="fa-IR" sz="1200" dirty="0" smtClean="0"/>
          </a:p>
          <a:p>
            <a:r>
              <a:rPr lang="fa-IR" sz="1200" dirty="0" smtClean="0">
                <a:solidFill>
                  <a:srgbClr val="FF0000"/>
                </a:solidFill>
              </a:rPr>
              <a:t>2- مخاطبین امر به معروف و نهی از منکر</a:t>
            </a:r>
            <a:r>
              <a:rPr lang="fa-IR" sz="1200" dirty="0" smtClean="0"/>
              <a:t> </a:t>
            </a:r>
          </a:p>
          <a:p>
            <a:endParaRPr lang="fa-IR" sz="1200" dirty="0" smtClean="0"/>
          </a:p>
          <a:p>
            <a:r>
              <a:rPr lang="fa-IR" sz="1200" dirty="0" smtClean="0"/>
              <a:t>طرف امر به معروف و نهی از منکر فقط طبقه عامه مردم نیستند ؛ حتی اگر در سطوح بالا هم هستند ، شما باید به او امر کنید نه اینکه از او خواهش کنید ، باید بگویید : آقا نکن ، این کار یا این حرف درست نیست ، امر ونهی باید حالا استعلاء باشد . البته این استعلاء معنایش این نیست که آمران  حتما باید بالاتر از ماموران و ناهیان بالاتر از منهیان باشند ، نه روح و مدل امر به معروف ، مدل امر و نهی است ، مدل خواهش و تمنا و تضرع نیست ، نمی شود که گفت خواهش می کنم این اشتباه را نکنید .      </a:t>
            </a:r>
          </a:p>
          <a:p>
            <a:r>
              <a:rPr lang="fa-IR" sz="1200" dirty="0" smtClean="0">
                <a:solidFill>
                  <a:srgbClr val="FF0000"/>
                </a:solidFill>
              </a:rPr>
              <a:t>ادامه دارد...</a:t>
            </a:r>
          </a:p>
        </p:txBody>
      </p:sp>
      <p:sp>
        <p:nvSpPr>
          <p:cNvPr id="14" name="Heptagon 13"/>
          <p:cNvSpPr/>
          <p:nvPr/>
        </p:nvSpPr>
        <p:spPr>
          <a:xfrm>
            <a:off x="357166" y="8429652"/>
            <a:ext cx="571504" cy="42859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 2</a:t>
            </a:r>
            <a:endParaRPr lang="fa-IR"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rot="5400000">
            <a:off x="1501000" y="4572001"/>
            <a:ext cx="9143208" cy="795"/>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14422" y="857224"/>
            <a:ext cx="4429156" cy="214314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smtClean="0"/>
              <a:t> </a:t>
            </a:r>
            <a:endParaRPr lang="fa-IR" dirty="0"/>
          </a:p>
        </p:txBody>
      </p:sp>
      <p:pic>
        <p:nvPicPr>
          <p:cNvPr id="2051" name="Picture 3" descr="C:\Documents and Settings\Hamid\Desktop\مطالب نشریه\sarhang makari.JPG"/>
          <p:cNvPicPr>
            <a:picLocks noChangeAspect="1" noChangeArrowheads="1"/>
          </p:cNvPicPr>
          <p:nvPr/>
        </p:nvPicPr>
        <p:blipFill>
          <a:blip r:embed="rId3" cstate="print"/>
          <a:srcRect/>
          <a:stretch>
            <a:fillRect/>
          </a:stretch>
        </p:blipFill>
        <p:spPr bwMode="auto">
          <a:xfrm>
            <a:off x="1343034" y="857224"/>
            <a:ext cx="2443157" cy="1928827"/>
          </a:xfrm>
          <a:prstGeom prst="rect">
            <a:avLst/>
          </a:prstGeom>
          <a:noFill/>
          <a:effectLst>
            <a:softEdge rad="127000"/>
          </a:effectLst>
        </p:spPr>
      </p:pic>
      <p:cxnSp>
        <p:nvCxnSpPr>
          <p:cNvPr id="3" name="Straight Connector 2"/>
          <p:cNvCxnSpPr/>
          <p:nvPr/>
        </p:nvCxnSpPr>
        <p:spPr>
          <a:xfrm rot="10800000">
            <a:off x="0" y="714350"/>
            <a:ext cx="685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3321875" y="3964793"/>
            <a:ext cx="8001024" cy="7143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85927" y="304356"/>
            <a:ext cx="3357586" cy="338554"/>
          </a:xfrm>
          <a:prstGeom prst="rect">
            <a:avLst/>
          </a:prstGeom>
          <a:noFill/>
        </p:spPr>
        <p:txBody>
          <a:bodyPr wrap="square" rtlCol="1">
            <a:spAutoFit/>
          </a:bodyPr>
          <a:lstStyle/>
          <a:p>
            <a:r>
              <a:rPr lang="fa-IR" sz="1600" b="1" dirty="0" smtClean="0">
                <a:solidFill>
                  <a:srgbClr val="FF0000"/>
                </a:solidFill>
              </a:rPr>
              <a:t>قصه ی این شماره : زیر ذره بین فرمانده</a:t>
            </a:r>
            <a:endParaRPr lang="fa-IR" sz="1600" b="1" dirty="0">
              <a:solidFill>
                <a:srgbClr val="FF0000"/>
              </a:solidFill>
            </a:endParaRPr>
          </a:p>
        </p:txBody>
      </p:sp>
      <p:sp>
        <p:nvSpPr>
          <p:cNvPr id="20" name="Left Arrow 19"/>
          <p:cNvSpPr/>
          <p:nvPr/>
        </p:nvSpPr>
        <p:spPr>
          <a:xfrm>
            <a:off x="5143512" y="142845"/>
            <a:ext cx="1285884" cy="6429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smtClean="0">
                <a:solidFill>
                  <a:schemeClr val="tx1"/>
                </a:solidFill>
              </a:rPr>
              <a:t>راز یک قصه </a:t>
            </a:r>
            <a:endParaRPr lang="fa-IR" sz="1600" b="1" dirty="0">
              <a:solidFill>
                <a:schemeClr val="tx1"/>
              </a:solidFill>
            </a:endParaRPr>
          </a:p>
        </p:txBody>
      </p:sp>
      <p:sp>
        <p:nvSpPr>
          <p:cNvPr id="27" name="TextBox 26"/>
          <p:cNvSpPr txBox="1"/>
          <p:nvPr/>
        </p:nvSpPr>
        <p:spPr>
          <a:xfrm>
            <a:off x="3714753" y="1165847"/>
            <a:ext cx="1785950" cy="1477328"/>
          </a:xfrm>
          <a:prstGeom prst="rect">
            <a:avLst/>
          </a:prstGeom>
          <a:noFill/>
        </p:spPr>
        <p:txBody>
          <a:bodyPr wrap="square" rtlCol="1">
            <a:spAutoFit/>
          </a:bodyPr>
          <a:lstStyle/>
          <a:p>
            <a:pPr algn="ctr"/>
            <a:r>
              <a:rPr lang="fa-IR" b="1" dirty="0" smtClean="0"/>
              <a:t>مصاحبه اختصاصی (نشان) با جناب سرهنگ مکاری فرمانده ی محترم حوزه برادران طرقبه</a:t>
            </a:r>
            <a:endParaRPr lang="fa-IR" b="1" dirty="0"/>
          </a:p>
        </p:txBody>
      </p:sp>
      <p:sp>
        <p:nvSpPr>
          <p:cNvPr id="30" name="Pentagon 29"/>
          <p:cNvSpPr/>
          <p:nvPr/>
        </p:nvSpPr>
        <p:spPr>
          <a:xfrm rot="10800000">
            <a:off x="5072075" y="3143239"/>
            <a:ext cx="1000132" cy="2857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31" name="TextBox 30"/>
          <p:cNvSpPr txBox="1"/>
          <p:nvPr/>
        </p:nvSpPr>
        <p:spPr>
          <a:xfrm>
            <a:off x="5286388" y="3071803"/>
            <a:ext cx="642942" cy="369332"/>
          </a:xfrm>
          <a:prstGeom prst="rect">
            <a:avLst/>
          </a:prstGeom>
          <a:noFill/>
        </p:spPr>
        <p:txBody>
          <a:bodyPr wrap="square" rtlCol="1">
            <a:spAutoFit/>
          </a:bodyPr>
          <a:lstStyle/>
          <a:p>
            <a:r>
              <a:rPr lang="fa-IR" dirty="0" smtClean="0"/>
              <a:t>مقدمه</a:t>
            </a:r>
            <a:endParaRPr lang="fa-IR" dirty="0"/>
          </a:p>
        </p:txBody>
      </p:sp>
      <p:cxnSp>
        <p:nvCxnSpPr>
          <p:cNvPr id="32" name="Straight Connector 31"/>
          <p:cNvCxnSpPr/>
          <p:nvPr/>
        </p:nvCxnSpPr>
        <p:spPr>
          <a:xfrm rot="10800000" flipV="1">
            <a:off x="3071811" y="3286113"/>
            <a:ext cx="2000264" cy="3"/>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rot="10800000">
            <a:off x="3071813" y="4714877"/>
            <a:ext cx="3000394"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4" name="Straight Connector 33"/>
          <p:cNvCxnSpPr/>
          <p:nvPr/>
        </p:nvCxnSpPr>
        <p:spPr>
          <a:xfrm>
            <a:off x="3071810" y="5143505"/>
            <a:ext cx="300039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6490" y="6035686"/>
            <a:ext cx="6071436" cy="794"/>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429000" y="3484901"/>
            <a:ext cx="2357454" cy="1015663"/>
          </a:xfrm>
          <a:prstGeom prst="rect">
            <a:avLst/>
          </a:prstGeom>
          <a:noFill/>
        </p:spPr>
        <p:txBody>
          <a:bodyPr wrap="square" rtlCol="1">
            <a:spAutoFit/>
          </a:bodyPr>
          <a:lstStyle/>
          <a:p>
            <a:pPr algn="just"/>
            <a:r>
              <a:rPr lang="fa-IR" sz="1200" b="1" dirty="0" smtClean="0"/>
              <a:t> در این شماره بر آن شدیم تا با فرمانده حوزه برادران طرقبه به بحث دوستانه بپردازیم و از ایشان خواهش کردیم تا نظرشان را در مورد پایگاه شهید کامیاب بفرمایند ، با ما همراه باشید . </a:t>
            </a:r>
            <a:endParaRPr lang="fa-IR" sz="1200" b="1" dirty="0"/>
          </a:p>
        </p:txBody>
      </p:sp>
      <p:sp>
        <p:nvSpPr>
          <p:cNvPr id="40" name="Action Button: Back or Previous 39">
            <a:hlinkClick r:id="" action="ppaction://hlinkshowjump?jump=previousslide" highlightClick="1"/>
          </p:cNvPr>
          <p:cNvSpPr/>
          <p:nvPr/>
        </p:nvSpPr>
        <p:spPr>
          <a:xfrm>
            <a:off x="5643578" y="4857753"/>
            <a:ext cx="214314" cy="14287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TextBox 40"/>
          <p:cNvSpPr txBox="1"/>
          <p:nvPr/>
        </p:nvSpPr>
        <p:spPr>
          <a:xfrm>
            <a:off x="3500439" y="4795069"/>
            <a:ext cx="2071702" cy="276999"/>
          </a:xfrm>
          <a:prstGeom prst="rect">
            <a:avLst/>
          </a:prstGeom>
          <a:noFill/>
        </p:spPr>
        <p:txBody>
          <a:bodyPr wrap="square" rtlCol="1">
            <a:spAutoFit/>
          </a:bodyPr>
          <a:lstStyle/>
          <a:p>
            <a:r>
              <a:rPr lang="fa-IR" sz="1200" b="1" dirty="0" smtClean="0"/>
              <a:t>سرآغاز قصه ی این شماره :</a:t>
            </a:r>
            <a:endParaRPr lang="fa-IR" sz="1200" b="1" dirty="0"/>
          </a:p>
        </p:txBody>
      </p:sp>
      <p:sp>
        <p:nvSpPr>
          <p:cNvPr id="48" name="TextBox 47"/>
          <p:cNvSpPr txBox="1"/>
          <p:nvPr/>
        </p:nvSpPr>
        <p:spPr>
          <a:xfrm>
            <a:off x="3786191" y="5643571"/>
            <a:ext cx="1643074" cy="369332"/>
          </a:xfrm>
          <a:prstGeom prst="rect">
            <a:avLst/>
          </a:prstGeom>
          <a:noFill/>
        </p:spPr>
        <p:txBody>
          <a:bodyPr wrap="square" rtlCol="1">
            <a:spAutoFit/>
          </a:bodyPr>
          <a:lstStyle/>
          <a:p>
            <a:endParaRPr lang="fa-IR" dirty="0"/>
          </a:p>
        </p:txBody>
      </p:sp>
      <p:sp>
        <p:nvSpPr>
          <p:cNvPr id="21" name="TextBox 20"/>
          <p:cNvSpPr txBox="1"/>
          <p:nvPr/>
        </p:nvSpPr>
        <p:spPr>
          <a:xfrm>
            <a:off x="3143248" y="5143504"/>
            <a:ext cx="2857520" cy="430887"/>
          </a:xfrm>
          <a:prstGeom prst="rect">
            <a:avLst/>
          </a:prstGeom>
          <a:noFill/>
        </p:spPr>
        <p:txBody>
          <a:bodyPr wrap="square" rtlCol="1">
            <a:spAutoFit/>
          </a:bodyPr>
          <a:lstStyle/>
          <a:p>
            <a:r>
              <a:rPr lang="fa-IR" sz="1100" b="1" dirty="0" smtClean="0">
                <a:solidFill>
                  <a:srgbClr val="0070C0"/>
                </a:solidFill>
              </a:rPr>
              <a:t>- سلام خدمت شما ما بچه های نشان از شما خواهش میکنیم یه مقداری از بسیج برامون توضیح بدهید : </a:t>
            </a:r>
            <a:endParaRPr lang="fa-IR" sz="1100" b="1" dirty="0">
              <a:solidFill>
                <a:srgbClr val="0070C0"/>
              </a:solidFill>
            </a:endParaRPr>
          </a:p>
        </p:txBody>
      </p:sp>
      <p:sp>
        <p:nvSpPr>
          <p:cNvPr id="22" name="TextBox 21"/>
          <p:cNvSpPr txBox="1"/>
          <p:nvPr/>
        </p:nvSpPr>
        <p:spPr>
          <a:xfrm>
            <a:off x="3214686" y="5500694"/>
            <a:ext cx="2786082" cy="1631216"/>
          </a:xfrm>
          <a:prstGeom prst="rect">
            <a:avLst/>
          </a:prstGeom>
          <a:noFill/>
        </p:spPr>
        <p:txBody>
          <a:bodyPr wrap="square" rtlCol="1">
            <a:spAutoFit/>
          </a:bodyPr>
          <a:lstStyle/>
          <a:p>
            <a:r>
              <a:rPr lang="fa-IR" sz="1000" dirty="0" smtClean="0"/>
              <a:t>با عرض سلام و درود به امام زمان (عج) و نیز به تمامی شهدای اسلام  و انشاءالله که هر قدمی  که بسیجیان عزیز برای عمل به گفتمان فرمانده معظم کل قوا بر می دارند مورد رضای خداوند باشد وعملکرد بسیجیان عزیز بتواند لبخند رضایت را بر روی لبان فرمانده معظم کل قوا بنشاند ، بسیج همانطور که ایشان فرمودند در رویکردی که برایش تعریف شده است فرهنگی است ولی  ما باید از جنبه نظامی اون هم غفلت نکنیم و این دو یعنی هم فرهنگی هم نظامی باید با هم جلو بروند و با آموزش ها و فراخوانی ها یی که پیش بینی کردیم انشاءالله بتوانیم به این اهدافمون در مدت یک ساله برسیم.  </a:t>
            </a:r>
            <a:endParaRPr lang="fa-IR" sz="1000" dirty="0"/>
          </a:p>
        </p:txBody>
      </p:sp>
      <p:cxnSp>
        <p:nvCxnSpPr>
          <p:cNvPr id="24" name="Straight Connector 23"/>
          <p:cNvCxnSpPr/>
          <p:nvPr/>
        </p:nvCxnSpPr>
        <p:spPr>
          <a:xfrm rot="10800000">
            <a:off x="3071810" y="7142179"/>
            <a:ext cx="300039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29000" y="7143768"/>
            <a:ext cx="2571768" cy="600164"/>
          </a:xfrm>
          <a:prstGeom prst="rect">
            <a:avLst/>
          </a:prstGeom>
          <a:noFill/>
        </p:spPr>
        <p:txBody>
          <a:bodyPr wrap="square" rtlCol="1">
            <a:spAutoFit/>
          </a:bodyPr>
          <a:lstStyle/>
          <a:p>
            <a:r>
              <a:rPr lang="fa-IR" sz="1100" b="1" dirty="0" smtClean="0">
                <a:solidFill>
                  <a:srgbClr val="0070C0"/>
                </a:solidFill>
              </a:rPr>
              <a:t>- جناب سرهنگ همانطور که می دانید فعالیت های پایگاه خیلی پر هزینه است و بودجه کم است نظر شما در مورد این مسئله حساس چیست؟ </a:t>
            </a:r>
            <a:endParaRPr lang="fa-IR" sz="1100" b="1" dirty="0">
              <a:solidFill>
                <a:srgbClr val="0070C0"/>
              </a:solidFill>
            </a:endParaRPr>
          </a:p>
        </p:txBody>
      </p:sp>
      <p:sp>
        <p:nvSpPr>
          <p:cNvPr id="36" name="TextBox 35"/>
          <p:cNvSpPr txBox="1"/>
          <p:nvPr/>
        </p:nvSpPr>
        <p:spPr>
          <a:xfrm>
            <a:off x="3214686" y="7643834"/>
            <a:ext cx="2714644" cy="861774"/>
          </a:xfrm>
          <a:prstGeom prst="rect">
            <a:avLst/>
          </a:prstGeom>
          <a:noFill/>
        </p:spPr>
        <p:txBody>
          <a:bodyPr wrap="square" rtlCol="1">
            <a:spAutoFit/>
          </a:bodyPr>
          <a:lstStyle/>
          <a:p>
            <a:r>
              <a:rPr lang="fa-IR" sz="1000" dirty="0" smtClean="0"/>
              <a:t>کمکهایی که برای پایگاهها در نظر گرفته شده است کمک هزینه است که خوب از طرف سازمان بسیج لحاظ می شود که مبلغش مستقیما به حساب پایگاه ریخته می شود و یک بخش دیگر هم عملکردی است که بر اساس اون توافق نامه ای که ما نسبت به پایگاه داشته ایم کمک می شود ،  </a:t>
            </a:r>
            <a:endParaRPr lang="fa-IR" sz="1000" dirty="0"/>
          </a:p>
        </p:txBody>
      </p:sp>
      <p:sp>
        <p:nvSpPr>
          <p:cNvPr id="37" name="Rectangle 36"/>
          <p:cNvSpPr/>
          <p:nvPr/>
        </p:nvSpPr>
        <p:spPr>
          <a:xfrm>
            <a:off x="1071546" y="3484899"/>
            <a:ext cx="1901838" cy="1015663"/>
          </a:xfrm>
          <a:prstGeom prst="rect">
            <a:avLst/>
          </a:prstGeom>
        </p:spPr>
        <p:txBody>
          <a:bodyPr wrap="square">
            <a:spAutoFit/>
          </a:bodyPr>
          <a:lstStyle/>
          <a:p>
            <a:r>
              <a:rPr lang="fa-IR" sz="1000" dirty="0" smtClean="0">
                <a:solidFill>
                  <a:prstClr val="black"/>
                </a:solidFill>
              </a:rPr>
              <a:t>ولی برای کمک هزینه پایگاهها لازم است که فرمانده هان محترم پایگاهها از عناصری هم چون  سرمایه داران اصناف بزرگان و معتمدین و مساجد دهیاری ها ... کمک بگیرند که بتوانند برنامه هاشون رو به درستی انجام دهند .</a:t>
            </a:r>
            <a:endParaRPr lang="fa-IR" sz="1000" dirty="0"/>
          </a:p>
        </p:txBody>
      </p:sp>
      <p:cxnSp>
        <p:nvCxnSpPr>
          <p:cNvPr id="44" name="Straight Connector 43"/>
          <p:cNvCxnSpPr/>
          <p:nvPr/>
        </p:nvCxnSpPr>
        <p:spPr>
          <a:xfrm rot="10800000">
            <a:off x="714356" y="3286116"/>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714356" y="4714876"/>
            <a:ext cx="2357454" cy="158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85794" y="4786314"/>
            <a:ext cx="2286016" cy="430887"/>
          </a:xfrm>
          <a:prstGeom prst="rect">
            <a:avLst/>
          </a:prstGeom>
          <a:noFill/>
        </p:spPr>
        <p:txBody>
          <a:bodyPr wrap="square" rtlCol="1">
            <a:spAutoFit/>
          </a:bodyPr>
          <a:lstStyle/>
          <a:p>
            <a:r>
              <a:rPr lang="fa-IR" sz="1100" b="1" dirty="0" smtClean="0">
                <a:solidFill>
                  <a:srgbClr val="0070C0"/>
                </a:solidFill>
              </a:rPr>
              <a:t>- نظر شما در مورد پایگاه شهید کامیاب و فعالیتهایش چیست ؟ </a:t>
            </a:r>
            <a:endParaRPr lang="fa-IR" sz="1100" b="1" dirty="0">
              <a:solidFill>
                <a:srgbClr val="0070C0"/>
              </a:solidFill>
            </a:endParaRPr>
          </a:p>
        </p:txBody>
      </p:sp>
      <p:sp>
        <p:nvSpPr>
          <p:cNvPr id="56" name="TextBox 55"/>
          <p:cNvSpPr txBox="1"/>
          <p:nvPr/>
        </p:nvSpPr>
        <p:spPr>
          <a:xfrm>
            <a:off x="785794" y="5286380"/>
            <a:ext cx="2214578" cy="1785104"/>
          </a:xfrm>
          <a:prstGeom prst="rect">
            <a:avLst/>
          </a:prstGeom>
          <a:noFill/>
        </p:spPr>
        <p:txBody>
          <a:bodyPr wrap="square" rtlCol="1">
            <a:spAutoFit/>
          </a:bodyPr>
          <a:lstStyle/>
          <a:p>
            <a:r>
              <a:rPr lang="fa-IR" sz="1000" dirty="0" smtClean="0"/>
              <a:t>شناختی که ما از پایگاه شهید کامیاب داریم که از قبل هم که در فرهنگی ناحیه بوده ایم توانسته در مباحث فرهنگی با توجه به موقعیت مکانی که در بلوار امام رضا (ع) طرقبه دارد می تواند بسیار موثر و تاثیر گذار باشد ، عملکرد بسیار مطلوبی داشته است و در تمامی برنامه ها و فراخوانی ها هم به صورت مرتب شرکت داشته است و پایگاهی است که می توان گفت جوان گرایی در آن دارد رقم می خورد و جوانهای متفاوتی را ما شاهد هستیم که به این پایگاه پیوسته اند و رویکرد ما هم جذب بسیج است .</a:t>
            </a:r>
            <a:endParaRPr lang="fa-IR" sz="1000" dirty="0"/>
          </a:p>
        </p:txBody>
      </p:sp>
      <p:cxnSp>
        <p:nvCxnSpPr>
          <p:cNvPr id="58" name="Straight Connector 57"/>
          <p:cNvCxnSpPr/>
          <p:nvPr/>
        </p:nvCxnSpPr>
        <p:spPr>
          <a:xfrm rot="10800000">
            <a:off x="642918" y="7143768"/>
            <a:ext cx="2428892" cy="1588"/>
          </a:xfrm>
          <a:prstGeom prst="line">
            <a:avLst/>
          </a:prstGeom>
        </p:spPr>
        <p:style>
          <a:lnRef idx="1">
            <a:schemeClr val="accent1"/>
          </a:lnRef>
          <a:fillRef idx="0">
            <a:schemeClr val="accent1"/>
          </a:fillRef>
          <a:effectRef idx="0">
            <a:schemeClr val="accent1"/>
          </a:effectRef>
          <a:fontRef idx="minor">
            <a:schemeClr val="tx1"/>
          </a:fontRef>
        </p:style>
      </p:cxnSp>
      <p:sp>
        <p:nvSpPr>
          <p:cNvPr id="62" name="Up Arrow Callout 61"/>
          <p:cNvSpPr/>
          <p:nvPr/>
        </p:nvSpPr>
        <p:spPr>
          <a:xfrm>
            <a:off x="785794" y="6858016"/>
            <a:ext cx="2071702" cy="121444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TextBox 63"/>
          <p:cNvSpPr txBox="1"/>
          <p:nvPr/>
        </p:nvSpPr>
        <p:spPr>
          <a:xfrm>
            <a:off x="1285860" y="7572396"/>
            <a:ext cx="1143008" cy="369332"/>
          </a:xfrm>
          <a:prstGeom prst="rect">
            <a:avLst/>
          </a:prstGeom>
          <a:noFill/>
        </p:spPr>
        <p:txBody>
          <a:bodyPr wrap="square" rtlCol="1">
            <a:spAutoFit/>
          </a:bodyPr>
          <a:lstStyle/>
          <a:p>
            <a:r>
              <a:rPr lang="fa-IR" dirty="0" smtClean="0"/>
              <a:t> </a:t>
            </a:r>
            <a:endParaRPr lang="fa-IR" dirty="0"/>
          </a:p>
        </p:txBody>
      </p:sp>
      <p:sp>
        <p:nvSpPr>
          <p:cNvPr id="65" name="Rectangle 64"/>
          <p:cNvSpPr/>
          <p:nvPr/>
        </p:nvSpPr>
        <p:spPr>
          <a:xfrm>
            <a:off x="785794" y="7358082"/>
            <a:ext cx="2071702" cy="707886"/>
          </a:xfrm>
          <a:prstGeom prst="rect">
            <a:avLst/>
          </a:prstGeom>
        </p:spPr>
        <p:txBody>
          <a:bodyPr wrap="square">
            <a:spAutoFit/>
          </a:bodyPr>
          <a:lstStyle/>
          <a:p>
            <a:pPr algn="ctr"/>
            <a:r>
              <a:rPr lang="fa-IR" sz="1000" b="1" dirty="0" smtClean="0"/>
              <a:t>پایگاهی است که می توان گفت جوان گرایی در آن دارد رقم می خورد و جوانهای متفاوتی را ما شاهد هستیم که به این پایگاه پیوسته اند </a:t>
            </a:r>
            <a:endParaRPr lang="fa-IR" sz="1000" b="1" dirty="0"/>
          </a:p>
        </p:txBody>
      </p:sp>
      <p:sp>
        <p:nvSpPr>
          <p:cNvPr id="66" name="TextBox 65"/>
          <p:cNvSpPr txBox="1"/>
          <p:nvPr/>
        </p:nvSpPr>
        <p:spPr>
          <a:xfrm>
            <a:off x="2643182" y="8501090"/>
            <a:ext cx="1000132" cy="369332"/>
          </a:xfrm>
          <a:prstGeom prst="rect">
            <a:avLst/>
          </a:prstGeom>
          <a:noFill/>
        </p:spPr>
        <p:txBody>
          <a:bodyPr wrap="square" rtlCol="1">
            <a:spAutoFit/>
          </a:bodyPr>
          <a:lstStyle/>
          <a:p>
            <a:r>
              <a:rPr lang="fa-IR" dirty="0" smtClean="0">
                <a:solidFill>
                  <a:srgbClr val="0070C0"/>
                </a:solidFill>
              </a:rPr>
              <a:t>&gt;&gt;&gt;&gt;&gt;&gt;</a:t>
            </a:r>
            <a:endParaRPr lang="fa-IR" dirty="0">
              <a:solidFill>
                <a:srgbClr val="0070C0"/>
              </a:solidFill>
            </a:endParaRPr>
          </a:p>
        </p:txBody>
      </p:sp>
      <p:sp>
        <p:nvSpPr>
          <p:cNvPr id="43" name="Heptagon 42"/>
          <p:cNvSpPr/>
          <p:nvPr/>
        </p:nvSpPr>
        <p:spPr>
          <a:xfrm>
            <a:off x="428604" y="8429652"/>
            <a:ext cx="571504" cy="42859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3</a:t>
            </a:r>
            <a:endParaRPr lang="fa-IR"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86124" y="857224"/>
            <a:ext cx="2714644" cy="6715172"/>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dirty="0"/>
          </a:p>
        </p:txBody>
      </p:sp>
      <p:cxnSp>
        <p:nvCxnSpPr>
          <p:cNvPr id="5" name="Straight Connector 4"/>
          <p:cNvCxnSpPr/>
          <p:nvPr/>
        </p:nvCxnSpPr>
        <p:spPr>
          <a:xfrm rot="10800000">
            <a:off x="0" y="712759"/>
            <a:ext cx="685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572438" y="4572000"/>
            <a:ext cx="91432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356800" y="4000512"/>
            <a:ext cx="8000230" cy="79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29198" y="273578"/>
            <a:ext cx="1143008" cy="338554"/>
          </a:xfrm>
          <a:prstGeom prst="rect">
            <a:avLst/>
          </a:prstGeom>
          <a:noFill/>
        </p:spPr>
        <p:txBody>
          <a:bodyPr wrap="square" rtlCol="1">
            <a:spAutoFit/>
          </a:bodyPr>
          <a:lstStyle/>
          <a:p>
            <a:r>
              <a:rPr lang="fa-IR" sz="1600" b="1" dirty="0" smtClean="0"/>
              <a:t>و در ادامه... </a:t>
            </a:r>
            <a:endParaRPr lang="fa-IR" sz="1600" b="1" dirty="0"/>
          </a:p>
        </p:txBody>
      </p:sp>
      <p:sp>
        <p:nvSpPr>
          <p:cNvPr id="19" name="TextBox 18"/>
          <p:cNvSpPr txBox="1"/>
          <p:nvPr/>
        </p:nvSpPr>
        <p:spPr>
          <a:xfrm>
            <a:off x="3214686" y="928662"/>
            <a:ext cx="2714644" cy="861774"/>
          </a:xfrm>
          <a:prstGeom prst="rect">
            <a:avLst/>
          </a:prstGeom>
          <a:noFill/>
        </p:spPr>
        <p:txBody>
          <a:bodyPr wrap="square" rtlCol="1">
            <a:spAutoFit/>
          </a:bodyPr>
          <a:lstStyle/>
          <a:p>
            <a:r>
              <a:rPr lang="fa-IR" sz="1000" b="1" dirty="0" smtClean="0">
                <a:solidFill>
                  <a:srgbClr val="0070C0"/>
                </a:solidFill>
              </a:rPr>
              <a:t>- اقای سرهنگ می خواهم سوالی از شما بکنم که شاید جوابش برای خیلی از بسیجیان اساسی و مهم باشد اینکه اگر جوانی وارد پایگاه بسیج شد در گذشته مشکل اخلاقی داشته و الان با شرکت در برنامه های بسیج و ... متحول شده است برخورد ما بسیجیان با او باید چگونه باشد؟</a:t>
            </a:r>
            <a:endParaRPr lang="fa-IR" sz="1000" b="1" dirty="0">
              <a:solidFill>
                <a:srgbClr val="0070C0"/>
              </a:solidFill>
            </a:endParaRPr>
          </a:p>
        </p:txBody>
      </p:sp>
      <p:sp>
        <p:nvSpPr>
          <p:cNvPr id="20" name="TextBox 19"/>
          <p:cNvSpPr txBox="1"/>
          <p:nvPr/>
        </p:nvSpPr>
        <p:spPr>
          <a:xfrm>
            <a:off x="3286124" y="1785918"/>
            <a:ext cx="2500330" cy="1477328"/>
          </a:xfrm>
          <a:prstGeom prst="rect">
            <a:avLst/>
          </a:prstGeom>
          <a:noFill/>
        </p:spPr>
        <p:txBody>
          <a:bodyPr wrap="square" rtlCol="1">
            <a:spAutoFit/>
          </a:bodyPr>
          <a:lstStyle/>
          <a:p>
            <a:r>
              <a:rPr lang="fa-IR" sz="1000" dirty="0" smtClean="0"/>
              <a:t>همانطور که گفتم اگر یک جوانی هم مشکل اخلاقی دارد ما می توانیم در پایگاه و یا در مساجد با همکاری شورا و فرمانده پایگاه و روحانیون بتوانیم آنها رو جذب بکنیم چون ما در بحث صالحین تغییر رفتار را داریم ما اگر بتوانیم کاری بکنیم و زمینه جذب را فراهم کنیم می توانیم کمک بسیاری به هدفمون که جذب است بکنیم و همچنین در مقابله با جنگ نرم که بی هویتی جوانان ما را دنبال می کند داشته باشیم و همچنین ماهواره که مخرب خانواده هاست  </a:t>
            </a:r>
            <a:endParaRPr lang="fa-IR" sz="1000" dirty="0"/>
          </a:p>
        </p:txBody>
      </p:sp>
      <p:sp>
        <p:nvSpPr>
          <p:cNvPr id="21" name="Rectangle 20"/>
          <p:cNvSpPr/>
          <p:nvPr/>
        </p:nvSpPr>
        <p:spPr>
          <a:xfrm>
            <a:off x="3500438" y="5226800"/>
            <a:ext cx="2286016" cy="1477328"/>
          </a:xfrm>
          <a:prstGeom prst="rect">
            <a:avLst/>
          </a:prstGeom>
        </p:spPr>
        <p:txBody>
          <a:bodyPr wrap="square">
            <a:spAutoFit/>
          </a:bodyPr>
          <a:lstStyle/>
          <a:p>
            <a:pPr lvl="0"/>
            <a:r>
              <a:rPr lang="fa-IR" sz="1000" dirty="0" smtClean="0">
                <a:solidFill>
                  <a:prstClr val="black"/>
                </a:solidFill>
              </a:rPr>
              <a:t>اگر ما بتوانیم یک جوان را از پای ماهواره بکشیم بیرون و او را به پای حلقه های صالحین  مسجد و نماز جماعت بنشانیم هنر کردیم و کلا پایگاه های بسیج می توانند در سالم سازی محیط زیست خودشون در محله خودشون در باب امر به معروف موثر باشند و انشاءالله ما در باب حلقه های صالحین بتوانیم تغییر رفتاری که مورد انتظار ماست بتوانیم رقم بزنیم و  در یک کلام نیروی بسیج ما سرآمد همه ی افراد جامعه است  </a:t>
            </a:r>
            <a:endParaRPr lang="fa-IR" sz="1000" dirty="0">
              <a:solidFill>
                <a:prstClr val="black"/>
              </a:solidFill>
            </a:endParaRPr>
          </a:p>
        </p:txBody>
      </p:sp>
      <p:sp>
        <p:nvSpPr>
          <p:cNvPr id="22" name="TextBox 21"/>
          <p:cNvSpPr txBox="1"/>
          <p:nvPr/>
        </p:nvSpPr>
        <p:spPr>
          <a:xfrm>
            <a:off x="4000504" y="6988750"/>
            <a:ext cx="1000132" cy="369332"/>
          </a:xfrm>
          <a:prstGeom prst="rect">
            <a:avLst/>
          </a:prstGeom>
          <a:noFill/>
        </p:spPr>
        <p:txBody>
          <a:bodyPr wrap="square" rtlCol="1">
            <a:spAutoFit/>
          </a:bodyPr>
          <a:lstStyle/>
          <a:p>
            <a:r>
              <a:rPr lang="fa-IR" dirty="0" smtClean="0"/>
              <a:t>******</a:t>
            </a:r>
            <a:endParaRPr lang="fa-IR" dirty="0"/>
          </a:p>
        </p:txBody>
      </p:sp>
      <p:cxnSp>
        <p:nvCxnSpPr>
          <p:cNvPr id="24" name="Straight Connector 23"/>
          <p:cNvCxnSpPr/>
          <p:nvPr/>
        </p:nvCxnSpPr>
        <p:spPr>
          <a:xfrm rot="5400000" flipH="1" flipV="1">
            <a:off x="-1177957" y="5178429"/>
            <a:ext cx="378621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14356" y="2857488"/>
            <a:ext cx="250033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32" name="Straight Connector 31"/>
          <p:cNvCxnSpPr/>
          <p:nvPr/>
        </p:nvCxnSpPr>
        <p:spPr>
          <a:xfrm rot="5400000">
            <a:off x="1321579" y="5179223"/>
            <a:ext cx="37862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714356" y="7072330"/>
            <a:ext cx="250033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28736" y="2876124"/>
            <a:ext cx="1714512" cy="338554"/>
          </a:xfrm>
          <a:prstGeom prst="rect">
            <a:avLst/>
          </a:prstGeom>
          <a:noFill/>
        </p:spPr>
        <p:txBody>
          <a:bodyPr wrap="square" rtlCol="1">
            <a:spAutoFit/>
          </a:bodyPr>
          <a:lstStyle/>
          <a:p>
            <a:r>
              <a:rPr lang="fa-IR" sz="1600" b="1" dirty="0" smtClean="0"/>
              <a:t>و سخن پایانی...</a:t>
            </a:r>
            <a:endParaRPr lang="fa-IR" sz="1600" b="1" dirty="0"/>
          </a:p>
        </p:txBody>
      </p:sp>
      <p:sp>
        <p:nvSpPr>
          <p:cNvPr id="40" name="TextBox 39"/>
          <p:cNvSpPr txBox="1"/>
          <p:nvPr/>
        </p:nvSpPr>
        <p:spPr>
          <a:xfrm>
            <a:off x="857232" y="3500430"/>
            <a:ext cx="2214578" cy="2400657"/>
          </a:xfrm>
          <a:prstGeom prst="rect">
            <a:avLst/>
          </a:prstGeom>
          <a:noFill/>
        </p:spPr>
        <p:txBody>
          <a:bodyPr wrap="square" rtlCol="1">
            <a:spAutoFit/>
          </a:bodyPr>
          <a:lstStyle/>
          <a:p>
            <a:r>
              <a:rPr lang="fa-IR" sz="1000" b="1" dirty="0" smtClean="0">
                <a:solidFill>
                  <a:srgbClr val="0070C0"/>
                </a:solidFill>
              </a:rPr>
              <a:t>نشان : خوب جناب سرهنگ از سخنان پر بارتان استفاده کردیم و در پایان از شما می خواهیم که بفرمایید تاثیری که نشریه نشان در روند پایگاه های دیگر داشته چگونه بوده است ؟</a:t>
            </a:r>
          </a:p>
          <a:p>
            <a:endParaRPr lang="fa-IR" sz="1000" b="1" dirty="0" smtClean="0">
              <a:solidFill>
                <a:srgbClr val="0070C0"/>
              </a:solidFill>
            </a:endParaRPr>
          </a:p>
          <a:p>
            <a:r>
              <a:rPr lang="fa-IR" sz="1000" dirty="0" smtClean="0"/>
              <a:t>بله با ارائه نشریه نشان به پایگاه های دیگر باعث شده تا یک رقابت سالم ایجاد شود و تاثیر بسزایی بگذارد و همچنین با معرفی فعالیتها و کارهای پایگاه در نشریه می توان یک الگو برای پایگاه های دیگر معرفی کرد تا آنها هم تلاش بیشتری در انجام فعالیتهای پایگاههایشان داشته باشند و آنها هم تیمی درست کنند و نشریه ارائه دهند .</a:t>
            </a:r>
          </a:p>
          <a:p>
            <a:r>
              <a:rPr lang="fa-IR" sz="1000" dirty="0" smtClean="0"/>
              <a:t>والسلام علیکم و رحمة الله و برکاته</a:t>
            </a:r>
          </a:p>
          <a:p>
            <a:endParaRPr lang="fa-IR" sz="1000" dirty="0" smtClean="0"/>
          </a:p>
          <a:p>
            <a:endParaRPr lang="fa-IR" sz="1000" dirty="0" smtClean="0"/>
          </a:p>
        </p:txBody>
      </p:sp>
      <p:sp>
        <p:nvSpPr>
          <p:cNvPr id="41" name="Rectangle 40"/>
          <p:cNvSpPr/>
          <p:nvPr/>
        </p:nvSpPr>
        <p:spPr>
          <a:xfrm>
            <a:off x="857232" y="5715008"/>
            <a:ext cx="2214578" cy="1107996"/>
          </a:xfrm>
          <a:prstGeom prst="rect">
            <a:avLst/>
          </a:prstGeom>
        </p:spPr>
        <p:txBody>
          <a:bodyPr wrap="square">
            <a:spAutoFit/>
          </a:bodyPr>
          <a:lstStyle/>
          <a:p>
            <a:r>
              <a:rPr lang="fa-IR" sz="1100" dirty="0" smtClean="0">
                <a:solidFill>
                  <a:schemeClr val="accent3"/>
                </a:solidFill>
                <a:cs typeface="Andalus" pitchFamily="2" charset="-78"/>
              </a:rPr>
              <a:t>نشان</a:t>
            </a:r>
            <a:r>
              <a:rPr lang="fa-IR" sz="1100" dirty="0" smtClean="0"/>
              <a:t> : خیلی ممنون از سخنان مفیدتون امید که این گفتگو دریچه ای رو به خوانندگان نشان ، باز نماید.</a:t>
            </a:r>
          </a:p>
          <a:p>
            <a:endParaRPr lang="fa-IR" sz="1100" dirty="0" smtClean="0"/>
          </a:p>
          <a:p>
            <a:r>
              <a:rPr lang="fa-IR" sz="1100" dirty="0" smtClean="0"/>
              <a:t> </a:t>
            </a:r>
            <a:r>
              <a:rPr lang="fa-IR" sz="1100" b="1" dirty="0" smtClean="0"/>
              <a:t>فرماندهان پایگاهها منتظر باشید نشان به سراغ شما هم می آید </a:t>
            </a:r>
            <a:endParaRPr lang="fa-IR" sz="1100" b="1" dirty="0"/>
          </a:p>
        </p:txBody>
      </p:sp>
      <p:sp>
        <p:nvSpPr>
          <p:cNvPr id="43" name="Rectangle 42"/>
          <p:cNvSpPr/>
          <p:nvPr/>
        </p:nvSpPr>
        <p:spPr>
          <a:xfrm>
            <a:off x="857232" y="7286644"/>
            <a:ext cx="221457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Rectangle 41"/>
          <p:cNvSpPr/>
          <p:nvPr/>
        </p:nvSpPr>
        <p:spPr>
          <a:xfrm>
            <a:off x="857244" y="7312903"/>
            <a:ext cx="2214566" cy="830997"/>
          </a:xfrm>
          <a:prstGeom prst="rect">
            <a:avLst/>
          </a:prstGeom>
        </p:spPr>
        <p:txBody>
          <a:bodyPr wrap="square">
            <a:spAutoFit/>
          </a:bodyPr>
          <a:lstStyle/>
          <a:p>
            <a:pPr lvl="0" algn="ctr"/>
            <a:r>
              <a:rPr lang="fa-IR" sz="1600" b="1" dirty="0" smtClean="0">
                <a:solidFill>
                  <a:prstClr val="black"/>
                </a:solidFill>
              </a:rPr>
              <a:t>در یک کلام نیروی بسیج ما سرآمد همه ی افراد جامعه است  </a:t>
            </a:r>
            <a:endParaRPr lang="fa-IR" sz="1600" b="1" dirty="0">
              <a:solidFill>
                <a:prstClr val="black"/>
              </a:solidFill>
            </a:endParaRPr>
          </a:p>
        </p:txBody>
      </p:sp>
      <p:sp>
        <p:nvSpPr>
          <p:cNvPr id="23" name="Heptagon 22"/>
          <p:cNvSpPr/>
          <p:nvPr/>
        </p:nvSpPr>
        <p:spPr>
          <a:xfrm>
            <a:off x="428604" y="8429652"/>
            <a:ext cx="571504" cy="42859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4</a:t>
            </a:r>
            <a:endParaRPr lang="fa-IR" dirty="0"/>
          </a:p>
        </p:txBody>
      </p:sp>
      <p:pic>
        <p:nvPicPr>
          <p:cNvPr id="25" name="Picture 2" descr="C:\Users\sajjad\Desktop\New folder\payegah(jalase amaliat)\IMG_02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6712" y="899592"/>
            <a:ext cx="2232248" cy="17941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sajjad\Desktop\New folder\payegah(jalase amaliat)\IMG_0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5024" y="3346009"/>
            <a:ext cx="1994960" cy="1802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amid\Desktop\مطالب نشریه\18.jpg"/>
          <p:cNvPicPr>
            <a:picLocks noChangeAspect="1" noChangeArrowheads="1"/>
          </p:cNvPicPr>
          <p:nvPr/>
        </p:nvPicPr>
        <p:blipFill>
          <a:blip r:embed="rId2"/>
          <a:srcRect/>
          <a:stretch>
            <a:fillRect/>
          </a:stretch>
        </p:blipFill>
        <p:spPr bwMode="auto">
          <a:xfrm>
            <a:off x="0" y="32"/>
            <a:ext cx="6858000" cy="9144000"/>
          </a:xfrm>
          <a:prstGeom prst="rect">
            <a:avLst/>
          </a:prstGeom>
          <a:noFill/>
        </p:spPr>
      </p:pic>
      <p:sp>
        <p:nvSpPr>
          <p:cNvPr id="5" name="Rectangle 4"/>
          <p:cNvSpPr/>
          <p:nvPr/>
        </p:nvSpPr>
        <p:spPr>
          <a:xfrm>
            <a:off x="2214555" y="4000497"/>
            <a:ext cx="1785950" cy="4429156"/>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fa-IR" dirty="0"/>
          </a:p>
        </p:txBody>
      </p:sp>
      <p:sp>
        <p:nvSpPr>
          <p:cNvPr id="6" name="Rectangle 5"/>
          <p:cNvSpPr/>
          <p:nvPr/>
        </p:nvSpPr>
        <p:spPr>
          <a:xfrm>
            <a:off x="4071943" y="3500430"/>
            <a:ext cx="1785950" cy="4929223"/>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fa-IR" dirty="0"/>
          </a:p>
        </p:txBody>
      </p:sp>
      <p:sp>
        <p:nvSpPr>
          <p:cNvPr id="7" name="Rectangle 6"/>
          <p:cNvSpPr/>
          <p:nvPr/>
        </p:nvSpPr>
        <p:spPr>
          <a:xfrm>
            <a:off x="428604" y="5072065"/>
            <a:ext cx="1714512" cy="3357587"/>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fa-IR" sz="1200" dirty="0"/>
          </a:p>
        </p:txBody>
      </p:sp>
      <p:sp>
        <p:nvSpPr>
          <p:cNvPr id="8" name="TextBox 7"/>
          <p:cNvSpPr txBox="1"/>
          <p:nvPr/>
        </p:nvSpPr>
        <p:spPr>
          <a:xfrm>
            <a:off x="4143381" y="4071933"/>
            <a:ext cx="1643074" cy="4062651"/>
          </a:xfrm>
          <a:prstGeom prst="rect">
            <a:avLst/>
          </a:prstGeom>
          <a:noFill/>
        </p:spPr>
        <p:txBody>
          <a:bodyPr wrap="square" rtlCol="1">
            <a:spAutoFit/>
          </a:bodyPr>
          <a:lstStyle/>
          <a:p>
            <a:r>
              <a:rPr lang="fa-IR" sz="1200" dirty="0" smtClean="0"/>
              <a:t>هیکل درشتی داشت  صورتش هم گرد بودو با یک ته ریش قشنگ و چهره خندان همیشه رزمنده ها رو به دور خودش جمع می کرد  تیپ عباس به گونه ای بود که بچه ها اون رو به نام عباس نمی شناختند همه به این رزمنده با 175 سانتی متر قد و 90 کیلو وزن می گفتند بی غم  یعنی عباس بی غم ، در هیچ شرایطی غم روی صورتش نبود و همیشه در همه ی شرایط می خندید  همه  ازش می پرسیدند عباس چرا این طوری هستی می گفت اومدم تا اگه خدا بخواد از این جا بپرم و برم جایی بهتر چرا باید شادیمو پنهان کنم       یادم میاد توی عملیات بدر بودیم خیلی عملیات سختی بود</a:t>
            </a:r>
            <a:endParaRPr lang="fa-IR" sz="1200" dirty="0"/>
          </a:p>
        </p:txBody>
      </p:sp>
      <p:sp>
        <p:nvSpPr>
          <p:cNvPr id="9" name="TextBox 8"/>
          <p:cNvSpPr txBox="1"/>
          <p:nvPr/>
        </p:nvSpPr>
        <p:spPr>
          <a:xfrm>
            <a:off x="2357430" y="4643437"/>
            <a:ext cx="1500198" cy="3600987"/>
          </a:xfrm>
          <a:prstGeom prst="rect">
            <a:avLst/>
          </a:prstGeom>
          <a:noFill/>
        </p:spPr>
        <p:txBody>
          <a:bodyPr wrap="square" rtlCol="1">
            <a:spAutoFit/>
          </a:bodyPr>
          <a:lstStyle/>
          <a:p>
            <a:r>
              <a:rPr lang="fa-IR" sz="1200" dirty="0" smtClean="0"/>
              <a:t>         از یک طرف تند تند هم که شهید می دادیم از طرف دیگه  تا وقتی یه ذره اوضاع آروم می شد عباس بی غم  روی موتور یک طرفه می نشست یه پایش را روی پای دیگرش می انداخت با دمپایی دور گردان دور میزد به همه ی بچه ها خسته نباشید می گفت و کمی به اونها روحیه می داد و دوباره با بالا گرفتن آتیش گلوله   به سروقت بئسی ها می رفت ، توی اون عملیات عباس بی غم واقعا بی غم بود و چهره اش  خیلی شاد بود  چون خدا بال و پر،  پریدن رو به عباس  داد </a:t>
            </a:r>
            <a:endParaRPr lang="fa-IR" sz="1200" dirty="0"/>
          </a:p>
        </p:txBody>
      </p:sp>
      <p:sp>
        <p:nvSpPr>
          <p:cNvPr id="11" name="TextBox 10"/>
          <p:cNvSpPr txBox="1"/>
          <p:nvPr/>
        </p:nvSpPr>
        <p:spPr>
          <a:xfrm>
            <a:off x="500042" y="5286380"/>
            <a:ext cx="1500198" cy="1754326"/>
          </a:xfrm>
          <a:prstGeom prst="rect">
            <a:avLst/>
          </a:prstGeom>
          <a:noFill/>
        </p:spPr>
        <p:txBody>
          <a:bodyPr wrap="square" rtlCol="1">
            <a:spAutoFit/>
          </a:bodyPr>
          <a:lstStyle/>
          <a:p>
            <a:pPr lvl="0"/>
            <a:r>
              <a:rPr lang="fa-IR" sz="1200" dirty="0" smtClean="0">
                <a:solidFill>
                  <a:prstClr val="black"/>
                </a:solidFill>
              </a:rPr>
              <a:t>و از اون به  بعد دیگه بچه ها  به او عباس بی غم نگفتند و همه با نام شهید بی غم یادش می کردند </a:t>
            </a:r>
          </a:p>
          <a:p>
            <a:pPr lvl="0"/>
            <a:endParaRPr lang="fa-IR" sz="1200" dirty="0" smtClean="0">
              <a:solidFill>
                <a:prstClr val="black"/>
              </a:solidFill>
            </a:endParaRPr>
          </a:p>
          <a:p>
            <a:pPr lvl="0"/>
            <a:endParaRPr lang="fa-IR" sz="1200" dirty="0" smtClean="0">
              <a:solidFill>
                <a:prstClr val="black"/>
              </a:solidFill>
            </a:endParaRPr>
          </a:p>
          <a:p>
            <a:pPr lvl="0"/>
            <a:endParaRPr lang="fa-IR" sz="1200" dirty="0" smtClean="0">
              <a:solidFill>
                <a:prstClr val="black"/>
              </a:solidFill>
            </a:endParaRPr>
          </a:p>
          <a:p>
            <a:pPr lvl="0" algn="l"/>
            <a:r>
              <a:rPr lang="fa-IR" sz="1200" dirty="0" smtClean="0">
                <a:solidFill>
                  <a:srgbClr val="FF0000"/>
                </a:solidFill>
              </a:rPr>
              <a:t>راوی: حمزه رضائی</a:t>
            </a:r>
          </a:p>
          <a:p>
            <a:endParaRPr lang="fa-IR" sz="1200" dirty="0"/>
          </a:p>
        </p:txBody>
      </p:sp>
      <p:sp>
        <p:nvSpPr>
          <p:cNvPr id="13" name="Rectangle 12"/>
          <p:cNvSpPr/>
          <p:nvPr/>
        </p:nvSpPr>
        <p:spPr>
          <a:xfrm>
            <a:off x="2285992" y="4282861"/>
            <a:ext cx="1571636" cy="646331"/>
          </a:xfrm>
          <a:prstGeom prst="rect">
            <a:avLst/>
          </a:prstGeom>
        </p:spPr>
        <p:txBody>
          <a:bodyPr wrap="square">
            <a:spAutoFit/>
          </a:bodyPr>
          <a:lstStyle/>
          <a:p>
            <a:r>
              <a:rPr lang="fa-IR" sz="1200" dirty="0" smtClean="0">
                <a:solidFill>
                  <a:prstClr val="black"/>
                </a:solidFill>
              </a:rPr>
              <a:t> فشار روی تمامیه رزمنده ها بالا بود و استرس و فشار روانی</a:t>
            </a:r>
            <a:endParaRPr lang="fa-IR" dirty="0"/>
          </a:p>
        </p:txBody>
      </p:sp>
      <p:pic>
        <p:nvPicPr>
          <p:cNvPr id="1028" name="Picture 4" descr="C:\Documents and Settings\Hamid\Desktop\مطالب نشریه\19.jpg"/>
          <p:cNvPicPr>
            <a:picLocks noChangeAspect="1" noChangeArrowheads="1"/>
          </p:cNvPicPr>
          <p:nvPr/>
        </p:nvPicPr>
        <p:blipFill>
          <a:blip r:embed="rId3"/>
          <a:srcRect/>
          <a:stretch>
            <a:fillRect/>
          </a:stretch>
        </p:blipFill>
        <p:spPr bwMode="auto">
          <a:xfrm>
            <a:off x="419892" y="928663"/>
            <a:ext cx="2366166" cy="3000396"/>
          </a:xfrm>
          <a:prstGeom prst="rect">
            <a:avLst/>
          </a:prstGeom>
          <a:noFill/>
          <a:effectLst>
            <a:softEdge rad="63500"/>
          </a:effectLst>
        </p:spPr>
      </p:pic>
      <p:sp>
        <p:nvSpPr>
          <p:cNvPr id="16" name="TextBox 15"/>
          <p:cNvSpPr txBox="1"/>
          <p:nvPr/>
        </p:nvSpPr>
        <p:spPr>
          <a:xfrm>
            <a:off x="-24" y="428597"/>
            <a:ext cx="2500330" cy="461665"/>
          </a:xfrm>
          <a:prstGeom prst="rect">
            <a:avLst/>
          </a:prstGeom>
          <a:noFill/>
        </p:spPr>
        <p:txBody>
          <a:bodyPr wrap="square" rtlCol="1">
            <a:spAutoFit/>
          </a:bodyPr>
          <a:lstStyle/>
          <a:p>
            <a:r>
              <a:rPr lang="fa-IR" sz="2400" b="1" spc="300" dirty="0" smtClean="0">
                <a:solidFill>
                  <a:srgbClr val="FF0000"/>
                </a:solidFill>
              </a:rPr>
              <a:t>شهید بی غم</a:t>
            </a:r>
            <a:endParaRPr lang="fa-IR" sz="2400" b="1" spc="300" dirty="0">
              <a:solidFill>
                <a:srgbClr val="FF0000"/>
              </a:solidFill>
            </a:endParaRPr>
          </a:p>
        </p:txBody>
      </p:sp>
      <p:sp>
        <p:nvSpPr>
          <p:cNvPr id="12" name="TextBox 11"/>
          <p:cNvSpPr txBox="1"/>
          <p:nvPr/>
        </p:nvSpPr>
        <p:spPr>
          <a:xfrm>
            <a:off x="4643446" y="3661942"/>
            <a:ext cx="1143008" cy="338554"/>
          </a:xfrm>
          <a:prstGeom prst="rect">
            <a:avLst/>
          </a:prstGeom>
          <a:noFill/>
        </p:spPr>
        <p:txBody>
          <a:bodyPr wrap="square" rtlCol="1">
            <a:spAutoFit/>
          </a:bodyPr>
          <a:lstStyle/>
          <a:p>
            <a:r>
              <a:rPr lang="fa-IR" sz="1600" b="1" dirty="0" smtClean="0">
                <a:solidFill>
                  <a:srgbClr val="FF0000"/>
                </a:solidFill>
              </a:rPr>
              <a:t>عباس بی غم</a:t>
            </a:r>
            <a:endParaRPr lang="fa-IR" sz="1600" b="1" dirty="0">
              <a:solidFill>
                <a:srgbClr val="FF0000"/>
              </a:solidFill>
            </a:endParaRPr>
          </a:p>
        </p:txBody>
      </p:sp>
      <p:sp>
        <p:nvSpPr>
          <p:cNvPr id="14" name="Heptagon 13"/>
          <p:cNvSpPr/>
          <p:nvPr/>
        </p:nvSpPr>
        <p:spPr>
          <a:xfrm>
            <a:off x="428604" y="8501090"/>
            <a:ext cx="571504" cy="42859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5</a:t>
            </a:r>
            <a:endParaRPr lang="fa-IR"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10800000">
            <a:off x="0" y="857225"/>
            <a:ext cx="6858000" cy="158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lowchart: Sequential Access Storage 3"/>
          <p:cNvSpPr/>
          <p:nvPr/>
        </p:nvSpPr>
        <p:spPr>
          <a:xfrm>
            <a:off x="3571876" y="142877"/>
            <a:ext cx="2643206" cy="1857356"/>
          </a:xfrm>
          <a:prstGeom prst="flowChartMagneticTap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b="1" dirty="0"/>
          </a:p>
        </p:txBody>
      </p:sp>
      <p:sp>
        <p:nvSpPr>
          <p:cNvPr id="5" name="TextBox 4"/>
          <p:cNvSpPr txBox="1"/>
          <p:nvPr/>
        </p:nvSpPr>
        <p:spPr>
          <a:xfrm>
            <a:off x="4000504" y="406573"/>
            <a:ext cx="1714512" cy="307777"/>
          </a:xfrm>
          <a:prstGeom prst="rect">
            <a:avLst/>
          </a:prstGeom>
          <a:noFill/>
        </p:spPr>
        <p:txBody>
          <a:bodyPr wrap="square" rtlCol="1">
            <a:spAutoFit/>
          </a:bodyPr>
          <a:lstStyle/>
          <a:p>
            <a:r>
              <a:rPr lang="fa-IR" sz="1400" b="1" dirty="0" smtClean="0"/>
              <a:t>مشاور دینی نشان شما</a:t>
            </a:r>
            <a:endParaRPr lang="fa-IR" sz="1400" b="1" dirty="0"/>
          </a:p>
        </p:txBody>
      </p:sp>
      <p:cxnSp>
        <p:nvCxnSpPr>
          <p:cNvPr id="8" name="Straight Connector 7"/>
          <p:cNvCxnSpPr/>
          <p:nvPr/>
        </p:nvCxnSpPr>
        <p:spPr>
          <a:xfrm rot="10800000">
            <a:off x="4000504" y="714350"/>
            <a:ext cx="1785950" cy="159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43314" y="752749"/>
            <a:ext cx="2500330" cy="400110"/>
          </a:xfrm>
          <a:prstGeom prst="rect">
            <a:avLst/>
          </a:prstGeom>
          <a:noFill/>
        </p:spPr>
        <p:txBody>
          <a:bodyPr wrap="square" rtlCol="1">
            <a:spAutoFit/>
          </a:bodyPr>
          <a:lstStyle/>
          <a:p>
            <a:r>
              <a:rPr lang="fa-IR" sz="2000" b="1" spc="300" dirty="0" smtClean="0">
                <a:solidFill>
                  <a:schemeClr val="bg1"/>
                </a:solidFill>
                <a:effectLst>
                  <a:outerShdw blurRad="38100" dist="38100" dir="2700000" algn="tl">
                    <a:srgbClr val="000000">
                      <a:alpha val="43137"/>
                    </a:srgbClr>
                  </a:outerShdw>
                </a:effectLst>
              </a:rPr>
              <a:t>سلام نشانه ی هویت</a:t>
            </a:r>
            <a:endParaRPr lang="fa-IR" sz="2000" b="1" spc="300" dirty="0">
              <a:solidFill>
                <a:schemeClr val="bg1"/>
              </a:solidFill>
              <a:effectLst>
                <a:outerShdw blurRad="38100" dist="38100" dir="2700000" algn="tl">
                  <a:srgbClr val="000000">
                    <a:alpha val="43137"/>
                  </a:srgbClr>
                </a:outerShdw>
              </a:effectLst>
            </a:endParaRPr>
          </a:p>
        </p:txBody>
      </p:sp>
      <p:cxnSp>
        <p:nvCxnSpPr>
          <p:cNvPr id="13" name="Straight Connector 12"/>
          <p:cNvCxnSpPr/>
          <p:nvPr/>
        </p:nvCxnSpPr>
        <p:spPr>
          <a:xfrm>
            <a:off x="4000504" y="1142977"/>
            <a:ext cx="17145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29066" y="1191260"/>
            <a:ext cx="1928826" cy="738664"/>
          </a:xfrm>
          <a:prstGeom prst="rect">
            <a:avLst/>
          </a:prstGeom>
          <a:noFill/>
        </p:spPr>
        <p:txBody>
          <a:bodyPr wrap="square" rtlCol="1">
            <a:spAutoFit/>
          </a:bodyPr>
          <a:lstStyle/>
          <a:p>
            <a:r>
              <a:rPr lang="fa-IR" sz="1400" dirty="0" smtClean="0">
                <a:solidFill>
                  <a:srgbClr val="FF0000"/>
                </a:solidFill>
              </a:rPr>
              <a:t>شماره تماس نشانه ی هویت :</a:t>
            </a:r>
          </a:p>
          <a:p>
            <a:r>
              <a:rPr lang="fa-IR" sz="1400" dirty="0" smtClean="0">
                <a:solidFill>
                  <a:srgbClr val="FF0000"/>
                </a:solidFill>
              </a:rPr>
              <a:t> 09150053316</a:t>
            </a:r>
          </a:p>
          <a:p>
            <a:endParaRPr lang="fa-IR" sz="1400" dirty="0">
              <a:solidFill>
                <a:srgbClr val="FF0000"/>
              </a:solidFill>
            </a:endParaRPr>
          </a:p>
        </p:txBody>
      </p:sp>
      <p:sp>
        <p:nvSpPr>
          <p:cNvPr id="17" name="TextBox 16"/>
          <p:cNvSpPr txBox="1"/>
          <p:nvPr/>
        </p:nvSpPr>
        <p:spPr>
          <a:xfrm>
            <a:off x="4429132" y="2151719"/>
            <a:ext cx="2000264" cy="1277273"/>
          </a:xfrm>
          <a:prstGeom prst="rect">
            <a:avLst/>
          </a:prstGeom>
          <a:noFill/>
        </p:spPr>
        <p:txBody>
          <a:bodyPr wrap="square" rtlCol="1">
            <a:spAutoFit/>
          </a:bodyPr>
          <a:lstStyle/>
          <a:p>
            <a:r>
              <a:rPr lang="fa-IR" sz="1100" dirty="0" smtClean="0"/>
              <a:t>لابد برای شما هم پیش اومده که خواسته باشین چیزی رو از روی زمین بلندش کنین . این جور موقع ها ،وقتی با همه ی وجود احساس نا توانی می کنین ، از کسی کمک می خواین . یعنی اگر کسی دور و برتون باشه که می بینید توان جسمی کافی داره ، ازش می خواین  </a:t>
            </a:r>
            <a:endParaRPr lang="fa-IR" sz="1100" dirty="0"/>
          </a:p>
        </p:txBody>
      </p:sp>
      <p:cxnSp>
        <p:nvCxnSpPr>
          <p:cNvPr id="19" name="Straight Connector 18"/>
          <p:cNvCxnSpPr/>
          <p:nvPr/>
        </p:nvCxnSpPr>
        <p:spPr>
          <a:xfrm rot="5400000">
            <a:off x="2000272" y="4572001"/>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5992" y="895341"/>
            <a:ext cx="2071702" cy="2462213"/>
          </a:xfrm>
          <a:prstGeom prst="rect">
            <a:avLst/>
          </a:prstGeom>
          <a:noFill/>
        </p:spPr>
        <p:txBody>
          <a:bodyPr wrap="square" rtlCol="1">
            <a:spAutoFit/>
          </a:bodyPr>
          <a:lstStyle/>
          <a:p>
            <a:r>
              <a:rPr lang="fa-IR" sz="1100" dirty="0" smtClean="0"/>
              <a:t>          </a:t>
            </a:r>
          </a:p>
          <a:p>
            <a:r>
              <a:rPr lang="fa-IR" sz="1100" dirty="0" smtClean="0"/>
              <a:t>                    آستین بالا بزنه و به      </a:t>
            </a:r>
          </a:p>
          <a:p>
            <a:r>
              <a:rPr lang="fa-IR" sz="1100" dirty="0" smtClean="0"/>
              <a:t>                  شما کمک کنه . این    </a:t>
            </a:r>
          </a:p>
          <a:p>
            <a:r>
              <a:rPr lang="fa-IR" sz="1100" dirty="0" smtClean="0"/>
              <a:t>                 مقدمه رو گفتم که بگم </a:t>
            </a:r>
          </a:p>
          <a:p>
            <a:r>
              <a:rPr lang="fa-IR" sz="1100" dirty="0" smtClean="0"/>
              <a:t>             همون طور که گاهی ما    </a:t>
            </a:r>
          </a:p>
          <a:p>
            <a:r>
              <a:rPr lang="fa-IR" sz="1100" dirty="0" smtClean="0"/>
              <a:t>        نمی توانیم بارهای سنگین رو از روی زمین بلند کنیم و به کمک نیاز داریم ، برای خلاص شدن از بارهای ذهنی و روانی هم به کمک احتیاج داریم  بعضی وقتها برای ما در زندگی سوالات معنوی  پیش میاد که جدی جدی احساس می کنیم </a:t>
            </a:r>
          </a:p>
          <a:p>
            <a:r>
              <a:rPr lang="fa-IR" sz="1100" dirty="0" smtClean="0"/>
              <a:t>که در توان ذهنی و روانی ما نیست که اون رو حل کنیم  در چنین مواقعی باید از یک نفر کمک بخواهیم        </a:t>
            </a:r>
            <a:endParaRPr lang="fa-IR" sz="1100" dirty="0"/>
          </a:p>
        </p:txBody>
      </p:sp>
      <p:sp>
        <p:nvSpPr>
          <p:cNvPr id="14" name="TextBox 13"/>
          <p:cNvSpPr txBox="1"/>
          <p:nvPr/>
        </p:nvSpPr>
        <p:spPr>
          <a:xfrm>
            <a:off x="214290" y="928663"/>
            <a:ext cx="2214554" cy="2646878"/>
          </a:xfrm>
          <a:prstGeom prst="rect">
            <a:avLst/>
          </a:prstGeom>
          <a:noFill/>
        </p:spPr>
        <p:txBody>
          <a:bodyPr wrap="square" rtlCol="1">
            <a:spAutoFit/>
          </a:bodyPr>
          <a:lstStyle/>
          <a:p>
            <a:r>
              <a:rPr lang="fa-IR" sz="1100" dirty="0" smtClean="0">
                <a:solidFill>
                  <a:srgbClr val="FF0000"/>
                </a:solidFill>
              </a:rPr>
              <a:t>دوستان نشان :</a:t>
            </a:r>
          </a:p>
          <a:p>
            <a:r>
              <a:rPr lang="fa-IR" sz="1100" dirty="0" smtClean="0"/>
              <a:t>این صفحه مختص اینه که شما مسائل و سوالات شرعی خودتونو ، البته خیلی مختصر و کوتاه ،  با ما در میون بذارین تا با مشاور و کارشناس معنویه این نشریه آقای حجت السلام ایمانی  در ارتباط باشید </a:t>
            </a:r>
            <a:endParaRPr lang="fa-IR" sz="1200" dirty="0" smtClean="0"/>
          </a:p>
          <a:p>
            <a:r>
              <a:rPr lang="fa-IR" sz="1200" dirty="0" smtClean="0"/>
              <a:t> </a:t>
            </a:r>
            <a:r>
              <a:rPr lang="fa-IR" sz="1200" dirty="0" smtClean="0">
                <a:solidFill>
                  <a:srgbClr val="FF0000"/>
                </a:solidFill>
              </a:rPr>
              <a:t>نشان :</a:t>
            </a:r>
            <a:r>
              <a:rPr lang="fa-IR" sz="1100" dirty="0" smtClean="0"/>
              <a:t/>
            </a:r>
            <a:br>
              <a:rPr lang="fa-IR" sz="1100" dirty="0" smtClean="0"/>
            </a:br>
            <a:r>
              <a:rPr lang="fa-IR" sz="1100" dirty="0" smtClean="0"/>
              <a:t>به علت اینکه این  موضوع بار اول است که مطرح می شود در این شماره به یک مسئله شرعی می پردازیم و از شماره بعد به تدریج پاسخ سولات شما راازکارشناس معنوی نشان می گیریم و چاپ می کنیم . </a:t>
            </a:r>
          </a:p>
          <a:p>
            <a:pPr algn="l"/>
            <a:endParaRPr lang="fa-IR" sz="1100" dirty="0" smtClean="0">
              <a:solidFill>
                <a:srgbClr val="FF0000"/>
              </a:solidFill>
            </a:endParaRPr>
          </a:p>
          <a:p>
            <a:pPr algn="ctr"/>
            <a:r>
              <a:rPr lang="fa-IR" sz="1100" dirty="0" smtClean="0">
                <a:solidFill>
                  <a:srgbClr val="FF0000"/>
                </a:solidFill>
              </a:rPr>
              <a:t>                         منتظرتون هستیم </a:t>
            </a:r>
            <a:r>
              <a:rPr lang="fa-IR" sz="1100" dirty="0" smtClean="0"/>
              <a:t> </a:t>
            </a:r>
          </a:p>
          <a:p>
            <a:endParaRPr lang="fa-IR" sz="1100" dirty="0"/>
          </a:p>
        </p:txBody>
      </p:sp>
      <p:sp>
        <p:nvSpPr>
          <p:cNvPr id="15" name="Rectangle 14"/>
          <p:cNvSpPr/>
          <p:nvPr/>
        </p:nvSpPr>
        <p:spPr>
          <a:xfrm>
            <a:off x="500043" y="3643307"/>
            <a:ext cx="6072230" cy="214314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mtClean="0"/>
              <a:t> </a:t>
            </a:r>
            <a:endParaRPr lang="fa-IR" dirty="0"/>
          </a:p>
        </p:txBody>
      </p:sp>
      <p:pic>
        <p:nvPicPr>
          <p:cNvPr id="1026" name="Picture 2" descr="C:\Documents and Settings\Hamid\Desktop\نشریه نشان\IMG_۲۰۱۴۰۳۰۴_۲۰۲۸۳۱.jpg"/>
          <p:cNvPicPr>
            <a:picLocks noChangeAspect="1" noChangeArrowheads="1"/>
          </p:cNvPicPr>
          <p:nvPr/>
        </p:nvPicPr>
        <p:blipFill>
          <a:blip r:embed="rId3" cstate="print"/>
          <a:srcRect/>
          <a:stretch>
            <a:fillRect/>
          </a:stretch>
        </p:blipFill>
        <p:spPr bwMode="auto">
          <a:xfrm>
            <a:off x="3455990" y="3643307"/>
            <a:ext cx="3116283" cy="2143140"/>
          </a:xfrm>
          <a:prstGeom prst="rect">
            <a:avLst/>
          </a:prstGeom>
          <a:noFill/>
        </p:spPr>
      </p:pic>
      <p:sp>
        <p:nvSpPr>
          <p:cNvPr id="20" name="TextBox 19"/>
          <p:cNvSpPr txBox="1"/>
          <p:nvPr/>
        </p:nvSpPr>
        <p:spPr>
          <a:xfrm>
            <a:off x="142876" y="4488420"/>
            <a:ext cx="3286124" cy="369332"/>
          </a:xfrm>
          <a:prstGeom prst="rect">
            <a:avLst/>
          </a:prstGeom>
          <a:noFill/>
        </p:spPr>
        <p:txBody>
          <a:bodyPr wrap="square" rtlCol="1">
            <a:spAutoFit/>
          </a:bodyPr>
          <a:lstStyle/>
          <a:p>
            <a:r>
              <a:rPr lang="fa-IR" b="1" dirty="0" smtClean="0">
                <a:solidFill>
                  <a:srgbClr val="FF0000"/>
                </a:solidFill>
              </a:rPr>
              <a:t>چه چیزهایی وضو را باطل می کند ؟ </a:t>
            </a:r>
            <a:endParaRPr lang="fa-IR" b="1" dirty="0">
              <a:solidFill>
                <a:srgbClr val="FF0000"/>
              </a:solidFill>
            </a:endParaRPr>
          </a:p>
        </p:txBody>
      </p:sp>
      <p:sp>
        <p:nvSpPr>
          <p:cNvPr id="21" name="Rectangle 20"/>
          <p:cNvSpPr/>
          <p:nvPr/>
        </p:nvSpPr>
        <p:spPr>
          <a:xfrm>
            <a:off x="1142984" y="6000761"/>
            <a:ext cx="4857784" cy="2143139"/>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3" name="TextBox 22"/>
          <p:cNvSpPr txBox="1"/>
          <p:nvPr/>
        </p:nvSpPr>
        <p:spPr>
          <a:xfrm>
            <a:off x="3500438" y="6215074"/>
            <a:ext cx="2357454" cy="1631216"/>
          </a:xfrm>
          <a:prstGeom prst="rect">
            <a:avLst/>
          </a:prstGeom>
          <a:noFill/>
        </p:spPr>
        <p:txBody>
          <a:bodyPr wrap="square" rtlCol="1">
            <a:spAutoFit/>
          </a:bodyPr>
          <a:lstStyle/>
          <a:p>
            <a:r>
              <a:rPr lang="fa-IR" sz="1600" dirty="0" smtClean="0"/>
              <a:t>1- ادرار</a:t>
            </a:r>
          </a:p>
          <a:p>
            <a:r>
              <a:rPr lang="fa-IR" sz="1600" dirty="0" smtClean="0"/>
              <a:t>2-مدفوع </a:t>
            </a:r>
          </a:p>
          <a:p>
            <a:r>
              <a:rPr lang="fa-IR" sz="1600" dirty="0" smtClean="0"/>
              <a:t>3-باد معده و روده که از مخرج غائط خارج می شود .</a:t>
            </a:r>
          </a:p>
          <a:p>
            <a:r>
              <a:rPr lang="fa-IR" sz="1600" dirty="0" smtClean="0"/>
              <a:t>4- خوابی که نه چشم ببیند و نه گوش بشنود .</a:t>
            </a:r>
            <a:endParaRPr lang="fa-IR" sz="1600" dirty="0"/>
          </a:p>
        </p:txBody>
      </p:sp>
      <p:sp>
        <p:nvSpPr>
          <p:cNvPr id="24" name="TextBox 23"/>
          <p:cNvSpPr txBox="1"/>
          <p:nvPr/>
        </p:nvSpPr>
        <p:spPr>
          <a:xfrm>
            <a:off x="1571613" y="6237945"/>
            <a:ext cx="1785950" cy="1354217"/>
          </a:xfrm>
          <a:prstGeom prst="rect">
            <a:avLst/>
          </a:prstGeom>
          <a:noFill/>
        </p:spPr>
        <p:txBody>
          <a:bodyPr wrap="square" rtlCol="1">
            <a:spAutoFit/>
          </a:bodyPr>
          <a:lstStyle/>
          <a:p>
            <a:r>
              <a:rPr lang="fa-IR" sz="1600" dirty="0" smtClean="0"/>
              <a:t>5-چیزهایی که عقل را از بین ببرد مثل دیوانگی، مستی، بیهوشی .</a:t>
            </a:r>
          </a:p>
          <a:p>
            <a:r>
              <a:rPr lang="fa-IR" sz="1600" dirty="0" smtClean="0"/>
              <a:t>6- جنابت</a:t>
            </a:r>
            <a:endParaRPr lang="fa-IR" sz="1600" dirty="0"/>
          </a:p>
        </p:txBody>
      </p:sp>
      <p:cxnSp>
        <p:nvCxnSpPr>
          <p:cNvPr id="30" name="Straight Connector 29"/>
          <p:cNvCxnSpPr/>
          <p:nvPr/>
        </p:nvCxnSpPr>
        <p:spPr>
          <a:xfrm rot="5400000">
            <a:off x="-3643347" y="3929074"/>
            <a:ext cx="7858151"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85861" y="285720"/>
            <a:ext cx="1785950" cy="369332"/>
          </a:xfrm>
          <a:prstGeom prst="rect">
            <a:avLst/>
          </a:prstGeom>
          <a:noFill/>
        </p:spPr>
        <p:txBody>
          <a:bodyPr wrap="square" rtlCol="1">
            <a:spAutoFit/>
          </a:bodyPr>
          <a:lstStyle/>
          <a:p>
            <a:pPr algn="ctr"/>
            <a:r>
              <a:rPr lang="fa-IR" b="1" dirty="0" smtClean="0">
                <a:solidFill>
                  <a:srgbClr val="FF0000"/>
                </a:solidFill>
              </a:rPr>
              <a:t>نشانه ی هویت</a:t>
            </a:r>
            <a:endParaRPr lang="fa-IR" b="1" dirty="0">
              <a:solidFill>
                <a:srgbClr val="FF0000"/>
              </a:solidFill>
            </a:endParaRPr>
          </a:p>
        </p:txBody>
      </p:sp>
      <p:sp>
        <p:nvSpPr>
          <p:cNvPr id="29" name="Heptagon 28"/>
          <p:cNvSpPr/>
          <p:nvPr/>
        </p:nvSpPr>
        <p:spPr>
          <a:xfrm>
            <a:off x="428604" y="8501090"/>
            <a:ext cx="571504" cy="42859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6</a:t>
            </a:r>
            <a:endParaRPr lang="fa-I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Hamid\Desktop\مطالب نشریه\خوشتیپ 1.jpg"/>
          <p:cNvPicPr>
            <a:picLocks noChangeAspect="1" noChangeArrowheads="1"/>
          </p:cNvPicPr>
          <p:nvPr/>
        </p:nvPicPr>
        <p:blipFill>
          <a:blip r:embed="rId2"/>
          <a:srcRect/>
          <a:stretch>
            <a:fillRect/>
          </a:stretch>
        </p:blipFill>
        <p:spPr bwMode="auto">
          <a:xfrm>
            <a:off x="2643183" y="3857620"/>
            <a:ext cx="2000264" cy="3071835"/>
          </a:xfrm>
          <a:prstGeom prst="rect">
            <a:avLst/>
          </a:prstGeom>
          <a:noFill/>
        </p:spPr>
      </p:pic>
      <p:cxnSp>
        <p:nvCxnSpPr>
          <p:cNvPr id="5" name="Straight Connector 4"/>
          <p:cNvCxnSpPr/>
          <p:nvPr/>
        </p:nvCxnSpPr>
        <p:spPr>
          <a:xfrm rot="10800000">
            <a:off x="0" y="428597"/>
            <a:ext cx="6858000"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714520" y="4572001"/>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86125" y="928663"/>
            <a:ext cx="2857520" cy="646331"/>
          </a:xfrm>
          <a:prstGeom prst="rect">
            <a:avLst/>
          </a:prstGeom>
          <a:noFill/>
        </p:spPr>
        <p:txBody>
          <a:bodyPr wrap="square" rtlCol="1">
            <a:spAutoFit/>
          </a:bodyPr>
          <a:lstStyle/>
          <a:p>
            <a:r>
              <a:rPr lang="fa-IR" b="1" dirty="0" smtClean="0"/>
              <a:t>فریبندگی و دلربایی یعنی بتوانید دیگران را به سوی خود جذب کنید. </a:t>
            </a:r>
            <a:endParaRPr lang="fa-IR" b="1" dirty="0"/>
          </a:p>
        </p:txBody>
      </p:sp>
      <p:sp>
        <p:nvSpPr>
          <p:cNvPr id="11" name="TextBox 10"/>
          <p:cNvSpPr txBox="1"/>
          <p:nvPr/>
        </p:nvSpPr>
        <p:spPr>
          <a:xfrm>
            <a:off x="3071810" y="1704315"/>
            <a:ext cx="2786082" cy="1938992"/>
          </a:xfrm>
          <a:prstGeom prst="rect">
            <a:avLst/>
          </a:prstGeom>
          <a:noFill/>
        </p:spPr>
        <p:txBody>
          <a:bodyPr wrap="square" rtlCol="1">
            <a:spAutoFit/>
          </a:bodyPr>
          <a:lstStyle/>
          <a:p>
            <a:r>
              <a:rPr lang="fa-IR" sz="4000" spc="300" dirty="0" smtClean="0"/>
              <a:t>چگونه </a:t>
            </a:r>
          </a:p>
          <a:p>
            <a:r>
              <a:rPr lang="fa-IR" sz="4000" kern="1500" spc="600" dirty="0" smtClean="0">
                <a:solidFill>
                  <a:srgbClr val="92D050"/>
                </a:solidFill>
              </a:rPr>
              <a:t>جذاب</a:t>
            </a:r>
            <a:r>
              <a:rPr lang="fa-IR" sz="4000" spc="300" dirty="0" smtClean="0"/>
              <a:t> و </a:t>
            </a:r>
            <a:r>
              <a:rPr lang="fa-IR" sz="4000" spc="300" dirty="0" smtClean="0">
                <a:solidFill>
                  <a:srgbClr val="FF0000"/>
                </a:solidFill>
              </a:rPr>
              <a:t>دلربا </a:t>
            </a:r>
            <a:r>
              <a:rPr lang="fa-IR" sz="4000" spc="300" dirty="0" smtClean="0"/>
              <a:t>باشیم ؟ </a:t>
            </a:r>
            <a:endParaRPr lang="fa-IR" sz="4000" spc="300" dirty="0"/>
          </a:p>
        </p:txBody>
      </p:sp>
      <p:cxnSp>
        <p:nvCxnSpPr>
          <p:cNvPr id="13" name="Straight Connector 12"/>
          <p:cNvCxnSpPr/>
          <p:nvPr/>
        </p:nvCxnSpPr>
        <p:spPr>
          <a:xfrm rot="10800000">
            <a:off x="3286125" y="1643043"/>
            <a:ext cx="28575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3286124" y="3786181"/>
            <a:ext cx="2786082"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3714754" y="7000892"/>
            <a:ext cx="2428892"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Process 25"/>
          <p:cNvSpPr/>
          <p:nvPr/>
        </p:nvSpPr>
        <p:spPr>
          <a:xfrm>
            <a:off x="214290" y="928663"/>
            <a:ext cx="2928958" cy="2857520"/>
          </a:xfrm>
          <a:prstGeom prst="flowChartProcess">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27" name="TextBox 26"/>
          <p:cNvSpPr txBox="1"/>
          <p:nvPr/>
        </p:nvSpPr>
        <p:spPr>
          <a:xfrm>
            <a:off x="214290" y="1109655"/>
            <a:ext cx="2928958" cy="2462213"/>
          </a:xfrm>
          <a:prstGeom prst="rect">
            <a:avLst/>
          </a:prstGeom>
          <a:noFill/>
        </p:spPr>
        <p:txBody>
          <a:bodyPr wrap="square" rtlCol="1">
            <a:spAutoFit/>
          </a:bodyPr>
          <a:lstStyle/>
          <a:p>
            <a:pPr algn="ctr"/>
            <a:r>
              <a:rPr lang="fa-IR" sz="1400" dirty="0" smtClean="0"/>
              <a:t>این خصوصیت  اخلاقی با گذشت زمان بدست می آید،از آنجایی که هر یک از افراد در زمان تولد با درجات متفاوتی از جذابیت،پا به این دنیا می گذارند می توان گفت که در صد بسیار زیادی از جذابیت اکتسابی است و با کمی تمرین به راحتی قابل دسترسی خواهد بود .</a:t>
            </a:r>
          </a:p>
          <a:p>
            <a:pPr algn="ctr"/>
            <a:r>
              <a:rPr lang="fa-IR" sz="1400" dirty="0" smtClean="0"/>
              <a:t>مانند تمرین تقویت حافظه ، هر چه بیشتر تلاش کنید ، موفق تر خواهید بود .</a:t>
            </a:r>
          </a:p>
          <a:p>
            <a:pPr algn="ctr"/>
            <a:r>
              <a:rPr lang="fa-IR" sz="1400" dirty="0" smtClean="0"/>
              <a:t>تلاش و توجه کامل به نیازها و خواسته های دیگران می تواند به شما این اطمینان را بدهد که به چهره ی یک فرد جذاب تبدیل شده اید .</a:t>
            </a:r>
          </a:p>
        </p:txBody>
      </p:sp>
      <p:cxnSp>
        <p:nvCxnSpPr>
          <p:cNvPr id="14" name="Straight Connector 13"/>
          <p:cNvCxnSpPr/>
          <p:nvPr/>
        </p:nvCxnSpPr>
        <p:spPr>
          <a:xfrm rot="10800000">
            <a:off x="3357563" y="785787"/>
            <a:ext cx="271464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4290" y="714348"/>
            <a:ext cx="292895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ectangle 17"/>
          <p:cNvSpPr/>
          <p:nvPr/>
        </p:nvSpPr>
        <p:spPr>
          <a:xfrm>
            <a:off x="214290" y="3643307"/>
            <a:ext cx="292895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 name="Picture 2" descr="C:\Documents and Settings\Hamid\Desktop\مطالب نشریه\رذد.jpg"/>
          <p:cNvPicPr>
            <a:picLocks noChangeAspect="1" noChangeArrowheads="1"/>
          </p:cNvPicPr>
          <p:nvPr/>
        </p:nvPicPr>
        <p:blipFill>
          <a:blip r:embed="rId3"/>
          <a:srcRect/>
          <a:stretch>
            <a:fillRect/>
          </a:stretch>
        </p:blipFill>
        <p:spPr bwMode="auto">
          <a:xfrm>
            <a:off x="3696484" y="7215207"/>
            <a:ext cx="1447028" cy="1428760"/>
          </a:xfrm>
          <a:prstGeom prst="rect">
            <a:avLst/>
          </a:prstGeom>
          <a:noFill/>
        </p:spPr>
      </p:pic>
      <p:pic>
        <p:nvPicPr>
          <p:cNvPr id="1028" name="Picture 4" descr="C:\Documents and Settings\Hamid\Desktop\مطالب نشریه\خوشتیپ 2.jpg"/>
          <p:cNvPicPr>
            <a:picLocks noChangeAspect="1" noChangeArrowheads="1"/>
          </p:cNvPicPr>
          <p:nvPr/>
        </p:nvPicPr>
        <p:blipFill>
          <a:blip r:embed="rId4" cstate="print"/>
          <a:srcRect/>
          <a:stretch>
            <a:fillRect/>
          </a:stretch>
        </p:blipFill>
        <p:spPr bwMode="auto">
          <a:xfrm>
            <a:off x="928670" y="6618143"/>
            <a:ext cx="1000132" cy="1525757"/>
          </a:xfrm>
          <a:prstGeom prst="rect">
            <a:avLst/>
          </a:prstGeom>
          <a:noFill/>
        </p:spPr>
      </p:pic>
      <p:sp>
        <p:nvSpPr>
          <p:cNvPr id="19" name="TextBox 18"/>
          <p:cNvSpPr txBox="1"/>
          <p:nvPr/>
        </p:nvSpPr>
        <p:spPr>
          <a:xfrm>
            <a:off x="4000504" y="4143372"/>
            <a:ext cx="2214578" cy="2631490"/>
          </a:xfrm>
          <a:prstGeom prst="rect">
            <a:avLst/>
          </a:prstGeom>
          <a:noFill/>
        </p:spPr>
        <p:txBody>
          <a:bodyPr wrap="square" rtlCol="1">
            <a:spAutoFit/>
          </a:bodyPr>
          <a:lstStyle/>
          <a:p>
            <a:r>
              <a:rPr lang="fa-IR" sz="1100" dirty="0" smtClean="0">
                <a:solidFill>
                  <a:srgbClr val="FF0000"/>
                </a:solidFill>
              </a:rPr>
              <a:t>1 - </a:t>
            </a:r>
            <a:r>
              <a:rPr lang="fa-IR" sz="1100" dirty="0" smtClean="0"/>
              <a:t>طرز ایستادن خود را مورد بازبینی قرار دهید . اگر وضعیت و شرایط بدنی شما در حد مطلوب باشد ، نشان دهنده این است که شما فردی با اعتماد به نفس هستید ،حتی اگر خودتان چنین احساسی نداشته باشید . همان مثل معروف که می گوید حتی اگر شجاع نیستید خود را با شهامت نشان دهید چون کسی تفاوت این دو را نخواهد فهمید . </a:t>
            </a:r>
          </a:p>
          <a:p>
            <a:r>
              <a:rPr lang="fa-IR" sz="1100" dirty="0" smtClean="0"/>
              <a:t>هنگام راه رفتن باید محکم و ثابت قدم بردارید کمرتان کاملا صاف باشد  ، و شانه ها کمی به سمت عقب متمایل باشند .</a:t>
            </a:r>
          </a:p>
          <a:p>
            <a:r>
              <a:rPr lang="fa-IR" sz="1100" dirty="0" smtClean="0"/>
              <a:t>بدنتان را سفت نگیرید ، سرتان را بالا نگه دارید و قوز نکنید .</a:t>
            </a:r>
          </a:p>
          <a:p>
            <a:r>
              <a:rPr lang="fa-IR" sz="1100" dirty="0" smtClean="0"/>
              <a:t>یک ژست مناسب ، نمایی از اطمینان خاطر و آگاهی نسبت به موقعیت به حساب می آید .</a:t>
            </a:r>
            <a:endParaRPr lang="fa-IR" sz="1100" dirty="0"/>
          </a:p>
        </p:txBody>
      </p:sp>
      <p:sp>
        <p:nvSpPr>
          <p:cNvPr id="33" name="TextBox 32"/>
          <p:cNvSpPr txBox="1"/>
          <p:nvPr/>
        </p:nvSpPr>
        <p:spPr>
          <a:xfrm>
            <a:off x="5214950" y="7215207"/>
            <a:ext cx="857256" cy="1384995"/>
          </a:xfrm>
          <a:prstGeom prst="rect">
            <a:avLst/>
          </a:prstGeom>
          <a:noFill/>
        </p:spPr>
        <p:txBody>
          <a:bodyPr wrap="square" rtlCol="1">
            <a:spAutoFit/>
          </a:bodyPr>
          <a:lstStyle/>
          <a:p>
            <a:r>
              <a:rPr lang="fa-IR" sz="1050" dirty="0" smtClean="0">
                <a:solidFill>
                  <a:srgbClr val="FF0000"/>
                </a:solidFill>
              </a:rPr>
              <a:t>2 - </a:t>
            </a:r>
            <a:r>
              <a:rPr lang="fa-IR" sz="1050" dirty="0" smtClean="0"/>
              <a:t>سعی کنید ماهیچه های صورتتان را رها کنید تا صورت حالت طبیعی و دلپذیر خود را داشته باشد</a:t>
            </a:r>
            <a:endParaRPr lang="fa-IR" sz="1050" dirty="0"/>
          </a:p>
        </p:txBody>
      </p:sp>
      <p:cxnSp>
        <p:nvCxnSpPr>
          <p:cNvPr id="35" name="Straight Connector 34"/>
          <p:cNvCxnSpPr/>
          <p:nvPr/>
        </p:nvCxnSpPr>
        <p:spPr>
          <a:xfrm rot="5400000">
            <a:off x="571480" y="6429389"/>
            <a:ext cx="45720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70668" y="6429388"/>
            <a:ext cx="4571239" cy="794"/>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14554" y="4929189"/>
            <a:ext cx="642942" cy="2862323"/>
          </a:xfrm>
          <a:prstGeom prst="rect">
            <a:avLst/>
          </a:prstGeom>
          <a:noFill/>
        </p:spPr>
        <p:txBody>
          <a:bodyPr wrap="square" rtlCol="1">
            <a:spAutoFit/>
          </a:bodyPr>
          <a:lstStyle/>
          <a:p>
            <a:pPr algn="ctr"/>
            <a:r>
              <a:rPr lang="fa-IR" sz="1000" b="1" dirty="0" smtClean="0"/>
              <a:t>اگر اسم </a:t>
            </a:r>
          </a:p>
          <a:p>
            <a:pPr algn="ctr"/>
            <a:r>
              <a:rPr lang="fa-IR" sz="1000" b="1" dirty="0" smtClean="0"/>
              <a:t>طرف مقابل </a:t>
            </a:r>
          </a:p>
          <a:p>
            <a:pPr algn="ctr"/>
            <a:r>
              <a:rPr lang="fa-IR" sz="1000" b="1" dirty="0" smtClean="0"/>
              <a:t>را فراموش </a:t>
            </a:r>
          </a:p>
          <a:p>
            <a:pPr algn="ctr"/>
            <a:r>
              <a:rPr lang="fa-IR" sz="1000" b="1" dirty="0" smtClean="0"/>
              <a:t>کرده اید ، مجدد بپرسید </a:t>
            </a:r>
          </a:p>
          <a:p>
            <a:pPr algn="ctr"/>
            <a:r>
              <a:rPr lang="fa-IR" sz="1000" b="1" dirty="0" smtClean="0"/>
              <a:t>و خود</a:t>
            </a:r>
          </a:p>
          <a:p>
            <a:pPr algn="ctr"/>
            <a:r>
              <a:rPr lang="fa-IR" sz="1000" b="1" dirty="0" smtClean="0"/>
              <a:t> را به کسی که </a:t>
            </a:r>
          </a:p>
          <a:p>
            <a:pPr algn="ctr"/>
            <a:r>
              <a:rPr lang="fa-IR" sz="1000" b="1" dirty="0" smtClean="0"/>
              <a:t>نام شما را فراموش </a:t>
            </a:r>
          </a:p>
          <a:p>
            <a:pPr algn="ctr"/>
            <a:r>
              <a:rPr lang="fa-IR" sz="1000" b="1" dirty="0" smtClean="0"/>
              <a:t>کرده است دوباره</a:t>
            </a:r>
          </a:p>
          <a:p>
            <a:pPr algn="ctr"/>
            <a:r>
              <a:rPr lang="fa-IR" sz="1000" b="1" dirty="0" smtClean="0"/>
              <a:t> معرفی کنید .</a:t>
            </a:r>
          </a:p>
          <a:p>
            <a:pPr algn="ctr"/>
            <a:endParaRPr lang="fa-IR" sz="1000" b="1" dirty="0"/>
          </a:p>
        </p:txBody>
      </p:sp>
      <p:sp>
        <p:nvSpPr>
          <p:cNvPr id="43" name="TextBox 42"/>
          <p:cNvSpPr txBox="1"/>
          <p:nvPr/>
        </p:nvSpPr>
        <p:spPr>
          <a:xfrm>
            <a:off x="142876" y="4243046"/>
            <a:ext cx="2000240" cy="2400657"/>
          </a:xfrm>
          <a:prstGeom prst="rect">
            <a:avLst/>
          </a:prstGeom>
          <a:noFill/>
        </p:spPr>
        <p:txBody>
          <a:bodyPr wrap="square" rtlCol="1">
            <a:spAutoFit/>
          </a:bodyPr>
          <a:lstStyle/>
          <a:p>
            <a:r>
              <a:rPr lang="fa-IR" dirty="0" smtClean="0">
                <a:solidFill>
                  <a:srgbClr val="FF0000"/>
                </a:solidFill>
              </a:rPr>
              <a:t>3-</a:t>
            </a:r>
            <a:r>
              <a:rPr lang="fa-IR" sz="1100" dirty="0" smtClean="0"/>
              <a:t>ارتباط برقرار کنید . هنگامی که با فرد دیگری روبرو می شوید ، با چشم های خود با او ارتباط برقرار کنید ، سرتان را به نشانه ی تایید تکان دهید ، لبخند بزنید و شادی خود را به او انتقال دهید . به هیچ وجه نگران عکس العمل طرف مقابل نباشید و البته در این حال به یاد داشته داشته باشید که در این کار زیاده روی نکنید . اگر به راستی در موقعیت خود ضعف و ناتوانی کردید و ظاهرتان این گونه به نظر برسد ، این احساس در نهایت شما را به سمت ناکامی می کشد .</a:t>
            </a:r>
            <a:endParaRPr lang="fa-IR" dirty="0">
              <a:solidFill>
                <a:srgbClr val="FF0000"/>
              </a:solidFill>
            </a:endParaRPr>
          </a:p>
        </p:txBody>
      </p:sp>
      <p:sp>
        <p:nvSpPr>
          <p:cNvPr id="23" name="Heptagon 22"/>
          <p:cNvSpPr/>
          <p:nvPr/>
        </p:nvSpPr>
        <p:spPr>
          <a:xfrm>
            <a:off x="428604" y="8501090"/>
            <a:ext cx="571504" cy="428596"/>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7</a:t>
            </a:r>
            <a:endParaRPr lang="fa-IR"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1255</TotalTime>
  <Words>2914</Words>
  <Application>Microsoft Office PowerPoint</Application>
  <PresentationFormat>On-screen Show (4:3)</PresentationFormat>
  <Paragraphs>160</Paragraphs>
  <Slides>13</Slides>
  <Notes>2</Notes>
  <HiddenSlides>0</HiddenSlides>
  <MMClips>0</MMClips>
  <ScaleCrop>false</ScaleCrop>
  <HeadingPairs>
    <vt:vector size="6" baseType="variant">
      <vt:variant>
        <vt:lpstr>Theme</vt:lpstr>
      </vt:variant>
      <vt:variant>
        <vt:i4>1</vt:i4>
      </vt:variant>
      <vt:variant>
        <vt:lpstr>Slide Titles</vt:lpstr>
      </vt:variant>
      <vt:variant>
        <vt:i4>13</vt:i4>
      </vt:variant>
      <vt:variant>
        <vt:lpstr>Custom Shows</vt:lpstr>
      </vt:variant>
      <vt:variant>
        <vt:i4>2</vt:i4>
      </vt:variant>
    </vt:vector>
  </HeadingPairs>
  <TitlesOfParts>
    <vt:vector size="16"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lpstr>Custom Show 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Fadavi</dc:creator>
  <cp:lastModifiedBy>sajjad</cp:lastModifiedBy>
  <cp:revision>180</cp:revision>
  <dcterms:created xsi:type="dcterms:W3CDTF">2014-06-05T07:37:24Z</dcterms:created>
  <dcterms:modified xsi:type="dcterms:W3CDTF">2014-06-11T08:17:58Z</dcterms:modified>
</cp:coreProperties>
</file>