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49"/>
  </p:notesMasterIdLst>
  <p:sldIdLst>
    <p:sldId id="307"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308" r:id="rId24"/>
    <p:sldId id="283" r:id="rId25"/>
    <p:sldId id="284" r:id="rId26"/>
    <p:sldId id="285" r:id="rId27"/>
    <p:sldId id="286" r:id="rId28"/>
    <p:sldId id="287" r:id="rId29"/>
    <p:sldId id="288" r:id="rId30"/>
    <p:sldId id="289" r:id="rId31"/>
    <p:sldId id="290" r:id="rId32"/>
    <p:sldId id="291" r:id="rId33"/>
    <p:sldId id="292" r:id="rId34"/>
    <p:sldId id="302" r:id="rId35"/>
    <p:sldId id="303" r:id="rId36"/>
    <p:sldId id="304" r:id="rId37"/>
    <p:sldId id="305" r:id="rId38"/>
    <p:sldId id="306" r:id="rId39"/>
    <p:sldId id="293" r:id="rId40"/>
    <p:sldId id="294" r:id="rId41"/>
    <p:sldId id="295" r:id="rId42"/>
    <p:sldId id="300" r:id="rId43"/>
    <p:sldId id="296" r:id="rId44"/>
    <p:sldId id="297" r:id="rId45"/>
    <p:sldId id="298" r:id="rId46"/>
    <p:sldId id="299" r:id="rId47"/>
    <p:sldId id="309" r:id="rId4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94660"/>
  </p:normalViewPr>
  <p:slideViewPr>
    <p:cSldViewPr>
      <p:cViewPr varScale="1">
        <p:scale>
          <a:sx n="88" d="100"/>
          <a:sy n="88" d="100"/>
        </p:scale>
        <p:origin x="804"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FB89D3-6ACD-4240-9021-58BE07672989}" type="datetimeFigureOut">
              <a:rPr lang="en-US" smtClean="0"/>
              <a:t>2015-12-28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78067F-056B-47EF-A2CE-49F5D20B0773}" type="slidenum">
              <a:rPr lang="en-US" smtClean="0"/>
              <a:t>‹#›</a:t>
            </a:fld>
            <a:endParaRPr lang="en-US"/>
          </a:p>
        </p:txBody>
      </p:sp>
    </p:spTree>
    <p:extLst>
      <p:ext uri="{BB962C8B-B14F-4D97-AF65-F5344CB8AC3E}">
        <p14:creationId xmlns:p14="http://schemas.microsoft.com/office/powerpoint/2010/main" val="3469512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78067F-056B-47EF-A2CE-49F5D20B0773}" type="slidenum">
              <a:rPr lang="en-US" smtClean="0"/>
              <a:t>6</a:t>
            </a:fld>
            <a:endParaRPr lang="en-US"/>
          </a:p>
        </p:txBody>
      </p:sp>
    </p:spTree>
    <p:extLst>
      <p:ext uri="{BB962C8B-B14F-4D97-AF65-F5344CB8AC3E}">
        <p14:creationId xmlns:p14="http://schemas.microsoft.com/office/powerpoint/2010/main" val="2329125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78067F-056B-47EF-A2CE-49F5D20B0773}" type="slidenum">
              <a:rPr lang="en-US" smtClean="0"/>
              <a:t>23</a:t>
            </a:fld>
            <a:endParaRPr lang="en-US"/>
          </a:p>
        </p:txBody>
      </p:sp>
    </p:spTree>
    <p:extLst>
      <p:ext uri="{BB962C8B-B14F-4D97-AF65-F5344CB8AC3E}">
        <p14:creationId xmlns:p14="http://schemas.microsoft.com/office/powerpoint/2010/main" val="3834161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F96D4FC6-161A-4890-A41A-913FC8272ED4}" type="slidenum">
              <a:rPr lang="fa-IR" smtClean="0"/>
              <a:t>45</a:t>
            </a:fld>
            <a:endParaRPr lang="fa-IR"/>
          </a:p>
        </p:txBody>
      </p:sp>
    </p:spTree>
    <p:extLst>
      <p:ext uri="{BB962C8B-B14F-4D97-AF65-F5344CB8AC3E}">
        <p14:creationId xmlns:p14="http://schemas.microsoft.com/office/powerpoint/2010/main" val="3561119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78067F-056B-47EF-A2CE-49F5D20B0773}" type="slidenum">
              <a:rPr lang="en-US" smtClean="0"/>
              <a:t>46</a:t>
            </a:fld>
            <a:endParaRPr lang="en-US"/>
          </a:p>
        </p:txBody>
      </p:sp>
    </p:spTree>
    <p:extLst>
      <p:ext uri="{BB962C8B-B14F-4D97-AF65-F5344CB8AC3E}">
        <p14:creationId xmlns:p14="http://schemas.microsoft.com/office/powerpoint/2010/main" val="3974289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6350"/>
            <a:ext cx="9144000" cy="5149850"/>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4F7BD7E-FD82-424A-9158-C252827FDB6E}" type="datetimeFigureOut">
              <a:rPr lang="en-US" smtClean="0"/>
              <a:t>2015-12-28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EB872-383A-40E9-80A4-93D68435AE43}" type="slidenum">
              <a:rPr lang="en-US" smtClean="0"/>
              <a:t>‹#›</a:t>
            </a:fld>
            <a:endParaRPr lang="en-US"/>
          </a:p>
        </p:txBody>
      </p:sp>
    </p:spTree>
    <p:extLst>
      <p:ext uri="{BB962C8B-B14F-4D97-AF65-F5344CB8AC3E}">
        <p14:creationId xmlns:p14="http://schemas.microsoft.com/office/powerpoint/2010/main" val="221349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F7BD7E-FD82-424A-9158-C252827FDB6E}" type="datetimeFigureOut">
              <a:rPr lang="en-US" smtClean="0"/>
              <a:t>2015-12-28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EB872-383A-40E9-80A4-93D68435AE43}" type="slidenum">
              <a:rPr lang="en-US" smtClean="0"/>
              <a:t>‹#›</a:t>
            </a:fld>
            <a:endParaRPr lang="en-US"/>
          </a:p>
        </p:txBody>
      </p:sp>
    </p:spTree>
    <p:extLst>
      <p:ext uri="{BB962C8B-B14F-4D97-AF65-F5344CB8AC3E}">
        <p14:creationId xmlns:p14="http://schemas.microsoft.com/office/powerpoint/2010/main" val="2658791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F7BD7E-FD82-424A-9158-C252827FDB6E}" type="datetimeFigureOut">
              <a:rPr lang="en-US" smtClean="0"/>
              <a:t>2015-12-28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EB872-383A-40E9-80A4-93D68435AE43}" type="slidenum">
              <a:rPr lang="en-US" smtClean="0"/>
              <a:t>‹#›</a:t>
            </a:fld>
            <a:endParaRPr 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32756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F7BD7E-FD82-424A-9158-C252827FDB6E}" type="datetimeFigureOut">
              <a:rPr lang="en-US" smtClean="0"/>
              <a:t>2015-12-28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EB872-383A-40E9-80A4-93D68435AE43}" type="slidenum">
              <a:rPr lang="en-US" smtClean="0"/>
              <a:t>‹#›</a:t>
            </a:fld>
            <a:endParaRPr lang="en-US"/>
          </a:p>
        </p:txBody>
      </p:sp>
    </p:spTree>
    <p:extLst>
      <p:ext uri="{BB962C8B-B14F-4D97-AF65-F5344CB8AC3E}">
        <p14:creationId xmlns:p14="http://schemas.microsoft.com/office/powerpoint/2010/main" val="562623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F7BD7E-FD82-424A-9158-C252827FDB6E}" type="datetimeFigureOut">
              <a:rPr lang="en-US" smtClean="0"/>
              <a:t>2015-12-28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EB872-383A-40E9-80A4-93D68435AE43}" type="slidenum">
              <a:rPr lang="en-US" smtClean="0"/>
              <a:t>‹#›</a:t>
            </a:fld>
            <a:endParaRPr 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97994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F7BD7E-FD82-424A-9158-C252827FDB6E}" type="datetimeFigureOut">
              <a:rPr lang="en-US" smtClean="0"/>
              <a:t>2015-12-28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EB872-383A-40E9-80A4-93D68435AE43}" type="slidenum">
              <a:rPr lang="en-US" smtClean="0"/>
              <a:t>‹#›</a:t>
            </a:fld>
            <a:endParaRPr lang="en-US"/>
          </a:p>
        </p:txBody>
      </p:sp>
    </p:spTree>
    <p:extLst>
      <p:ext uri="{BB962C8B-B14F-4D97-AF65-F5344CB8AC3E}">
        <p14:creationId xmlns:p14="http://schemas.microsoft.com/office/powerpoint/2010/main" val="2620926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F7BD7E-FD82-424A-9158-C252827FDB6E}" type="datetimeFigureOut">
              <a:rPr lang="en-US" smtClean="0"/>
              <a:t>2015-12-28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EB872-383A-40E9-80A4-93D68435AE43}" type="slidenum">
              <a:rPr lang="en-US" smtClean="0"/>
              <a:t>‹#›</a:t>
            </a:fld>
            <a:endParaRPr lang="en-US"/>
          </a:p>
        </p:txBody>
      </p:sp>
    </p:spTree>
    <p:extLst>
      <p:ext uri="{BB962C8B-B14F-4D97-AF65-F5344CB8AC3E}">
        <p14:creationId xmlns:p14="http://schemas.microsoft.com/office/powerpoint/2010/main" val="3101557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F7BD7E-FD82-424A-9158-C252827FDB6E}" type="datetimeFigureOut">
              <a:rPr lang="en-US" smtClean="0"/>
              <a:t>2015-12-28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EB872-383A-40E9-80A4-93D68435AE43}" type="slidenum">
              <a:rPr lang="en-US" smtClean="0"/>
              <a:t>‹#›</a:t>
            </a:fld>
            <a:endParaRPr lang="en-US"/>
          </a:p>
        </p:txBody>
      </p:sp>
    </p:spTree>
    <p:extLst>
      <p:ext uri="{BB962C8B-B14F-4D97-AF65-F5344CB8AC3E}">
        <p14:creationId xmlns:p14="http://schemas.microsoft.com/office/powerpoint/2010/main" val="929195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F7BD7E-FD82-424A-9158-C252827FDB6E}" type="datetimeFigureOut">
              <a:rPr lang="en-US" smtClean="0"/>
              <a:t>2015-12-28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EB872-383A-40E9-80A4-93D68435AE43}" type="slidenum">
              <a:rPr lang="en-US" smtClean="0"/>
              <a:t>‹#›</a:t>
            </a:fld>
            <a:endParaRPr lang="en-US"/>
          </a:p>
        </p:txBody>
      </p:sp>
    </p:spTree>
    <p:extLst>
      <p:ext uri="{BB962C8B-B14F-4D97-AF65-F5344CB8AC3E}">
        <p14:creationId xmlns:p14="http://schemas.microsoft.com/office/powerpoint/2010/main" val="3178339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F7BD7E-FD82-424A-9158-C252827FDB6E}" type="datetimeFigureOut">
              <a:rPr lang="en-US" smtClean="0"/>
              <a:t>2015-12-28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EB872-383A-40E9-80A4-93D68435AE43}" type="slidenum">
              <a:rPr lang="en-US" smtClean="0"/>
              <a:t>‹#›</a:t>
            </a:fld>
            <a:endParaRPr lang="en-US"/>
          </a:p>
        </p:txBody>
      </p:sp>
    </p:spTree>
    <p:extLst>
      <p:ext uri="{BB962C8B-B14F-4D97-AF65-F5344CB8AC3E}">
        <p14:creationId xmlns:p14="http://schemas.microsoft.com/office/powerpoint/2010/main" val="3163106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F7BD7E-FD82-424A-9158-C252827FDB6E}" type="datetimeFigureOut">
              <a:rPr lang="en-US" smtClean="0"/>
              <a:t>2015-12-28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EB872-383A-40E9-80A4-93D68435AE43}" type="slidenum">
              <a:rPr lang="en-US" smtClean="0"/>
              <a:t>‹#›</a:t>
            </a:fld>
            <a:endParaRPr lang="en-US"/>
          </a:p>
        </p:txBody>
      </p:sp>
    </p:spTree>
    <p:extLst>
      <p:ext uri="{BB962C8B-B14F-4D97-AF65-F5344CB8AC3E}">
        <p14:creationId xmlns:p14="http://schemas.microsoft.com/office/powerpoint/2010/main" val="2758970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F7BD7E-FD82-424A-9158-C252827FDB6E}" type="datetimeFigureOut">
              <a:rPr lang="en-US" smtClean="0"/>
              <a:t>2015-12-28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EB872-383A-40E9-80A4-93D68435AE43}" type="slidenum">
              <a:rPr lang="en-US" smtClean="0"/>
              <a:t>‹#›</a:t>
            </a:fld>
            <a:endParaRPr lang="en-US"/>
          </a:p>
        </p:txBody>
      </p:sp>
    </p:spTree>
    <p:extLst>
      <p:ext uri="{BB962C8B-B14F-4D97-AF65-F5344CB8AC3E}">
        <p14:creationId xmlns:p14="http://schemas.microsoft.com/office/powerpoint/2010/main" val="2212887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F7BD7E-FD82-424A-9158-C252827FDB6E}" type="datetimeFigureOut">
              <a:rPr lang="en-US" smtClean="0"/>
              <a:t>2015-12-28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EB872-383A-40E9-80A4-93D68435AE43}" type="slidenum">
              <a:rPr lang="en-US" smtClean="0"/>
              <a:t>‹#›</a:t>
            </a:fld>
            <a:endParaRPr lang="en-US"/>
          </a:p>
        </p:txBody>
      </p:sp>
    </p:spTree>
    <p:extLst>
      <p:ext uri="{BB962C8B-B14F-4D97-AF65-F5344CB8AC3E}">
        <p14:creationId xmlns:p14="http://schemas.microsoft.com/office/powerpoint/2010/main" val="2932461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F7BD7E-FD82-424A-9158-C252827FDB6E}" type="datetimeFigureOut">
              <a:rPr lang="en-US" smtClean="0"/>
              <a:t>2015-12-28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EB872-383A-40E9-80A4-93D68435AE43}" type="slidenum">
              <a:rPr lang="en-US" smtClean="0"/>
              <a:t>‹#›</a:t>
            </a:fld>
            <a:endParaRPr lang="en-US"/>
          </a:p>
        </p:txBody>
      </p:sp>
    </p:spTree>
    <p:extLst>
      <p:ext uri="{BB962C8B-B14F-4D97-AF65-F5344CB8AC3E}">
        <p14:creationId xmlns:p14="http://schemas.microsoft.com/office/powerpoint/2010/main" val="1154577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smtClean="0"/>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F7BD7E-FD82-424A-9158-C252827FDB6E}" type="datetimeFigureOut">
              <a:rPr lang="en-US" smtClean="0"/>
              <a:t>2015-12-28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EB872-383A-40E9-80A4-93D68435AE43}" type="slidenum">
              <a:rPr lang="en-US" smtClean="0"/>
              <a:t>‹#›</a:t>
            </a:fld>
            <a:endParaRPr lang="en-US"/>
          </a:p>
        </p:txBody>
      </p:sp>
    </p:spTree>
    <p:extLst>
      <p:ext uri="{BB962C8B-B14F-4D97-AF65-F5344CB8AC3E}">
        <p14:creationId xmlns:p14="http://schemas.microsoft.com/office/powerpoint/2010/main" val="963913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EB872-383A-40E9-80A4-93D68435AE43}" type="slidenum">
              <a:rPr lang="en-US" smtClean="0"/>
              <a:t>‹#›</a:t>
            </a:fld>
            <a:endParaRPr lang="en-US"/>
          </a:p>
        </p:txBody>
      </p:sp>
      <p:sp>
        <p:nvSpPr>
          <p:cNvPr id="5" name="Date Placeholder 4"/>
          <p:cNvSpPr>
            <a:spLocks noGrp="1"/>
          </p:cNvSpPr>
          <p:nvPr>
            <p:ph type="dt" sz="half" idx="10"/>
          </p:nvPr>
        </p:nvSpPr>
        <p:spPr/>
        <p:txBody>
          <a:bodyPr/>
          <a:lstStyle/>
          <a:p>
            <a:fld id="{84F7BD7E-FD82-424A-9158-C252827FDB6E}" type="datetimeFigureOut">
              <a:rPr lang="en-US" smtClean="0"/>
              <a:t>2015-12-28</a:t>
            </a:fld>
            <a:endParaRPr lang="en-US"/>
          </a:p>
        </p:txBody>
      </p:sp>
    </p:spTree>
    <p:extLst>
      <p:ext uri="{BB962C8B-B14F-4D97-AF65-F5344CB8AC3E}">
        <p14:creationId xmlns:p14="http://schemas.microsoft.com/office/powerpoint/2010/main" val="2624316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84F7BD7E-FD82-424A-9158-C252827FDB6E}" type="datetimeFigureOut">
              <a:rPr lang="en-US" smtClean="0"/>
              <a:t>2015-12-28</a:t>
            </a:fld>
            <a:endParaRPr lang="en-US"/>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237EB872-383A-40E9-80A4-93D68435AE43}" type="slidenum">
              <a:rPr lang="en-US" smtClean="0"/>
              <a:t>‹#›</a:t>
            </a:fld>
            <a:endParaRPr lang="en-US"/>
          </a:p>
        </p:txBody>
      </p:sp>
    </p:spTree>
    <p:extLst>
      <p:ext uri="{BB962C8B-B14F-4D97-AF65-F5344CB8AC3E}">
        <p14:creationId xmlns:p14="http://schemas.microsoft.com/office/powerpoint/2010/main" val="289536029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mp4"/><Relationship Id="rId1" Type="http://schemas.microsoft.com/office/2007/relationships/media" Target="../media/media4.mp4"/><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5.mp4"/><Relationship Id="rId1" Type="http://schemas.microsoft.com/office/2007/relationships/media" Target="../media/media5.mp4"/><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100.png"/></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1" y="1428750"/>
            <a:ext cx="8382000" cy="1314451"/>
          </a:xfrm>
        </p:spPr>
        <p:txBody>
          <a:bodyPr/>
          <a:lstStyle/>
          <a:p>
            <a:r>
              <a:rPr lang="fa-IR" sz="5400" b="1" dirty="0" smtClean="0">
                <a:solidFill>
                  <a:srgbClr val="7030A0"/>
                </a:solidFill>
                <a:cs typeface="B Titr" panose="00000700000000000000" pitchFamily="2" charset="-78"/>
              </a:rPr>
              <a:t>مسمومیت با نیتروپروساید</a:t>
            </a:r>
            <a:endParaRPr lang="en-US" sz="5400" b="1" dirty="0">
              <a:solidFill>
                <a:srgbClr val="7030A0"/>
              </a:solidFill>
              <a:cs typeface="B Titr" panose="00000700000000000000" pitchFamily="2" charset="-78"/>
            </a:endParaRPr>
          </a:p>
        </p:txBody>
      </p:sp>
    </p:spTree>
    <p:extLst>
      <p:ext uri="{BB962C8B-B14F-4D97-AF65-F5344CB8AC3E}">
        <p14:creationId xmlns:p14="http://schemas.microsoft.com/office/powerpoint/2010/main" val="695082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b="1" dirty="0">
                <a:solidFill>
                  <a:srgbClr val="7030A0"/>
                </a:solidFill>
                <a:cs typeface="B Nazanin" pitchFamily="2" charset="-78"/>
              </a:rPr>
              <a:t>فشار خون بالا یا پرفشار </a:t>
            </a:r>
            <a:r>
              <a:rPr lang="fa-IR" b="1" dirty="0" smtClean="0">
                <a:solidFill>
                  <a:srgbClr val="7030A0"/>
                </a:solidFill>
                <a:cs typeface="B Nazanin" pitchFamily="2" charset="-78"/>
              </a:rPr>
              <a:t>خون</a:t>
            </a:r>
            <a:endParaRPr lang="en-US" b="1" dirty="0">
              <a:solidFill>
                <a:srgbClr val="7030A0"/>
              </a:solidFill>
              <a:cs typeface="B Nazanin" pitchFamily="2" charset="-78"/>
            </a:endParaRPr>
          </a:p>
        </p:txBody>
      </p:sp>
      <p:sp>
        <p:nvSpPr>
          <p:cNvPr id="3" name="Content Placeholder 2"/>
          <p:cNvSpPr>
            <a:spLocks noGrp="1"/>
          </p:cNvSpPr>
          <p:nvPr>
            <p:ph idx="1"/>
          </p:nvPr>
        </p:nvSpPr>
        <p:spPr>
          <a:xfrm>
            <a:off x="508001" y="1447800"/>
            <a:ext cx="6447501" cy="3083222"/>
          </a:xfrm>
        </p:spPr>
        <p:txBody>
          <a:bodyPr>
            <a:normAutofit/>
          </a:bodyPr>
          <a:lstStyle/>
          <a:p>
            <a:pPr algn="just" rtl="1">
              <a:buClr>
                <a:schemeClr val="tx1"/>
              </a:buClr>
              <a:buFont typeface="Wingdings" pitchFamily="2" charset="2"/>
              <a:buChar char="ü"/>
            </a:pPr>
            <a:r>
              <a:rPr lang="en-US" sz="2000" dirty="0" smtClean="0">
                <a:latin typeface="Arial" panose="020B0604020202020204" pitchFamily="34" charset="0"/>
                <a:cs typeface="Arial" panose="020B0604020202020204" pitchFamily="34" charset="0"/>
              </a:rPr>
              <a:t>Hyper tension</a:t>
            </a:r>
            <a:endParaRPr lang="en-US" sz="2000" dirty="0">
              <a:latin typeface="Arial" panose="020B0604020202020204" pitchFamily="34" charset="0"/>
              <a:cs typeface="Arial" panose="020B0604020202020204" pitchFamily="34" charset="0"/>
            </a:endParaRPr>
          </a:p>
          <a:p>
            <a:pPr algn="just" rtl="1">
              <a:buClr>
                <a:schemeClr val="tx1"/>
              </a:buClr>
              <a:buFont typeface="Wingdings" pitchFamily="2" charset="2"/>
              <a:buChar char="ü"/>
            </a:pPr>
            <a:r>
              <a:rPr lang="fa-IR" sz="2000" dirty="0">
                <a:cs typeface="B Nazanin" pitchFamily="2" charset="-78"/>
              </a:rPr>
              <a:t>گاهی به ان پرفشاری شریانی هم گفته میشود</a:t>
            </a:r>
            <a:endParaRPr lang="en-US" sz="2000" dirty="0">
              <a:cs typeface="B Nazanin" pitchFamily="2" charset="-78"/>
            </a:endParaRPr>
          </a:p>
          <a:p>
            <a:pPr algn="just" rtl="1">
              <a:buClr>
                <a:schemeClr val="tx1"/>
              </a:buClr>
              <a:buFont typeface="Wingdings" pitchFamily="2" charset="2"/>
              <a:buChar char="ü"/>
            </a:pPr>
            <a:r>
              <a:rPr lang="fa-IR" sz="2000" dirty="0">
                <a:cs typeface="B Nazanin" pitchFamily="2" charset="-78"/>
              </a:rPr>
              <a:t>یک بیمار فرض است که در ان فشار خون در شریان ها بالا میرود.در حالت استراحت،فشار خون طبیعی سیستولی(یا حداکثر فشار خون) بین 100 تا140 میلیمتر جیوه و فشار خون طبیعی دیاستولی(یا حداقل فشار خون)بین 60 تا  90 میلیمتر جیوه میباشد</a:t>
            </a:r>
            <a:endParaRPr lang="en-US" sz="2000" dirty="0">
              <a:cs typeface="B Nazanin" pitchFamily="2" charset="-78"/>
            </a:endParaRPr>
          </a:p>
        </p:txBody>
      </p:sp>
    </p:spTree>
    <p:extLst>
      <p:ext uri="{BB962C8B-B14F-4D97-AF65-F5344CB8AC3E}">
        <p14:creationId xmlns:p14="http://schemas.microsoft.com/office/powerpoint/2010/main" val="1503888585"/>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b="1" dirty="0" smtClean="0">
                <a:solidFill>
                  <a:srgbClr val="7030A0"/>
                </a:solidFill>
                <a:cs typeface="B Nazanin" pitchFamily="2" charset="-78"/>
              </a:rPr>
              <a:t>JNC 7</a:t>
            </a:r>
            <a:r>
              <a:rPr lang="fa-IR" b="1" dirty="0" smtClean="0">
                <a:solidFill>
                  <a:srgbClr val="7030A0"/>
                </a:solidFill>
                <a:cs typeface="B Nazanin" pitchFamily="2" charset="-78"/>
              </a:rPr>
              <a:t> طبقه بندی بر اساس </a:t>
            </a:r>
            <a:endParaRPr lang="en-US" b="1" dirty="0">
              <a:solidFill>
                <a:srgbClr val="7030A0"/>
              </a:solidFill>
              <a:cs typeface="B Nazanin" pitchFamily="2" charset="-78"/>
            </a:endParaRPr>
          </a:p>
        </p:txBody>
      </p:sp>
      <p:sp>
        <p:nvSpPr>
          <p:cNvPr id="3" name="Content Placeholder 2"/>
          <p:cNvSpPr>
            <a:spLocks noGrp="1"/>
          </p:cNvSpPr>
          <p:nvPr>
            <p:ph idx="1"/>
          </p:nvPr>
        </p:nvSpPr>
        <p:spPr/>
        <p:txBody>
          <a:bodyPr>
            <a:noAutofit/>
          </a:bodyPr>
          <a:lstStyle/>
          <a:p>
            <a:pPr algn="r" rtl="1">
              <a:buClr>
                <a:schemeClr val="tx1"/>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JNC 7</a:t>
            </a:r>
            <a:r>
              <a:rPr lang="fa-IR" sz="2000" dirty="0">
                <a:cs typeface="B Nazanin" pitchFamily="2" charset="-78"/>
              </a:rPr>
              <a:t>(هفتمین کمیته ملی مشترک پیگیری </a:t>
            </a:r>
            <a:r>
              <a:rPr lang="fa-IR" sz="2000" dirty="0" smtClean="0">
                <a:cs typeface="B Nazanin" pitchFamily="2" charset="-78"/>
              </a:rPr>
              <a:t>،تشخیص،سنجش </a:t>
            </a:r>
            <a:r>
              <a:rPr lang="fa-IR" sz="2000" dirty="0">
                <a:cs typeface="B Nazanin" pitchFamily="2" charset="-78"/>
              </a:rPr>
              <a:t>و درمان فشار خون بالا</a:t>
            </a:r>
            <a:r>
              <a:rPr lang="fa-IR" sz="2000" dirty="0" smtClean="0">
                <a:cs typeface="B Nazanin" pitchFamily="2" charset="-78"/>
              </a:rPr>
              <a:t>)</a:t>
            </a:r>
          </a:p>
          <a:p>
            <a:pPr marL="571500" lvl="0" indent="-457200" algn="r" rtl="1">
              <a:buClr>
                <a:schemeClr val="tx1"/>
              </a:buClr>
              <a:buFont typeface="Wingdings" panose="05000000000000000000" pitchFamily="2" charset="2"/>
              <a:buChar char="ü"/>
            </a:pPr>
            <a:r>
              <a:rPr lang="fa-IR" sz="2000" dirty="0">
                <a:cs typeface="B Nazanin" pitchFamily="2" charset="-78"/>
              </a:rPr>
              <a:t>پر فشاری خون مرحله 1</a:t>
            </a:r>
            <a:endParaRPr lang="en-US" sz="2000" dirty="0">
              <a:cs typeface="B Nazanin" pitchFamily="2" charset="-78"/>
            </a:endParaRPr>
          </a:p>
          <a:p>
            <a:pPr marL="571500" lvl="0" indent="-457200" algn="r" rtl="1">
              <a:buClr>
                <a:schemeClr val="tx1"/>
              </a:buClr>
              <a:buFont typeface="Wingdings" panose="05000000000000000000" pitchFamily="2" charset="2"/>
              <a:buChar char="ü"/>
            </a:pPr>
            <a:r>
              <a:rPr lang="fa-IR" sz="2000" dirty="0">
                <a:cs typeface="B Nazanin" pitchFamily="2" charset="-78"/>
              </a:rPr>
              <a:t>پر فشاری خون مرحله 2</a:t>
            </a:r>
            <a:endParaRPr lang="en-US" sz="2000" dirty="0">
              <a:cs typeface="B Nazanin" pitchFamily="2" charset="-78"/>
            </a:endParaRPr>
          </a:p>
          <a:p>
            <a:pPr marL="571500" lvl="0" indent="-457200" algn="r" rtl="1">
              <a:buClr>
                <a:schemeClr val="tx1"/>
              </a:buClr>
              <a:buFont typeface="Wingdings" panose="05000000000000000000" pitchFamily="2" charset="2"/>
              <a:buChar char="ü"/>
            </a:pPr>
            <a:r>
              <a:rPr lang="fa-IR" sz="2000" dirty="0">
                <a:cs typeface="B Nazanin" pitchFamily="2" charset="-78"/>
              </a:rPr>
              <a:t>پرفشاری خون سیستولی ایزوله</a:t>
            </a:r>
            <a:endParaRPr lang="en-US" sz="2000" dirty="0">
              <a:cs typeface="B Nazanin" pitchFamily="2" charset="-78"/>
            </a:endParaRPr>
          </a:p>
          <a:p>
            <a:pPr algn="r" rtl="1">
              <a:buClr>
                <a:schemeClr val="tx1"/>
              </a:buClr>
              <a:buFont typeface="Wingdings" panose="05000000000000000000" pitchFamily="2" charset="2"/>
              <a:buChar char="ü"/>
            </a:pPr>
            <a:r>
              <a:rPr lang="fa-IR" sz="2000" dirty="0">
                <a:cs typeface="B Nazanin" pitchFamily="2" charset="-78"/>
              </a:rPr>
              <a:t>پرفشاری خون سیستولی ایزوله به فشار خون سیستولی بالایی گفته میشود </a:t>
            </a:r>
            <a:r>
              <a:rPr lang="fa-IR" sz="2000" dirty="0" smtClean="0">
                <a:cs typeface="B Nazanin" pitchFamily="2" charset="-78"/>
              </a:rPr>
              <a:t>که فشار </a:t>
            </a:r>
            <a:r>
              <a:rPr lang="fa-IR" sz="2000" dirty="0">
                <a:cs typeface="B Nazanin" pitchFamily="2" charset="-78"/>
              </a:rPr>
              <a:t>خون دیاستولی در ان طبیعی بوده و در افراد مسن شایع است</a:t>
            </a:r>
            <a:endParaRPr lang="en-US" sz="2000" dirty="0">
              <a:cs typeface="B Nazanin" pitchFamily="2" charset="-78"/>
            </a:endParaRPr>
          </a:p>
        </p:txBody>
      </p:sp>
    </p:spTree>
    <p:extLst>
      <p:ext uri="{BB962C8B-B14F-4D97-AF65-F5344CB8AC3E}">
        <p14:creationId xmlns:p14="http://schemas.microsoft.com/office/powerpoint/2010/main" val="214918402"/>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600" b="1" dirty="0">
                <a:solidFill>
                  <a:srgbClr val="7030A0"/>
                </a:solidFill>
                <a:cs typeface="B Nazanin" pitchFamily="2" charset="-78"/>
              </a:rPr>
              <a:t>علائم </a:t>
            </a:r>
            <a:r>
              <a:rPr lang="fa-IR" sz="3600" b="1" dirty="0" smtClean="0">
                <a:solidFill>
                  <a:srgbClr val="7030A0"/>
                </a:solidFill>
                <a:cs typeface="B Nazanin" pitchFamily="2" charset="-78"/>
              </a:rPr>
              <a:t>و نشانه </a:t>
            </a:r>
            <a:r>
              <a:rPr lang="fa-IR" sz="3600" b="1" dirty="0">
                <a:solidFill>
                  <a:srgbClr val="7030A0"/>
                </a:solidFill>
                <a:cs typeface="B Nazanin" pitchFamily="2" charset="-78"/>
              </a:rPr>
              <a:t>ها</a:t>
            </a:r>
            <a:endParaRPr lang="en-US" sz="3600" b="1" dirty="0">
              <a:solidFill>
                <a:srgbClr val="7030A0"/>
              </a:solidFill>
              <a:cs typeface="B Nazanin" pitchFamily="2" charset="-78"/>
            </a:endParaRPr>
          </a:p>
        </p:txBody>
      </p:sp>
      <p:sp>
        <p:nvSpPr>
          <p:cNvPr id="3" name="Content Placeholder 2"/>
          <p:cNvSpPr>
            <a:spLocks noGrp="1"/>
          </p:cNvSpPr>
          <p:nvPr>
            <p:ph idx="1"/>
          </p:nvPr>
        </p:nvSpPr>
        <p:spPr/>
        <p:txBody>
          <a:bodyPr>
            <a:normAutofit/>
          </a:bodyPr>
          <a:lstStyle/>
          <a:p>
            <a:pPr algn="r" rtl="1">
              <a:buClr>
                <a:schemeClr val="tx1"/>
              </a:buClr>
              <a:buFont typeface="Wingdings" pitchFamily="2" charset="2"/>
              <a:buChar char="ü"/>
            </a:pPr>
            <a:r>
              <a:rPr lang="fa-IR" sz="2400" dirty="0" smtClean="0">
                <a:cs typeface="B Nazanin" pitchFamily="2" charset="-78"/>
              </a:rPr>
              <a:t>سردرد(به </a:t>
            </a:r>
            <a:r>
              <a:rPr lang="fa-IR" sz="2400" dirty="0">
                <a:cs typeface="B Nazanin" pitchFamily="2" charset="-78"/>
              </a:rPr>
              <a:t>ویژه در پشت سر و در هنگام صبح</a:t>
            </a:r>
            <a:r>
              <a:rPr lang="fa-IR" sz="2400" dirty="0" smtClean="0">
                <a:cs typeface="B Nazanin" pitchFamily="2" charset="-78"/>
              </a:rPr>
              <a:t>)</a:t>
            </a:r>
          </a:p>
          <a:p>
            <a:pPr algn="r" rtl="1">
              <a:buClr>
                <a:schemeClr val="tx1"/>
              </a:buClr>
              <a:buFont typeface="Wingdings" pitchFamily="2" charset="2"/>
              <a:buChar char="ü"/>
            </a:pPr>
            <a:r>
              <a:rPr lang="fa-IR" sz="2400" dirty="0" smtClean="0">
                <a:cs typeface="B Nazanin" pitchFamily="2" charset="-78"/>
              </a:rPr>
              <a:t>احساس </a:t>
            </a:r>
            <a:r>
              <a:rPr lang="fa-IR" sz="2400" dirty="0">
                <a:cs typeface="B Nazanin" pitchFamily="2" charset="-78"/>
              </a:rPr>
              <a:t>سبکی </a:t>
            </a:r>
            <a:r>
              <a:rPr lang="fa-IR" sz="2400" dirty="0" smtClean="0">
                <a:cs typeface="B Nazanin" pitchFamily="2" charset="-78"/>
              </a:rPr>
              <a:t>سر</a:t>
            </a:r>
          </a:p>
          <a:p>
            <a:pPr algn="r" rtl="1">
              <a:buClr>
                <a:schemeClr val="tx1"/>
              </a:buClr>
              <a:buFont typeface="Wingdings" pitchFamily="2" charset="2"/>
              <a:buChar char="ü"/>
            </a:pPr>
            <a:r>
              <a:rPr lang="fa-IR" sz="2400" dirty="0" smtClean="0">
                <a:cs typeface="B Nazanin" pitchFamily="2" charset="-78"/>
              </a:rPr>
              <a:t>تهوع</a:t>
            </a:r>
          </a:p>
          <a:p>
            <a:pPr algn="r" rtl="1">
              <a:buClr>
                <a:schemeClr val="tx1"/>
              </a:buClr>
              <a:buFont typeface="Wingdings" pitchFamily="2" charset="2"/>
              <a:buChar char="ü"/>
            </a:pPr>
            <a:r>
              <a:rPr lang="fa-IR" sz="2400" dirty="0" smtClean="0">
                <a:cs typeface="B Nazanin" pitchFamily="2" charset="-78"/>
              </a:rPr>
              <a:t> </a:t>
            </a:r>
            <a:r>
              <a:rPr lang="fa-IR" sz="2400" dirty="0">
                <a:cs typeface="B Nazanin" pitchFamily="2" charset="-78"/>
              </a:rPr>
              <a:t>وزوز گوش(بصورت همهمه یا سوت کشیدن</a:t>
            </a:r>
            <a:r>
              <a:rPr lang="fa-IR" sz="2400" dirty="0" smtClean="0">
                <a:cs typeface="B Nazanin" pitchFamily="2" charset="-78"/>
              </a:rPr>
              <a:t>)</a:t>
            </a:r>
          </a:p>
          <a:p>
            <a:pPr algn="r" rtl="1">
              <a:buClr>
                <a:schemeClr val="tx1"/>
              </a:buClr>
              <a:buFont typeface="Wingdings" pitchFamily="2" charset="2"/>
              <a:buChar char="ü"/>
            </a:pPr>
            <a:r>
              <a:rPr lang="fa-IR" sz="2400" dirty="0" smtClean="0">
                <a:cs typeface="B Nazanin" pitchFamily="2" charset="-78"/>
              </a:rPr>
              <a:t>،</a:t>
            </a:r>
            <a:r>
              <a:rPr lang="fa-IR" sz="2400" dirty="0">
                <a:cs typeface="B Nazanin" pitchFamily="2" charset="-78"/>
              </a:rPr>
              <a:t>تاری دید </a:t>
            </a:r>
            <a:endParaRPr lang="fa-IR" sz="2400" dirty="0" smtClean="0">
              <a:cs typeface="B Nazanin" pitchFamily="2" charset="-78"/>
            </a:endParaRPr>
          </a:p>
          <a:p>
            <a:pPr algn="r" rtl="1">
              <a:buClr>
                <a:schemeClr val="tx1"/>
              </a:buClr>
              <a:buFont typeface="Wingdings" pitchFamily="2" charset="2"/>
              <a:buChar char="ü"/>
            </a:pPr>
            <a:r>
              <a:rPr lang="fa-IR" sz="2400" dirty="0" smtClean="0">
                <a:cs typeface="B Nazanin" pitchFamily="2" charset="-78"/>
              </a:rPr>
              <a:t>غش کردن</a:t>
            </a:r>
            <a:endParaRPr lang="en-US" sz="2400" dirty="0">
              <a:cs typeface="B Nazanin" pitchFamily="2" charset="-78"/>
            </a:endParaRPr>
          </a:p>
        </p:txBody>
      </p:sp>
    </p:spTree>
    <p:extLst>
      <p:ext uri="{BB962C8B-B14F-4D97-AF65-F5344CB8AC3E}">
        <p14:creationId xmlns:p14="http://schemas.microsoft.com/office/powerpoint/2010/main" val="1731668287"/>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833660" y="1933575"/>
            <a:ext cx="2743200" cy="838200"/>
          </a:xfrm>
        </p:spPr>
        <p:txBody>
          <a:bodyPr>
            <a:normAutofit/>
          </a:bodyPr>
          <a:lstStyle/>
          <a:p>
            <a:pPr marL="114300" indent="0">
              <a:buNone/>
            </a:pPr>
            <a:r>
              <a:rPr lang="fa-IR" sz="3200" b="1" dirty="0">
                <a:solidFill>
                  <a:srgbClr val="7030A0"/>
                </a:solidFill>
                <a:cs typeface="B Nazanin" pitchFamily="2" charset="-78"/>
              </a:rPr>
              <a:t>پر فشاری خون</a:t>
            </a:r>
            <a:endParaRPr lang="en-US" sz="3200" b="1" dirty="0">
              <a:solidFill>
                <a:srgbClr val="7030A0"/>
              </a:solidFill>
              <a:cs typeface="B Nazanin" pitchFamily="2" charset="-78"/>
            </a:endParaRPr>
          </a:p>
        </p:txBody>
      </p:sp>
      <p:sp>
        <p:nvSpPr>
          <p:cNvPr id="4" name="TextBox 3"/>
          <p:cNvSpPr txBox="1"/>
          <p:nvPr/>
        </p:nvSpPr>
        <p:spPr>
          <a:xfrm>
            <a:off x="533400" y="1225689"/>
            <a:ext cx="3733800" cy="707886"/>
          </a:xfrm>
          <a:prstGeom prst="rect">
            <a:avLst/>
          </a:prstGeom>
          <a:noFill/>
        </p:spPr>
        <p:txBody>
          <a:bodyPr wrap="square" rtlCol="0">
            <a:spAutoFit/>
          </a:bodyPr>
          <a:lstStyle/>
          <a:p>
            <a:pPr algn="r" rtl="1"/>
            <a:r>
              <a:rPr lang="fa-IR" sz="2000" dirty="0">
                <a:cs typeface="B Nazanin" pitchFamily="2" charset="-78"/>
              </a:rPr>
              <a:t>پر فشاری </a:t>
            </a:r>
            <a:r>
              <a:rPr lang="fa-IR" sz="2000" dirty="0" smtClean="0">
                <a:cs typeface="B Nazanin" pitchFamily="2" charset="-78"/>
              </a:rPr>
              <a:t>اولیه           حدود </a:t>
            </a:r>
            <a:r>
              <a:rPr lang="fa-IR" sz="2000" dirty="0">
                <a:cs typeface="B Nazanin" pitchFamily="2" charset="-78"/>
              </a:rPr>
              <a:t>90 تا95% </a:t>
            </a:r>
            <a:r>
              <a:rPr lang="fa-IR" sz="2000" dirty="0" smtClean="0">
                <a:cs typeface="B Nazanin" pitchFamily="2" charset="-78"/>
              </a:rPr>
              <a:t>افراد _دلیل </a:t>
            </a:r>
            <a:r>
              <a:rPr lang="fa-IR" sz="2000" dirty="0">
                <a:cs typeface="B Nazanin" pitchFamily="2" charset="-78"/>
              </a:rPr>
              <a:t>پزشکی مشخصی برای آن وجود ندارد</a:t>
            </a:r>
            <a:endParaRPr lang="en-US" sz="2000" dirty="0">
              <a:cs typeface="B Nazanin" pitchFamily="2" charset="-78"/>
            </a:endParaRPr>
          </a:p>
        </p:txBody>
      </p:sp>
      <p:sp>
        <p:nvSpPr>
          <p:cNvPr id="5" name="TextBox 4"/>
          <p:cNvSpPr txBox="1"/>
          <p:nvPr/>
        </p:nvSpPr>
        <p:spPr>
          <a:xfrm>
            <a:off x="457200" y="2647950"/>
            <a:ext cx="3810000" cy="923330"/>
          </a:xfrm>
          <a:prstGeom prst="rect">
            <a:avLst/>
          </a:prstGeom>
          <a:noFill/>
        </p:spPr>
        <p:txBody>
          <a:bodyPr wrap="square" rtlCol="0">
            <a:spAutoFit/>
          </a:bodyPr>
          <a:lstStyle/>
          <a:p>
            <a:pPr algn="just" rtl="1"/>
            <a:r>
              <a:rPr lang="fa-IR" dirty="0">
                <a:cs typeface="B Nazanin" pitchFamily="2" charset="-78"/>
              </a:rPr>
              <a:t>پرفشاری </a:t>
            </a:r>
            <a:r>
              <a:rPr lang="fa-IR" dirty="0" smtClean="0">
                <a:cs typeface="B Nazanin" pitchFamily="2" charset="-78"/>
              </a:rPr>
              <a:t>ثانویه        5 </a:t>
            </a:r>
            <a:r>
              <a:rPr lang="fa-IR" dirty="0">
                <a:cs typeface="B Nazanin" pitchFamily="2" charset="-78"/>
              </a:rPr>
              <a:t>تا </a:t>
            </a:r>
            <a:r>
              <a:rPr lang="fa-IR" dirty="0" smtClean="0">
                <a:cs typeface="B Nazanin" pitchFamily="2" charset="-78"/>
              </a:rPr>
              <a:t>10%افراد_شرایط </a:t>
            </a:r>
            <a:r>
              <a:rPr lang="fa-IR" dirty="0">
                <a:cs typeface="B Nazanin" pitchFamily="2" charset="-78"/>
              </a:rPr>
              <a:t>تاثیر گذارد کلیه ها،شریان ها،قلب یا دستگاه غدد درون ریز باعث ایجاد ان میشوند</a:t>
            </a:r>
            <a:endParaRPr lang="en-US" dirty="0">
              <a:cs typeface="B Nazanin" pitchFamily="2" charset="-78"/>
            </a:endParaRPr>
          </a:p>
        </p:txBody>
      </p:sp>
      <p:sp>
        <p:nvSpPr>
          <p:cNvPr id="6" name="Right Brace 5"/>
          <p:cNvSpPr/>
          <p:nvPr/>
        </p:nvSpPr>
        <p:spPr>
          <a:xfrm>
            <a:off x="4572000" y="904875"/>
            <a:ext cx="291084" cy="2895600"/>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solidFill>
                <a:srgbClr val="FF0000"/>
              </a:solidFill>
            </a:endParaRPr>
          </a:p>
        </p:txBody>
      </p:sp>
      <p:sp>
        <p:nvSpPr>
          <p:cNvPr id="9" name="Left Arrow 8"/>
          <p:cNvSpPr/>
          <p:nvPr/>
        </p:nvSpPr>
        <p:spPr>
          <a:xfrm>
            <a:off x="2514600" y="1352550"/>
            <a:ext cx="457200" cy="121919"/>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rgbClr val="7030A0"/>
              </a:solidFill>
            </a:endParaRPr>
          </a:p>
        </p:txBody>
      </p:sp>
      <p:sp>
        <p:nvSpPr>
          <p:cNvPr id="8" name="Left Arrow 7"/>
          <p:cNvSpPr/>
          <p:nvPr/>
        </p:nvSpPr>
        <p:spPr>
          <a:xfrm>
            <a:off x="2514600" y="2796935"/>
            <a:ext cx="457200" cy="121919"/>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76995113"/>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a:solidFill>
                  <a:srgbClr val="7030A0"/>
                </a:solidFill>
                <a:cs typeface="B Nazanin" pitchFamily="2" charset="-78"/>
              </a:rPr>
              <a:t>عوامل کاهنده فشار خون</a:t>
            </a:r>
            <a:endParaRPr lang="en-US" b="1" dirty="0">
              <a:solidFill>
                <a:srgbClr val="7030A0"/>
              </a:solidFill>
              <a:cs typeface="B Nazanin" pitchFamily="2" charset="-78"/>
            </a:endParaRPr>
          </a:p>
        </p:txBody>
      </p:sp>
      <p:sp>
        <p:nvSpPr>
          <p:cNvPr id="3" name="Content Placeholder 2"/>
          <p:cNvSpPr>
            <a:spLocks noGrp="1"/>
          </p:cNvSpPr>
          <p:nvPr>
            <p:ph idx="1"/>
          </p:nvPr>
        </p:nvSpPr>
        <p:spPr>
          <a:xfrm>
            <a:off x="457200" y="1314450"/>
            <a:ext cx="6705600" cy="3695699"/>
          </a:xfrm>
        </p:spPr>
        <p:txBody>
          <a:bodyPr>
            <a:normAutofit/>
          </a:bodyPr>
          <a:lstStyle/>
          <a:p>
            <a:pPr marL="227013" indent="-227013" algn="r" rtl="1">
              <a:buClr>
                <a:schemeClr val="tx1"/>
              </a:buClr>
              <a:buFont typeface="Wingdings" pitchFamily="2" charset="2"/>
              <a:buChar char="ü"/>
              <a:tabLst>
                <a:tab pos="1376363" algn="l"/>
                <a:tab pos="1774825" algn="l"/>
              </a:tabLst>
            </a:pPr>
            <a:r>
              <a:rPr lang="fa-IR" sz="2000" dirty="0">
                <a:cs typeface="B Nazanin" pitchFamily="2" charset="-78"/>
              </a:rPr>
              <a:t>کاهش مصرف نمک در رژیم </a:t>
            </a:r>
            <a:r>
              <a:rPr lang="fa-IR" sz="2000" dirty="0" smtClean="0">
                <a:cs typeface="B Nazanin" pitchFamily="2" charset="-78"/>
              </a:rPr>
              <a:t>غذایی</a:t>
            </a:r>
          </a:p>
          <a:p>
            <a:pPr marL="227013" indent="-227013" algn="r" rtl="1">
              <a:buClr>
                <a:schemeClr val="tx1"/>
              </a:buClr>
              <a:buFont typeface="Wingdings" pitchFamily="2" charset="2"/>
              <a:buChar char="ü"/>
              <a:tabLst>
                <a:tab pos="1376363" algn="l"/>
                <a:tab pos="1774825" algn="l"/>
              </a:tabLst>
            </a:pPr>
            <a:r>
              <a:rPr lang="fa-IR" sz="2000" dirty="0" smtClean="0">
                <a:cs typeface="B Nazanin" pitchFamily="2" charset="-78"/>
              </a:rPr>
              <a:t>افزایش </a:t>
            </a:r>
            <a:r>
              <a:rPr lang="fa-IR" sz="2000" dirty="0">
                <a:cs typeface="B Nazanin" pitchFamily="2" charset="-78"/>
              </a:rPr>
              <a:t>مصرف میوه و فراورده های کم </a:t>
            </a:r>
            <a:r>
              <a:rPr lang="fa-IR" sz="2000" dirty="0" smtClean="0">
                <a:cs typeface="B Nazanin" pitchFamily="2" charset="-78"/>
              </a:rPr>
              <a:t>چرب</a:t>
            </a:r>
          </a:p>
          <a:p>
            <a:pPr marL="227013" indent="-227013" algn="r" rtl="1">
              <a:buClr>
                <a:schemeClr val="tx1"/>
              </a:buClr>
              <a:buFont typeface="Wingdings" pitchFamily="2" charset="2"/>
              <a:buChar char="ü"/>
              <a:tabLst>
                <a:tab pos="1376363" algn="l"/>
                <a:tab pos="1774825" algn="l"/>
              </a:tabLst>
            </a:pPr>
            <a:r>
              <a:rPr lang="fa-IR" sz="2000" dirty="0" smtClean="0">
                <a:cs typeface="B Nazanin" pitchFamily="2" charset="-78"/>
              </a:rPr>
              <a:t>روش </a:t>
            </a:r>
            <a:r>
              <a:rPr lang="fa-IR" sz="2000" dirty="0">
                <a:cs typeface="B Nazanin" pitchFamily="2" charset="-78"/>
              </a:rPr>
              <a:t>های </a:t>
            </a:r>
            <a:r>
              <a:rPr lang="fa-IR" sz="2000" dirty="0" smtClean="0">
                <a:cs typeface="B Nazanin" pitchFamily="2" charset="-78"/>
              </a:rPr>
              <a:t>تغذیه </a:t>
            </a:r>
            <a:r>
              <a:rPr lang="fa-IR" sz="2000" dirty="0">
                <a:cs typeface="B Nazanin" pitchFamily="2" charset="-78"/>
              </a:rPr>
              <a:t>ای جهت توقف پر فشاری خون(رژیم </a:t>
            </a:r>
            <a:r>
              <a:rPr lang="en-US" sz="2000" dirty="0">
                <a:latin typeface="Algerian" pitchFamily="82" charset="0"/>
                <a:cs typeface="B Nazanin" pitchFamily="2" charset="-78"/>
              </a:rPr>
              <a:t>DASH</a:t>
            </a:r>
            <a:r>
              <a:rPr lang="fa-IR" sz="2000" dirty="0" smtClean="0">
                <a:cs typeface="B Nazanin" pitchFamily="2" charset="-78"/>
              </a:rPr>
              <a:t>)</a:t>
            </a:r>
          </a:p>
          <a:p>
            <a:pPr marL="227013" indent="-227013" algn="r" rtl="1">
              <a:buClr>
                <a:schemeClr val="tx1"/>
              </a:buClr>
              <a:buFont typeface="Wingdings" pitchFamily="2" charset="2"/>
              <a:buChar char="ü"/>
              <a:tabLst>
                <a:tab pos="1376363" algn="l"/>
                <a:tab pos="1774825" algn="l"/>
              </a:tabLst>
            </a:pPr>
            <a:r>
              <a:rPr lang="fa-IR" sz="2000" dirty="0" smtClean="0">
                <a:cs typeface="B Nazanin" pitchFamily="2" charset="-78"/>
              </a:rPr>
              <a:t>ورزش،کاهش </a:t>
            </a:r>
            <a:r>
              <a:rPr lang="fa-IR" sz="2000" dirty="0">
                <a:cs typeface="B Nazanin" pitchFamily="2" charset="-78"/>
              </a:rPr>
              <a:t>وزن و کاهش مصرف الکل</a:t>
            </a:r>
            <a:r>
              <a:rPr lang="fa-IR" sz="2000" dirty="0" smtClean="0">
                <a:cs typeface="B Nazanin" pitchFamily="2" charset="-78"/>
              </a:rPr>
              <a:t>.</a:t>
            </a:r>
          </a:p>
          <a:p>
            <a:pPr marL="227013" indent="-227013" algn="r" rtl="1">
              <a:buClr>
                <a:schemeClr val="tx1"/>
              </a:buClr>
              <a:buFont typeface="Wingdings" pitchFamily="2" charset="2"/>
              <a:buChar char="ü"/>
              <a:tabLst>
                <a:tab pos="1376363" algn="l"/>
                <a:tab pos="1774825" algn="l"/>
              </a:tabLst>
            </a:pPr>
            <a:r>
              <a:rPr lang="fa-IR" sz="2000" dirty="0" smtClean="0">
                <a:cs typeface="B Nazanin" pitchFamily="2" charset="-78"/>
              </a:rPr>
              <a:t>نقش </a:t>
            </a:r>
            <a:r>
              <a:rPr lang="fa-IR" sz="2000" dirty="0">
                <a:cs typeface="B Nazanin" pitchFamily="2" charset="-78"/>
              </a:rPr>
              <a:t>احتمالی </a:t>
            </a:r>
            <a:r>
              <a:rPr lang="fa-IR" sz="2000" dirty="0" smtClean="0">
                <a:cs typeface="B Nazanin" pitchFamily="2" charset="-78"/>
              </a:rPr>
              <a:t>عواملی نظیر </a:t>
            </a:r>
            <a:r>
              <a:rPr lang="fa-IR" sz="2000" dirty="0">
                <a:cs typeface="B Nazanin" pitchFamily="2" charset="-78"/>
              </a:rPr>
              <a:t>استرس،مصرف کافئین وکمبود ویتامین </a:t>
            </a:r>
            <a:r>
              <a:rPr lang="en-US" sz="2000" dirty="0">
                <a:latin typeface="Algerian" pitchFamily="82" charset="0"/>
                <a:cs typeface="B Nazanin" pitchFamily="2" charset="-78"/>
              </a:rPr>
              <a:t>D</a:t>
            </a:r>
            <a:r>
              <a:rPr lang="fa-IR" sz="2000" dirty="0">
                <a:cs typeface="B Nazanin" pitchFamily="2" charset="-78"/>
              </a:rPr>
              <a:t>چندان روشن نیس</a:t>
            </a:r>
            <a:endParaRPr lang="en-US" sz="2000" dirty="0">
              <a:cs typeface="B Nazanin" pitchFamily="2" charset="-78"/>
            </a:endParaRPr>
          </a:p>
          <a:p>
            <a:pPr marL="227013" indent="-227013" algn="r" rtl="1">
              <a:buClr>
                <a:schemeClr val="tx1"/>
              </a:buClr>
              <a:buFont typeface="Wingdings" pitchFamily="2" charset="2"/>
              <a:buChar char="ü"/>
              <a:tabLst>
                <a:tab pos="1376363" algn="l"/>
                <a:tab pos="1774825" algn="l"/>
              </a:tabLst>
            </a:pPr>
            <a:r>
              <a:rPr lang="fa-IR" sz="2000" dirty="0">
                <a:cs typeface="B Nazanin" pitchFamily="2" charset="-78"/>
              </a:rPr>
              <a:t>مقاومت انسولینی(جزئی از سندرم ایکس یا متابولیک)</a:t>
            </a:r>
            <a:endParaRPr lang="en-US" sz="2000" dirty="0">
              <a:cs typeface="B Nazanin" pitchFamily="2" charset="-78"/>
            </a:endParaRPr>
          </a:p>
          <a:p>
            <a:pPr marL="227013" indent="-227013" algn="r" rtl="1">
              <a:buClr>
                <a:schemeClr val="tx1"/>
              </a:buClr>
              <a:buFont typeface="Wingdings" pitchFamily="2" charset="2"/>
              <a:buChar char="ü"/>
              <a:tabLst>
                <a:tab pos="1376363" algn="l"/>
                <a:tab pos="1774825" algn="l"/>
              </a:tabLst>
            </a:pPr>
            <a:r>
              <a:rPr lang="fa-IR" sz="2000" dirty="0" smtClean="0">
                <a:cs typeface="B Nazanin" pitchFamily="2" charset="-78"/>
              </a:rPr>
              <a:t>شرایطی </a:t>
            </a:r>
            <a:r>
              <a:rPr lang="fa-IR" sz="2000" dirty="0">
                <a:cs typeface="B Nazanin" pitchFamily="2" charset="-78"/>
              </a:rPr>
              <a:t>در </a:t>
            </a:r>
            <a:r>
              <a:rPr lang="fa-IR" sz="2000" dirty="0" smtClean="0">
                <a:cs typeface="B Nazanin" pitchFamily="2" charset="-78"/>
              </a:rPr>
              <a:t>سالهای اول زندگی(نظیر </a:t>
            </a:r>
            <a:r>
              <a:rPr lang="fa-IR" sz="2000" dirty="0">
                <a:cs typeface="B Nazanin" pitchFamily="2" charset="-78"/>
              </a:rPr>
              <a:t>وزن کم در زمان تولد،سیگار کشیدن مادر در دوران بارداری وعدم تغذیه نوزاد با </a:t>
            </a:r>
            <a:r>
              <a:rPr lang="fa-IR" sz="2000" dirty="0" smtClean="0">
                <a:cs typeface="B Nazanin" pitchFamily="2" charset="-78"/>
              </a:rPr>
              <a:t>شیر)در </a:t>
            </a:r>
            <a:r>
              <a:rPr lang="fa-IR" sz="2000" dirty="0">
                <a:cs typeface="B Nazanin" pitchFamily="2" charset="-78"/>
              </a:rPr>
              <a:t>پر فشاری اولیه خون در افراد </a:t>
            </a:r>
            <a:r>
              <a:rPr lang="fa-IR" sz="2000" dirty="0" smtClean="0">
                <a:cs typeface="B Nazanin" pitchFamily="2" charset="-78"/>
              </a:rPr>
              <a:t>بالغ</a:t>
            </a:r>
            <a:endParaRPr lang="en-US" sz="2000" dirty="0">
              <a:cs typeface="B Nazanin" pitchFamily="2" charset="-78"/>
            </a:endParaRPr>
          </a:p>
        </p:txBody>
      </p:sp>
    </p:spTree>
    <p:extLst>
      <p:ext uri="{BB962C8B-B14F-4D97-AF65-F5344CB8AC3E}">
        <p14:creationId xmlns:p14="http://schemas.microsoft.com/office/powerpoint/2010/main" val="2093574582"/>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800" b="1" dirty="0">
                <a:solidFill>
                  <a:srgbClr val="7030A0"/>
                </a:solidFill>
                <a:cs typeface="B Nazanin" panose="00000400000000000000" pitchFamily="2" charset="-78"/>
              </a:rPr>
              <a:t>پرفشاری خون مقاوم به درمان</a:t>
            </a:r>
            <a:endParaRPr lang="en-US" sz="2800" b="1" dirty="0">
              <a:solidFill>
                <a:srgbClr val="7030A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rtl="1">
              <a:buClr>
                <a:schemeClr val="tx1"/>
              </a:buClr>
              <a:buFont typeface="Wingdings" pitchFamily="2" charset="2"/>
              <a:buChar char="ü"/>
            </a:pPr>
            <a:r>
              <a:rPr lang="fa-IR" sz="2800" dirty="0">
                <a:cs typeface="B Nazanin" pitchFamily="2" charset="-78"/>
              </a:rPr>
              <a:t>پر فشاری خون مقاوم به فشار خون بالایی اطلاق میشود که علیرغم استفاده همزمان 3 عامل ضد پر فشاری خون که به گروه های دارویی مختلف ضد فشار خون تعلق دارند،همچنان بالاتر از فشار خون هدف باقی </a:t>
            </a:r>
            <a:r>
              <a:rPr lang="fa-IR" sz="2800" dirty="0" smtClean="0">
                <a:cs typeface="B Nazanin" pitchFamily="2" charset="-78"/>
              </a:rPr>
              <a:t>بماند</a:t>
            </a:r>
            <a:endParaRPr lang="en-US" sz="2800" dirty="0">
              <a:cs typeface="B Nazanin" pitchFamily="2" charset="-78"/>
            </a:endParaRPr>
          </a:p>
        </p:txBody>
      </p:sp>
    </p:spTree>
    <p:extLst>
      <p:ext uri="{BB962C8B-B14F-4D97-AF65-F5344CB8AC3E}">
        <p14:creationId xmlns:p14="http://schemas.microsoft.com/office/powerpoint/2010/main" val="1246980877"/>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245495"/>
            <a:ext cx="6447501" cy="990600"/>
          </a:xfrm>
        </p:spPr>
        <p:txBody>
          <a:bodyPr>
            <a:normAutofit/>
          </a:bodyPr>
          <a:lstStyle/>
          <a:p>
            <a:pPr algn="r"/>
            <a:r>
              <a:rPr lang="fa-IR" sz="2800" b="1" dirty="0">
                <a:solidFill>
                  <a:srgbClr val="7030A0"/>
                </a:solidFill>
                <a:cs typeface="B Nazanin" pitchFamily="2" charset="-78"/>
              </a:rPr>
              <a:t>بحران های پر فشاری خون</a:t>
            </a:r>
            <a:endParaRPr lang="en-US" sz="2800" b="1" dirty="0">
              <a:solidFill>
                <a:srgbClr val="7030A0"/>
              </a:solidFill>
              <a:cs typeface="B Nazanin" pitchFamily="2" charset="-78"/>
            </a:endParaRPr>
          </a:p>
        </p:txBody>
      </p:sp>
      <p:sp>
        <p:nvSpPr>
          <p:cNvPr id="3" name="Content Placeholder 2"/>
          <p:cNvSpPr>
            <a:spLocks noGrp="1"/>
          </p:cNvSpPr>
          <p:nvPr>
            <p:ph idx="1"/>
          </p:nvPr>
        </p:nvSpPr>
        <p:spPr>
          <a:xfrm>
            <a:off x="457200" y="793756"/>
            <a:ext cx="6498302" cy="3619499"/>
          </a:xfrm>
        </p:spPr>
        <p:txBody>
          <a:bodyPr>
            <a:noAutofit/>
          </a:bodyPr>
          <a:lstStyle/>
          <a:p>
            <a:pPr algn="just" rtl="1">
              <a:buClr>
                <a:schemeClr val="tx1"/>
              </a:buClr>
              <a:buFont typeface="Wingdings" pitchFamily="2" charset="2"/>
              <a:buChar char="ü"/>
            </a:pPr>
            <a:r>
              <a:rPr lang="fa-IR" sz="2000" dirty="0">
                <a:cs typeface="B Nazanin" pitchFamily="2" charset="-78"/>
              </a:rPr>
              <a:t>سردرد،سرگیجه،زوال بینایی،تنگی نفس در اثر نارسایی قلب و یا یک حال بی قراری عمومی در اثر نارسایی کلیوی</a:t>
            </a:r>
            <a:endParaRPr lang="en-US" sz="2000" dirty="0">
              <a:cs typeface="B Nazanin" pitchFamily="2" charset="-78"/>
            </a:endParaRPr>
          </a:p>
          <a:p>
            <a:pPr algn="just" rtl="1">
              <a:buClr>
                <a:schemeClr val="tx1"/>
              </a:buClr>
              <a:buFont typeface="Wingdings" pitchFamily="2" charset="2"/>
              <a:buChar char="ü"/>
            </a:pPr>
            <a:r>
              <a:rPr lang="fa-IR" sz="2000" dirty="0">
                <a:cs typeface="B Nazanin" pitchFamily="2" charset="-78"/>
              </a:rPr>
              <a:t>فوریت پرفشاری خون که در گذشته به آن پرفشاری بدخیم خون گفته می شد زمانی رخ میدهد ک در اثر افزایش شدید فشار خون اسیب مستقیمی متوجه یک یا چند عضو حیاتی بدن شود</a:t>
            </a:r>
            <a:endParaRPr lang="en-US" sz="2000" dirty="0">
              <a:cs typeface="B Nazanin" pitchFamily="2" charset="-78"/>
            </a:endParaRPr>
          </a:p>
          <a:p>
            <a:pPr lvl="0" algn="just" rtl="1">
              <a:buClr>
                <a:schemeClr val="tx1"/>
              </a:buClr>
              <a:buFont typeface="Wingdings" pitchFamily="2" charset="2"/>
              <a:buChar char="ü"/>
            </a:pPr>
            <a:r>
              <a:rPr lang="fa-IR" sz="2000" dirty="0">
                <a:cs typeface="B Nazanin" pitchFamily="2" charset="-78"/>
              </a:rPr>
              <a:t>التهاب و نارسایی </a:t>
            </a:r>
            <a:r>
              <a:rPr lang="fa-IR" sz="2000" dirty="0" smtClean="0">
                <a:cs typeface="B Nazanin" pitchFamily="2" charset="-78"/>
              </a:rPr>
              <a:t>مغز  </a:t>
            </a:r>
            <a:r>
              <a:rPr lang="en-US" sz="2000" dirty="0" smtClean="0">
                <a:cs typeface="B Nazanin" pitchFamily="2" charset="-78"/>
              </a:rPr>
              <a:t>  </a:t>
            </a:r>
            <a:r>
              <a:rPr lang="fa-IR" sz="2000" dirty="0" smtClean="0">
                <a:cs typeface="B Nazanin" pitchFamily="2" charset="-78"/>
              </a:rPr>
              <a:t>اسفالوپاتی      سردرد </a:t>
            </a:r>
            <a:r>
              <a:rPr lang="fa-IR" sz="2000" dirty="0">
                <a:cs typeface="B Nazanin" pitchFamily="2" charset="-78"/>
              </a:rPr>
              <a:t>و کاهش سطح هوشیاری(گیجی یا خواب الودگی)</a:t>
            </a:r>
            <a:endParaRPr lang="en-US" sz="2000" dirty="0">
              <a:cs typeface="B Nazanin" pitchFamily="2" charset="-78"/>
            </a:endParaRPr>
          </a:p>
          <a:p>
            <a:pPr lvl="0" algn="just" rtl="1">
              <a:buClr>
                <a:schemeClr val="tx1"/>
              </a:buClr>
              <a:buFont typeface="Wingdings" pitchFamily="2" charset="2"/>
              <a:buChar char="ü"/>
            </a:pPr>
            <a:r>
              <a:rPr lang="fa-IR" sz="2000" dirty="0">
                <a:cs typeface="B Nazanin" pitchFamily="2" charset="-78"/>
              </a:rPr>
              <a:t>تورم دیسک اپتیک یا اختلال در عروق شبکیه </a:t>
            </a:r>
            <a:r>
              <a:rPr lang="fa-IR" sz="2000" dirty="0" smtClean="0">
                <a:cs typeface="B Nazanin" pitchFamily="2" charset="-78"/>
              </a:rPr>
              <a:t>چشم       ادم </a:t>
            </a:r>
            <a:r>
              <a:rPr lang="fa-IR" sz="2000" dirty="0">
                <a:cs typeface="B Nazanin" pitchFamily="2" charset="-78"/>
              </a:rPr>
              <a:t>پایی و خون ریزی و ترشحات التهابی به چشم</a:t>
            </a:r>
            <a:endParaRPr lang="en-US" sz="2000" dirty="0">
              <a:cs typeface="B Nazanin" pitchFamily="2" charset="-78"/>
            </a:endParaRPr>
          </a:p>
          <a:p>
            <a:pPr lvl="0" algn="just" rtl="1">
              <a:buClr>
                <a:schemeClr val="tx1"/>
              </a:buClr>
              <a:buFont typeface="Wingdings" pitchFamily="2" charset="2"/>
              <a:buChar char="ü"/>
            </a:pPr>
            <a:r>
              <a:rPr lang="fa-IR" sz="2000" dirty="0">
                <a:cs typeface="B Nazanin" pitchFamily="2" charset="-78"/>
              </a:rPr>
              <a:t>صدمه ماهیچه قلب یا پارگی دیواره داخلی </a:t>
            </a:r>
            <a:r>
              <a:rPr lang="fa-IR" sz="2000" dirty="0" smtClean="0">
                <a:cs typeface="B Nazanin" pitchFamily="2" charset="-78"/>
              </a:rPr>
              <a:t>ائورت      </a:t>
            </a:r>
            <a:r>
              <a:rPr lang="en-US" sz="2000" dirty="0" smtClean="0">
                <a:cs typeface="B Nazanin" pitchFamily="2" charset="-78"/>
              </a:rPr>
              <a:t> </a:t>
            </a:r>
            <a:r>
              <a:rPr lang="fa-IR" sz="2000" dirty="0" smtClean="0">
                <a:cs typeface="B Nazanin" pitchFamily="2" charset="-78"/>
              </a:rPr>
              <a:t>درد </a:t>
            </a:r>
            <a:r>
              <a:rPr lang="fa-IR" sz="2000" dirty="0">
                <a:cs typeface="B Nazanin" pitchFamily="2" charset="-78"/>
              </a:rPr>
              <a:t>قفسه سینه</a:t>
            </a:r>
            <a:endParaRPr lang="en-US" sz="2000" dirty="0">
              <a:cs typeface="B Nazanin" pitchFamily="2" charset="-78"/>
            </a:endParaRPr>
          </a:p>
          <a:p>
            <a:pPr lvl="0" algn="just" rtl="1">
              <a:buClr>
                <a:schemeClr val="tx1"/>
              </a:buClr>
              <a:buFont typeface="Wingdings" pitchFamily="2" charset="2"/>
              <a:buChar char="ü"/>
            </a:pPr>
            <a:r>
              <a:rPr lang="fa-IR" sz="2000" dirty="0">
                <a:cs typeface="B Nazanin" pitchFamily="2" charset="-78"/>
              </a:rPr>
              <a:t>نارسایی بطن چپ(ناتوانی بطن چپ قلب در پمپاژ کافی خون از ریه ها به داخل سیستم </a:t>
            </a:r>
            <a:r>
              <a:rPr lang="fa-IR" sz="2000" dirty="0" smtClean="0">
                <a:cs typeface="B Nazanin" pitchFamily="2" charset="-78"/>
              </a:rPr>
              <a:t>شریانی    </a:t>
            </a:r>
            <a:r>
              <a:rPr lang="en-US" sz="2000" dirty="0" smtClean="0">
                <a:cs typeface="B Nazanin" pitchFamily="2" charset="-78"/>
              </a:rPr>
              <a:t> </a:t>
            </a:r>
            <a:r>
              <a:rPr lang="fa-IR" sz="2000" dirty="0" smtClean="0">
                <a:cs typeface="B Nazanin" pitchFamily="2" charset="-78"/>
              </a:rPr>
              <a:t> ادم </a:t>
            </a:r>
            <a:r>
              <a:rPr lang="fa-IR" sz="2000" dirty="0">
                <a:cs typeface="B Nazanin" pitchFamily="2" charset="-78"/>
              </a:rPr>
              <a:t>ریه(التهاب بافت ریه</a:t>
            </a:r>
            <a:r>
              <a:rPr lang="fa-IR" sz="2000" dirty="0" smtClean="0">
                <a:cs typeface="B Nazanin" pitchFamily="2" charset="-78"/>
              </a:rPr>
              <a:t>)     </a:t>
            </a:r>
            <a:r>
              <a:rPr lang="en-US" sz="2000" dirty="0" smtClean="0">
                <a:cs typeface="B Nazanin" pitchFamily="2" charset="-78"/>
              </a:rPr>
              <a:t> </a:t>
            </a:r>
            <a:r>
              <a:rPr lang="fa-IR" sz="2000" dirty="0" smtClean="0">
                <a:cs typeface="B Nazanin" pitchFamily="2" charset="-78"/>
              </a:rPr>
              <a:t>تنگی </a:t>
            </a:r>
            <a:r>
              <a:rPr lang="fa-IR" sz="2000" dirty="0">
                <a:cs typeface="B Nazanin" pitchFamily="2" charset="-78"/>
              </a:rPr>
              <a:t>نفس،سرفه </a:t>
            </a:r>
            <a:endParaRPr lang="en-US" sz="2000" dirty="0">
              <a:cs typeface="B Nazanin" pitchFamily="2" charset="-78"/>
            </a:endParaRPr>
          </a:p>
        </p:txBody>
      </p:sp>
      <p:sp>
        <p:nvSpPr>
          <p:cNvPr id="5" name="Left Arrow 4"/>
          <p:cNvSpPr/>
          <p:nvPr/>
        </p:nvSpPr>
        <p:spPr>
          <a:xfrm>
            <a:off x="4724400" y="2672275"/>
            <a:ext cx="304800" cy="152400"/>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Left Arrow 5"/>
          <p:cNvSpPr/>
          <p:nvPr/>
        </p:nvSpPr>
        <p:spPr>
          <a:xfrm>
            <a:off x="2590800" y="4075299"/>
            <a:ext cx="304800" cy="152400"/>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Left Arrow 6"/>
          <p:cNvSpPr/>
          <p:nvPr/>
        </p:nvSpPr>
        <p:spPr>
          <a:xfrm>
            <a:off x="2286000" y="3409950"/>
            <a:ext cx="304800" cy="152400"/>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Left Arrow 7"/>
          <p:cNvSpPr/>
          <p:nvPr/>
        </p:nvSpPr>
        <p:spPr>
          <a:xfrm>
            <a:off x="3579351" y="2672275"/>
            <a:ext cx="304800" cy="152400"/>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Left Arrow 8"/>
          <p:cNvSpPr/>
          <p:nvPr/>
        </p:nvSpPr>
        <p:spPr>
          <a:xfrm>
            <a:off x="2777000" y="4809116"/>
            <a:ext cx="304800" cy="152400"/>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Left Arrow 9"/>
          <p:cNvSpPr/>
          <p:nvPr/>
        </p:nvSpPr>
        <p:spPr>
          <a:xfrm>
            <a:off x="5105400" y="4800280"/>
            <a:ext cx="304800" cy="152400"/>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998094191"/>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b="1" dirty="0">
                <a:solidFill>
                  <a:srgbClr val="7030A0"/>
                </a:solidFill>
                <a:cs typeface="B Nazanin" panose="00000400000000000000" pitchFamily="2" charset="-78"/>
              </a:rPr>
              <a:t>پیشگیری</a:t>
            </a:r>
            <a:endParaRPr lang="en-US" sz="2000" b="1" dirty="0">
              <a:solidFill>
                <a:srgbClr val="7030A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buClr>
                <a:schemeClr val="tx1"/>
              </a:buClr>
              <a:buFont typeface="Wingdings" pitchFamily="2" charset="2"/>
              <a:buChar char="ü"/>
            </a:pPr>
            <a:r>
              <a:rPr lang="fa-IR" sz="2000" dirty="0">
                <a:cs typeface="B Nazanin" pitchFamily="2" charset="-78"/>
              </a:rPr>
              <a:t>دستور العمل ها های انجمن پر فشاری خون بریتانیا</a:t>
            </a:r>
            <a:endParaRPr lang="en-US" sz="2000" dirty="0">
              <a:cs typeface="B Nazanin" pitchFamily="2" charset="-78"/>
            </a:endParaRPr>
          </a:p>
          <a:p>
            <a:pPr lvl="0" algn="r" rtl="1">
              <a:buClr>
                <a:schemeClr val="tx1"/>
              </a:buClr>
              <a:buFont typeface="Wingdings" pitchFamily="2" charset="2"/>
              <a:buChar char="ü"/>
            </a:pPr>
            <a:r>
              <a:rPr lang="fa-IR" sz="2000" dirty="0">
                <a:cs typeface="B Nazanin" pitchFamily="2" charset="-78"/>
              </a:rPr>
              <a:t>اجتناب از مصرف هرگونه تنباکو(سیگارت و قلیان و...)و مواد مخدر</a:t>
            </a:r>
            <a:endParaRPr lang="en-US" sz="2000" dirty="0">
              <a:cs typeface="B Nazanin" pitchFamily="2" charset="-78"/>
            </a:endParaRPr>
          </a:p>
          <a:p>
            <a:pPr lvl="0" algn="r" rtl="1">
              <a:buClr>
                <a:schemeClr val="tx1"/>
              </a:buClr>
              <a:buFont typeface="Wingdings" pitchFamily="2" charset="2"/>
              <a:buChar char="ü"/>
            </a:pPr>
            <a:r>
              <a:rPr lang="fa-IR" sz="2000" dirty="0">
                <a:cs typeface="B Nazanin" pitchFamily="2" charset="-78"/>
              </a:rPr>
              <a:t>حفظ وزن طبیعی بدن</a:t>
            </a:r>
            <a:endParaRPr lang="en-US" sz="2000" dirty="0">
              <a:cs typeface="B Nazanin" pitchFamily="2" charset="-78"/>
            </a:endParaRPr>
          </a:p>
          <a:p>
            <a:pPr lvl="0" algn="r" rtl="1">
              <a:buClr>
                <a:schemeClr val="tx1"/>
              </a:buClr>
              <a:buFont typeface="Wingdings" pitchFamily="2" charset="2"/>
              <a:buChar char="ü"/>
            </a:pPr>
            <a:r>
              <a:rPr lang="fa-IR" sz="2000" dirty="0">
                <a:cs typeface="B Nazanin" pitchFamily="2" charset="-78"/>
              </a:rPr>
              <a:t>کاهش مصرف نمک در رژیم غذایی روزانه</a:t>
            </a:r>
            <a:endParaRPr lang="en-US" sz="2000" dirty="0">
              <a:cs typeface="B Nazanin" pitchFamily="2" charset="-78"/>
            </a:endParaRPr>
          </a:p>
          <a:p>
            <a:pPr lvl="0" algn="r" rtl="1">
              <a:buClr>
                <a:schemeClr val="tx1"/>
              </a:buClr>
              <a:buFont typeface="Wingdings" pitchFamily="2" charset="2"/>
              <a:buChar char="ü"/>
            </a:pPr>
            <a:r>
              <a:rPr lang="fa-IR" sz="2000" dirty="0">
                <a:cs typeface="B Nazanin" pitchFamily="2" charset="-78"/>
              </a:rPr>
              <a:t>انجام منظم ورزش های هوازی نظیر تند راه رفتن</a:t>
            </a:r>
            <a:endParaRPr lang="en-US" sz="2000" dirty="0">
              <a:cs typeface="B Nazanin" pitchFamily="2" charset="-78"/>
            </a:endParaRPr>
          </a:p>
          <a:p>
            <a:pPr lvl="0" algn="r" rtl="1">
              <a:buClr>
                <a:schemeClr val="tx1"/>
              </a:buClr>
              <a:buFont typeface="Wingdings" pitchFamily="2" charset="2"/>
              <a:buChar char="ü"/>
            </a:pPr>
            <a:r>
              <a:rPr lang="fa-IR" sz="2000" dirty="0">
                <a:cs typeface="B Nazanin" pitchFamily="2" charset="-78"/>
              </a:rPr>
              <a:t>محدود کردن مصر الکل</a:t>
            </a:r>
            <a:endParaRPr lang="en-US" sz="2000" dirty="0">
              <a:cs typeface="B Nazanin" pitchFamily="2" charset="-78"/>
            </a:endParaRPr>
          </a:p>
          <a:p>
            <a:pPr lvl="0" algn="r" rtl="1">
              <a:buClr>
                <a:schemeClr val="tx1"/>
              </a:buClr>
              <a:buFont typeface="Wingdings" pitchFamily="2" charset="2"/>
              <a:buChar char="ü"/>
            </a:pPr>
            <a:r>
              <a:rPr lang="fa-IR" sz="2000" dirty="0">
                <a:cs typeface="B Nazanin" pitchFamily="2" charset="-78"/>
              </a:rPr>
              <a:t>مصرف زیاد میوه و </a:t>
            </a:r>
            <a:r>
              <a:rPr lang="fa-IR" sz="2000" dirty="0" smtClean="0">
                <a:cs typeface="B Nazanin" pitchFamily="2" charset="-78"/>
              </a:rPr>
              <a:t>سبزیجات</a:t>
            </a:r>
            <a:endParaRPr lang="en-US" sz="2000" dirty="0">
              <a:cs typeface="B Nazanin" pitchFamily="2" charset="-78"/>
            </a:endParaRPr>
          </a:p>
        </p:txBody>
      </p:sp>
    </p:spTree>
    <p:extLst>
      <p:ext uri="{BB962C8B-B14F-4D97-AF65-F5344CB8AC3E}">
        <p14:creationId xmlns:p14="http://schemas.microsoft.com/office/powerpoint/2010/main" val="2425816611"/>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b="1" dirty="0">
                <a:solidFill>
                  <a:srgbClr val="7030A0"/>
                </a:solidFill>
                <a:cs typeface="B Nazanin" pitchFamily="2" charset="-78"/>
              </a:rPr>
              <a:t>کنترل</a:t>
            </a:r>
            <a:endParaRPr lang="en-US" sz="2400" b="1" dirty="0">
              <a:solidFill>
                <a:srgbClr val="7030A0"/>
              </a:solidFill>
              <a:cs typeface="B Nazanin" pitchFamily="2" charset="-78"/>
            </a:endParaRPr>
          </a:p>
        </p:txBody>
      </p:sp>
      <p:sp>
        <p:nvSpPr>
          <p:cNvPr id="3" name="Content Placeholder 2"/>
          <p:cNvSpPr>
            <a:spLocks noGrp="1"/>
          </p:cNvSpPr>
          <p:nvPr>
            <p:ph idx="1"/>
          </p:nvPr>
        </p:nvSpPr>
        <p:spPr/>
        <p:txBody>
          <a:bodyPr>
            <a:normAutofit/>
          </a:bodyPr>
          <a:lstStyle/>
          <a:p>
            <a:pPr algn="r" rtl="1">
              <a:buClr>
                <a:schemeClr val="tx1"/>
              </a:buClr>
              <a:buFont typeface="Wingdings" panose="05000000000000000000" pitchFamily="2" charset="2"/>
              <a:buChar char="ü"/>
            </a:pPr>
            <a:r>
              <a:rPr lang="fa-IR" sz="3200" dirty="0" smtClean="0">
                <a:cs typeface="B Nazanin" pitchFamily="2" charset="-78"/>
              </a:rPr>
              <a:t>تغییر </a:t>
            </a:r>
            <a:r>
              <a:rPr lang="fa-IR" sz="3200" dirty="0">
                <a:cs typeface="B Nazanin" pitchFamily="2" charset="-78"/>
              </a:rPr>
              <a:t>روش </a:t>
            </a:r>
            <a:r>
              <a:rPr lang="fa-IR" sz="3200" dirty="0" smtClean="0">
                <a:cs typeface="B Nazanin" pitchFamily="2" charset="-78"/>
              </a:rPr>
              <a:t>زندگی</a:t>
            </a:r>
          </a:p>
          <a:p>
            <a:pPr marL="571500" indent="-457200" algn="r" rtl="1">
              <a:buClr>
                <a:schemeClr val="tx1"/>
              </a:buClr>
              <a:buFont typeface="Wingdings" panose="05000000000000000000" pitchFamily="2" charset="2"/>
              <a:buChar char="ü"/>
            </a:pPr>
            <a:endParaRPr lang="fa-IR" sz="3200" dirty="0" smtClean="0">
              <a:cs typeface="B Nazanin" pitchFamily="2" charset="-78"/>
            </a:endParaRPr>
          </a:p>
          <a:p>
            <a:pPr algn="r" rtl="1">
              <a:buClr>
                <a:schemeClr val="tx1"/>
              </a:buClr>
              <a:buFont typeface="Wingdings" panose="05000000000000000000" pitchFamily="2" charset="2"/>
              <a:buChar char="ü"/>
            </a:pPr>
            <a:r>
              <a:rPr lang="fa-IR" sz="3200" dirty="0">
                <a:cs typeface="B Nazanin" pitchFamily="2" charset="-78"/>
              </a:rPr>
              <a:t>دارو ها</a:t>
            </a:r>
            <a:endParaRPr lang="en-US" sz="3200" dirty="0">
              <a:cs typeface="B Nazanin" pitchFamily="2" charset="-78"/>
            </a:endParaRPr>
          </a:p>
        </p:txBody>
      </p:sp>
    </p:spTree>
    <p:extLst>
      <p:ext uri="{BB962C8B-B14F-4D97-AF65-F5344CB8AC3E}">
        <p14:creationId xmlns:p14="http://schemas.microsoft.com/office/powerpoint/2010/main" val="748070333"/>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a:solidFill>
                  <a:srgbClr val="7030A0"/>
                </a:solidFill>
                <a:cs typeface="B Nazanin" pitchFamily="2" charset="-78"/>
              </a:rPr>
              <a:t>تغییر روش زندگی</a:t>
            </a:r>
            <a:endParaRPr lang="en-US" b="1" dirty="0">
              <a:solidFill>
                <a:srgbClr val="7030A0"/>
              </a:solidFill>
              <a:cs typeface="B Nazanin" pitchFamily="2" charset="-78"/>
            </a:endParaRPr>
          </a:p>
        </p:txBody>
      </p:sp>
      <p:sp>
        <p:nvSpPr>
          <p:cNvPr id="3" name="Content Placeholder 2"/>
          <p:cNvSpPr>
            <a:spLocks noGrp="1"/>
          </p:cNvSpPr>
          <p:nvPr>
            <p:ph idx="1"/>
          </p:nvPr>
        </p:nvSpPr>
        <p:spPr/>
        <p:txBody>
          <a:bodyPr>
            <a:normAutofit/>
          </a:bodyPr>
          <a:lstStyle/>
          <a:p>
            <a:pPr algn="r" rtl="1">
              <a:buClr>
                <a:schemeClr val="tx1"/>
              </a:buClr>
              <a:buFont typeface="Wingdings" pitchFamily="2" charset="2"/>
              <a:buChar char="ü"/>
            </a:pPr>
            <a:r>
              <a:rPr lang="fa-IR" sz="2000" dirty="0">
                <a:cs typeface="B Nazanin" pitchFamily="2" charset="-78"/>
              </a:rPr>
              <a:t>اولین نوع درمان پرفشاری خون همان تغییرات  پیشگیرانه ی روش زندگی است و شامل تغییر رژیم غذایی،ورزش و کاهش وزن است</a:t>
            </a:r>
            <a:endParaRPr lang="en-US" sz="2000" dirty="0">
              <a:cs typeface="B Nazanin" pitchFamily="2" charset="-78"/>
            </a:endParaRPr>
          </a:p>
          <a:p>
            <a:pPr algn="r" rtl="1">
              <a:buClr>
                <a:schemeClr val="tx1"/>
              </a:buClr>
              <a:buFont typeface="Wingdings" pitchFamily="2" charset="2"/>
              <a:buChar char="ü"/>
            </a:pPr>
            <a:r>
              <a:rPr lang="fa-IR" sz="2000" dirty="0">
                <a:cs typeface="B Nazanin" pitchFamily="2" charset="-78"/>
              </a:rPr>
              <a:t>یک رژیم غذایی کم نمک طولانی مدت(بیش از 4 هفته) در بین نژاد سفید پوست چه درافراد مبتلا به پرفشاری خون و چه درافراد سالم در کاهش فشار خون موثر است</a:t>
            </a:r>
            <a:endParaRPr lang="en-US" sz="2000" dirty="0">
              <a:cs typeface="B Nazanin" pitchFamily="2" charset="-78"/>
            </a:endParaRPr>
          </a:p>
          <a:p>
            <a:pPr algn="r" rtl="1">
              <a:buClr>
                <a:schemeClr val="tx1"/>
              </a:buClr>
              <a:buFont typeface="Wingdings" pitchFamily="2" charset="2"/>
              <a:buChar char="ü"/>
            </a:pPr>
            <a:r>
              <a:rPr lang="fa-IR" sz="2000" dirty="0">
                <a:cs typeface="B Nazanin" pitchFamily="2" charset="-78"/>
              </a:rPr>
              <a:t>همچنین رژیم</a:t>
            </a:r>
            <a:r>
              <a:rPr lang="en-US" sz="2000" dirty="0">
                <a:latin typeface="Arial" panose="020B0604020202020204" pitchFamily="34" charset="0"/>
                <a:cs typeface="Arial" panose="020B0604020202020204" pitchFamily="34" charset="0"/>
              </a:rPr>
              <a:t>DASH</a:t>
            </a:r>
            <a:r>
              <a:rPr lang="fa-IR" sz="2000" dirty="0">
                <a:cs typeface="B Nazanin" pitchFamily="2" charset="-78"/>
              </a:rPr>
              <a:t> (یک رژیم غذایی غنی از </a:t>
            </a:r>
            <a:r>
              <a:rPr lang="fa-IR" sz="2000" dirty="0" smtClean="0">
                <a:cs typeface="B Nazanin" pitchFamily="2" charset="-78"/>
              </a:rPr>
              <a:t>خشکبار،غلات </a:t>
            </a:r>
            <a:r>
              <a:rPr lang="fa-IR" sz="2000" dirty="0">
                <a:cs typeface="B Nazanin" pitchFamily="2" charset="-78"/>
              </a:rPr>
              <a:t>کامل،ماهی، گوشت سفید، میوه و سبزیجات)فشار خون را کاهش </a:t>
            </a:r>
            <a:r>
              <a:rPr lang="fa-IR" sz="2000" dirty="0" smtClean="0">
                <a:cs typeface="B Nazanin" pitchFamily="2" charset="-78"/>
              </a:rPr>
              <a:t>میدهد</a:t>
            </a:r>
            <a:endParaRPr lang="en-US" sz="2000" dirty="0">
              <a:cs typeface="B Nazanin" pitchFamily="2" charset="-78"/>
            </a:endParaRPr>
          </a:p>
        </p:txBody>
      </p:sp>
    </p:spTree>
    <p:extLst>
      <p:ext uri="{BB962C8B-B14F-4D97-AF65-F5344CB8AC3E}">
        <p14:creationId xmlns:p14="http://schemas.microsoft.com/office/powerpoint/2010/main" val="1870658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i="1" dirty="0" smtClean="0">
                <a:solidFill>
                  <a:srgbClr val="FF0000"/>
                </a:solidFill>
                <a:latin typeface="Algerian" pitchFamily="82" charset="0"/>
              </a:rPr>
              <a:t> </a:t>
            </a:r>
            <a:r>
              <a:rPr lang="fa-IR" b="1" dirty="0" smtClean="0">
                <a:solidFill>
                  <a:srgbClr val="7030A0"/>
                </a:solidFill>
                <a:latin typeface="Algerian" pitchFamily="82" charset="0"/>
                <a:cs typeface="B Titr" panose="00000700000000000000" pitchFamily="2" charset="-78"/>
              </a:rPr>
              <a:t>مطالب پیش رو</a:t>
            </a:r>
            <a:endParaRPr lang="en-US" b="1" dirty="0">
              <a:solidFill>
                <a:srgbClr val="7030A0"/>
              </a:solidFill>
              <a:latin typeface="Algerian" pitchFamily="82" charset="0"/>
              <a:cs typeface="B Titr" panose="00000700000000000000" pitchFamily="2" charset="-78"/>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r" rtl="1">
                  <a:buFont typeface="Wingdings" pitchFamily="2" charset="2"/>
                  <a:buChar char="q"/>
                </a:pPr>
                <a:r>
                  <a:rPr lang="fa-IR" sz="2800" i="1" dirty="0" smtClean="0">
                    <a:latin typeface="Arabic Typesetting" pitchFamily="66" charset="-78"/>
                    <a:cs typeface="B Nazanin" pitchFamily="2" charset="-78"/>
                  </a:rPr>
                  <a:t> علایم </a:t>
                </a:r>
                <a:r>
                  <a:rPr lang="fa-IR" sz="2800" i="1" dirty="0">
                    <a:latin typeface="Arabic Typesetting" pitchFamily="66" charset="-78"/>
                    <a:cs typeface="B Nazanin" pitchFamily="2" charset="-78"/>
                  </a:rPr>
                  <a:t>مسومیت با </a:t>
                </a:r>
                <a:r>
                  <a:rPr lang="fa-IR" sz="2800" i="1" dirty="0" smtClean="0">
                    <a:latin typeface="Arabic Typesetting" pitchFamily="66" charset="-78"/>
                    <a:cs typeface="B Nazanin" pitchFamily="2" charset="-78"/>
                  </a:rPr>
                  <a:t>نیتروپروساید</a:t>
                </a:r>
              </a:p>
              <a:p>
                <a:pPr algn="r" rtl="1">
                  <a:buFont typeface="Wingdings" pitchFamily="2" charset="2"/>
                  <a:buChar char="q"/>
                </a:pPr>
                <a:r>
                  <a:rPr lang="fa-IR" sz="2800" i="1" dirty="0" smtClean="0">
                    <a:latin typeface="Arabic Typesetting" pitchFamily="66" charset="-78"/>
                    <a:cs typeface="B Nazanin" pitchFamily="2" charset="-78"/>
                  </a:rPr>
                  <a:t> فشار خون</a:t>
                </a:r>
              </a:p>
              <a:p>
                <a:pPr algn="r" rtl="1">
                  <a:buFont typeface="Wingdings" pitchFamily="2" charset="2"/>
                  <a:buChar char="q"/>
                </a:pPr>
                <a:r>
                  <a:rPr lang="fa-IR" sz="2800" i="1" dirty="0" smtClean="0">
                    <a:latin typeface="Arabic Typesetting" pitchFamily="66" charset="-78"/>
                    <a:cs typeface="B Nazanin" pitchFamily="2" charset="-78"/>
                  </a:rPr>
                  <a:t> مت‌هموگلوبینی</a:t>
                </a:r>
              </a:p>
              <a:p>
                <a:pPr algn="r" rtl="1">
                  <a:buFont typeface="Wingdings" pitchFamily="2" charset="2"/>
                  <a:buChar char="q"/>
                </a:pPr>
                <a:r>
                  <a:rPr lang="fa-IR" sz="2800" i="1" dirty="0" smtClean="0">
                    <a:latin typeface="Arabic Typesetting" pitchFamily="66" charset="-78"/>
                    <a:cs typeface="B Nazanin" pitchFamily="2" charset="-78"/>
                  </a:rPr>
                  <a:t> ساختار </a:t>
                </a:r>
                <a:r>
                  <a:rPr lang="fa-IR" sz="2800" i="1" dirty="0">
                    <a:latin typeface="Arabic Typesetting" pitchFamily="66" charset="-78"/>
                    <a:cs typeface="B Nazanin" pitchFamily="2" charset="-78"/>
                  </a:rPr>
                  <a:t>زنجیره انتقال </a:t>
                </a:r>
                <a:r>
                  <a:rPr lang="fa-IR" sz="2800" i="1" dirty="0" smtClean="0">
                    <a:latin typeface="Arabic Typesetting" pitchFamily="66" charset="-78"/>
                    <a:cs typeface="B Nazanin" pitchFamily="2" charset="-78"/>
                  </a:rPr>
                  <a:t>الکترون</a:t>
                </a:r>
              </a:p>
              <a:p>
                <a:pPr algn="r" rtl="1">
                  <a:buFont typeface="Wingdings" pitchFamily="2" charset="2"/>
                  <a:buChar char="q"/>
                </a:pPr>
                <a:r>
                  <a:rPr lang="fa-IR" sz="2800" i="1" dirty="0" smtClean="0">
                    <a:latin typeface="Arabic Typesetting" pitchFamily="66" charset="-78"/>
                    <a:cs typeface="B Nazanin" pitchFamily="2" charset="-78"/>
                  </a:rPr>
                  <a:t> اکسید </a:t>
                </a:r>
                <a:r>
                  <a:rPr lang="fa-IR" sz="2800" i="1" dirty="0">
                    <a:latin typeface="Arabic Typesetting" pitchFamily="66" charset="-78"/>
                    <a:cs typeface="B Nazanin" pitchFamily="2" charset="-78"/>
                  </a:rPr>
                  <a:t>کردن هموگلوبین توسط </a:t>
                </a:r>
                <a:r>
                  <a:rPr lang="en-US" sz="2800" i="1" dirty="0">
                    <a:latin typeface="Arabic Typesetting" pitchFamily="66" charset="-78"/>
                    <a:cs typeface="B Nazanin" pitchFamily="2" charset="-78"/>
                  </a:rPr>
                  <a:t>N</a:t>
                </a:r>
                <a14:m>
                  <m:oMath xmlns:m="http://schemas.openxmlformats.org/officeDocument/2006/math">
                    <m:sSub>
                      <m:sSubPr>
                        <m:ctrlPr>
                          <a:rPr lang="en-US" sz="2800" i="1">
                            <a:latin typeface="Cambria Math" panose="02040503050406030204" pitchFamily="18" charset="0"/>
                            <a:cs typeface="Arabic Typesetting" pitchFamily="66" charset="-78"/>
                          </a:rPr>
                        </m:ctrlPr>
                      </m:sSubPr>
                      <m:e>
                        <m:r>
                          <a:rPr lang="en-US" sz="2800" i="1">
                            <a:latin typeface="Cambria Math"/>
                            <a:cs typeface="Arabic Typesetting" pitchFamily="66" charset="-78"/>
                          </a:rPr>
                          <m:t>𝑜</m:t>
                        </m:r>
                      </m:e>
                      <m:sub>
                        <m:r>
                          <a:rPr lang="en-US" sz="2800" i="1">
                            <a:latin typeface="Cambria Math"/>
                            <a:cs typeface="Arabic Typesetting" pitchFamily="66" charset="-78"/>
                          </a:rPr>
                          <m:t>3</m:t>
                        </m:r>
                      </m:sub>
                    </m:sSub>
                  </m:oMath>
                </a14:m>
                <a:endParaRPr lang="fa-IR" sz="2800" i="1" dirty="0" smtClean="0">
                  <a:latin typeface="Arabic Typesetting" pitchFamily="66" charset="-78"/>
                  <a:cs typeface="B Nazanin" pitchFamily="2" charset="-7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2788"/>
                </a:stretch>
              </a:blipFill>
            </p:spPr>
            <p:txBody>
              <a:bodyPr/>
              <a:lstStyle/>
              <a:p>
                <a:r>
                  <a:rPr lang="en-US">
                    <a:noFill/>
                  </a:rPr>
                  <a:t> </a:t>
                </a:r>
              </a:p>
            </p:txBody>
          </p:sp>
        </mc:Fallback>
      </mc:AlternateContent>
    </p:spTree>
    <p:extLst>
      <p:ext uri="{BB962C8B-B14F-4D97-AF65-F5344CB8AC3E}">
        <p14:creationId xmlns:p14="http://schemas.microsoft.com/office/powerpoint/2010/main" val="28169819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33350"/>
            <a:ext cx="6934201" cy="4062651"/>
          </a:xfrm>
          <a:prstGeom prst="rect">
            <a:avLst/>
          </a:prstGeom>
        </p:spPr>
        <p:txBody>
          <a:bodyPr wrap="square">
            <a:spAutoFit/>
          </a:bodyPr>
          <a:lstStyle/>
          <a:p>
            <a:pPr algn="r" rtl="1">
              <a:lnSpc>
                <a:spcPct val="150000"/>
              </a:lnSpc>
            </a:pPr>
            <a:r>
              <a:rPr lang="fa-IR" sz="3200" b="1" dirty="0">
                <a:solidFill>
                  <a:srgbClr val="7030A0"/>
                </a:solidFill>
                <a:cs typeface="B Nazanin" pitchFamily="2" charset="-78"/>
              </a:rPr>
              <a:t>موارد منع </a:t>
            </a:r>
            <a:r>
              <a:rPr lang="fa-IR" sz="3200" b="1" dirty="0" smtClean="0">
                <a:solidFill>
                  <a:srgbClr val="7030A0"/>
                </a:solidFill>
                <a:cs typeface="B Nazanin" pitchFamily="2" charset="-78"/>
              </a:rPr>
              <a:t>مصرف</a:t>
            </a:r>
            <a:endParaRPr lang="en-US" sz="3200" b="1" dirty="0">
              <a:solidFill>
                <a:srgbClr val="7030A0"/>
              </a:solidFill>
              <a:cs typeface="B Nazanin" pitchFamily="2" charset="-78"/>
            </a:endParaRPr>
          </a:p>
          <a:p>
            <a:pPr marL="342900" indent="-342900" algn="r" rtl="1">
              <a:lnSpc>
                <a:spcPct val="250000"/>
              </a:lnSpc>
              <a:buFont typeface="Wingdings" pitchFamily="2" charset="2"/>
              <a:buChar char="q"/>
            </a:pPr>
            <a:r>
              <a:rPr lang="fa-IR" sz="2400" dirty="0">
                <a:cs typeface="B Nazanin" pitchFamily="2" charset="-78"/>
              </a:rPr>
              <a:t>سوسیس ،کالباس، کنسرو گوشت</a:t>
            </a:r>
          </a:p>
          <a:p>
            <a:pPr marL="342900" indent="-342900" algn="r" rtl="1">
              <a:lnSpc>
                <a:spcPct val="150000"/>
              </a:lnSpc>
              <a:buFont typeface="Wingdings" pitchFamily="2" charset="2"/>
              <a:buChar char="q"/>
            </a:pPr>
            <a:r>
              <a:rPr lang="fa-IR" sz="2400" dirty="0">
                <a:cs typeface="B Nazanin" pitchFamily="2" charset="-78"/>
              </a:rPr>
              <a:t>،ماهی دودی یا کنسرو شده</a:t>
            </a:r>
            <a:r>
              <a:rPr lang="fa-IR" sz="2400" dirty="0" smtClean="0">
                <a:cs typeface="B Nazanin" pitchFamily="2" charset="-78"/>
              </a:rPr>
              <a:t>،</a:t>
            </a:r>
          </a:p>
          <a:p>
            <a:pPr marL="342900" indent="-342900" algn="r" rtl="1">
              <a:lnSpc>
                <a:spcPct val="150000"/>
              </a:lnSpc>
              <a:buFont typeface="Wingdings" pitchFamily="2" charset="2"/>
              <a:buChar char="q"/>
            </a:pPr>
            <a:r>
              <a:rPr lang="fa-IR" sz="2400" dirty="0" smtClean="0">
                <a:cs typeface="B Nazanin" pitchFamily="2" charset="-78"/>
              </a:rPr>
              <a:t>سس </a:t>
            </a:r>
            <a:r>
              <a:rPr lang="fa-IR" sz="2400" dirty="0">
                <a:cs typeface="B Nazanin" pitchFamily="2" charset="-78"/>
              </a:rPr>
              <a:t>ها وکنسرو لوبیا </a:t>
            </a:r>
            <a:r>
              <a:rPr lang="fa-IR" sz="2400" dirty="0" smtClean="0">
                <a:cs typeface="B Nazanin" pitchFamily="2" charset="-78"/>
              </a:rPr>
              <a:t>استفاده </a:t>
            </a:r>
          </a:p>
          <a:p>
            <a:pPr marL="342900" indent="-342900" algn="r" rtl="1">
              <a:lnSpc>
                <a:spcPct val="150000"/>
              </a:lnSpc>
              <a:buFont typeface="Wingdings" pitchFamily="2" charset="2"/>
              <a:buChar char="q"/>
            </a:pPr>
            <a:r>
              <a:rPr lang="fa-IR" sz="2400" dirty="0" smtClean="0">
                <a:cs typeface="B Nazanin" pitchFamily="2" charset="-78"/>
              </a:rPr>
              <a:t>از </a:t>
            </a:r>
            <a:r>
              <a:rPr lang="fa-IR" sz="2400" dirty="0">
                <a:cs typeface="B Nazanin" pitchFamily="2" charset="-78"/>
              </a:rPr>
              <a:t>روغن </a:t>
            </a:r>
            <a:r>
              <a:rPr lang="fa-IR" sz="2400" dirty="0" smtClean="0">
                <a:cs typeface="B Nazanin" pitchFamily="2" charset="-78"/>
              </a:rPr>
              <a:t>زیتون </a:t>
            </a:r>
            <a:r>
              <a:rPr lang="fa-IR" sz="2400" dirty="0">
                <a:cs typeface="B Nazanin" pitchFamily="2" charset="-78"/>
              </a:rPr>
              <a:t>،سویا،کانول به جای کره و روغن جامد نباتی</a:t>
            </a:r>
            <a:endParaRPr lang="en-US" sz="2400" dirty="0">
              <a:cs typeface="B Nazanin" pitchFamily="2" charset="-78"/>
            </a:endParaRPr>
          </a:p>
          <a:p>
            <a:pPr marL="342900" indent="-342900" algn="r" rtl="1">
              <a:lnSpc>
                <a:spcPct val="150000"/>
              </a:lnSpc>
              <a:buFont typeface="Wingdings" pitchFamily="2" charset="2"/>
              <a:buChar char="q"/>
            </a:pPr>
            <a:r>
              <a:rPr lang="fa-IR" sz="2400" dirty="0">
                <a:cs typeface="B Nazanin" pitchFamily="2" charset="-78"/>
              </a:rPr>
              <a:t>مواد حاوی کافئین از جمله قهوه،نوشابه های کولا و شکلات</a:t>
            </a:r>
            <a:endParaRPr lang="en-US" sz="2400" dirty="0">
              <a:cs typeface="B Nazanin" pitchFamily="2" charset="-78"/>
            </a:endParaRPr>
          </a:p>
        </p:txBody>
      </p:sp>
      <p:sp>
        <p:nvSpPr>
          <p:cNvPr id="4" name="Left Brace 3"/>
          <p:cNvSpPr/>
          <p:nvPr/>
        </p:nvSpPr>
        <p:spPr>
          <a:xfrm>
            <a:off x="2971800" y="1440774"/>
            <a:ext cx="198957" cy="1447800"/>
          </a:xfrm>
          <a:prstGeom prst="leftBrace">
            <a:avLst/>
          </a:prstGeom>
        </p:spPr>
        <p:style>
          <a:lnRef idx="1">
            <a:schemeClr val="accent2"/>
          </a:lnRef>
          <a:fillRef idx="0">
            <a:schemeClr val="accent2"/>
          </a:fillRef>
          <a:effectRef idx="0">
            <a:schemeClr val="accent2"/>
          </a:effectRef>
          <a:fontRef idx="minor">
            <a:schemeClr val="tx1"/>
          </a:fontRef>
        </p:style>
        <p:txBody>
          <a:bodyPr rtlCol="1" anchor="ctr"/>
          <a:lstStyle/>
          <a:p>
            <a:pPr algn="ctr"/>
            <a:endParaRPr lang="fa-IR"/>
          </a:p>
        </p:txBody>
      </p:sp>
      <p:sp>
        <p:nvSpPr>
          <p:cNvPr id="5" name="TextBox 4"/>
          <p:cNvSpPr txBox="1"/>
          <p:nvPr/>
        </p:nvSpPr>
        <p:spPr>
          <a:xfrm>
            <a:off x="762000" y="1933842"/>
            <a:ext cx="1828800" cy="461665"/>
          </a:xfrm>
          <a:prstGeom prst="rect">
            <a:avLst/>
          </a:prstGeom>
          <a:noFill/>
        </p:spPr>
        <p:txBody>
          <a:bodyPr wrap="square" rtlCol="1">
            <a:spAutoFit/>
          </a:bodyPr>
          <a:lstStyle/>
          <a:p>
            <a:pPr algn="r" rtl="1"/>
            <a:r>
              <a:rPr lang="fa-IR" sz="2400" dirty="0" smtClean="0">
                <a:cs typeface="B Nazanin" pitchFamily="2" charset="-78"/>
              </a:rPr>
              <a:t>سرشار </a:t>
            </a:r>
            <a:r>
              <a:rPr lang="fa-IR" sz="2400" dirty="0">
                <a:cs typeface="B Nazanin" pitchFamily="2" charset="-78"/>
              </a:rPr>
              <a:t>از </a:t>
            </a:r>
            <a:r>
              <a:rPr lang="fa-IR" sz="2400" dirty="0" smtClean="0">
                <a:cs typeface="B Nazanin" pitchFamily="2" charset="-78"/>
              </a:rPr>
              <a:t>سدیم</a:t>
            </a:r>
            <a:endParaRPr lang="fa-IR" sz="2400" dirty="0"/>
          </a:p>
        </p:txBody>
      </p:sp>
    </p:spTree>
    <p:extLst>
      <p:ext uri="{BB962C8B-B14F-4D97-AF65-F5344CB8AC3E}">
        <p14:creationId xmlns:p14="http://schemas.microsoft.com/office/powerpoint/2010/main" val="2528352760"/>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b="1" dirty="0">
                <a:solidFill>
                  <a:srgbClr val="7030A0"/>
                </a:solidFill>
                <a:cs typeface="B Nazanin" panose="00000400000000000000" pitchFamily="2" charset="-78"/>
              </a:rPr>
              <a:t>دارو ها</a:t>
            </a:r>
            <a:endParaRPr lang="en-US" sz="3200" b="1" dirty="0">
              <a:solidFill>
                <a:srgbClr val="7030A0"/>
              </a:solidFill>
              <a:cs typeface="B Nazanin" panose="00000400000000000000" pitchFamily="2" charset="-78"/>
            </a:endParaRPr>
          </a:p>
        </p:txBody>
      </p:sp>
      <p:sp>
        <p:nvSpPr>
          <p:cNvPr id="3" name="Content Placeholder 2"/>
          <p:cNvSpPr>
            <a:spLocks noGrp="1"/>
          </p:cNvSpPr>
          <p:nvPr>
            <p:ph idx="1"/>
          </p:nvPr>
        </p:nvSpPr>
        <p:spPr>
          <a:xfrm>
            <a:off x="473296" y="1657350"/>
            <a:ext cx="6447501" cy="2910580"/>
          </a:xfrm>
        </p:spPr>
        <p:txBody>
          <a:bodyPr>
            <a:normAutofit/>
          </a:bodyPr>
          <a:lstStyle/>
          <a:p>
            <a:pPr algn="r" rtl="1">
              <a:buClrTx/>
              <a:buFont typeface="Wingdings" pitchFamily="2" charset="2"/>
              <a:buChar char="ü"/>
            </a:pPr>
            <a:r>
              <a:rPr lang="fa-IR" sz="2000" dirty="0">
                <a:cs typeface="B Nazanin" pitchFamily="2" charset="-78"/>
              </a:rPr>
              <a:t>چندین گروه از دارو ها که به طور کلی دارو های ضد فشار خون نامیده می شوند. امروزه برای درمان پرفشاری خون وجود دارند</a:t>
            </a:r>
            <a:endParaRPr lang="en-US" sz="2000" dirty="0">
              <a:cs typeface="B Nazanin" pitchFamily="2" charset="-78"/>
            </a:endParaRPr>
          </a:p>
          <a:p>
            <a:pPr algn="r" rtl="1">
              <a:buClrTx/>
              <a:buFont typeface="Wingdings" pitchFamily="2" charset="2"/>
              <a:buChar char="ü"/>
            </a:pPr>
            <a:r>
              <a:rPr lang="fa-IR" sz="2000" dirty="0">
                <a:cs typeface="B Nazanin" pitchFamily="2" charset="-78"/>
              </a:rPr>
              <a:t>کاهش فشار خون به اندازه 5 میلیمتر جیوه،میتواند خطر سکته را تا 34% و خطر بیماری قلبی ایسکمیک را تا 21% کاهش </a:t>
            </a:r>
            <a:r>
              <a:rPr lang="fa-IR" sz="2000" dirty="0" smtClean="0">
                <a:cs typeface="B Nazanin" pitchFamily="2" charset="-78"/>
              </a:rPr>
              <a:t>دهد</a:t>
            </a:r>
            <a:endParaRPr lang="fa-IR" sz="2000" dirty="0">
              <a:cs typeface="B Nazanin" pitchFamily="2" charset="-78"/>
            </a:endParaRPr>
          </a:p>
          <a:p>
            <a:pPr algn="r" rtl="1">
              <a:buClrTx/>
              <a:buFont typeface="Wingdings" pitchFamily="2" charset="2"/>
              <a:buChar char="ü"/>
            </a:pPr>
            <a:r>
              <a:rPr lang="fa-IR" sz="2000" b="1" dirty="0" smtClean="0">
                <a:solidFill>
                  <a:schemeClr val="tx1"/>
                </a:solidFill>
                <a:cs typeface="B Nazanin" pitchFamily="2" charset="-78"/>
              </a:rPr>
              <a:t>ترکیب </a:t>
            </a:r>
            <a:r>
              <a:rPr lang="fa-IR" sz="2000" b="1" dirty="0">
                <a:solidFill>
                  <a:schemeClr val="tx1"/>
                </a:solidFill>
                <a:cs typeface="B Nazanin" pitchFamily="2" charset="-78"/>
              </a:rPr>
              <a:t>دارو ها</a:t>
            </a:r>
            <a:r>
              <a:rPr lang="fa-IR" sz="2000" b="1" dirty="0" smtClean="0">
                <a:solidFill>
                  <a:schemeClr val="tx1"/>
                </a:solidFill>
                <a:cs typeface="B Nazanin" pitchFamily="2" charset="-78"/>
              </a:rPr>
              <a:t>: </a:t>
            </a:r>
            <a:r>
              <a:rPr lang="fa-IR" sz="2000" dirty="0" smtClean="0">
                <a:cs typeface="B Nazanin" pitchFamily="2" charset="-78"/>
              </a:rPr>
              <a:t>برخی </a:t>
            </a:r>
            <a:r>
              <a:rPr lang="fa-IR" sz="2000" dirty="0">
                <a:cs typeface="B Nazanin" pitchFamily="2" charset="-78"/>
              </a:rPr>
              <a:t>افراد به بیش از یک دارو برای کنترل پرفشاری خون خود نیازمندند.</a:t>
            </a:r>
            <a:r>
              <a:rPr lang="en-US" sz="2000" dirty="0">
                <a:latin typeface="Arial" panose="020B0604020202020204" pitchFamily="34" charset="0"/>
                <a:cs typeface="Arial" panose="020B0604020202020204" pitchFamily="34" charset="0"/>
              </a:rPr>
              <a:t>JNC 7</a:t>
            </a:r>
            <a:r>
              <a:rPr lang="fa-IR" sz="2000" dirty="0">
                <a:latin typeface="Arial" panose="020B0604020202020204" pitchFamily="34" charset="0"/>
                <a:cs typeface="Arial" panose="020B0604020202020204" pitchFamily="34" charset="0"/>
              </a:rPr>
              <a:t> </a:t>
            </a:r>
            <a:r>
              <a:rPr lang="fa-IR" sz="2000" dirty="0">
                <a:cs typeface="B Nazanin" pitchFamily="2" charset="-78"/>
              </a:rPr>
              <a:t>در اغاز درمان استفاده از دو دارو را زمانی که فشار خون 20 میلیمتر جیوه بالاتر از فشار سیستولیک یا 10 میلیمترجیوه بالاتر از فشار دیاستولیک است توصیه میکند</a:t>
            </a:r>
            <a:endParaRPr lang="en-US" sz="2000" dirty="0">
              <a:cs typeface="B Nazanin" pitchFamily="2" charset="-78"/>
            </a:endParaRPr>
          </a:p>
          <a:p>
            <a:pPr algn="l" rtl="1">
              <a:buClrTx/>
              <a:buFont typeface="Wingdings" pitchFamily="2" charset="2"/>
              <a:buChar char="ü"/>
            </a:pPr>
            <a:endParaRPr lang="en-US" sz="2000" dirty="0">
              <a:cs typeface="B Nazanin" pitchFamily="2" charset="-78"/>
            </a:endParaRPr>
          </a:p>
        </p:txBody>
      </p:sp>
    </p:spTree>
    <p:extLst>
      <p:ext uri="{BB962C8B-B14F-4D97-AF65-F5344CB8AC3E}">
        <p14:creationId xmlns:p14="http://schemas.microsoft.com/office/powerpoint/2010/main" val="3730841576"/>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a:solidFill>
                  <a:srgbClr val="7030A0"/>
                </a:solidFill>
                <a:cs typeface="B Titr" panose="00000700000000000000" pitchFamily="2" charset="-78"/>
              </a:rPr>
              <a:t>دارو های گیاهی</a:t>
            </a:r>
            <a:endParaRPr lang="en-US" b="1" dirty="0">
              <a:solidFill>
                <a:srgbClr val="7030A0"/>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lvl="0" algn="r" rtl="1">
              <a:buClr>
                <a:schemeClr val="tx1"/>
              </a:buClr>
              <a:buFont typeface="Wingdings" pitchFamily="2" charset="2"/>
              <a:buChar char="ü"/>
            </a:pPr>
            <a:r>
              <a:rPr lang="fa-IR" sz="2000" dirty="0">
                <a:cs typeface="B Nazanin" pitchFamily="2" charset="-78"/>
              </a:rPr>
              <a:t>کنجد</a:t>
            </a:r>
            <a:endParaRPr lang="en-US" sz="2000" dirty="0">
              <a:cs typeface="B Nazanin" pitchFamily="2" charset="-78"/>
            </a:endParaRPr>
          </a:p>
          <a:p>
            <a:pPr lvl="0" algn="r" rtl="1">
              <a:buClr>
                <a:schemeClr val="tx1"/>
              </a:buClr>
              <a:buFont typeface="Wingdings" pitchFamily="2" charset="2"/>
              <a:buChar char="ü"/>
            </a:pPr>
            <a:r>
              <a:rPr lang="fa-IR" sz="2000" dirty="0">
                <a:cs typeface="B Nazanin" pitchFamily="2" charset="-78"/>
              </a:rPr>
              <a:t>دم کردن برگ زیتون</a:t>
            </a:r>
            <a:endParaRPr lang="en-US" sz="2000" dirty="0">
              <a:cs typeface="B Nazanin" pitchFamily="2" charset="-78"/>
            </a:endParaRPr>
          </a:p>
          <a:p>
            <a:pPr lvl="0" algn="r" rtl="1">
              <a:buClr>
                <a:schemeClr val="tx1"/>
              </a:buClr>
              <a:buFont typeface="Wingdings" pitchFamily="2" charset="2"/>
              <a:buChar char="ü"/>
            </a:pPr>
            <a:r>
              <a:rPr lang="fa-IR" sz="2000" dirty="0">
                <a:cs typeface="B Nazanin" pitchFamily="2" charset="-78"/>
              </a:rPr>
              <a:t>تخم </a:t>
            </a:r>
            <a:r>
              <a:rPr lang="fa-IR" sz="2000" dirty="0" smtClean="0">
                <a:cs typeface="B Nazanin" pitchFamily="2" charset="-78"/>
              </a:rPr>
              <a:t>کرفس (</a:t>
            </a:r>
            <a:r>
              <a:rPr lang="fa-IR" sz="2000" dirty="0">
                <a:cs typeface="B Nazanin" pitchFamily="2" charset="-78"/>
              </a:rPr>
              <a:t>در افراد باردار توصیه نمیشود)</a:t>
            </a:r>
            <a:endParaRPr lang="en-US" sz="2000" dirty="0">
              <a:cs typeface="B Nazanin" pitchFamily="2" charset="-78"/>
            </a:endParaRPr>
          </a:p>
          <a:p>
            <a:pPr lvl="0" algn="r" rtl="1">
              <a:buClr>
                <a:schemeClr val="tx1"/>
              </a:buClr>
              <a:buFont typeface="Wingdings" pitchFamily="2" charset="2"/>
              <a:buChar char="ü"/>
            </a:pPr>
            <a:r>
              <a:rPr lang="fa-IR" sz="2000" dirty="0">
                <a:cs typeface="B Nazanin" pitchFamily="2" charset="-78"/>
              </a:rPr>
              <a:t>جوانه گندم(به علت داشتن پتاسیم و منیزیم فراوان)</a:t>
            </a:r>
            <a:endParaRPr lang="en-US" sz="2000" dirty="0">
              <a:cs typeface="B Nazanin" pitchFamily="2" charset="-78"/>
            </a:endParaRPr>
          </a:p>
          <a:p>
            <a:pPr lvl="0" algn="r" rtl="1">
              <a:buClr>
                <a:schemeClr val="tx1"/>
              </a:buClr>
              <a:buFont typeface="Wingdings" pitchFamily="2" charset="2"/>
              <a:buChar char="ü"/>
            </a:pPr>
            <a:r>
              <a:rPr lang="fa-IR" sz="2000" dirty="0">
                <a:cs typeface="B Nazanin" pitchFamily="2" charset="-78"/>
              </a:rPr>
              <a:t>میوه های سرشار از پتاسیم مانند موز ،پسته ،</a:t>
            </a:r>
            <a:r>
              <a:rPr lang="fa-IR" sz="2000" dirty="0" smtClean="0">
                <a:cs typeface="B Nazanin" pitchFamily="2" charset="-78"/>
              </a:rPr>
              <a:t>پرتغال</a:t>
            </a:r>
            <a:endParaRPr lang="en-US" sz="2000" dirty="0">
              <a:cs typeface="B Nazanin" pitchFamily="2" charset="-78"/>
            </a:endParaRPr>
          </a:p>
        </p:txBody>
      </p:sp>
    </p:spTree>
    <p:extLst>
      <p:ext uri="{BB962C8B-B14F-4D97-AF65-F5344CB8AC3E}">
        <p14:creationId xmlns:p14="http://schemas.microsoft.com/office/powerpoint/2010/main" val="3234516718"/>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37269" b="34030"/>
          <a:stretch/>
        </p:blipFill>
        <p:spPr>
          <a:xfrm>
            <a:off x="76200" y="57150"/>
            <a:ext cx="9067800" cy="5086350"/>
          </a:xfrm>
          <a:prstGeom prst="rect">
            <a:avLst/>
          </a:prstGeom>
        </p:spPr>
      </p:pic>
    </p:spTree>
    <p:extLst>
      <p:ext uri="{BB962C8B-B14F-4D97-AF65-F5344CB8AC3E}">
        <p14:creationId xmlns:p14="http://schemas.microsoft.com/office/powerpoint/2010/main" val="1841012227"/>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209550"/>
            <a:ext cx="4724400" cy="2209800"/>
          </a:xfrm>
        </p:spPr>
        <p:txBody>
          <a:bodyPr/>
          <a:lstStyle/>
          <a:p>
            <a:r>
              <a:rPr lang="fa-IR" sz="6600" b="1" dirty="0" smtClean="0">
                <a:solidFill>
                  <a:srgbClr val="7030A0"/>
                </a:solidFill>
                <a:latin typeface="Arabic Typesetting" pitchFamily="66" charset="-78"/>
                <a:cs typeface="Arabic Typesetting" pitchFamily="66" charset="-78"/>
              </a:rPr>
              <a:t>ساختار زنجیره انتقال الکترون</a:t>
            </a:r>
            <a:endParaRPr lang="en-US" sz="6600" b="1" dirty="0">
              <a:solidFill>
                <a:srgbClr val="7030A0"/>
              </a:solidFill>
              <a:latin typeface="Arabic Typesetting" pitchFamily="66" charset="-78"/>
              <a:cs typeface="Arabic Typesetting" pitchFamily="66" charset="-78"/>
            </a:endParaRPr>
          </a:p>
        </p:txBody>
      </p:sp>
      <p:sp>
        <p:nvSpPr>
          <p:cNvPr id="3" name="Subtitle 2"/>
          <p:cNvSpPr>
            <a:spLocks noGrp="1"/>
          </p:cNvSpPr>
          <p:nvPr>
            <p:ph type="subTitle" idx="1"/>
          </p:nvPr>
        </p:nvSpPr>
        <p:spPr>
          <a:xfrm>
            <a:off x="609600" y="2234886"/>
            <a:ext cx="6781800" cy="1119046"/>
          </a:xfrm>
        </p:spPr>
        <p:txBody>
          <a:bodyPr>
            <a:noAutofit/>
          </a:bodyPr>
          <a:lstStyle/>
          <a:p>
            <a:pPr algn="ctr"/>
            <a:r>
              <a:rPr lang="fa-IR" sz="5400" b="1" dirty="0" smtClean="0">
                <a:solidFill>
                  <a:schemeClr val="tx1">
                    <a:lumMod val="95000"/>
                    <a:lumOff val="5000"/>
                  </a:schemeClr>
                </a:solidFill>
                <a:latin typeface="Estrangelo Edessa" pitchFamily="66" charset="0"/>
                <a:cs typeface="Estrangelo Edessa" pitchFamily="66" charset="0"/>
              </a:rPr>
              <a:t>ارائه دهنده:فاطمه نیک‌نژاد</a:t>
            </a:r>
            <a:endParaRPr lang="en-US" sz="5400" b="1" dirty="0">
              <a:solidFill>
                <a:schemeClr val="tx1">
                  <a:lumMod val="95000"/>
                  <a:lumOff val="5000"/>
                </a:schemeClr>
              </a:solidFill>
              <a:latin typeface="Estrangelo Edessa" pitchFamily="66" charset="0"/>
              <a:cs typeface="Estrangelo Edessa" pitchFamily="66" charset="0"/>
            </a:endParaRPr>
          </a:p>
        </p:txBody>
      </p:sp>
      <p:sp>
        <p:nvSpPr>
          <p:cNvPr id="4" name="Rectangle 3"/>
          <p:cNvSpPr/>
          <p:nvPr/>
        </p:nvSpPr>
        <p:spPr>
          <a:xfrm>
            <a:off x="533400" y="3353932"/>
            <a:ext cx="6781800" cy="646331"/>
          </a:xfrm>
          <a:prstGeom prst="rect">
            <a:avLst/>
          </a:prstGeom>
        </p:spPr>
        <p:txBody>
          <a:bodyPr wrap="square">
            <a:spAutoFit/>
          </a:bodyPr>
          <a:lstStyle/>
          <a:p>
            <a:pPr algn="r" rtl="1"/>
            <a:r>
              <a:rPr lang="fa-IR" dirty="0" smtClean="0">
                <a:latin typeface="Arial Narrow" pitchFamily="34" charset="0"/>
                <a:cs typeface="Arial" pitchFamily="34" charset="0"/>
              </a:rPr>
              <a:t>اعضا گروه:حانیه جعفری، پوریا قاسم‌پور، وحید قاسم‌زاده، سمانه‌ قاسمی، مهسا گرگین،</a:t>
            </a:r>
            <a:endParaRPr lang="en-US" dirty="0" smtClean="0">
              <a:latin typeface="Arial Narrow" pitchFamily="34" charset="0"/>
              <a:cs typeface="Arial" pitchFamily="34" charset="0"/>
            </a:endParaRPr>
          </a:p>
          <a:p>
            <a:pPr algn="r" rtl="1"/>
            <a:r>
              <a:rPr lang="fa-IR" dirty="0" smtClean="0">
                <a:latin typeface="Arial Narrow" pitchFamily="34" charset="0"/>
                <a:cs typeface="Arial" pitchFamily="34" charset="0"/>
              </a:rPr>
              <a:t> صدیقه نصیری، فاطمه نیک‌نژاد</a:t>
            </a:r>
            <a:endParaRPr lang="en-US" dirty="0">
              <a:latin typeface="Arial Narrow" pitchFamily="34" charset="0"/>
              <a:cs typeface="Arial" pitchFamily="34" charset="0"/>
            </a:endParaRPr>
          </a:p>
        </p:txBody>
      </p:sp>
      <p:pic>
        <p:nvPicPr>
          <p:cNvPr id="5" name="Picture Placeholder 4"/>
          <p:cNvPicPr>
            <a:picLocks noChangeAspect="1"/>
          </p:cNvPicPr>
          <p:nvPr/>
        </p:nvPicPr>
        <p:blipFill>
          <a:blip r:embed="rId2">
            <a:extLst>
              <a:ext uri="{28A0092B-C50C-407E-A947-70E740481C1C}">
                <a14:useLocalDpi xmlns:a14="http://schemas.microsoft.com/office/drawing/2010/main" val="0"/>
              </a:ext>
            </a:extLst>
          </a:blip>
          <a:srcRect l="20000" r="20000"/>
          <a:stretch>
            <a:fillRect/>
          </a:stretch>
        </p:blipFill>
        <p:spPr>
          <a:xfrm>
            <a:off x="778329" y="355470"/>
            <a:ext cx="1828800" cy="1676400"/>
          </a:xfrm>
          <a:prstGeom prst="ellipse">
            <a:avLst/>
          </a:prstGeom>
          <a:solidFill>
            <a:srgbClr val="3B3B3B">
              <a:shade val="50000"/>
            </a:srgbClr>
          </a:solidFill>
          <a:ln w="50800" cap="flat">
            <a:solidFill>
              <a:srgbClr val="3B3B3B"/>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rgbClr val="3B3B3B">
                <a:shade val="50000"/>
              </a:srgbClr>
            </a:contourClr>
          </a:sp3d>
        </p:spPr>
      </p:pic>
      <p:sp>
        <p:nvSpPr>
          <p:cNvPr id="7" name="TextBox 6"/>
          <p:cNvSpPr txBox="1"/>
          <p:nvPr/>
        </p:nvSpPr>
        <p:spPr>
          <a:xfrm>
            <a:off x="38100" y="4758166"/>
            <a:ext cx="685800" cy="369332"/>
          </a:xfrm>
          <a:prstGeom prst="rect">
            <a:avLst/>
          </a:prstGeom>
          <a:noFill/>
        </p:spPr>
        <p:txBody>
          <a:bodyPr wrap="square" rtlCol="0">
            <a:spAutoFit/>
          </a:bodyPr>
          <a:lstStyle/>
          <a:p>
            <a:pPr algn="r" rtl="1"/>
            <a:r>
              <a:rPr lang="fa-IR" dirty="0" smtClean="0">
                <a:latin typeface="Arabic Typesetting" pitchFamily="66" charset="-78"/>
                <a:cs typeface="Arabic Typesetting" pitchFamily="66" charset="-78"/>
              </a:rPr>
              <a:t>استاد میر</a:t>
            </a:r>
            <a:endParaRPr lang="en-US" dirty="0">
              <a:latin typeface="Arabic Typesetting" pitchFamily="66" charset="-78"/>
              <a:cs typeface="Arabic Typesetting" pitchFamily="66" charset="-78"/>
            </a:endParaRPr>
          </a:p>
        </p:txBody>
      </p:sp>
    </p:spTree>
    <p:extLst>
      <p:ext uri="{BB962C8B-B14F-4D97-AF65-F5344CB8AC3E}">
        <p14:creationId xmlns:p14="http://schemas.microsoft.com/office/powerpoint/2010/main" val="35252161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3600" b="1" dirty="0" smtClean="0">
                <a:solidFill>
                  <a:srgbClr val="7030A0"/>
                </a:solidFill>
                <a:cs typeface="B Nazanin" pitchFamily="2" charset="-78"/>
              </a:rPr>
              <a:t>حامل های الکترون در زنجیره</a:t>
            </a:r>
            <a:endParaRPr lang="en-US" sz="3600" b="1" dirty="0">
              <a:solidFill>
                <a:srgbClr val="7030A0"/>
              </a:solidFill>
              <a:cs typeface="B Nazanin" pitchFamily="2" charset="-78"/>
            </a:endParaRPr>
          </a:p>
        </p:txBody>
      </p:sp>
      <p:sp>
        <p:nvSpPr>
          <p:cNvPr id="3" name="Content Placeholder 2"/>
          <p:cNvSpPr>
            <a:spLocks noGrp="1"/>
          </p:cNvSpPr>
          <p:nvPr>
            <p:ph idx="1"/>
          </p:nvPr>
        </p:nvSpPr>
        <p:spPr>
          <a:xfrm>
            <a:off x="457200" y="1314450"/>
            <a:ext cx="6498302" cy="3695699"/>
          </a:xfrm>
        </p:spPr>
        <p:txBody>
          <a:bodyPr>
            <a:normAutofit/>
          </a:bodyPr>
          <a:lstStyle/>
          <a:p>
            <a:pPr algn="just" rtl="1">
              <a:buClr>
                <a:schemeClr val="tx1"/>
              </a:buClr>
              <a:buFont typeface="Wingdings" pitchFamily="2" charset="2"/>
              <a:buChar char="ü"/>
            </a:pPr>
            <a:r>
              <a:rPr lang="fa-IR" sz="2400" dirty="0" smtClean="0">
                <a:cs typeface="B Nazanin" pitchFamily="2" charset="-78"/>
              </a:rPr>
              <a:t>پتانسیل احیایی</a:t>
            </a:r>
          </a:p>
          <a:p>
            <a:pPr algn="just" rtl="1">
              <a:buClr>
                <a:schemeClr val="tx1"/>
              </a:buClr>
              <a:buFont typeface="Wingdings" pitchFamily="2" charset="2"/>
              <a:buChar char="ü"/>
            </a:pPr>
            <a:r>
              <a:rPr lang="fa-IR" sz="2400" dirty="0" smtClean="0">
                <a:cs typeface="B Nazanin" pitchFamily="2" charset="-78"/>
              </a:rPr>
              <a:t>سیتوکروم</a:t>
            </a:r>
          </a:p>
          <a:p>
            <a:pPr algn="just" rtl="1">
              <a:buClr>
                <a:schemeClr val="tx1"/>
              </a:buClr>
              <a:buFont typeface="Wingdings" pitchFamily="2" charset="2"/>
              <a:buChar char="ü"/>
            </a:pPr>
            <a:r>
              <a:rPr lang="fa-IR" sz="2400" dirty="0" smtClean="0">
                <a:cs typeface="B Nazanin" pitchFamily="2" charset="-78"/>
              </a:rPr>
              <a:t>پروتئین آهن_سولفور</a:t>
            </a:r>
          </a:p>
          <a:p>
            <a:pPr algn="just" rtl="1">
              <a:buClr>
                <a:schemeClr val="tx1"/>
              </a:buClr>
              <a:buFont typeface="Wingdings" pitchFamily="2" charset="2"/>
              <a:buChar char="ü"/>
            </a:pPr>
            <a:r>
              <a:rPr lang="fa-IR" sz="2400" dirty="0" smtClean="0">
                <a:cs typeface="B Nazanin" pitchFamily="2" charset="-78"/>
              </a:rPr>
              <a:t>کوآنزیم</a:t>
            </a:r>
            <a:r>
              <a:rPr lang="en-US" sz="2400" dirty="0" smtClean="0">
                <a:cs typeface="B Nazanin" pitchFamily="2" charset="-78"/>
              </a:rPr>
              <a:t>Q</a:t>
            </a:r>
            <a:r>
              <a:rPr lang="fa-IR" sz="2400" dirty="0" smtClean="0">
                <a:cs typeface="B Nazanin" pitchFamily="2" charset="-78"/>
              </a:rPr>
              <a:t>(یوبی کینون)</a:t>
            </a:r>
          </a:p>
          <a:p>
            <a:pPr algn="just" rtl="1">
              <a:buClr>
                <a:schemeClr val="tx1"/>
              </a:buClr>
              <a:buFont typeface="Wingdings" pitchFamily="2" charset="2"/>
              <a:buChar char="ü"/>
            </a:pPr>
            <a:r>
              <a:rPr lang="fa-IR" sz="2400" dirty="0" smtClean="0">
                <a:cs typeface="B Nazanin" pitchFamily="2" charset="-78"/>
              </a:rPr>
              <a:t>فلاوین منونوکلئوتید(</a:t>
            </a:r>
            <a:r>
              <a:rPr lang="en-US" sz="2400" dirty="0" smtClean="0">
                <a:cs typeface="B Nazanin" pitchFamily="2" charset="-78"/>
              </a:rPr>
              <a:t>FMN</a:t>
            </a:r>
            <a:r>
              <a:rPr lang="fa-IR" sz="2400" dirty="0" smtClean="0">
                <a:cs typeface="B Nazanin" pitchFamily="2" charset="-78"/>
              </a:rPr>
              <a:t>)</a:t>
            </a:r>
          </a:p>
          <a:p>
            <a:pPr algn="just" rtl="1">
              <a:buClr>
                <a:schemeClr val="tx1"/>
              </a:buClr>
              <a:buFont typeface="Wingdings" pitchFamily="2" charset="2"/>
              <a:buChar char="ü"/>
            </a:pPr>
            <a:r>
              <a:rPr lang="fa-IR" sz="2400" dirty="0" smtClean="0">
                <a:cs typeface="B Nazanin" pitchFamily="2" charset="-78"/>
              </a:rPr>
              <a:t>فلاوین آدنین دی نوکلئوتید(</a:t>
            </a:r>
            <a:r>
              <a:rPr lang="en-US" sz="2400" dirty="0" smtClean="0">
                <a:cs typeface="B Nazanin" pitchFamily="2" charset="-78"/>
              </a:rPr>
              <a:t>FAD</a:t>
            </a:r>
            <a:r>
              <a:rPr lang="fa-IR" sz="2400" dirty="0" smtClean="0">
                <a:cs typeface="B Nazanin" pitchFamily="2" charset="-78"/>
              </a:rPr>
              <a:t>)</a:t>
            </a:r>
            <a:endParaRPr lang="en-US" sz="2400" dirty="0">
              <a:cs typeface="B Nazanin" pitchFamily="2" charset="-78"/>
            </a:endParaRPr>
          </a:p>
        </p:txBody>
      </p:sp>
    </p:spTree>
    <p:extLst>
      <p:ext uri="{BB962C8B-B14F-4D97-AF65-F5344CB8AC3E}">
        <p14:creationId xmlns:p14="http://schemas.microsoft.com/office/powerpoint/2010/main" val="145872"/>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78686" y="0"/>
            <a:ext cx="6447501" cy="990600"/>
          </a:xfrm>
        </p:spPr>
        <p:txBody>
          <a:bodyPr>
            <a:normAutofit/>
          </a:bodyPr>
          <a:lstStyle/>
          <a:p>
            <a:pPr algn="just" rtl="1"/>
            <a:r>
              <a:rPr lang="fa-IR" sz="3600" b="1" i="1" dirty="0" smtClean="0">
                <a:solidFill>
                  <a:srgbClr val="FF0000"/>
                </a:solidFill>
                <a:cs typeface="B Nazanin" pitchFamily="2" charset="-78"/>
              </a:rPr>
              <a:t>زنجیره انتقال الکترون</a:t>
            </a:r>
            <a:endParaRPr lang="en-US" sz="3600" b="1" i="1" dirty="0">
              <a:solidFill>
                <a:srgbClr val="FF0000"/>
              </a:solidFill>
              <a:cs typeface="B Nazanin" pitchFamily="2" charset="-78"/>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72" y="742950"/>
            <a:ext cx="9122415" cy="4400550"/>
          </a:xfrm>
        </p:spPr>
      </p:pic>
    </p:spTree>
    <p:extLst>
      <p:ext uri="{BB962C8B-B14F-4D97-AF65-F5344CB8AC3E}">
        <p14:creationId xmlns:p14="http://schemas.microsoft.com/office/powerpoint/2010/main" val="4252680987"/>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VID-20151203-WA0003.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4594225"/>
          </a:xfrm>
        </p:spPr>
      </p:pic>
    </p:spTree>
    <p:extLst>
      <p:ext uri="{BB962C8B-B14F-4D97-AF65-F5344CB8AC3E}">
        <p14:creationId xmlns:p14="http://schemas.microsoft.com/office/powerpoint/2010/main" val="4186756362"/>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VID-20151203-WA0002.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9143999" cy="4594225"/>
          </a:xfrm>
        </p:spPr>
      </p:pic>
    </p:spTree>
    <p:extLst>
      <p:ext uri="{BB962C8B-B14F-4D97-AF65-F5344CB8AC3E}">
        <p14:creationId xmlns:p14="http://schemas.microsoft.com/office/powerpoint/2010/main" val="1460209037"/>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VID-20151203-WA0004.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209550"/>
            <a:ext cx="9143999" cy="4384675"/>
          </a:xfrm>
        </p:spPr>
      </p:pic>
    </p:spTree>
    <p:extLst>
      <p:ext uri="{BB962C8B-B14F-4D97-AF65-F5344CB8AC3E}">
        <p14:creationId xmlns:p14="http://schemas.microsoft.com/office/powerpoint/2010/main" val="299006030"/>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457200"/>
            <a:ext cx="4724400" cy="1885950"/>
          </a:xfrm>
        </p:spPr>
        <p:txBody>
          <a:bodyPr/>
          <a:lstStyle/>
          <a:p>
            <a:r>
              <a:rPr lang="fa-IR" sz="7200" b="1" dirty="0" smtClean="0">
                <a:solidFill>
                  <a:srgbClr val="7030A0"/>
                </a:solidFill>
                <a:latin typeface="Arabic Typesetting" pitchFamily="66" charset="-78"/>
                <a:cs typeface="Arabic Typesetting" pitchFamily="66" charset="-78"/>
              </a:rPr>
              <a:t>علایم مسومیت با نیتروپروساید</a:t>
            </a:r>
            <a:endParaRPr lang="en-US" sz="7200" b="1" dirty="0">
              <a:solidFill>
                <a:srgbClr val="7030A0"/>
              </a:solidFill>
              <a:latin typeface="Arabic Typesetting" pitchFamily="66" charset="-78"/>
              <a:cs typeface="Arabic Typesetting" pitchFamily="66" charset="-78"/>
            </a:endParaRPr>
          </a:p>
        </p:txBody>
      </p:sp>
      <p:sp>
        <p:nvSpPr>
          <p:cNvPr id="3" name="Subtitle 2"/>
          <p:cNvSpPr>
            <a:spLocks noGrp="1"/>
          </p:cNvSpPr>
          <p:nvPr>
            <p:ph type="subTitle" idx="1"/>
          </p:nvPr>
        </p:nvSpPr>
        <p:spPr>
          <a:xfrm>
            <a:off x="533400" y="2227786"/>
            <a:ext cx="6705600" cy="1085850"/>
          </a:xfrm>
        </p:spPr>
        <p:txBody>
          <a:bodyPr>
            <a:noAutofit/>
          </a:bodyPr>
          <a:lstStyle/>
          <a:p>
            <a:pPr algn="ctr"/>
            <a:r>
              <a:rPr lang="fa-IR" sz="5400" b="1" dirty="0">
                <a:solidFill>
                  <a:schemeClr val="tx1">
                    <a:lumMod val="95000"/>
                    <a:lumOff val="5000"/>
                  </a:schemeClr>
                </a:solidFill>
                <a:latin typeface="Estrangelo Edessa" pitchFamily="66" charset="0"/>
                <a:cs typeface="Estrangelo Edessa" pitchFamily="66" charset="0"/>
              </a:rPr>
              <a:t>ارائه </a:t>
            </a:r>
            <a:r>
              <a:rPr lang="fa-IR" sz="5400" b="1" dirty="0" smtClean="0">
                <a:solidFill>
                  <a:schemeClr val="tx1">
                    <a:lumMod val="95000"/>
                    <a:lumOff val="5000"/>
                  </a:schemeClr>
                </a:solidFill>
                <a:latin typeface="Estrangelo Edessa" pitchFamily="66" charset="0"/>
                <a:cs typeface="Estrangelo Edessa" pitchFamily="66" charset="0"/>
              </a:rPr>
              <a:t>دهنده: سمانه قاسمی</a:t>
            </a:r>
            <a:endParaRPr lang="en-US" sz="6000" b="1" dirty="0">
              <a:solidFill>
                <a:schemeClr val="tx1">
                  <a:lumMod val="95000"/>
                  <a:lumOff val="5000"/>
                </a:schemeClr>
              </a:solidFill>
              <a:latin typeface="Estrangelo Edessa" pitchFamily="66" charset="0"/>
              <a:cs typeface="Estrangelo Edessa" pitchFamily="66" charset="0"/>
            </a:endParaRPr>
          </a:p>
        </p:txBody>
      </p:sp>
      <p:sp>
        <p:nvSpPr>
          <p:cNvPr id="4" name="Rectangle 3"/>
          <p:cNvSpPr/>
          <p:nvPr/>
        </p:nvSpPr>
        <p:spPr>
          <a:xfrm>
            <a:off x="457200" y="3344878"/>
            <a:ext cx="6781800" cy="646331"/>
          </a:xfrm>
          <a:prstGeom prst="rect">
            <a:avLst/>
          </a:prstGeom>
        </p:spPr>
        <p:txBody>
          <a:bodyPr wrap="square">
            <a:spAutoFit/>
          </a:bodyPr>
          <a:lstStyle/>
          <a:p>
            <a:pPr algn="r" rtl="1"/>
            <a:r>
              <a:rPr lang="fa-IR" dirty="0" smtClean="0">
                <a:latin typeface="Arial Narrow" pitchFamily="34" charset="0"/>
                <a:cs typeface="Arial" pitchFamily="34" charset="0"/>
              </a:rPr>
              <a:t>اعضا گروه:حانیه جعفری، پوریا قاسم‌پور، وحید قاسم‌زاده، سمانه‌ قاسمی، مهسا گرگین،</a:t>
            </a:r>
            <a:endParaRPr lang="en-US" dirty="0" smtClean="0">
              <a:latin typeface="Arial Narrow" pitchFamily="34" charset="0"/>
              <a:cs typeface="Arial" pitchFamily="34" charset="0"/>
            </a:endParaRPr>
          </a:p>
          <a:p>
            <a:pPr algn="r" rtl="1"/>
            <a:r>
              <a:rPr lang="fa-IR" dirty="0" smtClean="0">
                <a:latin typeface="Arial Narrow" pitchFamily="34" charset="0"/>
                <a:cs typeface="Arial" pitchFamily="34" charset="0"/>
              </a:rPr>
              <a:t> صدیقه نصیری، فاطمه نیک‌نژاد</a:t>
            </a:r>
            <a:endParaRPr lang="en-US" dirty="0">
              <a:latin typeface="Arial Narrow" pitchFamily="34" charset="0"/>
              <a:cs typeface="Arial" pitchFamily="34" charset="0"/>
            </a:endParaRPr>
          </a:p>
        </p:txBody>
      </p:sp>
      <p:pic>
        <p:nvPicPr>
          <p:cNvPr id="6" name="Picture Placeholder 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a:xfrm>
            <a:off x="713014" y="244108"/>
            <a:ext cx="1905000" cy="1600200"/>
          </a:xfrm>
          <a:prstGeom prst="ellipse">
            <a:avLst/>
          </a:prstGeom>
          <a:solidFill>
            <a:srgbClr val="3B3B3B">
              <a:shade val="50000"/>
            </a:srgbClr>
          </a:solidFill>
          <a:ln w="50800" cap="flat">
            <a:solidFill>
              <a:srgbClr val="3B3B3B"/>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rgbClr val="3B3B3B">
                <a:shade val="50000"/>
              </a:srgbClr>
            </a:contourClr>
          </a:sp3d>
        </p:spPr>
      </p:pic>
      <p:sp>
        <p:nvSpPr>
          <p:cNvPr id="7" name="TextBox 6"/>
          <p:cNvSpPr txBox="1"/>
          <p:nvPr/>
        </p:nvSpPr>
        <p:spPr>
          <a:xfrm>
            <a:off x="38100" y="4758166"/>
            <a:ext cx="685800" cy="369332"/>
          </a:xfrm>
          <a:prstGeom prst="rect">
            <a:avLst/>
          </a:prstGeom>
          <a:noFill/>
        </p:spPr>
        <p:txBody>
          <a:bodyPr wrap="square" rtlCol="0">
            <a:spAutoFit/>
          </a:bodyPr>
          <a:lstStyle/>
          <a:p>
            <a:pPr algn="r" rtl="1"/>
            <a:r>
              <a:rPr lang="fa-IR" dirty="0" smtClean="0">
                <a:latin typeface="Arabic Typesetting" pitchFamily="66" charset="-78"/>
                <a:cs typeface="Arabic Typesetting" pitchFamily="66" charset="-78"/>
              </a:rPr>
              <a:t>استاد میر</a:t>
            </a:r>
            <a:endParaRPr lang="en-US" dirty="0">
              <a:latin typeface="Arabic Typesetting" pitchFamily="66" charset="-78"/>
              <a:cs typeface="Arabic Typesetting" pitchFamily="66" charset="-78"/>
            </a:endParaRPr>
          </a:p>
        </p:txBody>
      </p:sp>
    </p:spTree>
    <p:extLst>
      <p:ext uri="{BB962C8B-B14F-4D97-AF65-F5344CB8AC3E}">
        <p14:creationId xmlns:p14="http://schemas.microsoft.com/office/powerpoint/2010/main" val="17371293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VID-20151203-WA0005.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647825" y="209550"/>
            <a:ext cx="5846763" cy="4384675"/>
          </a:xfrm>
        </p:spPr>
      </p:pic>
    </p:spTree>
    <p:extLst>
      <p:ext uri="{BB962C8B-B14F-4D97-AF65-F5344CB8AC3E}">
        <p14:creationId xmlns:p14="http://schemas.microsoft.com/office/powerpoint/2010/main" val="1346810911"/>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VID-20151203-WA0006.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9143999" cy="4594225"/>
          </a:xfrm>
        </p:spPr>
      </p:pic>
    </p:spTree>
    <p:extLst>
      <p:ext uri="{BB962C8B-B14F-4D97-AF65-F5344CB8AC3E}">
        <p14:creationId xmlns:p14="http://schemas.microsoft.com/office/powerpoint/2010/main" val="2531300893"/>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p:spPr>
      </p:pic>
    </p:spTree>
    <p:extLst>
      <p:ext uri="{BB962C8B-B14F-4D97-AF65-F5344CB8AC3E}">
        <p14:creationId xmlns:p14="http://schemas.microsoft.com/office/powerpoint/2010/main" val="4010199296"/>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33350"/>
            <a:ext cx="6447501" cy="990600"/>
          </a:xfrm>
        </p:spPr>
        <p:txBody>
          <a:bodyPr>
            <a:normAutofit/>
          </a:bodyPr>
          <a:lstStyle/>
          <a:p>
            <a:pPr algn="just" rtl="1"/>
            <a:r>
              <a:rPr lang="fa-IR" sz="3600" b="1" dirty="0" smtClean="0">
                <a:solidFill>
                  <a:srgbClr val="7030A0"/>
                </a:solidFill>
                <a:cs typeface="B Nazanin" pitchFamily="2" charset="-78"/>
              </a:rPr>
              <a:t>مهار کننده ها</a:t>
            </a:r>
            <a:endParaRPr lang="en-US" sz="3600" b="1" dirty="0">
              <a:solidFill>
                <a:srgbClr val="7030A0"/>
              </a:solidFill>
              <a:cs typeface="B Nazanin"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82669414"/>
              </p:ext>
            </p:extLst>
          </p:nvPr>
        </p:nvGraphicFramePr>
        <p:xfrm>
          <a:off x="304800" y="1314450"/>
          <a:ext cx="8534400" cy="3566160"/>
        </p:xfrm>
        <a:graphic>
          <a:graphicData uri="http://schemas.openxmlformats.org/drawingml/2006/table">
            <a:tbl>
              <a:tblPr firstRow="1" bandRow="1">
                <a:tableStyleId>{72833802-FEF1-4C79-8D5D-14CF1EAF98D9}</a:tableStyleId>
              </a:tblPr>
              <a:tblGrid>
                <a:gridCol w="4267200"/>
                <a:gridCol w="4267200"/>
              </a:tblGrid>
              <a:tr h="370840">
                <a:tc>
                  <a:txBody>
                    <a:bodyPr/>
                    <a:lstStyle/>
                    <a:p>
                      <a:pPr algn="just" rtl="1"/>
                      <a:r>
                        <a:rPr lang="fa-IR" sz="2000" dirty="0" smtClean="0"/>
                        <a:t>مکان</a:t>
                      </a:r>
                      <a:r>
                        <a:rPr lang="fa-IR" sz="2000" baseline="0" dirty="0" smtClean="0"/>
                        <a:t> مهارشوندگی در زنجیره</a:t>
                      </a:r>
                      <a:endParaRPr lang="en-US" sz="2000" b="1" dirty="0">
                        <a:cs typeface="B Nazanin" pitchFamily="2" charset="-78"/>
                      </a:endParaRPr>
                    </a:p>
                  </a:txBody>
                  <a:tcPr/>
                </a:tc>
                <a:tc>
                  <a:txBody>
                    <a:bodyPr/>
                    <a:lstStyle/>
                    <a:p>
                      <a:pPr algn="just" rtl="1"/>
                      <a:r>
                        <a:rPr lang="fa-IR" sz="2000" dirty="0" smtClean="0"/>
                        <a:t>مهار کننده</a:t>
                      </a:r>
                      <a:endParaRPr lang="en-US" sz="2000" dirty="0">
                        <a:cs typeface="B Nazanin" pitchFamily="2" charset="-78"/>
                      </a:endParaRPr>
                    </a:p>
                  </a:txBody>
                  <a:tcPr/>
                </a:tc>
              </a:tr>
              <a:tr h="370840">
                <a:tc>
                  <a:txBody>
                    <a:bodyPr/>
                    <a:lstStyle/>
                    <a:p>
                      <a:pPr algn="r" rtl="1"/>
                      <a:r>
                        <a:rPr lang="fa-IR" sz="2000" dirty="0" smtClean="0"/>
                        <a:t>کمپلکس</a:t>
                      </a:r>
                      <a:r>
                        <a:rPr lang="en-US" sz="2000" dirty="0" smtClean="0"/>
                        <a:t>I</a:t>
                      </a:r>
                      <a:r>
                        <a:rPr lang="fa-IR" sz="2000" dirty="0" smtClean="0"/>
                        <a:t>: </a:t>
                      </a:r>
                      <a:r>
                        <a:rPr lang="en-US" sz="2000" dirty="0" smtClean="0"/>
                        <a:t>NADH</a:t>
                      </a:r>
                      <a:r>
                        <a:rPr lang="fa-IR" sz="2000" dirty="0" smtClean="0"/>
                        <a:t> کوآنزیم </a:t>
                      </a:r>
                      <a:r>
                        <a:rPr lang="en-US" sz="2000" dirty="0" smtClean="0"/>
                        <a:t>Q</a:t>
                      </a:r>
                      <a:r>
                        <a:rPr lang="fa-IR" sz="2000" baseline="0" dirty="0" smtClean="0"/>
                        <a:t> ردوکتاز</a:t>
                      </a:r>
                      <a:endParaRPr lang="en-US" sz="2000" dirty="0">
                        <a:latin typeface="AngsanaUPC" pitchFamily="18" charset="-34"/>
                        <a:cs typeface="B Nazanin" pitchFamily="2" charset="-78"/>
                      </a:endParaRPr>
                    </a:p>
                  </a:txBody>
                  <a:tcPr/>
                </a:tc>
                <a:tc>
                  <a:txBody>
                    <a:bodyPr/>
                    <a:lstStyle/>
                    <a:p>
                      <a:pPr algn="r" rtl="1"/>
                      <a:r>
                        <a:rPr lang="fa-IR" sz="2000" dirty="0" smtClean="0"/>
                        <a:t>پیرسیدین</a:t>
                      </a:r>
                      <a:r>
                        <a:rPr lang="en-US" sz="2000" dirty="0" smtClean="0"/>
                        <a:t>A</a:t>
                      </a:r>
                      <a:endParaRPr lang="fa-IR" sz="2000" dirty="0" smtClean="0">
                        <a:latin typeface="AngsanaUPC" pitchFamily="18" charset="-34"/>
                        <a:cs typeface="B Nazanin" pitchFamily="2" charset="-78"/>
                      </a:endParaRPr>
                    </a:p>
                  </a:txBody>
                  <a:tcPr/>
                </a:tc>
              </a:tr>
              <a:tr h="370840">
                <a:tc>
                  <a:txBody>
                    <a:bodyPr/>
                    <a:lstStyle/>
                    <a:p>
                      <a:pPr algn="r" rtl="1"/>
                      <a:r>
                        <a:rPr lang="fa-IR" sz="2000" dirty="0" smtClean="0"/>
                        <a:t>ــــــ</a:t>
                      </a:r>
                      <a:endParaRPr lang="en-US" sz="2000" dirty="0">
                        <a:latin typeface="AngsanaUPC" pitchFamily="18" charset="-34"/>
                        <a:cs typeface="B Nazanin" pitchFamily="2" charset="-78"/>
                      </a:endParaRPr>
                    </a:p>
                  </a:txBody>
                  <a:tcPr/>
                </a:tc>
                <a:tc>
                  <a:txBody>
                    <a:bodyPr/>
                    <a:lstStyle/>
                    <a:p>
                      <a:pPr algn="r" rtl="1"/>
                      <a:r>
                        <a:rPr lang="fa-IR" sz="2000" dirty="0" smtClean="0"/>
                        <a:t>آمیتال</a:t>
                      </a:r>
                      <a:endParaRPr lang="en-US" sz="2000" dirty="0">
                        <a:latin typeface="AngsanaUPC" pitchFamily="18" charset="-34"/>
                        <a:cs typeface="B Nazanin" pitchFamily="2" charset="-78"/>
                      </a:endParaRPr>
                    </a:p>
                  </a:txBody>
                  <a:tcPr/>
                </a:tc>
              </a:tr>
              <a:tr h="370840">
                <a:tc>
                  <a:txBody>
                    <a:bodyPr/>
                    <a:lstStyle/>
                    <a:p>
                      <a:pPr algn="r" rtl="1"/>
                      <a:r>
                        <a:rPr lang="fa-IR" sz="2000" dirty="0" smtClean="0"/>
                        <a:t>ــــــ</a:t>
                      </a:r>
                      <a:endParaRPr lang="en-US" sz="2000" dirty="0">
                        <a:latin typeface="AngsanaUPC" pitchFamily="18" charset="-34"/>
                        <a:cs typeface="B Nazanin" pitchFamily="2" charset="-78"/>
                      </a:endParaRPr>
                    </a:p>
                  </a:txBody>
                  <a:tcPr/>
                </a:tc>
                <a:tc>
                  <a:txBody>
                    <a:bodyPr/>
                    <a:lstStyle/>
                    <a:p>
                      <a:pPr algn="r" rtl="1"/>
                      <a:r>
                        <a:rPr lang="fa-IR" sz="2000" dirty="0" smtClean="0"/>
                        <a:t>روتنون</a:t>
                      </a:r>
                      <a:endParaRPr lang="en-US" sz="2000" dirty="0">
                        <a:latin typeface="AngsanaUPC" pitchFamily="18" charset="-34"/>
                        <a:cs typeface="B Nazanin" pitchFamily="2" charset="-78"/>
                      </a:endParaRPr>
                    </a:p>
                  </a:txBody>
                  <a:tcPr/>
                </a:tc>
              </a:tr>
              <a:tr h="370840">
                <a:tc>
                  <a:txBody>
                    <a:bodyPr/>
                    <a:lstStyle/>
                    <a:p>
                      <a:pPr algn="r" rtl="1"/>
                      <a:r>
                        <a:rPr lang="fa-IR" sz="2000" dirty="0" smtClean="0"/>
                        <a:t>کمپلکس</a:t>
                      </a:r>
                      <a:r>
                        <a:rPr lang="en-US" sz="2000" dirty="0" smtClean="0"/>
                        <a:t>III</a:t>
                      </a:r>
                      <a:r>
                        <a:rPr lang="fa-IR" sz="2000" dirty="0" smtClean="0"/>
                        <a:t>: سیتوکروم </a:t>
                      </a:r>
                      <a:r>
                        <a:rPr lang="en-US" sz="2000" dirty="0" smtClean="0"/>
                        <a:t>C</a:t>
                      </a:r>
                      <a:r>
                        <a:rPr lang="fa-IR" sz="2000" dirty="0" smtClean="0"/>
                        <a:t> ردوکتاز</a:t>
                      </a:r>
                      <a:endParaRPr lang="en-US" sz="2000" dirty="0">
                        <a:latin typeface="AngsanaUPC" pitchFamily="18" charset="-34"/>
                        <a:cs typeface="B Nazanin" pitchFamily="2" charset="-78"/>
                      </a:endParaRPr>
                    </a:p>
                  </a:txBody>
                  <a:tcPr/>
                </a:tc>
                <a:tc>
                  <a:txBody>
                    <a:bodyPr/>
                    <a:lstStyle/>
                    <a:p>
                      <a:pPr algn="r" rtl="1"/>
                      <a:r>
                        <a:rPr lang="fa-IR" sz="2000" dirty="0" smtClean="0"/>
                        <a:t>آنتی مایسین</a:t>
                      </a:r>
                      <a:r>
                        <a:rPr lang="en-US" sz="2000" dirty="0" smtClean="0"/>
                        <a:t>A</a:t>
                      </a:r>
                      <a:endParaRPr lang="en-US" sz="2000" dirty="0">
                        <a:latin typeface="AngsanaUPC" pitchFamily="18" charset="-34"/>
                        <a:cs typeface="B Nazanin" pitchFamily="2" charset="-78"/>
                      </a:endParaRPr>
                    </a:p>
                  </a:txBody>
                  <a:tcPr/>
                </a:tc>
              </a:tr>
              <a:tr h="370840">
                <a:tc>
                  <a:txBody>
                    <a:bodyPr/>
                    <a:lstStyle/>
                    <a:p>
                      <a:pPr algn="r" rtl="1"/>
                      <a:r>
                        <a:rPr lang="fa-IR" sz="2000" dirty="0" smtClean="0"/>
                        <a:t>کمپلکس</a:t>
                      </a:r>
                      <a:r>
                        <a:rPr lang="en-US" sz="2000" dirty="0" smtClean="0"/>
                        <a:t>IV</a:t>
                      </a:r>
                      <a:r>
                        <a:rPr lang="fa-IR" sz="2000" dirty="0" smtClean="0"/>
                        <a:t>: سیتوکروم</a:t>
                      </a:r>
                      <a:r>
                        <a:rPr lang="fa-IR" sz="2000" baseline="0" dirty="0" smtClean="0"/>
                        <a:t> اکسیداز</a:t>
                      </a:r>
                      <a:endParaRPr lang="en-US" sz="2000" dirty="0">
                        <a:latin typeface="AngsanaUPC" pitchFamily="18" charset="-34"/>
                        <a:cs typeface="B Nazanin" pitchFamily="2" charset="-78"/>
                      </a:endParaRPr>
                    </a:p>
                  </a:txBody>
                  <a:tcPr/>
                </a:tc>
                <a:tc>
                  <a:txBody>
                    <a:bodyPr/>
                    <a:lstStyle/>
                    <a:p>
                      <a:pPr algn="r" rtl="1"/>
                      <a:r>
                        <a:rPr lang="fa-IR" sz="2000" dirty="0" smtClean="0"/>
                        <a:t>یون سیانید</a:t>
                      </a:r>
                      <a:endParaRPr lang="en-US" sz="2000" dirty="0">
                        <a:latin typeface="AngsanaUPC" pitchFamily="18" charset="-34"/>
                        <a:cs typeface="B Nazanin" pitchFamily="2" charset="-78"/>
                      </a:endParaRPr>
                    </a:p>
                  </a:txBody>
                  <a:tcPr/>
                </a:tc>
              </a:tr>
              <a:tr h="370840">
                <a:tc>
                  <a:txBody>
                    <a:bodyPr/>
                    <a:lstStyle/>
                    <a:p>
                      <a:pPr algn="r" rtl="1"/>
                      <a:r>
                        <a:rPr lang="fa-IR" sz="2000" dirty="0" smtClean="0"/>
                        <a:t>ــــــ</a:t>
                      </a:r>
                      <a:endParaRPr lang="en-US" sz="2000" dirty="0">
                        <a:latin typeface="AngsanaUPC" pitchFamily="18" charset="-34"/>
                        <a:cs typeface="B Nazanin" pitchFamily="2" charset="-78"/>
                      </a:endParaRPr>
                    </a:p>
                  </a:txBody>
                  <a:tcPr/>
                </a:tc>
                <a:tc>
                  <a:txBody>
                    <a:bodyPr/>
                    <a:lstStyle/>
                    <a:p>
                      <a:pPr algn="r" rtl="1"/>
                      <a:r>
                        <a:rPr lang="fa-IR" sz="2000" dirty="0" smtClean="0"/>
                        <a:t>منوکسیدکربن</a:t>
                      </a:r>
                      <a:endParaRPr lang="en-US" sz="2000" dirty="0">
                        <a:latin typeface="AngsanaUPC" pitchFamily="18" charset="-34"/>
                        <a:cs typeface="B Nazanin" pitchFamily="2" charset="-78"/>
                      </a:endParaRPr>
                    </a:p>
                  </a:txBody>
                  <a:tcPr/>
                </a:tc>
              </a:tr>
              <a:tr h="370840">
                <a:tc>
                  <a:txBody>
                    <a:bodyPr/>
                    <a:lstStyle/>
                    <a:p>
                      <a:pPr algn="r" rtl="1"/>
                      <a:r>
                        <a:rPr lang="en-US" sz="2000" dirty="0" smtClean="0"/>
                        <a:t>ATP</a:t>
                      </a:r>
                      <a:r>
                        <a:rPr lang="fa-IR" sz="2000" dirty="0" smtClean="0"/>
                        <a:t> سنتاز</a:t>
                      </a:r>
                      <a:endParaRPr lang="en-US" sz="2000" dirty="0">
                        <a:latin typeface="AngsanaUPC" pitchFamily="18" charset="-34"/>
                        <a:cs typeface="B Nazanin" pitchFamily="2" charset="-78"/>
                      </a:endParaRPr>
                    </a:p>
                  </a:txBody>
                  <a:tcPr/>
                </a:tc>
                <a:tc>
                  <a:txBody>
                    <a:bodyPr/>
                    <a:lstStyle/>
                    <a:p>
                      <a:pPr algn="r" rtl="1"/>
                      <a:r>
                        <a:rPr lang="fa-IR" sz="2000" dirty="0" smtClean="0"/>
                        <a:t>الیگومایسین</a:t>
                      </a:r>
                      <a:endParaRPr lang="en-US" sz="2000" dirty="0">
                        <a:latin typeface="AngsanaUPC" pitchFamily="18" charset="-34"/>
                        <a:cs typeface="B Nazanin" pitchFamily="2" charset="-78"/>
                      </a:endParaRPr>
                    </a:p>
                  </a:txBody>
                  <a:tcPr/>
                </a:tc>
              </a:tr>
              <a:tr h="370840">
                <a:tc>
                  <a:txBody>
                    <a:bodyPr/>
                    <a:lstStyle/>
                    <a:p>
                      <a:pPr algn="r" rtl="1"/>
                      <a:r>
                        <a:rPr lang="en-US" sz="2000" dirty="0" smtClean="0"/>
                        <a:t>ATP\ADP</a:t>
                      </a:r>
                      <a:r>
                        <a:rPr lang="fa-IR" sz="2000" dirty="0" smtClean="0"/>
                        <a:t> ترانس</a:t>
                      </a:r>
                      <a:r>
                        <a:rPr lang="fa-IR" sz="2000" baseline="0" dirty="0" smtClean="0"/>
                        <a:t> لوکاز</a:t>
                      </a:r>
                      <a:endParaRPr lang="en-US" sz="2000" dirty="0">
                        <a:latin typeface="AngsanaUPC" pitchFamily="18" charset="-34"/>
                        <a:cs typeface="B Nazanin" pitchFamily="2" charset="-78"/>
                      </a:endParaRPr>
                    </a:p>
                  </a:txBody>
                  <a:tcPr/>
                </a:tc>
                <a:tc>
                  <a:txBody>
                    <a:bodyPr/>
                    <a:lstStyle/>
                    <a:p>
                      <a:pPr algn="r" rtl="1"/>
                      <a:r>
                        <a:rPr lang="fa-IR" sz="2000" dirty="0" smtClean="0"/>
                        <a:t>آتراکتیلوزید،</a:t>
                      </a:r>
                      <a:r>
                        <a:rPr lang="en-US" sz="2000" dirty="0" err="1" smtClean="0"/>
                        <a:t>bongkrekata</a:t>
                      </a:r>
                      <a:r>
                        <a:rPr lang="en-US" sz="2000" dirty="0" smtClean="0"/>
                        <a:t> </a:t>
                      </a:r>
                      <a:endParaRPr lang="en-US" sz="2000" dirty="0">
                        <a:latin typeface="AngsanaUPC" pitchFamily="18" charset="-34"/>
                        <a:cs typeface="B Nazanin" pitchFamily="2" charset="-78"/>
                      </a:endParaRPr>
                    </a:p>
                  </a:txBody>
                  <a:tcPr/>
                </a:tc>
              </a:tr>
            </a:tbl>
          </a:graphicData>
        </a:graphic>
      </p:graphicFrame>
    </p:spTree>
    <p:extLst>
      <p:ext uri="{BB962C8B-B14F-4D97-AF65-F5344CB8AC3E}">
        <p14:creationId xmlns:p14="http://schemas.microsoft.com/office/powerpoint/2010/main" val="348968669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65083"/>
            <a:ext cx="5943600" cy="1295400"/>
          </a:xfrm>
        </p:spPr>
        <p:txBody>
          <a:bodyPr/>
          <a:lstStyle/>
          <a:p>
            <a:r>
              <a:rPr lang="fa-IR" sz="8800" b="1" dirty="0">
                <a:solidFill>
                  <a:srgbClr val="7030A0"/>
                </a:solidFill>
                <a:latin typeface="Arabic Typesetting" pitchFamily="66" charset="-78"/>
                <a:cs typeface="Arabic Typesetting" pitchFamily="66" charset="-78"/>
              </a:rPr>
              <a:t>مت‌هموگلوبینی</a:t>
            </a:r>
            <a:endParaRPr lang="en-US" sz="8800" b="1" dirty="0">
              <a:solidFill>
                <a:srgbClr val="7030A0"/>
              </a:solidFill>
            </a:endParaRPr>
          </a:p>
        </p:txBody>
      </p:sp>
      <p:sp>
        <p:nvSpPr>
          <p:cNvPr id="3" name="Subtitle 2"/>
          <p:cNvSpPr>
            <a:spLocks noGrp="1"/>
          </p:cNvSpPr>
          <p:nvPr>
            <p:ph type="subTitle" idx="1"/>
          </p:nvPr>
        </p:nvSpPr>
        <p:spPr>
          <a:xfrm>
            <a:off x="537089" y="2314955"/>
            <a:ext cx="6781799" cy="1060703"/>
          </a:xfrm>
        </p:spPr>
        <p:txBody>
          <a:bodyPr>
            <a:noAutofit/>
          </a:bodyPr>
          <a:lstStyle/>
          <a:p>
            <a:pPr algn="ctr"/>
            <a:r>
              <a:rPr lang="fa-IR" sz="5400" b="1" dirty="0" smtClean="0">
                <a:solidFill>
                  <a:schemeClr val="tx1">
                    <a:lumMod val="95000"/>
                    <a:lumOff val="5000"/>
                  </a:schemeClr>
                </a:solidFill>
                <a:latin typeface="Estrangelo Edessa" pitchFamily="66" charset="0"/>
                <a:cs typeface="Estrangelo Edessa" pitchFamily="66" charset="0"/>
              </a:rPr>
              <a:t>ارائه دهنده: صدیقه نصی</a:t>
            </a:r>
            <a:r>
              <a:rPr lang="fa-IR" sz="5400" b="1" dirty="0">
                <a:solidFill>
                  <a:schemeClr val="tx1">
                    <a:lumMod val="95000"/>
                    <a:lumOff val="5000"/>
                  </a:schemeClr>
                </a:solidFill>
                <a:latin typeface="Estrangelo Edessa" pitchFamily="66" charset="0"/>
                <a:cs typeface="Estrangelo Edessa" pitchFamily="66" charset="0"/>
              </a:rPr>
              <a:t>ر</a:t>
            </a:r>
            <a:r>
              <a:rPr lang="fa-IR" sz="5400" b="1" dirty="0" smtClean="0">
                <a:solidFill>
                  <a:schemeClr val="tx1">
                    <a:lumMod val="95000"/>
                    <a:lumOff val="5000"/>
                  </a:schemeClr>
                </a:solidFill>
                <a:latin typeface="Estrangelo Edessa" pitchFamily="66" charset="0"/>
                <a:cs typeface="Estrangelo Edessa" pitchFamily="66" charset="0"/>
              </a:rPr>
              <a:t>ی</a:t>
            </a:r>
            <a:endParaRPr lang="en-US" sz="5400" b="1" dirty="0">
              <a:solidFill>
                <a:schemeClr val="tx1">
                  <a:lumMod val="95000"/>
                  <a:lumOff val="5000"/>
                </a:schemeClr>
              </a:solidFill>
              <a:latin typeface="Estrangelo Edessa" pitchFamily="66" charset="0"/>
              <a:cs typeface="Estrangelo Edessa" pitchFamily="66" charset="0"/>
            </a:endParaRPr>
          </a:p>
        </p:txBody>
      </p:sp>
      <p:sp>
        <p:nvSpPr>
          <p:cNvPr id="4" name="Rectangle 3"/>
          <p:cNvSpPr/>
          <p:nvPr/>
        </p:nvSpPr>
        <p:spPr>
          <a:xfrm>
            <a:off x="537089" y="3375659"/>
            <a:ext cx="6781800" cy="646331"/>
          </a:xfrm>
          <a:prstGeom prst="rect">
            <a:avLst/>
          </a:prstGeom>
        </p:spPr>
        <p:txBody>
          <a:bodyPr wrap="square">
            <a:spAutoFit/>
          </a:bodyPr>
          <a:lstStyle/>
          <a:p>
            <a:pPr algn="r" rtl="1"/>
            <a:r>
              <a:rPr lang="fa-IR" dirty="0" smtClean="0">
                <a:latin typeface="Arial Narrow" pitchFamily="34" charset="0"/>
                <a:cs typeface="Arial" pitchFamily="34" charset="0"/>
              </a:rPr>
              <a:t>اعضا گروه:حانیه جعفری، پوریا قاسم‌پور، وحید قاسم‌زاده، سمانه‌ قاسمی، مهسا گرگین،</a:t>
            </a:r>
            <a:endParaRPr lang="en-US" dirty="0" smtClean="0">
              <a:latin typeface="Arial Narrow" pitchFamily="34" charset="0"/>
              <a:cs typeface="Arial" pitchFamily="34" charset="0"/>
            </a:endParaRPr>
          </a:p>
          <a:p>
            <a:pPr algn="r" rtl="1"/>
            <a:r>
              <a:rPr lang="fa-IR" dirty="0" smtClean="0">
                <a:latin typeface="Arial Narrow" pitchFamily="34" charset="0"/>
                <a:cs typeface="Arial" pitchFamily="34" charset="0"/>
              </a:rPr>
              <a:t> صدیقه نصیری، فاطمه نیک‌نژاد</a:t>
            </a:r>
            <a:endParaRPr lang="en-US" dirty="0">
              <a:latin typeface="Arial Narrow"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243" y="105155"/>
            <a:ext cx="2286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8100" y="4758166"/>
            <a:ext cx="685800" cy="369332"/>
          </a:xfrm>
          <a:prstGeom prst="rect">
            <a:avLst/>
          </a:prstGeom>
          <a:noFill/>
        </p:spPr>
        <p:txBody>
          <a:bodyPr wrap="square" rtlCol="0">
            <a:spAutoFit/>
          </a:bodyPr>
          <a:lstStyle/>
          <a:p>
            <a:pPr algn="r" rtl="1"/>
            <a:r>
              <a:rPr lang="fa-IR" dirty="0" smtClean="0">
                <a:latin typeface="Arabic Typesetting" pitchFamily="66" charset="-78"/>
                <a:cs typeface="Arabic Typesetting" pitchFamily="66" charset="-78"/>
              </a:rPr>
              <a:t>استاد میر</a:t>
            </a:r>
            <a:endParaRPr lang="en-US" dirty="0">
              <a:latin typeface="Arabic Typesetting" pitchFamily="66" charset="-78"/>
              <a:cs typeface="Arabic Typesetting" pitchFamily="66" charset="-78"/>
            </a:endParaRPr>
          </a:p>
        </p:txBody>
      </p:sp>
    </p:spTree>
    <p:extLst>
      <p:ext uri="{BB962C8B-B14F-4D97-AF65-F5344CB8AC3E}">
        <p14:creationId xmlns:p14="http://schemas.microsoft.com/office/powerpoint/2010/main" val="15575835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600" b="1" i="1" dirty="0">
                <a:solidFill>
                  <a:srgbClr val="FF0000"/>
                </a:solidFill>
                <a:cs typeface="B Nazanin" pitchFamily="2" charset="-78"/>
              </a:rPr>
              <a:t> </a:t>
            </a:r>
            <a:r>
              <a:rPr lang="fa-IR" sz="3600" b="1" dirty="0">
                <a:solidFill>
                  <a:srgbClr val="7030A0"/>
                </a:solidFill>
                <a:cs typeface="B Nazanin" pitchFamily="2" charset="-78"/>
              </a:rPr>
              <a:t>مت‌هموگلوبین و نحوه ایجاد</a:t>
            </a:r>
            <a:endParaRPr lang="en-US" dirty="0">
              <a:solidFill>
                <a:srgbClr val="7030A0"/>
              </a:solidFill>
            </a:endParaRPr>
          </a:p>
        </p:txBody>
      </p:sp>
      <p:sp>
        <p:nvSpPr>
          <p:cNvPr id="3" name="Content Placeholder 2"/>
          <p:cNvSpPr>
            <a:spLocks noGrp="1"/>
          </p:cNvSpPr>
          <p:nvPr>
            <p:ph idx="1"/>
          </p:nvPr>
        </p:nvSpPr>
        <p:spPr>
          <a:xfrm>
            <a:off x="508000" y="1426487"/>
            <a:ext cx="6447501" cy="2910580"/>
          </a:xfrm>
        </p:spPr>
        <p:txBody>
          <a:bodyPr>
            <a:noAutofit/>
          </a:bodyPr>
          <a:lstStyle/>
          <a:p>
            <a:pPr algn="just" rtl="1">
              <a:buClr>
                <a:schemeClr val="tx1"/>
              </a:buClr>
              <a:buFont typeface="Wingdings" pitchFamily="2" charset="2"/>
              <a:buChar char="ü"/>
            </a:pPr>
            <a:r>
              <a:rPr lang="fa-IR" sz="2000" dirty="0">
                <a:cs typeface="B Nazanin" pitchFamily="2" charset="-78"/>
              </a:rPr>
              <a:t>مت‌هموگلوبین دارای آهن 3 ظرفیتی است و </a:t>
            </a:r>
            <a:r>
              <a:rPr lang="ar-SA" sz="2000" dirty="0">
                <a:cs typeface="B Nazanin" pitchFamily="2" charset="-78"/>
              </a:rPr>
              <a:t>فری‌هموگلوبین</a:t>
            </a:r>
            <a:r>
              <a:rPr lang="fa-IR" sz="2000" dirty="0">
                <a:cs typeface="B Nazanin" pitchFamily="2" charset="-78"/>
              </a:rPr>
              <a:t> نامیده </a:t>
            </a:r>
            <a:r>
              <a:rPr lang="fa-IR" sz="2000" dirty="0" smtClean="0">
                <a:cs typeface="B Nazanin" pitchFamily="2" charset="-78"/>
              </a:rPr>
              <a:t>می‌شود</a:t>
            </a:r>
            <a:endParaRPr lang="en-US" sz="2000" dirty="0">
              <a:cs typeface="B Nazanin" pitchFamily="2" charset="-78"/>
            </a:endParaRPr>
          </a:p>
          <a:p>
            <a:pPr algn="just" rtl="1">
              <a:buClr>
                <a:schemeClr val="tx1"/>
              </a:buClr>
              <a:buFont typeface="Wingdings" pitchFamily="2" charset="2"/>
              <a:buChar char="ü"/>
            </a:pPr>
            <a:r>
              <a:rPr lang="fa-IR" sz="2000" dirty="0">
                <a:cs typeface="B Nazanin" pitchFamily="2" charset="-78"/>
              </a:rPr>
              <a:t>هموگلوبین 4مولکول </a:t>
            </a:r>
            <a:r>
              <a:rPr lang="fa-IR" sz="2000" dirty="0" smtClean="0">
                <a:cs typeface="B Nazanin" pitchFamily="2" charset="-78"/>
              </a:rPr>
              <a:t>آهن </a:t>
            </a:r>
            <a:r>
              <a:rPr lang="fa-IR" sz="2000" dirty="0">
                <a:cs typeface="B Nazanin" pitchFamily="2" charset="-78"/>
              </a:rPr>
              <a:t>دارد و </a:t>
            </a:r>
            <a:r>
              <a:rPr lang="fa-IR" sz="2000" dirty="0" smtClean="0">
                <a:cs typeface="B Nazanin" pitchFamily="2" charset="-78"/>
              </a:rPr>
              <a:t>آهن </a:t>
            </a:r>
            <a:r>
              <a:rPr lang="fa-IR" sz="2000" dirty="0">
                <a:cs typeface="B Nazanin" pitchFamily="2" charset="-78"/>
              </a:rPr>
              <a:t>موجود در این </a:t>
            </a:r>
            <a:r>
              <a:rPr lang="fa-IR" sz="2000" dirty="0" smtClean="0">
                <a:cs typeface="B Nazanin" pitchFamily="2" charset="-78"/>
              </a:rPr>
              <a:t>پروتئین </a:t>
            </a:r>
            <a:r>
              <a:rPr lang="fa-IR" sz="2000" dirty="0">
                <a:cs typeface="B Nazanin" pitchFamily="2" charset="-78"/>
              </a:rPr>
              <a:t>دارای ظرفیت </a:t>
            </a:r>
            <a:r>
              <a:rPr lang="fa-IR" sz="2000" dirty="0" smtClean="0">
                <a:cs typeface="B Nazanin" pitchFamily="2" charset="-78"/>
              </a:rPr>
              <a:t>2می‌باشد.زمانی </a:t>
            </a:r>
            <a:r>
              <a:rPr lang="fa-IR" sz="2000" dirty="0">
                <a:cs typeface="B Nazanin" pitchFamily="2" charset="-78"/>
              </a:rPr>
              <a:t>که نیترات ونیتریت با این </a:t>
            </a:r>
            <a:r>
              <a:rPr lang="fa-IR" sz="2000" dirty="0" smtClean="0">
                <a:cs typeface="B Nazanin" pitchFamily="2" charset="-78"/>
              </a:rPr>
              <a:t>آهن‌ها </a:t>
            </a:r>
            <a:r>
              <a:rPr lang="fa-IR" sz="2000" dirty="0">
                <a:cs typeface="B Nazanin" pitchFamily="2" charset="-78"/>
              </a:rPr>
              <a:t>تماس پیدا </a:t>
            </a:r>
            <a:r>
              <a:rPr lang="fa-IR" sz="2000" dirty="0" smtClean="0">
                <a:cs typeface="B Nazanin" pitchFamily="2" charset="-78"/>
              </a:rPr>
              <a:t>می‌کنند آنها </a:t>
            </a:r>
            <a:r>
              <a:rPr lang="fa-IR" sz="2000" dirty="0">
                <a:cs typeface="B Nazanin" pitchFamily="2" charset="-78"/>
              </a:rPr>
              <a:t>را به </a:t>
            </a:r>
            <a:r>
              <a:rPr lang="fa-IR" sz="2000" dirty="0" smtClean="0">
                <a:cs typeface="B Nazanin" pitchFamily="2" charset="-78"/>
              </a:rPr>
              <a:t>آهن </a:t>
            </a:r>
            <a:r>
              <a:rPr lang="fa-IR" sz="2000" dirty="0">
                <a:cs typeface="B Nazanin" pitchFamily="2" charset="-78"/>
              </a:rPr>
              <a:t>3 ظرفیتی تبدیل میکنند وتوانایی خود را برای انتقال اکسیژن از دست داده و مت‌هموگلوبین نامیده </a:t>
            </a:r>
            <a:r>
              <a:rPr lang="fa-IR" sz="2000" dirty="0" smtClean="0">
                <a:cs typeface="B Nazanin" pitchFamily="2" charset="-78"/>
              </a:rPr>
              <a:t>می‌شود</a:t>
            </a:r>
            <a:r>
              <a:rPr lang="fa-IR" sz="2000" dirty="0">
                <a:cs typeface="B Nazanin" pitchFamily="2" charset="-78"/>
              </a:rPr>
              <a:t>.</a:t>
            </a:r>
          </a:p>
          <a:p>
            <a:pPr algn="just" rtl="1">
              <a:buClr>
                <a:schemeClr val="tx1"/>
              </a:buClr>
              <a:buFont typeface="Wingdings" pitchFamily="2" charset="2"/>
              <a:buChar char="ü"/>
            </a:pPr>
            <a:r>
              <a:rPr lang="fa-IR" sz="2000" dirty="0">
                <a:cs typeface="B Nazanin" pitchFamily="2" charset="-78"/>
              </a:rPr>
              <a:t>در حالت عادی میزان مت‌هموگلوبین خون کمتر از 1.5% است و اگر ب هر دلیلی مولکول</a:t>
            </a:r>
            <a:r>
              <a:rPr lang="en-US" sz="2000" dirty="0">
                <a:cs typeface="B Nazanin" pitchFamily="2" charset="-78"/>
              </a:rPr>
              <a:t> </a:t>
            </a:r>
            <a:r>
              <a:rPr lang="fa-IR" sz="2000" dirty="0">
                <a:cs typeface="B Nazanin" pitchFamily="2" charset="-78"/>
              </a:rPr>
              <a:t>آ</a:t>
            </a:r>
            <a:r>
              <a:rPr lang="fa-IR" sz="2000" dirty="0" smtClean="0">
                <a:cs typeface="B Nazanin" pitchFamily="2" charset="-78"/>
              </a:rPr>
              <a:t>هن </a:t>
            </a:r>
            <a:r>
              <a:rPr lang="fa-IR" sz="2000" dirty="0">
                <a:cs typeface="B Nazanin" pitchFamily="2" charset="-78"/>
              </a:rPr>
              <a:t>هموگلوبین اکسید شود توسط </a:t>
            </a:r>
            <a:r>
              <a:rPr lang="fa-IR" sz="2000" dirty="0" smtClean="0">
                <a:cs typeface="B Nazanin" pitchFamily="2" charset="-78"/>
              </a:rPr>
              <a:t>آنزیم </a:t>
            </a:r>
            <a:r>
              <a:rPr lang="fa-IR" sz="2000" dirty="0">
                <a:cs typeface="B Nazanin" pitchFamily="2" charset="-78"/>
              </a:rPr>
              <a:t>های گلبول قرمز مانند مت‌هموگلوبین ردوکتاز مجددا </a:t>
            </a:r>
            <a:r>
              <a:rPr lang="en-US" sz="2000" dirty="0">
                <a:latin typeface="Andalus" pitchFamily="18" charset="-78"/>
                <a:cs typeface="B Nazanin" pitchFamily="2" charset="-78"/>
              </a:rPr>
              <a:t>Fe</a:t>
            </a:r>
            <a:r>
              <a:rPr lang="en-US" sz="2000" baseline="30000" dirty="0">
                <a:latin typeface="Andalus" pitchFamily="18" charset="-78"/>
                <a:cs typeface="B Nazanin" pitchFamily="2" charset="-78"/>
              </a:rPr>
              <a:t>3</a:t>
            </a:r>
            <a:r>
              <a:rPr lang="en-US" sz="2000" baseline="30000" dirty="0">
                <a:cs typeface="B Nazanin" pitchFamily="2" charset="-78"/>
              </a:rPr>
              <a:t>+</a:t>
            </a:r>
            <a:r>
              <a:rPr lang="en-US" sz="2000" dirty="0">
                <a:cs typeface="B Nazanin" pitchFamily="2" charset="-78"/>
              </a:rPr>
              <a:t> </a:t>
            </a:r>
            <a:r>
              <a:rPr lang="fa-IR" sz="2000" dirty="0">
                <a:cs typeface="B Nazanin" pitchFamily="2" charset="-78"/>
              </a:rPr>
              <a:t>به </a:t>
            </a:r>
            <a:r>
              <a:rPr lang="en-US" sz="2000" dirty="0">
                <a:latin typeface="Andalus" pitchFamily="18" charset="-78"/>
                <a:cs typeface="B Nazanin" pitchFamily="2" charset="-78"/>
              </a:rPr>
              <a:t>Fe</a:t>
            </a:r>
            <a:r>
              <a:rPr lang="en-US" sz="2000" baseline="30000" dirty="0">
                <a:latin typeface="Andalus" pitchFamily="18" charset="-78"/>
                <a:cs typeface="B Nazanin" pitchFamily="2" charset="-78"/>
              </a:rPr>
              <a:t>2</a:t>
            </a:r>
            <a:r>
              <a:rPr lang="en-US" sz="2000" baseline="30000" dirty="0">
                <a:cs typeface="B Nazanin" pitchFamily="2" charset="-78"/>
              </a:rPr>
              <a:t>+</a:t>
            </a:r>
            <a:r>
              <a:rPr lang="fa-IR" sz="2000" dirty="0">
                <a:cs typeface="B Nazanin" pitchFamily="2" charset="-78"/>
              </a:rPr>
              <a:t> تبدیل میشود.این بیماری بر اثر بعضی سموم مانند </a:t>
            </a:r>
            <a:r>
              <a:rPr lang="fa-IR" sz="2000" dirty="0" smtClean="0">
                <a:cs typeface="B Nazanin" pitchFamily="2" charset="-78"/>
              </a:rPr>
              <a:t>سیانیدها،نیترات </a:t>
            </a:r>
            <a:r>
              <a:rPr lang="fa-IR" sz="2000" dirty="0">
                <a:cs typeface="B Nazanin" pitchFamily="2" charset="-78"/>
              </a:rPr>
              <a:t>ها یا دارو ها  اهن 2 ظرفیتی مولکول هموگلوبین به اهن 3 ظرفیتی اکسید شده </a:t>
            </a:r>
            <a:r>
              <a:rPr lang="fa-IR" sz="2000" dirty="0" smtClean="0">
                <a:cs typeface="B Nazanin" pitchFamily="2" charset="-78"/>
              </a:rPr>
              <a:t>است</a:t>
            </a:r>
            <a:endParaRPr lang="en-US" sz="2000" dirty="0">
              <a:cs typeface="B Nazanin" pitchFamily="2" charset="-78"/>
            </a:endParaRPr>
          </a:p>
        </p:txBody>
      </p:sp>
    </p:spTree>
    <p:extLst>
      <p:ext uri="{BB962C8B-B14F-4D97-AF65-F5344CB8AC3E}">
        <p14:creationId xmlns:p14="http://schemas.microsoft.com/office/powerpoint/2010/main" val="169220871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3600" b="1" i="1" dirty="0">
                <a:solidFill>
                  <a:srgbClr val="FF0000"/>
                </a:solidFill>
                <a:cs typeface="B Nazanin" pitchFamily="2" charset="-78"/>
              </a:rPr>
              <a:t> </a:t>
            </a:r>
            <a:r>
              <a:rPr lang="fa-IR" sz="3600" b="1" dirty="0">
                <a:solidFill>
                  <a:srgbClr val="7030A0"/>
                </a:solidFill>
                <a:cs typeface="B Nazanin" pitchFamily="2" charset="-78"/>
              </a:rPr>
              <a:t>علل ایجاد مت‌هموگلوبین</a:t>
            </a:r>
            <a:endParaRPr lang="en-US" dirty="0">
              <a:solidFill>
                <a:srgbClr val="7030A0"/>
              </a:solidFill>
            </a:endParaRPr>
          </a:p>
        </p:txBody>
      </p:sp>
      <p:sp>
        <p:nvSpPr>
          <p:cNvPr id="3" name="Content Placeholder 2"/>
          <p:cNvSpPr>
            <a:spLocks noGrp="1"/>
          </p:cNvSpPr>
          <p:nvPr>
            <p:ph idx="1"/>
          </p:nvPr>
        </p:nvSpPr>
        <p:spPr/>
        <p:txBody>
          <a:bodyPr>
            <a:normAutofit/>
          </a:bodyPr>
          <a:lstStyle/>
          <a:p>
            <a:pPr algn="just" rtl="1">
              <a:buClr>
                <a:schemeClr val="tx1"/>
              </a:buClr>
              <a:buFont typeface="Wingdings" pitchFamily="2" charset="2"/>
              <a:buChar char="ü"/>
            </a:pPr>
            <a:r>
              <a:rPr lang="fa-IR" sz="2000" dirty="0">
                <a:cs typeface="B Nazanin" pitchFamily="2" charset="-78"/>
              </a:rPr>
              <a:t>مهمترین دلیل مت‌هموگلوبینی ارثی کمبود انزیم احیا کننده در </a:t>
            </a:r>
            <a:r>
              <a:rPr lang="fa-IR" sz="2000" dirty="0" smtClean="0">
                <a:cs typeface="B Nazanin" pitchFamily="2" charset="-78"/>
              </a:rPr>
              <a:t>هموگلوبین است </a:t>
            </a:r>
            <a:r>
              <a:rPr lang="fa-IR" sz="2000" dirty="0">
                <a:cs typeface="B Nazanin" pitchFamily="2" charset="-78"/>
              </a:rPr>
              <a:t>(ارثی_اتوزومی مغلوب)</a:t>
            </a:r>
          </a:p>
          <a:p>
            <a:pPr algn="just" rtl="1">
              <a:buClr>
                <a:schemeClr val="tx1"/>
              </a:buClr>
              <a:buFont typeface="Wingdings" pitchFamily="2" charset="2"/>
              <a:buChar char="ü"/>
            </a:pPr>
            <a:endParaRPr lang="fa-IR" sz="2000" dirty="0">
              <a:cs typeface="B Nazanin" pitchFamily="2" charset="-78"/>
            </a:endParaRPr>
          </a:p>
          <a:p>
            <a:pPr algn="just" rtl="1">
              <a:buClr>
                <a:schemeClr val="tx1"/>
              </a:buClr>
              <a:buFont typeface="Wingdings" pitchFamily="2" charset="2"/>
              <a:buChar char="ü"/>
            </a:pPr>
            <a:r>
              <a:rPr lang="fa-IR" sz="2000" dirty="0">
                <a:cs typeface="B Nazanin" pitchFamily="2" charset="-78"/>
              </a:rPr>
              <a:t> انواعی از هموگلوبین غیر طبیعی نظیر</a:t>
            </a:r>
            <a:r>
              <a:rPr lang="en-US" sz="2000" dirty="0" smtClean="0">
                <a:latin typeface="Algerian" pitchFamily="82" charset="0"/>
                <a:cs typeface="B Nazanin" pitchFamily="2" charset="-78"/>
              </a:rPr>
              <a:t>HB_M</a:t>
            </a:r>
            <a:r>
              <a:rPr lang="en-US" sz="2000" dirty="0" smtClean="0">
                <a:cs typeface="B Nazanin" pitchFamily="2" charset="-78"/>
              </a:rPr>
              <a:t> </a:t>
            </a:r>
            <a:r>
              <a:rPr lang="fa-IR" sz="2000" dirty="0">
                <a:cs typeface="B Nazanin" pitchFamily="2" charset="-78"/>
              </a:rPr>
              <a:t>و </a:t>
            </a:r>
            <a:r>
              <a:rPr lang="en-US" sz="2000" dirty="0">
                <a:latin typeface="Algerian" pitchFamily="82" charset="0"/>
                <a:cs typeface="B Nazanin" pitchFamily="2" charset="-78"/>
              </a:rPr>
              <a:t>HB_H</a:t>
            </a:r>
            <a:r>
              <a:rPr lang="fa-IR" sz="2000" dirty="0">
                <a:cs typeface="B Nazanin" pitchFamily="2" charset="-78"/>
              </a:rPr>
              <a:t> که به علت تغییر ساختمانی گلوبین،آهن اکسید شده ان پایدار میماند </a:t>
            </a:r>
          </a:p>
          <a:p>
            <a:pPr algn="just" rtl="1">
              <a:buClr>
                <a:schemeClr val="tx1"/>
              </a:buClr>
              <a:buFont typeface="Wingdings" pitchFamily="2" charset="2"/>
              <a:buChar char="ü"/>
            </a:pPr>
            <a:endParaRPr lang="fa-IR" sz="2000" dirty="0">
              <a:cs typeface="B Nazanin" pitchFamily="2" charset="-78"/>
            </a:endParaRPr>
          </a:p>
          <a:p>
            <a:pPr algn="just" rtl="1">
              <a:buClr>
                <a:schemeClr val="tx1"/>
              </a:buClr>
              <a:buFont typeface="Wingdings" pitchFamily="2" charset="2"/>
              <a:buChar char="ü"/>
            </a:pPr>
            <a:r>
              <a:rPr lang="fa-IR" sz="2000" dirty="0">
                <a:cs typeface="B Nazanin" pitchFamily="2" charset="-78"/>
              </a:rPr>
              <a:t>کمبود </a:t>
            </a:r>
            <a:r>
              <a:rPr lang="fa-IR" sz="2000" dirty="0" smtClean="0">
                <a:cs typeface="B Nazanin" pitchFamily="2" charset="-78"/>
              </a:rPr>
              <a:t>آنزیم </a:t>
            </a:r>
            <a:r>
              <a:rPr lang="fa-IR" sz="2000" dirty="0">
                <a:cs typeface="B Nazanin" pitchFamily="2" charset="-78"/>
              </a:rPr>
              <a:t>پیروات کیناز نیز در ایجاد مت‌هموگلوبین محتمل است</a:t>
            </a:r>
          </a:p>
          <a:p>
            <a:pPr>
              <a:buClr>
                <a:schemeClr val="tx1"/>
              </a:buClr>
            </a:pPr>
            <a:endParaRPr lang="en-US" sz="2000" dirty="0"/>
          </a:p>
        </p:txBody>
      </p:sp>
    </p:spTree>
    <p:extLst>
      <p:ext uri="{BB962C8B-B14F-4D97-AF65-F5344CB8AC3E}">
        <p14:creationId xmlns:p14="http://schemas.microsoft.com/office/powerpoint/2010/main" val="197781862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600" b="1" dirty="0">
                <a:solidFill>
                  <a:srgbClr val="7030A0"/>
                </a:solidFill>
                <a:cs typeface="B Nazanin" pitchFamily="2" charset="-78"/>
              </a:rPr>
              <a:t> اثر نیترات</a:t>
            </a:r>
            <a:endParaRPr lang="en-US" sz="3600" dirty="0">
              <a:solidFill>
                <a:srgbClr val="7030A0"/>
              </a:solidFill>
            </a:endParaRPr>
          </a:p>
        </p:txBody>
      </p:sp>
      <p:sp>
        <p:nvSpPr>
          <p:cNvPr id="3" name="Content Placeholder 2"/>
          <p:cNvSpPr>
            <a:spLocks noGrp="1"/>
          </p:cNvSpPr>
          <p:nvPr>
            <p:ph idx="1"/>
          </p:nvPr>
        </p:nvSpPr>
        <p:spPr>
          <a:xfrm>
            <a:off x="533400" y="1276350"/>
            <a:ext cx="6447501" cy="2910580"/>
          </a:xfrm>
        </p:spPr>
        <p:txBody>
          <a:bodyPr>
            <a:noAutofit/>
          </a:bodyPr>
          <a:lstStyle/>
          <a:p>
            <a:pPr algn="just" rtl="1">
              <a:buClr>
                <a:schemeClr val="tx1"/>
              </a:buClr>
              <a:buFont typeface="Wingdings" pitchFamily="2" charset="2"/>
              <a:buChar char="ü"/>
            </a:pPr>
            <a:r>
              <a:rPr lang="fa-IR" sz="2000" dirty="0">
                <a:cs typeface="B Nazanin" pitchFamily="2" charset="-78"/>
              </a:rPr>
              <a:t>غلظت نیترات در محیط </a:t>
            </a:r>
            <a:r>
              <a:rPr lang="fa-IR" sz="2000" dirty="0" smtClean="0">
                <a:cs typeface="B Nazanin" pitchFamily="2" charset="-78"/>
              </a:rPr>
              <a:t>آبی </a:t>
            </a:r>
            <a:r>
              <a:rPr lang="fa-IR" sz="2000" dirty="0">
                <a:cs typeface="B Nazanin" pitchFamily="2" charset="-78"/>
              </a:rPr>
              <a:t>بخصوص در </a:t>
            </a:r>
            <a:r>
              <a:rPr lang="fa-IR" sz="2000" dirty="0" smtClean="0">
                <a:cs typeface="B Nazanin" pitchFamily="2" charset="-78"/>
              </a:rPr>
              <a:t>آب </a:t>
            </a:r>
            <a:r>
              <a:rPr lang="fa-IR" sz="2000" dirty="0">
                <a:cs typeface="B Nazanin" pitchFamily="2" charset="-78"/>
              </a:rPr>
              <a:t>آ</a:t>
            </a:r>
            <a:r>
              <a:rPr lang="fa-IR" sz="2000" dirty="0" smtClean="0">
                <a:cs typeface="B Nazanin" pitchFamily="2" charset="-78"/>
              </a:rPr>
              <a:t>شامیدنی </a:t>
            </a:r>
            <a:r>
              <a:rPr lang="fa-IR" sz="2000" dirty="0">
                <a:cs typeface="B Nazanin" pitchFamily="2" charset="-78"/>
              </a:rPr>
              <a:t>مساله‌ مهمی است.مهمترین دلیل ان اثرات سوء کوتاه وبلند مدت نیترات بر انسان است و میتوان به ایجاد بیماری های مت‌هموگلوبینیا،اثر بر جنین و به ویژه سرطان اشاره کرد.</a:t>
            </a:r>
            <a:endParaRPr lang="en-US" sz="2000" dirty="0">
              <a:cs typeface="B Nazanin" pitchFamily="2" charset="-78"/>
            </a:endParaRPr>
          </a:p>
          <a:p>
            <a:pPr algn="just" rtl="1">
              <a:buClr>
                <a:schemeClr val="tx1"/>
              </a:buClr>
              <a:buFont typeface="Wingdings" pitchFamily="2" charset="2"/>
              <a:buChar char="ü"/>
            </a:pPr>
            <a:r>
              <a:rPr lang="fa-IR" sz="2000" b="1" dirty="0">
                <a:cs typeface="B Nazanin" pitchFamily="2" charset="-78"/>
              </a:rPr>
              <a:t>مت‌هموگلوبینیا یا سندرم کودک ابی</a:t>
            </a:r>
            <a:r>
              <a:rPr lang="fa-IR" sz="2000" dirty="0">
                <a:cs typeface="B Nazanin" pitchFamily="2" charset="-78"/>
              </a:rPr>
              <a:t>: در واقع عامل ایجاد این بیماری یون نیترات میباشد که در اثر احیاء نیترات ورودی به بدن تولید میگردد.</a:t>
            </a:r>
            <a:endParaRPr lang="en-US" sz="2000" dirty="0">
              <a:cs typeface="B Nazanin" pitchFamily="2" charset="-78"/>
            </a:endParaRPr>
          </a:p>
          <a:p>
            <a:pPr algn="just" rtl="1">
              <a:buClr>
                <a:schemeClr val="tx1"/>
              </a:buClr>
              <a:buFont typeface="Wingdings" pitchFamily="2" charset="2"/>
              <a:buChar char="ü"/>
            </a:pPr>
            <a:r>
              <a:rPr lang="fa-IR" sz="2000" dirty="0">
                <a:cs typeface="B Nazanin" pitchFamily="2" charset="-78"/>
              </a:rPr>
              <a:t>نیتریت شکل </a:t>
            </a:r>
            <a:r>
              <a:rPr lang="fa-IR" sz="2000" dirty="0" smtClean="0">
                <a:cs typeface="B Nazanin" pitchFamily="2" charset="-78"/>
              </a:rPr>
              <a:t>نرمال هموگلوبین </a:t>
            </a:r>
            <a:r>
              <a:rPr lang="fa-IR" sz="2000" dirty="0">
                <a:cs typeface="B Nazanin" pitchFamily="2" charset="-78"/>
              </a:rPr>
              <a:t>را به مت‌هموگلوبین تبدیل میکند که توانایی حمل اکسیژن را ندارد.</a:t>
            </a:r>
            <a:endParaRPr lang="en-US" sz="2000" dirty="0">
              <a:cs typeface="B Nazanin" pitchFamily="2" charset="-78"/>
            </a:endParaRPr>
          </a:p>
          <a:p>
            <a:pPr algn="just" rtl="1">
              <a:buClr>
                <a:schemeClr val="tx1"/>
              </a:buClr>
              <a:buFont typeface="Wingdings" pitchFamily="2" charset="2"/>
              <a:buChar char="ü"/>
            </a:pPr>
            <a:r>
              <a:rPr lang="fa-IR" sz="2000" dirty="0">
                <a:cs typeface="B Nazanin" pitchFamily="2" charset="-78"/>
              </a:rPr>
              <a:t>نیتریت هموگلوبین جنین وکودکی </a:t>
            </a:r>
            <a:r>
              <a:rPr lang="fa-IR" sz="2000" dirty="0" smtClean="0">
                <a:cs typeface="B Nazanin" pitchFamily="2" charset="-78"/>
              </a:rPr>
              <a:t>را، </a:t>
            </a:r>
            <a:r>
              <a:rPr lang="fa-IR" sz="2000" dirty="0">
                <a:cs typeface="B Nazanin" pitchFamily="2" charset="-78"/>
              </a:rPr>
              <a:t>راحتتر از هموگلوبین افراد بالغ به مت‌هموگلوبین تبدیل </a:t>
            </a:r>
            <a:r>
              <a:rPr lang="fa-IR" sz="2000" dirty="0" smtClean="0">
                <a:cs typeface="B Nazanin" pitchFamily="2" charset="-78"/>
              </a:rPr>
              <a:t>میکند</a:t>
            </a:r>
            <a:endParaRPr lang="en-US" sz="2000" dirty="0">
              <a:cs typeface="B Nazanin" pitchFamily="2" charset="-78"/>
            </a:endParaRPr>
          </a:p>
          <a:p>
            <a:pPr>
              <a:buClr>
                <a:schemeClr val="tx1"/>
              </a:buClr>
            </a:pPr>
            <a:endParaRPr lang="en-US" sz="2000" dirty="0"/>
          </a:p>
        </p:txBody>
      </p:sp>
    </p:spTree>
    <p:extLst>
      <p:ext uri="{BB962C8B-B14F-4D97-AF65-F5344CB8AC3E}">
        <p14:creationId xmlns:p14="http://schemas.microsoft.com/office/powerpoint/2010/main" val="54501758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25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25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25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25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25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125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25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125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1250"/>
                                        <p:tgtEl>
                                          <p:spTgt spid="3">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25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125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1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3600" b="1" i="1" dirty="0">
                <a:solidFill>
                  <a:srgbClr val="FF0000"/>
                </a:solidFill>
                <a:cs typeface="B Nazanin" pitchFamily="2" charset="-78"/>
              </a:rPr>
              <a:t> </a:t>
            </a:r>
            <a:r>
              <a:rPr lang="fa-IR" sz="3600" b="1" dirty="0">
                <a:solidFill>
                  <a:srgbClr val="7030A0"/>
                </a:solidFill>
                <a:cs typeface="B Nazanin" pitchFamily="2" charset="-78"/>
              </a:rPr>
              <a:t>نشانه های مت‌هموگلوبینی </a:t>
            </a:r>
            <a:endParaRPr lang="en-US" dirty="0">
              <a:solidFill>
                <a:srgbClr val="7030A0"/>
              </a:solidFill>
            </a:endParaRPr>
          </a:p>
        </p:txBody>
      </p:sp>
      <p:sp>
        <p:nvSpPr>
          <p:cNvPr id="3" name="Content Placeholder 2"/>
          <p:cNvSpPr>
            <a:spLocks noGrp="1"/>
          </p:cNvSpPr>
          <p:nvPr>
            <p:ph idx="1"/>
          </p:nvPr>
        </p:nvSpPr>
        <p:spPr>
          <a:xfrm>
            <a:off x="508001" y="1447800"/>
            <a:ext cx="6447501" cy="2910580"/>
          </a:xfrm>
        </p:spPr>
        <p:txBody>
          <a:bodyPr>
            <a:noAutofit/>
          </a:bodyPr>
          <a:lstStyle/>
          <a:p>
            <a:pPr algn="just" rtl="1">
              <a:buClr>
                <a:schemeClr val="tx1"/>
              </a:buClr>
              <a:buFont typeface="Wingdings" pitchFamily="2" charset="2"/>
              <a:buChar char="ü"/>
            </a:pPr>
            <a:r>
              <a:rPr lang="fa-IR" sz="2000" dirty="0">
                <a:cs typeface="B Nazanin" pitchFamily="2" charset="-78"/>
              </a:rPr>
              <a:t>فقدان انرژی</a:t>
            </a:r>
          </a:p>
          <a:p>
            <a:pPr algn="just" rtl="1">
              <a:buClr>
                <a:schemeClr val="tx1"/>
              </a:buClr>
              <a:buFont typeface="Wingdings" pitchFamily="2" charset="2"/>
              <a:buChar char="ü"/>
            </a:pPr>
            <a:r>
              <a:rPr lang="fa-IR" sz="2000" dirty="0">
                <a:cs typeface="B Nazanin" pitchFamily="2" charset="-78"/>
              </a:rPr>
              <a:t>سردرد</a:t>
            </a:r>
          </a:p>
          <a:p>
            <a:pPr algn="just" rtl="1">
              <a:buClr>
                <a:schemeClr val="tx1"/>
              </a:buClr>
              <a:buFont typeface="Wingdings" pitchFamily="2" charset="2"/>
              <a:buChar char="ü"/>
            </a:pPr>
            <a:r>
              <a:rPr lang="fa-IR" sz="2000" dirty="0">
                <a:cs typeface="B Nazanin" pitchFamily="2" charset="-78"/>
              </a:rPr>
              <a:t>سرگیجه</a:t>
            </a:r>
          </a:p>
          <a:p>
            <a:pPr algn="just" rtl="1">
              <a:buClr>
                <a:schemeClr val="tx1"/>
              </a:buClr>
              <a:buFont typeface="Wingdings" pitchFamily="2" charset="2"/>
              <a:buChar char="ü"/>
            </a:pPr>
            <a:r>
              <a:rPr lang="fa-IR" sz="2000" dirty="0">
                <a:cs typeface="B Nazanin" pitchFamily="2" charset="-78"/>
              </a:rPr>
              <a:t>اسهال</a:t>
            </a:r>
          </a:p>
          <a:p>
            <a:pPr algn="just" rtl="1">
              <a:buClr>
                <a:schemeClr val="tx1"/>
              </a:buClr>
              <a:buFont typeface="Wingdings" pitchFamily="2" charset="2"/>
              <a:buChar char="ü"/>
            </a:pPr>
            <a:r>
              <a:rPr lang="fa-IR" sz="2000" dirty="0">
                <a:cs typeface="B Nazanin" pitchFamily="2" charset="-78"/>
              </a:rPr>
              <a:t>تنگی نفس</a:t>
            </a:r>
          </a:p>
          <a:p>
            <a:pPr algn="just" rtl="1">
              <a:buClr>
                <a:schemeClr val="tx1"/>
              </a:buClr>
              <a:buFont typeface="Wingdings" pitchFamily="2" charset="2"/>
              <a:buChar char="ü"/>
            </a:pPr>
            <a:r>
              <a:rPr lang="fa-IR" sz="2000" dirty="0">
                <a:cs typeface="B Nazanin" pitchFamily="2" charset="-78"/>
              </a:rPr>
              <a:t>خاکستری یا ارغوانی شدن اطراف چشم،دهان،لب،ودست ها</a:t>
            </a:r>
          </a:p>
          <a:p>
            <a:pPr algn="just" rtl="1">
              <a:buClr>
                <a:schemeClr val="tx1"/>
              </a:buClr>
              <a:buFont typeface="Wingdings" pitchFamily="2" charset="2"/>
              <a:buChar char="ü"/>
            </a:pPr>
            <a:r>
              <a:rPr lang="fa-IR" sz="2000" dirty="0">
                <a:cs typeface="B Nazanin" pitchFamily="2" charset="-78"/>
              </a:rPr>
              <a:t>در حالت شدید این بیماری میتواند باعث آسیب به مغز و در نهایت به دلیل خفگی</a:t>
            </a:r>
            <a:r>
              <a:rPr lang="fa-IR" sz="2000" u="sng" dirty="0">
                <a:cs typeface="B Nazanin" pitchFamily="2" charset="-78"/>
              </a:rPr>
              <a:t> </a:t>
            </a:r>
            <a:r>
              <a:rPr lang="fa-IR" sz="2000" dirty="0">
                <a:cs typeface="B Nazanin" pitchFamily="2" charset="-78"/>
              </a:rPr>
              <a:t>ناشی از فقدان اکسیژن منتهی </a:t>
            </a:r>
            <a:r>
              <a:rPr lang="fa-IR" sz="2000" dirty="0" smtClean="0">
                <a:cs typeface="B Nazanin" pitchFamily="2" charset="-78"/>
              </a:rPr>
              <a:t>به </a:t>
            </a:r>
            <a:r>
              <a:rPr lang="fa-IR" sz="2000" dirty="0">
                <a:cs typeface="B Nazanin" pitchFamily="2" charset="-78"/>
              </a:rPr>
              <a:t>مرگ شود</a:t>
            </a:r>
            <a:r>
              <a:rPr lang="fa-IR" sz="2000" dirty="0" smtClean="0">
                <a:cs typeface="B Nazanin" pitchFamily="2" charset="-78"/>
              </a:rPr>
              <a:t>.</a:t>
            </a:r>
            <a:endParaRPr lang="fa-IR" sz="2000" dirty="0">
              <a:cs typeface="B Nazanin" pitchFamily="2" charset="-78"/>
            </a:endParaRPr>
          </a:p>
          <a:p>
            <a:pPr>
              <a:buClr>
                <a:schemeClr val="tx1"/>
              </a:buClr>
            </a:pPr>
            <a:endParaRPr lang="en-US" sz="2000" dirty="0"/>
          </a:p>
        </p:txBody>
      </p:sp>
    </p:spTree>
    <p:extLst>
      <p:ext uri="{BB962C8B-B14F-4D97-AF65-F5344CB8AC3E}">
        <p14:creationId xmlns:p14="http://schemas.microsoft.com/office/powerpoint/2010/main" val="382816222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2000"/>
                                        <p:tgtEl>
                                          <p:spTgt spid="3">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heel(1)">
                                      <p:cBhvr>
                                        <p:cTn id="19" dur="2000"/>
                                        <p:tgtEl>
                                          <p:spTgt spid="3">
                                            <p:txEl>
                                              <p:pRg st="4" end="4"/>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heel(1)">
                                      <p:cBhvr>
                                        <p:cTn id="22" dur="2000"/>
                                        <p:tgtEl>
                                          <p:spTgt spid="3">
                                            <p:txEl>
                                              <p:pRg st="5" end="5"/>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heel(1)">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537089" y="339502"/>
                <a:ext cx="6168511" cy="2088232"/>
              </a:xfrm>
            </p:spPr>
            <p:txBody>
              <a:bodyPr/>
              <a:lstStyle/>
              <a:p>
                <a:pPr rtl="1"/>
                <a:r>
                  <a:rPr lang="fa-IR" sz="6600" b="1" dirty="0" smtClean="0">
                    <a:solidFill>
                      <a:srgbClr val="7030A0"/>
                    </a:solidFill>
                    <a:latin typeface="Arabic Typesetting" pitchFamily="66" charset="-78"/>
                    <a:cs typeface="Arabic Typesetting" pitchFamily="66" charset="-78"/>
                  </a:rPr>
                  <a:t>اکسید کردن هموگلوبین توسط </a:t>
                </a:r>
                <a:r>
                  <a:rPr lang="en-US" sz="6600" b="1" dirty="0" smtClean="0">
                    <a:solidFill>
                      <a:srgbClr val="7030A0"/>
                    </a:solidFill>
                    <a:latin typeface="Arabic Typesetting" pitchFamily="66" charset="-78"/>
                    <a:cs typeface="Arabic Typesetting" pitchFamily="66" charset="-78"/>
                  </a:rPr>
                  <a:t>N</a:t>
                </a:r>
                <a14:m>
                  <m:oMath xmlns:m="http://schemas.openxmlformats.org/officeDocument/2006/math">
                    <m:sSub>
                      <m:sSubPr>
                        <m:ctrlPr>
                          <a:rPr lang="en-US" sz="6600" b="1" i="1" smtClean="0">
                            <a:solidFill>
                              <a:srgbClr val="7030A0"/>
                            </a:solidFill>
                            <a:latin typeface="Cambria Math" panose="02040503050406030204" pitchFamily="18" charset="0"/>
                            <a:cs typeface="Arabic Typesetting" pitchFamily="66" charset="-78"/>
                          </a:rPr>
                        </m:ctrlPr>
                      </m:sSubPr>
                      <m:e>
                        <m:r>
                          <a:rPr lang="en-US" sz="6600" b="1" i="0" smtClean="0">
                            <a:solidFill>
                              <a:srgbClr val="7030A0"/>
                            </a:solidFill>
                            <a:latin typeface="Cambria Math"/>
                            <a:cs typeface="Arabic Typesetting" pitchFamily="66" charset="-78"/>
                          </a:rPr>
                          <m:t>𝐨</m:t>
                        </m:r>
                      </m:e>
                      <m:sub>
                        <m:r>
                          <a:rPr lang="en-US" sz="6600" b="1" i="0" smtClean="0">
                            <a:solidFill>
                              <a:srgbClr val="7030A0"/>
                            </a:solidFill>
                            <a:latin typeface="Cambria Math"/>
                            <a:cs typeface="Arabic Typesetting" pitchFamily="66" charset="-78"/>
                          </a:rPr>
                          <m:t>𝟑</m:t>
                        </m:r>
                      </m:sub>
                    </m:sSub>
                  </m:oMath>
                </a14:m>
                <a:endParaRPr lang="en-US" sz="7200" b="1" dirty="0">
                  <a:latin typeface="Arabic Typesetting" pitchFamily="66" charset="-78"/>
                  <a:cs typeface="Arabic Typesetting" pitchFamily="66" charset="-78"/>
                </a:endParaRPr>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537089" y="339502"/>
                <a:ext cx="6168511" cy="2088232"/>
              </a:xfrm>
              <a:blipFill rotWithShape="0">
                <a:blip r:embed="rId2"/>
                <a:stretch>
                  <a:fillRect t="-11111" r="-6818" b="-25146"/>
                </a:stretch>
              </a:blipFill>
            </p:spPr>
            <p:txBody>
              <a:bodyPr/>
              <a:lstStyle/>
              <a:p>
                <a:r>
                  <a:rPr lang="en-US">
                    <a:noFill/>
                  </a:rPr>
                  <a:t> </a:t>
                </a:r>
              </a:p>
            </p:txBody>
          </p:sp>
        </mc:Fallback>
      </mc:AlternateContent>
      <p:sp>
        <p:nvSpPr>
          <p:cNvPr id="3" name="Subtitle 2"/>
          <p:cNvSpPr>
            <a:spLocks noGrp="1"/>
          </p:cNvSpPr>
          <p:nvPr>
            <p:ph type="subTitle" idx="1"/>
          </p:nvPr>
        </p:nvSpPr>
        <p:spPr>
          <a:xfrm>
            <a:off x="230444" y="2429139"/>
            <a:ext cx="6781799" cy="1060703"/>
          </a:xfrm>
        </p:spPr>
        <p:txBody>
          <a:bodyPr>
            <a:noAutofit/>
          </a:bodyPr>
          <a:lstStyle/>
          <a:p>
            <a:pPr algn="ctr"/>
            <a:r>
              <a:rPr lang="fa-IR" sz="5400" b="1" dirty="0" smtClean="0">
                <a:solidFill>
                  <a:schemeClr val="tx1">
                    <a:lumMod val="95000"/>
                    <a:lumOff val="5000"/>
                  </a:schemeClr>
                </a:solidFill>
                <a:latin typeface="Estrangelo Edessa" pitchFamily="66" charset="0"/>
                <a:cs typeface="Estrangelo Edessa" pitchFamily="66" charset="0"/>
              </a:rPr>
              <a:t>ارائه دهنده: مهسا  گرگین</a:t>
            </a:r>
            <a:endParaRPr lang="en-US" sz="5400" b="1" dirty="0">
              <a:solidFill>
                <a:schemeClr val="tx1">
                  <a:lumMod val="95000"/>
                  <a:lumOff val="5000"/>
                </a:schemeClr>
              </a:solidFill>
              <a:latin typeface="Estrangelo Edessa" pitchFamily="66" charset="0"/>
              <a:cs typeface="Estrangelo Edessa" pitchFamily="66" charset="0"/>
            </a:endParaRPr>
          </a:p>
        </p:txBody>
      </p:sp>
      <p:sp>
        <p:nvSpPr>
          <p:cNvPr id="4" name="Rectangle 3"/>
          <p:cNvSpPr/>
          <p:nvPr/>
        </p:nvSpPr>
        <p:spPr>
          <a:xfrm>
            <a:off x="230444" y="3663324"/>
            <a:ext cx="6781800" cy="646331"/>
          </a:xfrm>
          <a:prstGeom prst="rect">
            <a:avLst/>
          </a:prstGeom>
        </p:spPr>
        <p:txBody>
          <a:bodyPr wrap="square">
            <a:spAutoFit/>
          </a:bodyPr>
          <a:lstStyle/>
          <a:p>
            <a:pPr algn="r" rtl="1"/>
            <a:r>
              <a:rPr lang="fa-IR" dirty="0">
                <a:solidFill>
                  <a:prstClr val="black"/>
                </a:solidFill>
                <a:latin typeface="Arial Narrow" pitchFamily="34" charset="0"/>
                <a:cs typeface="Arial" pitchFamily="34" charset="0"/>
              </a:rPr>
              <a:t>اعضا گروه:حانیه جعفری، پوریا قاسم‌پور، وحید قاسم‌زاده، سمانه‌ قاسمی، مهسا گرگین،</a:t>
            </a:r>
            <a:endParaRPr lang="en-US" dirty="0">
              <a:solidFill>
                <a:prstClr val="black"/>
              </a:solidFill>
              <a:latin typeface="Arial Narrow" pitchFamily="34" charset="0"/>
              <a:cs typeface="Arial" pitchFamily="34" charset="0"/>
            </a:endParaRPr>
          </a:p>
          <a:p>
            <a:pPr algn="r" rtl="1"/>
            <a:r>
              <a:rPr lang="fa-IR" dirty="0">
                <a:solidFill>
                  <a:prstClr val="black"/>
                </a:solidFill>
                <a:latin typeface="Arial Narrow" pitchFamily="34" charset="0"/>
                <a:cs typeface="Arial" pitchFamily="34" charset="0"/>
              </a:rPr>
              <a:t> صدیقه نصیری، فاطمه نیک‌نژاد</a:t>
            </a:r>
            <a:endParaRPr lang="en-US" dirty="0">
              <a:solidFill>
                <a:prstClr val="black"/>
              </a:solidFill>
              <a:latin typeface="Arial Narrow" pitchFamily="34" charset="0"/>
              <a:cs typeface="Arial" pitchFamily="34" charset="0"/>
            </a:endParaRPr>
          </a:p>
        </p:txBody>
      </p:sp>
      <p:sp>
        <p:nvSpPr>
          <p:cNvPr id="6" name="TextBox 5"/>
          <p:cNvSpPr txBox="1"/>
          <p:nvPr/>
        </p:nvSpPr>
        <p:spPr>
          <a:xfrm>
            <a:off x="38100" y="4758166"/>
            <a:ext cx="685800" cy="369332"/>
          </a:xfrm>
          <a:prstGeom prst="rect">
            <a:avLst/>
          </a:prstGeom>
          <a:noFill/>
        </p:spPr>
        <p:txBody>
          <a:bodyPr wrap="square" rtlCol="0">
            <a:spAutoFit/>
          </a:bodyPr>
          <a:lstStyle/>
          <a:p>
            <a:r>
              <a:rPr lang="fa-IR" dirty="0">
                <a:solidFill>
                  <a:prstClr val="black"/>
                </a:solidFill>
                <a:latin typeface="Arabic Typesetting" pitchFamily="66" charset="-78"/>
                <a:cs typeface="Arabic Typesetting" pitchFamily="66" charset="-78"/>
              </a:rPr>
              <a:t>استاد میر</a:t>
            </a:r>
            <a:endParaRPr lang="en-US" dirty="0">
              <a:solidFill>
                <a:prstClr val="black"/>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8059194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solidFill>
                  <a:srgbClr val="7030A0"/>
                </a:solidFill>
              </a:rPr>
              <a:t>Case </a:t>
            </a:r>
            <a:r>
              <a:rPr lang="en-US" b="1" dirty="0" smtClean="0">
                <a:solidFill>
                  <a:srgbClr val="7030A0"/>
                </a:solidFill>
              </a:rPr>
              <a:t>presentation</a:t>
            </a:r>
            <a:endParaRPr lang="en-US" b="1" dirty="0">
              <a:solidFill>
                <a:srgbClr val="7030A0"/>
              </a:solidFill>
            </a:endParaRPr>
          </a:p>
        </p:txBody>
      </p:sp>
      <p:sp>
        <p:nvSpPr>
          <p:cNvPr id="3" name="Content Placeholder 2"/>
          <p:cNvSpPr>
            <a:spLocks noGrp="1"/>
          </p:cNvSpPr>
          <p:nvPr>
            <p:ph idx="1"/>
          </p:nvPr>
        </p:nvSpPr>
        <p:spPr/>
        <p:txBody>
          <a:bodyPr>
            <a:normAutofit fontScale="92500" lnSpcReduction="10000"/>
          </a:bodyPr>
          <a:lstStyle/>
          <a:p>
            <a:pPr algn="just" rtl="1">
              <a:buClr>
                <a:schemeClr val="tx1"/>
              </a:buClr>
              <a:buFont typeface="Wingdings" pitchFamily="2" charset="2"/>
              <a:buChar char="ü"/>
            </a:pPr>
            <a:r>
              <a:rPr lang="fa-IR" sz="2200" dirty="0">
                <a:cs typeface="B Nazanin" pitchFamily="2" charset="-78"/>
              </a:rPr>
              <a:t>خانمی 68 ساله دارای فشار خون بالا،در بخش مراقبت های </a:t>
            </a:r>
            <a:r>
              <a:rPr lang="fa-IR" sz="2200" dirty="0" smtClean="0">
                <a:cs typeface="B Nazanin" pitchFamily="2" charset="-78"/>
              </a:rPr>
              <a:t>ویژه(</a:t>
            </a:r>
            <a:r>
              <a:rPr lang="en-US" sz="2200" dirty="0" smtClean="0">
                <a:latin typeface="Algerian" pitchFamily="82" charset="0"/>
                <a:cs typeface="B Nazanin" pitchFamily="2" charset="-78"/>
              </a:rPr>
              <a:t>ICU</a:t>
            </a:r>
            <a:r>
              <a:rPr lang="fa-IR" sz="2200" dirty="0" smtClean="0">
                <a:cs typeface="B Nazanin" pitchFamily="2" charset="-78"/>
              </a:rPr>
              <a:t>)با </a:t>
            </a:r>
            <a:r>
              <a:rPr lang="fa-IR" sz="2200" dirty="0">
                <a:cs typeface="B Nazanin" pitchFamily="2" charset="-78"/>
              </a:rPr>
              <a:t>نیتروپروساید داخل وریدی به مدت 48 ساعت درحال درمان است.فشار خون بیمار به حالت طبیعی بازگشت. بیماراز احساس سوزش در گلو و دهان ،همچنین از احساس حالت تهوع ،استفراغ ،تعریق زیاد ،بی نظمی و ناراحتی در تنفس ،شکایت </a:t>
            </a:r>
            <a:r>
              <a:rPr lang="fa-IR" sz="2200" dirty="0" smtClean="0">
                <a:cs typeface="B Nazanin" pitchFamily="2" charset="-78"/>
              </a:rPr>
              <a:t>دارد</a:t>
            </a:r>
          </a:p>
          <a:p>
            <a:pPr algn="just" rtl="1">
              <a:buClr>
                <a:schemeClr val="tx1"/>
              </a:buClr>
              <a:buFont typeface="Wingdings" pitchFamily="2" charset="2"/>
              <a:buChar char="ü"/>
            </a:pPr>
            <a:endParaRPr lang="en-US" sz="2200" dirty="0">
              <a:cs typeface="B Nazanin" pitchFamily="2" charset="-78"/>
            </a:endParaRPr>
          </a:p>
          <a:p>
            <a:pPr algn="just" rtl="1">
              <a:buClr>
                <a:schemeClr val="tx1"/>
              </a:buClr>
              <a:buFont typeface="Wingdings" pitchFamily="2" charset="2"/>
              <a:buChar char="ü"/>
            </a:pPr>
            <a:r>
              <a:rPr lang="fa-IR" sz="2200" dirty="0">
                <a:cs typeface="B Nazanin" pitchFamily="2" charset="-78"/>
              </a:rPr>
              <a:t>پرستار متوجه بویی شبیه بادام شیرین ازتنفس بیمار شد. تجزیه گاز های خون شریانی ،اسیدوز متابولیک قابل توجه را نشان داد. ارزیابی سرم بیمار،وجود متابولیت نیتروپروساید یعنی تیوسیانات را در سطح سمی نشان داد</a:t>
            </a:r>
            <a:endParaRPr lang="en-US" sz="2200" dirty="0">
              <a:cs typeface="B Nazanin" pitchFamily="2" charset="-78"/>
            </a:endParaRPr>
          </a:p>
          <a:p>
            <a:pPr algn="just" rtl="1">
              <a:buClr>
                <a:schemeClr val="tx1"/>
              </a:buClr>
              <a:buFont typeface="Wingdings" pitchFamily="2" charset="2"/>
              <a:buChar char="ü"/>
            </a:pPr>
            <a:endParaRPr lang="en-US" sz="2200" dirty="0">
              <a:cs typeface="B Nazanin" pitchFamily="2" charset="-78"/>
            </a:endParaRPr>
          </a:p>
        </p:txBody>
      </p:sp>
    </p:spTree>
    <p:extLst>
      <p:ext uri="{BB962C8B-B14F-4D97-AF65-F5344CB8AC3E}">
        <p14:creationId xmlns:p14="http://schemas.microsoft.com/office/powerpoint/2010/main" val="3773314338"/>
      </p:ext>
    </p:extLst>
  </p:cSld>
  <p:clrMapOvr>
    <a:masterClrMapping/>
  </p:clrMapOvr>
  <p:transition spd="slow">
    <p:cov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solidFill>
                  <a:srgbClr val="7030A0"/>
                </a:solidFill>
              </a:rPr>
              <a:t>Case </a:t>
            </a:r>
            <a:r>
              <a:rPr lang="en-US" b="1" dirty="0" smtClean="0">
                <a:solidFill>
                  <a:srgbClr val="7030A0"/>
                </a:solidFill>
              </a:rPr>
              <a:t>presentation</a:t>
            </a:r>
            <a:endParaRPr lang="en-US" b="1" dirty="0">
              <a:solidFill>
                <a:srgbClr val="7030A0"/>
              </a:solidFill>
            </a:endParaRPr>
          </a:p>
        </p:txBody>
      </p:sp>
      <p:sp>
        <p:nvSpPr>
          <p:cNvPr id="3" name="Content Placeholder 2"/>
          <p:cNvSpPr>
            <a:spLocks noGrp="1"/>
          </p:cNvSpPr>
          <p:nvPr>
            <p:ph idx="1"/>
          </p:nvPr>
        </p:nvSpPr>
        <p:spPr/>
        <p:txBody>
          <a:bodyPr>
            <a:normAutofit fontScale="92500" lnSpcReduction="10000"/>
          </a:bodyPr>
          <a:lstStyle/>
          <a:p>
            <a:pPr algn="just" rtl="1">
              <a:buClr>
                <a:schemeClr val="tx1"/>
              </a:buClr>
              <a:buFont typeface="Wingdings" pitchFamily="2" charset="2"/>
              <a:buChar char="ü"/>
            </a:pPr>
            <a:r>
              <a:rPr lang="fa-IR" sz="2200" dirty="0">
                <a:cs typeface="B Nazanin" pitchFamily="2" charset="-78"/>
              </a:rPr>
              <a:t>خانمی 68 ساله دارای فشار خون بالا،در بخش مراقبت های </a:t>
            </a:r>
            <a:r>
              <a:rPr lang="fa-IR" sz="2200" dirty="0" smtClean="0">
                <a:cs typeface="B Nazanin" pitchFamily="2" charset="-78"/>
              </a:rPr>
              <a:t>ویژه(</a:t>
            </a:r>
            <a:r>
              <a:rPr lang="en-US" sz="2200" dirty="0" smtClean="0">
                <a:cs typeface="B Nazanin" pitchFamily="2" charset="-78"/>
              </a:rPr>
              <a:t>ICU</a:t>
            </a:r>
            <a:r>
              <a:rPr lang="fa-IR" sz="2200" dirty="0" smtClean="0">
                <a:cs typeface="B Nazanin" pitchFamily="2" charset="-78"/>
              </a:rPr>
              <a:t>)با </a:t>
            </a:r>
            <a:r>
              <a:rPr lang="fa-IR" sz="2200" dirty="0">
                <a:cs typeface="B Nazanin" pitchFamily="2" charset="-78"/>
              </a:rPr>
              <a:t>نیتروپروساید داخل وریدی به مدت 48 ساعت درحال درمان است.فشار خون بیمار به حالت طبیعی بازگشت. بیماراز احساس سوزش در گلو و دهان ،همچنین از احساس حالت تهوع ،استفراغ ،تعریق زیاد ،بی نظمی و ناراحتی در تنفس ،شکایت </a:t>
            </a:r>
            <a:r>
              <a:rPr lang="fa-IR" sz="2200" dirty="0" smtClean="0">
                <a:cs typeface="B Nazanin" pitchFamily="2" charset="-78"/>
              </a:rPr>
              <a:t>دارد</a:t>
            </a:r>
          </a:p>
          <a:p>
            <a:pPr algn="just" rtl="1">
              <a:buClr>
                <a:schemeClr val="tx1"/>
              </a:buClr>
              <a:buFont typeface="Wingdings" pitchFamily="2" charset="2"/>
              <a:buChar char="ü"/>
            </a:pPr>
            <a:endParaRPr lang="en-US" sz="2200" dirty="0">
              <a:cs typeface="B Nazanin" pitchFamily="2" charset="-78"/>
            </a:endParaRPr>
          </a:p>
          <a:p>
            <a:pPr algn="just" rtl="1">
              <a:buClr>
                <a:schemeClr val="tx1"/>
              </a:buClr>
              <a:buFont typeface="Wingdings" pitchFamily="2" charset="2"/>
              <a:buChar char="ü"/>
            </a:pPr>
            <a:r>
              <a:rPr lang="fa-IR" sz="2200" dirty="0">
                <a:cs typeface="B Nazanin" pitchFamily="2" charset="-78"/>
              </a:rPr>
              <a:t>پرستار متوجه بویی شبیه بادام شیرین ازتنفس بیمار شد. تجزیه گاز های خون شریانی ،اسیدوز متابولیک قابل توجه را نشان داد. ارزیابی سرم بیمار،وجود متابولیت نیتروپروساید یعنی تیوسیانات را در سطح سمی نشان داد</a:t>
            </a:r>
            <a:endParaRPr lang="en-US" sz="2200" dirty="0">
              <a:cs typeface="B Nazanin" pitchFamily="2" charset="-78"/>
            </a:endParaRPr>
          </a:p>
          <a:p>
            <a:pPr algn="just" rtl="1">
              <a:buClr>
                <a:schemeClr val="tx1"/>
              </a:buClr>
              <a:buFont typeface="Wingdings" pitchFamily="2" charset="2"/>
              <a:buChar char="ü"/>
            </a:pPr>
            <a:endParaRPr lang="en-US" sz="2200" dirty="0">
              <a:cs typeface="B Nazanin" pitchFamily="2" charset="-78"/>
            </a:endParaRPr>
          </a:p>
        </p:txBody>
      </p:sp>
    </p:spTree>
    <p:extLst>
      <p:ext uri="{BB962C8B-B14F-4D97-AF65-F5344CB8AC3E}">
        <p14:creationId xmlns:p14="http://schemas.microsoft.com/office/powerpoint/2010/main" val="4026618734"/>
      </p:ext>
    </p:extLst>
  </p:cSld>
  <p:clrMapOvr>
    <a:masterClrMapping/>
  </p:clrMapOvr>
  <p:transition spd="slow">
    <p:cov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600" b="1" dirty="0" smtClean="0">
                <a:solidFill>
                  <a:srgbClr val="7030A0"/>
                </a:solidFill>
                <a:cs typeface="B Nazanin" panose="00000400000000000000" pitchFamily="2" charset="-78"/>
              </a:rPr>
              <a:t>مکانیسم بیو شیمیایی</a:t>
            </a:r>
            <a:endParaRPr lang="fa-IR" sz="3600" b="1" dirty="0">
              <a:solidFill>
                <a:srgbClr val="7030A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rtl="1">
              <a:buClr>
                <a:schemeClr val="tx1"/>
              </a:buClr>
              <a:buFont typeface="Wingdings" pitchFamily="2" charset="2"/>
              <a:buChar char="ü"/>
            </a:pPr>
            <a:r>
              <a:rPr lang="fa-IR" sz="2000" dirty="0">
                <a:cs typeface="B Nazanin" pitchFamily="2" charset="-78"/>
              </a:rPr>
              <a:t>سیانید،سیتوکروم اکسیداز میتوکندریایی را مهار کرده،انتقال الکترون را مهار میکند و از مصرف اکسیژن جلوگیری میکند.</a:t>
            </a:r>
            <a:endParaRPr lang="en-US" sz="2000" dirty="0">
              <a:cs typeface="B Nazanin" pitchFamily="2" charset="-78"/>
            </a:endParaRPr>
          </a:p>
          <a:p>
            <a:pPr algn="just" rtl="1">
              <a:buClr>
                <a:schemeClr val="tx1"/>
              </a:buClr>
              <a:buFont typeface="Wingdings" pitchFamily="2" charset="2"/>
              <a:buChar char="ü"/>
            </a:pPr>
            <a:r>
              <a:rPr lang="fa-IR" sz="2000" dirty="0">
                <a:cs typeface="B Nazanin" pitchFamily="2" charset="-78"/>
              </a:rPr>
              <a:t>نتیجه ثانویه متابولیسم بی هوازی </a:t>
            </a:r>
            <a:r>
              <a:rPr lang="fa-IR" sz="2000" dirty="0" smtClean="0">
                <a:cs typeface="B Nazanin" pitchFamily="2" charset="-78"/>
              </a:rPr>
              <a:t>      اسیدوز </a:t>
            </a:r>
            <a:r>
              <a:rPr lang="fa-IR" sz="2000" dirty="0">
                <a:cs typeface="B Nazanin" pitchFamily="2" charset="-78"/>
              </a:rPr>
              <a:t>لاکتیک اسید</a:t>
            </a:r>
            <a:endParaRPr lang="en-US" sz="2000" dirty="0">
              <a:cs typeface="B Nazanin" pitchFamily="2" charset="-78"/>
            </a:endParaRPr>
          </a:p>
          <a:p>
            <a:pPr algn="just" rtl="1">
              <a:buClr>
                <a:schemeClr val="tx1"/>
              </a:buClr>
              <a:buFont typeface="Wingdings" pitchFamily="2" charset="2"/>
              <a:buChar char="ü"/>
            </a:pPr>
            <a:r>
              <a:rPr lang="fa-IR" sz="2000" dirty="0">
                <a:cs typeface="B Nazanin" pitchFamily="2" charset="-78"/>
              </a:rPr>
              <a:t>در عمل یا باید نیتروپروساید به صورت کوتاه مدت استفاده شود یا اینکه سطح تیو سیانات خون پایین اورده شود.(تیوسیانات حاصل متابولیز نیترو پروساید است</a:t>
            </a:r>
            <a:r>
              <a:rPr lang="fa-IR" sz="2000" dirty="0" smtClean="0">
                <a:cs typeface="B Nazanin" pitchFamily="2" charset="-78"/>
              </a:rPr>
              <a:t>)</a:t>
            </a:r>
            <a:endParaRPr lang="en-US" sz="2000" dirty="0">
              <a:cs typeface="B Nazanin" pitchFamily="2" charset="-78"/>
            </a:endParaRPr>
          </a:p>
        </p:txBody>
      </p:sp>
      <p:sp>
        <p:nvSpPr>
          <p:cNvPr id="5" name="Left Arrow 4"/>
          <p:cNvSpPr/>
          <p:nvPr/>
        </p:nvSpPr>
        <p:spPr>
          <a:xfrm>
            <a:off x="3696292" y="2495550"/>
            <a:ext cx="360040" cy="144016"/>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56485210"/>
      </p:ext>
    </p:extLst>
  </p:cSld>
  <p:clrMapOvr>
    <a:masterClrMapping/>
  </p:clrMapOvr>
  <p:transition spd="slow">
    <p:cov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0"/>
            <a:ext cx="5855547" cy="470535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347198"/>
            <a:ext cx="2895600" cy="2010953"/>
          </a:xfrm>
          <a:prstGeom prst="rect">
            <a:avLst/>
          </a:prstGeom>
        </p:spPr>
      </p:pic>
    </p:spTree>
    <p:extLst>
      <p:ext uri="{BB962C8B-B14F-4D97-AF65-F5344CB8AC3E}">
        <p14:creationId xmlns:p14="http://schemas.microsoft.com/office/powerpoint/2010/main" val="36464395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r>
              <a:rPr lang="fa-IR" sz="4000" b="1" i="1" dirty="0" smtClean="0">
                <a:solidFill>
                  <a:srgbClr val="FF0000"/>
                </a:solidFill>
                <a:cs typeface="B Nazanin" pitchFamily="2" charset="-78"/>
              </a:rPr>
              <a:t> </a:t>
            </a:r>
            <a:r>
              <a:rPr lang="fa-IR" sz="4000" b="1" dirty="0" smtClean="0">
                <a:solidFill>
                  <a:srgbClr val="7030A0"/>
                </a:solidFill>
                <a:cs typeface="B Nazanin" pitchFamily="2" charset="-78"/>
              </a:rPr>
              <a:t>روند</a:t>
            </a:r>
            <a:endParaRPr lang="fa-IR" sz="4000" b="1" dirty="0">
              <a:solidFill>
                <a:srgbClr val="7030A0"/>
              </a:solidFill>
              <a:cs typeface="B Nazanin" pitchFamily="2" charset="-78"/>
            </a:endParaRPr>
          </a:p>
        </p:txBody>
      </p:sp>
      <p:sp>
        <p:nvSpPr>
          <p:cNvPr id="3" name="Content Placeholder 2"/>
          <p:cNvSpPr>
            <a:spLocks noGrp="1"/>
          </p:cNvSpPr>
          <p:nvPr>
            <p:ph idx="1"/>
          </p:nvPr>
        </p:nvSpPr>
        <p:spPr>
          <a:xfrm>
            <a:off x="251520" y="1314450"/>
            <a:ext cx="6835080" cy="3705571"/>
          </a:xfrm>
        </p:spPr>
        <p:txBody>
          <a:bodyPr>
            <a:noAutofit/>
          </a:bodyPr>
          <a:lstStyle/>
          <a:p>
            <a:pPr algn="just" rtl="1">
              <a:buClr>
                <a:schemeClr val="tx1"/>
              </a:buClr>
              <a:buFont typeface="Wingdings" pitchFamily="2" charset="2"/>
              <a:buChar char="ü"/>
            </a:pPr>
            <a:r>
              <a:rPr lang="fa-IR" sz="2000" dirty="0">
                <a:cs typeface="B Nazanin" pitchFamily="2" charset="-78"/>
              </a:rPr>
              <a:t>نیترو پروساید ماده گشاد کننده عروق است و در اثر گشاد شدن عروق کاهش فشار خون داریم.این دارو دارای یک گروه نیتروسل(</a:t>
            </a:r>
            <a:r>
              <a:rPr lang="en-US" sz="2000" dirty="0">
                <a:latin typeface="Arial" panose="020B0604020202020204" pitchFamily="34" charset="0"/>
                <a:cs typeface="Arial" panose="020B0604020202020204" pitchFamily="34" charset="0"/>
              </a:rPr>
              <a:t>NO</a:t>
            </a:r>
            <a:r>
              <a:rPr lang="fa-IR" sz="2000" dirty="0">
                <a:cs typeface="B Nazanin" pitchFamily="2" charset="-78"/>
              </a:rPr>
              <a:t>) است که به صورت نیتریک اسید وارد جریان خون میشود ومیتواند به داخل دیواره عروق حرکت کند و عروق را گشاد کند</a:t>
            </a:r>
            <a:endParaRPr lang="en-US" sz="2000" dirty="0">
              <a:cs typeface="B Nazanin" pitchFamily="2" charset="-78"/>
            </a:endParaRPr>
          </a:p>
          <a:p>
            <a:pPr algn="just" rtl="1">
              <a:buClr>
                <a:schemeClr val="tx1"/>
              </a:buClr>
              <a:buFont typeface="Wingdings" pitchFamily="2" charset="2"/>
              <a:buChar char="ü"/>
            </a:pPr>
            <a:r>
              <a:rPr lang="fa-IR" sz="2000" dirty="0">
                <a:cs typeface="B Nazanin" pitchFamily="2" charset="-78"/>
              </a:rPr>
              <a:t>در واقع نیترو پروساید بدون هیچ واسطه دیگری نیتریک اسید را به وجود میاورد</a:t>
            </a:r>
            <a:endParaRPr lang="en-US" sz="2000" dirty="0">
              <a:cs typeface="B Nazanin" pitchFamily="2" charset="-78"/>
            </a:endParaRPr>
          </a:p>
          <a:p>
            <a:pPr algn="just" rtl="1">
              <a:buClr>
                <a:schemeClr val="tx1"/>
              </a:buClr>
              <a:buFont typeface="Wingdings" pitchFamily="2" charset="2"/>
              <a:buChar char="ü"/>
            </a:pPr>
            <a:r>
              <a:rPr lang="fa-IR" sz="2000" dirty="0">
                <a:cs typeface="B Nazanin" pitchFamily="2" charset="-78"/>
              </a:rPr>
              <a:t>علاوه بر نیتروسل(</a:t>
            </a:r>
            <a:r>
              <a:rPr lang="en-US" sz="2000" dirty="0">
                <a:latin typeface="Arial" panose="020B0604020202020204" pitchFamily="34" charset="0"/>
                <a:cs typeface="Arial" panose="020B0604020202020204" pitchFamily="34" charset="0"/>
              </a:rPr>
              <a:t>NO</a:t>
            </a:r>
            <a:r>
              <a:rPr lang="fa-IR" sz="2000" dirty="0">
                <a:cs typeface="B Nazanin" pitchFamily="2" charset="-78"/>
              </a:rPr>
              <a:t>)،نیتروپروساید دارای 5 یون سیانید است(تقریبا نیمی از وزن مولکول </a:t>
            </a:r>
            <a:r>
              <a:rPr lang="fa-IR" sz="2000" dirty="0" smtClean="0">
                <a:cs typeface="B Nazanin" pitchFamily="2" charset="-78"/>
              </a:rPr>
              <a:t>اصلی )</a:t>
            </a:r>
            <a:endParaRPr lang="en-US" sz="2000" dirty="0">
              <a:cs typeface="B Nazanin" pitchFamily="2" charset="-78"/>
            </a:endParaRPr>
          </a:p>
          <a:p>
            <a:pPr algn="just" rtl="1">
              <a:buClr>
                <a:schemeClr val="tx1"/>
              </a:buClr>
              <a:buFont typeface="Wingdings" pitchFamily="2" charset="2"/>
              <a:buChar char="ü"/>
            </a:pPr>
            <a:r>
              <a:rPr lang="fa-IR" sz="2000" dirty="0">
                <a:cs typeface="B Nazanin" pitchFamily="2" charset="-78"/>
              </a:rPr>
              <a:t>در حالت عادی اکسیژن به سیتو کروم اکسیداز متصل میشود.این سیانید ها به علت شباهت ساختاری با اکسیژن به سیتو کروم اکسیداز متصل شده و ان را مهار میکنند</a:t>
            </a:r>
            <a:endParaRPr lang="en-US" sz="2000" dirty="0">
              <a:cs typeface="B Nazanin" pitchFamily="2" charset="-78"/>
            </a:endParaRPr>
          </a:p>
          <a:p>
            <a:pPr algn="just">
              <a:buClr>
                <a:schemeClr val="tx1"/>
              </a:buClr>
              <a:buFont typeface="Wingdings" pitchFamily="2" charset="2"/>
              <a:buChar char="ü"/>
            </a:pPr>
            <a:endParaRPr lang="fa-IR" sz="2000" dirty="0">
              <a:cs typeface="B Nazanin" pitchFamily="2" charset="-78"/>
            </a:endParaRPr>
          </a:p>
        </p:txBody>
      </p:sp>
    </p:spTree>
    <p:extLst>
      <p:ext uri="{BB962C8B-B14F-4D97-AF65-F5344CB8AC3E}">
        <p14:creationId xmlns:p14="http://schemas.microsoft.com/office/powerpoint/2010/main" val="642225914"/>
      </p:ext>
    </p:extLst>
  </p:cSld>
  <p:clrMapOvr>
    <a:masterClrMapping/>
  </p:clrMapOvr>
  <p:transition spd="slow">
    <p:cov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07504" y="123478"/>
            <a:ext cx="8856984" cy="871008"/>
          </a:xfrm>
          <a:prstGeom prst="rect">
            <a:avLst/>
          </a:prstGeom>
        </p:spPr>
        <p:txBody>
          <a:bodyPr wrap="square">
            <a:spAutoFit/>
          </a:bodyPr>
          <a:lstStyle/>
          <a:p>
            <a:pPr algn="just" rtl="1">
              <a:lnSpc>
                <a:spcPct val="115000"/>
              </a:lnSpc>
              <a:spcAft>
                <a:spcPts val="1000"/>
              </a:spcAft>
            </a:pPr>
            <a:r>
              <a:rPr lang="fa-IR" sz="2200" dirty="0">
                <a:latin typeface="Calibri"/>
                <a:ea typeface="Calibri"/>
                <a:cs typeface="B Nazanin"/>
              </a:rPr>
              <a:t>دیگر نقاط زنجیره نتقال الکترون نیز میتوانند بر پایه شباهت ساختاری به اجزاء آنزیم یا یک سوبسترا مکانی برای مهار شدن محسوب شوند. </a:t>
            </a:r>
            <a:endParaRPr lang="en-US" sz="2200" dirty="0">
              <a:effectLst/>
              <a:latin typeface="Calibri"/>
              <a:ea typeface="Calibri"/>
              <a:cs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1652452876"/>
              </p:ext>
            </p:extLst>
          </p:nvPr>
        </p:nvGraphicFramePr>
        <p:xfrm>
          <a:off x="1259632" y="987574"/>
          <a:ext cx="6624736" cy="2088230"/>
        </p:xfrm>
        <a:graphic>
          <a:graphicData uri="http://schemas.openxmlformats.org/drawingml/2006/table">
            <a:tbl>
              <a:tblPr rtl="1" firstRow="1" bandRow="1">
                <a:tableStyleId>{21E4AEA4-8DFA-4A89-87EB-49C32662AFE0}</a:tableStyleId>
              </a:tblPr>
              <a:tblGrid>
                <a:gridCol w="3290037"/>
                <a:gridCol w="3334699"/>
              </a:tblGrid>
              <a:tr h="417646">
                <a:tc>
                  <a:txBody>
                    <a:bodyPr/>
                    <a:lstStyle/>
                    <a:p>
                      <a:pPr rtl="1"/>
                      <a:r>
                        <a:rPr lang="fa-IR" dirty="0" smtClean="0"/>
                        <a:t>مهار شونده در زنجیره تنفسی</a:t>
                      </a:r>
                      <a:endParaRPr lang="fa-IR" dirty="0"/>
                    </a:p>
                  </a:txBody>
                  <a:tcPr/>
                </a:tc>
                <a:tc>
                  <a:txBody>
                    <a:bodyPr/>
                    <a:lstStyle/>
                    <a:p>
                      <a:pPr rtl="1"/>
                      <a:r>
                        <a:rPr lang="fa-IR" dirty="0" smtClean="0"/>
                        <a:t>مهار کننده</a:t>
                      </a:r>
                      <a:endParaRPr lang="fa-IR" dirty="0"/>
                    </a:p>
                  </a:txBody>
                  <a:tcPr/>
                </a:tc>
              </a:tr>
              <a:tr h="417646">
                <a:tc>
                  <a:txBody>
                    <a:bodyPr/>
                    <a:lstStyle/>
                    <a:p>
                      <a:pPr algn="r" rtl="1"/>
                      <a:r>
                        <a:rPr lang="en-US" sz="1800" dirty="0" smtClean="0"/>
                        <a:t>ATP</a:t>
                      </a:r>
                      <a:r>
                        <a:rPr lang="fa-IR" sz="2000" dirty="0" smtClean="0"/>
                        <a:t>سنتاز</a:t>
                      </a:r>
                      <a:endParaRPr lang="fa-IR" sz="2000" dirty="0">
                        <a:cs typeface="B Nazanin" pitchFamily="2" charset="-78"/>
                      </a:endParaRPr>
                    </a:p>
                  </a:txBody>
                  <a:tcPr/>
                </a:tc>
                <a:tc>
                  <a:txBody>
                    <a:bodyPr/>
                    <a:lstStyle/>
                    <a:p>
                      <a:pPr algn="r" rtl="1"/>
                      <a:r>
                        <a:rPr lang="fa-IR" dirty="0" smtClean="0"/>
                        <a:t>الیگومایسین</a:t>
                      </a:r>
                      <a:endParaRPr lang="fa-IR" dirty="0">
                        <a:cs typeface="B Nazanin" pitchFamily="2" charset="-78"/>
                      </a:endParaRPr>
                    </a:p>
                  </a:txBody>
                  <a:tcPr/>
                </a:tc>
              </a:tr>
              <a:tr h="417646">
                <a:tc>
                  <a:txBody>
                    <a:bodyPr/>
                    <a:lstStyle/>
                    <a:p>
                      <a:pPr algn="r" rtl="1"/>
                      <a:r>
                        <a:rPr lang="fa-IR" dirty="0" smtClean="0"/>
                        <a:t>کمپلکس</a:t>
                      </a:r>
                      <a:r>
                        <a:rPr lang="en-US" dirty="0" smtClean="0"/>
                        <a:t>I</a:t>
                      </a:r>
                      <a:r>
                        <a:rPr lang="fa-IR" dirty="0" smtClean="0"/>
                        <a:t>:</a:t>
                      </a:r>
                      <a:r>
                        <a:rPr lang="en-US" dirty="0" smtClean="0"/>
                        <a:t>NADH</a:t>
                      </a:r>
                      <a:r>
                        <a:rPr lang="fa-IR" dirty="0" smtClean="0"/>
                        <a:t> و کو</a:t>
                      </a:r>
                      <a:r>
                        <a:rPr lang="fa-IR" baseline="0" dirty="0" smtClean="0"/>
                        <a:t> انزیم </a:t>
                      </a:r>
                      <a:r>
                        <a:rPr lang="en-US" sz="2000" baseline="0" dirty="0" smtClean="0"/>
                        <a:t>Q</a:t>
                      </a:r>
                      <a:r>
                        <a:rPr lang="en-US" baseline="0" dirty="0" smtClean="0"/>
                        <a:t> </a:t>
                      </a:r>
                      <a:r>
                        <a:rPr lang="fa-IR" baseline="0" dirty="0" smtClean="0"/>
                        <a:t>ردوکتاز</a:t>
                      </a:r>
                      <a:endParaRPr lang="fa-IR" dirty="0">
                        <a:cs typeface="B Nazanin" pitchFamily="2" charset="-78"/>
                      </a:endParaRPr>
                    </a:p>
                  </a:txBody>
                  <a:tcPr/>
                </a:tc>
                <a:tc>
                  <a:txBody>
                    <a:bodyPr/>
                    <a:lstStyle/>
                    <a:p>
                      <a:pPr algn="r" rtl="1"/>
                      <a:r>
                        <a:rPr lang="fa-IR" dirty="0" smtClean="0"/>
                        <a:t>پریسیدین </a:t>
                      </a:r>
                      <a:r>
                        <a:rPr lang="en-US" dirty="0" smtClean="0"/>
                        <a:t>A</a:t>
                      </a:r>
                      <a:endParaRPr lang="fa-IR" dirty="0">
                        <a:latin typeface="Arial" panose="020B0604020202020204" pitchFamily="34" charset="0"/>
                        <a:cs typeface="Arial" panose="020B0604020202020204" pitchFamily="34" charset="0"/>
                      </a:endParaRPr>
                    </a:p>
                  </a:txBody>
                  <a:tcPr/>
                </a:tc>
              </a:tr>
              <a:tr h="417646">
                <a:tc>
                  <a:txBody>
                    <a:bodyPr/>
                    <a:lstStyle/>
                    <a:p>
                      <a:pPr algn="r" rtl="1"/>
                      <a:r>
                        <a:rPr lang="fa-IR" dirty="0" smtClean="0"/>
                        <a:t>کمپلکس</a:t>
                      </a:r>
                      <a:r>
                        <a:rPr lang="en-US" dirty="0" smtClean="0"/>
                        <a:t>III</a:t>
                      </a:r>
                      <a:r>
                        <a:rPr lang="fa-IR" dirty="0" smtClean="0"/>
                        <a:t>:سیتو</a:t>
                      </a:r>
                      <a:r>
                        <a:rPr lang="fa-IR" baseline="0" dirty="0" smtClean="0"/>
                        <a:t> کروم </a:t>
                      </a:r>
                      <a:r>
                        <a:rPr lang="en-US" baseline="0" dirty="0" smtClean="0"/>
                        <a:t>C</a:t>
                      </a:r>
                      <a:endParaRPr lang="fa-IR" b="1" dirty="0">
                        <a:latin typeface="Arial" panose="020B0604020202020204" pitchFamily="34" charset="0"/>
                        <a:cs typeface="Arial" panose="020B0604020202020204" pitchFamily="34" charset="0"/>
                      </a:endParaRPr>
                    </a:p>
                  </a:txBody>
                  <a:tcPr/>
                </a:tc>
                <a:tc>
                  <a:txBody>
                    <a:bodyPr/>
                    <a:lstStyle/>
                    <a:p>
                      <a:pPr algn="r" rtl="1"/>
                      <a:r>
                        <a:rPr lang="fa-IR" dirty="0" smtClean="0"/>
                        <a:t>آنتی مایسین</a:t>
                      </a:r>
                      <a:endParaRPr lang="fa-IR" dirty="0">
                        <a:cs typeface="B Nazanin" pitchFamily="2" charset="-78"/>
                      </a:endParaRPr>
                    </a:p>
                  </a:txBody>
                  <a:tcPr/>
                </a:tc>
              </a:tr>
              <a:tr h="417646">
                <a:tc>
                  <a:txBody>
                    <a:bodyPr/>
                    <a:lstStyle/>
                    <a:p>
                      <a:pPr algn="r" rtl="1"/>
                      <a:r>
                        <a:rPr lang="fa-IR" dirty="0" smtClean="0"/>
                        <a:t>کمپلکس </a:t>
                      </a:r>
                      <a:r>
                        <a:rPr lang="en-US" dirty="0" smtClean="0"/>
                        <a:t>IV</a:t>
                      </a:r>
                      <a:r>
                        <a:rPr lang="fa-IR" dirty="0" smtClean="0"/>
                        <a:t>:سیتوکروم</a:t>
                      </a:r>
                      <a:r>
                        <a:rPr lang="fa-IR" baseline="0" dirty="0" smtClean="0"/>
                        <a:t> اکسیداز</a:t>
                      </a:r>
                      <a:endParaRPr lang="fa-IR" dirty="0">
                        <a:cs typeface="B Nazanin" pitchFamily="2" charset="-78"/>
                      </a:endParaRPr>
                    </a:p>
                  </a:txBody>
                  <a:tcPr/>
                </a:tc>
                <a:tc>
                  <a:txBody>
                    <a:bodyPr/>
                    <a:lstStyle/>
                    <a:p>
                      <a:pPr algn="r" rtl="1"/>
                      <a:r>
                        <a:rPr lang="fa-IR" dirty="0" smtClean="0"/>
                        <a:t>یون سیانید</a:t>
                      </a:r>
                      <a:endParaRPr lang="fa-IR" dirty="0">
                        <a:cs typeface="B Nazanin" pitchFamily="2" charset="-78"/>
                      </a:endParaRPr>
                    </a:p>
                  </a:txBody>
                  <a:tcPr/>
                </a:tc>
              </a:tr>
            </a:tbl>
          </a:graphicData>
        </a:graphic>
      </p:graphicFrame>
      <p:sp>
        <p:nvSpPr>
          <p:cNvPr id="6" name="Rectangle 5"/>
          <p:cNvSpPr/>
          <p:nvPr/>
        </p:nvSpPr>
        <p:spPr>
          <a:xfrm>
            <a:off x="107504" y="4011910"/>
            <a:ext cx="8856984" cy="769441"/>
          </a:xfrm>
          <a:prstGeom prst="rect">
            <a:avLst/>
          </a:prstGeom>
        </p:spPr>
        <p:txBody>
          <a:bodyPr wrap="square">
            <a:spAutoFit/>
          </a:bodyPr>
          <a:lstStyle/>
          <a:p>
            <a:pPr algn="just" rtl="1"/>
            <a:r>
              <a:rPr lang="fa-IR" sz="2200" dirty="0">
                <a:cs typeface="B Nazanin" pitchFamily="2" charset="-78"/>
              </a:rPr>
              <a:t>پس وقتی سیانید حاصل از نیتروپروساید ازاد میشود به کمپلکس </a:t>
            </a:r>
            <a:r>
              <a:rPr lang="en-US" sz="2200" dirty="0">
                <a:cs typeface="B Nazanin" pitchFamily="2" charset="-78"/>
              </a:rPr>
              <a:t>IV</a:t>
            </a:r>
            <a:r>
              <a:rPr lang="fa-IR" sz="2200" dirty="0">
                <a:cs typeface="B Nazanin" pitchFamily="2" charset="-78"/>
              </a:rPr>
              <a:t> متصل میشود  و انرا مهار </a:t>
            </a:r>
            <a:r>
              <a:rPr lang="fa-IR" sz="2200" dirty="0" smtClean="0">
                <a:cs typeface="B Nazanin" pitchFamily="2" charset="-78"/>
              </a:rPr>
              <a:t>میکند         .      زنجیره </a:t>
            </a:r>
            <a:r>
              <a:rPr lang="fa-IR" sz="2200" dirty="0">
                <a:cs typeface="B Nazanin" pitchFamily="2" charset="-78"/>
              </a:rPr>
              <a:t>انتقال الکترون مهار میشود</a:t>
            </a:r>
            <a:endParaRPr lang="en-US" sz="2200" dirty="0">
              <a:cs typeface="B Nazanin" pitchFamily="2" charset="-78"/>
            </a:endParaRPr>
          </a:p>
        </p:txBody>
      </p:sp>
      <p:sp>
        <p:nvSpPr>
          <p:cNvPr id="7" name="Left Arrow 6"/>
          <p:cNvSpPr/>
          <p:nvPr/>
        </p:nvSpPr>
        <p:spPr>
          <a:xfrm>
            <a:off x="8532440" y="4515966"/>
            <a:ext cx="360040"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999154786"/>
      </p:ext>
    </p:extLst>
  </p:cSld>
  <p:clrMapOvr>
    <a:masterClrMapping/>
  </p:clrMapOvr>
  <p:transition spd="slow">
    <p:cov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3" y="123478"/>
            <a:ext cx="8784976" cy="3456384"/>
          </a:xfrm>
          <a:prstGeom prst="rect">
            <a:avLst/>
          </a:prstGeom>
        </p:spPr>
      </p:pic>
      <p:sp>
        <p:nvSpPr>
          <p:cNvPr id="4" name="Rectangle 3"/>
          <p:cNvSpPr/>
          <p:nvPr/>
        </p:nvSpPr>
        <p:spPr>
          <a:xfrm>
            <a:off x="179512" y="3723878"/>
            <a:ext cx="8784975" cy="1323439"/>
          </a:xfrm>
          <a:prstGeom prst="rect">
            <a:avLst/>
          </a:prstGeom>
        </p:spPr>
        <p:txBody>
          <a:bodyPr wrap="square">
            <a:spAutoFit/>
          </a:bodyPr>
          <a:lstStyle/>
          <a:p>
            <a:pPr algn="just" rtl="1"/>
            <a:r>
              <a:rPr lang="fa-IR" sz="2000" dirty="0">
                <a:cs typeface="B Nazanin" pitchFamily="2" charset="-78"/>
              </a:rPr>
              <a:t>سیتوکروم ‌‌اکسیداز(کمپلکس </a:t>
            </a:r>
            <a:r>
              <a:rPr lang="en-US" sz="2000" dirty="0">
                <a:latin typeface="Andalus" pitchFamily="18" charset="-78"/>
                <a:cs typeface="Andalus" pitchFamily="18" charset="-78"/>
              </a:rPr>
              <a:t>IV</a:t>
            </a:r>
            <a:r>
              <a:rPr lang="fa-IR" sz="2000" dirty="0">
                <a:cs typeface="B Nazanin" pitchFamily="2" charset="-78"/>
              </a:rPr>
              <a:t>) اخرین انزیم زنجیره تنفس میتوکندری است که وظیفه ان انتقال الکترون احیا شده از سیتوکروم احیا شده به اکسیژن است</a:t>
            </a:r>
            <a:endParaRPr lang="en-US" sz="2000" dirty="0">
              <a:cs typeface="B Nazanin" pitchFamily="2" charset="-78"/>
            </a:endParaRPr>
          </a:p>
          <a:p>
            <a:pPr algn="just" rtl="1"/>
            <a:r>
              <a:rPr lang="fa-IR" sz="2000" dirty="0">
                <a:cs typeface="B Nazanin" pitchFamily="2" charset="-78"/>
              </a:rPr>
              <a:t>سیتوکروم اکسیداز به عنوان خرین اکسیداز زنجیره انتقال الکترون با مصرف 4 الکترون منجر به تبدیل </a:t>
            </a:r>
            <a:r>
              <a:rPr lang="en-US" sz="2000" dirty="0">
                <a:latin typeface="Arial" panose="020B0604020202020204" pitchFamily="34" charset="0"/>
                <a:cs typeface="Arial" panose="020B0604020202020204" pitchFamily="34" charset="0"/>
              </a:rPr>
              <a:t>O</a:t>
            </a:r>
            <a:r>
              <a:rPr lang="en-US" sz="2000" baseline="-25000" dirty="0">
                <a:latin typeface="Arial" panose="020B0604020202020204" pitchFamily="34" charset="0"/>
                <a:cs typeface="Arial" panose="020B0604020202020204" pitchFamily="34" charset="0"/>
              </a:rPr>
              <a:t>2</a:t>
            </a:r>
            <a:r>
              <a:rPr lang="fa-IR" sz="2000" dirty="0">
                <a:cs typeface="B Nazanin" pitchFamily="2" charset="-78"/>
              </a:rPr>
              <a:t> به </a:t>
            </a:r>
            <a:r>
              <a:rPr lang="en-US" sz="2000" dirty="0">
                <a:latin typeface="Arial" panose="020B0604020202020204" pitchFamily="34" charset="0"/>
                <a:cs typeface="Arial" panose="020B0604020202020204" pitchFamily="34" charset="0"/>
              </a:rPr>
              <a:t>H</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O</a:t>
            </a:r>
            <a:r>
              <a:rPr lang="en-US" sz="2000" dirty="0">
                <a:cs typeface="B Nazanin" pitchFamily="2" charset="-78"/>
              </a:rPr>
              <a:t> </a:t>
            </a:r>
            <a:r>
              <a:rPr lang="fa-IR" sz="2000" dirty="0">
                <a:cs typeface="B Nazanin" pitchFamily="2" charset="-78"/>
              </a:rPr>
              <a:t>میشود .در صورت مسمومیت با سیانید این اکسیداز مهار میشود</a:t>
            </a:r>
            <a:endParaRPr lang="en-US" sz="2000" dirty="0">
              <a:cs typeface="B Nazanin" pitchFamily="2" charset="-78"/>
            </a:endParaRPr>
          </a:p>
        </p:txBody>
      </p:sp>
    </p:spTree>
    <p:extLst>
      <p:ext uri="{BB962C8B-B14F-4D97-AF65-F5344CB8AC3E}">
        <p14:creationId xmlns:p14="http://schemas.microsoft.com/office/powerpoint/2010/main" val="4270122033"/>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11759" y="152705"/>
            <a:ext cx="6447501" cy="990600"/>
          </a:xfrm>
        </p:spPr>
        <p:txBody>
          <a:bodyPr>
            <a:normAutofit/>
          </a:bodyPr>
          <a:lstStyle/>
          <a:p>
            <a:pPr algn="r"/>
            <a:r>
              <a:rPr lang="fa-IR" sz="4400" b="1" dirty="0">
                <a:solidFill>
                  <a:srgbClr val="7030A0"/>
                </a:solidFill>
                <a:cs typeface="B Nazanin" pitchFamily="2" charset="-78"/>
              </a:rPr>
              <a:t>درمان با </a:t>
            </a:r>
            <a:r>
              <a:rPr lang="fa-IR" sz="4400" b="1" dirty="0" smtClean="0">
                <a:solidFill>
                  <a:srgbClr val="7030A0"/>
                </a:solidFill>
                <a:cs typeface="B Nazanin" pitchFamily="2" charset="-78"/>
              </a:rPr>
              <a:t>نیترات</a:t>
            </a:r>
            <a:endParaRPr lang="fa-IR" sz="4400" b="1" dirty="0">
              <a:solidFill>
                <a:srgbClr val="7030A0"/>
              </a:solidFill>
              <a:cs typeface="B Nazanin" pitchFamily="2" charset="-78"/>
            </a:endParaRPr>
          </a:p>
        </p:txBody>
      </p:sp>
      <p:sp>
        <p:nvSpPr>
          <p:cNvPr id="3" name="Content Placeholder 2"/>
          <p:cNvSpPr>
            <a:spLocks noGrp="1"/>
          </p:cNvSpPr>
          <p:nvPr>
            <p:ph idx="1"/>
          </p:nvPr>
        </p:nvSpPr>
        <p:spPr>
          <a:xfrm>
            <a:off x="457200" y="1314451"/>
            <a:ext cx="8229600" cy="1545331"/>
          </a:xfrm>
        </p:spPr>
        <p:txBody>
          <a:bodyPr>
            <a:normAutofit/>
          </a:bodyPr>
          <a:lstStyle/>
          <a:p>
            <a:pPr algn="just" rtl="1">
              <a:buClrTx/>
              <a:buFont typeface="Wingdings" pitchFamily="2" charset="2"/>
              <a:buChar char="ü"/>
            </a:pPr>
            <a:r>
              <a:rPr lang="fa-IR" sz="2000" dirty="0">
                <a:cs typeface="B Nazanin" pitchFamily="2" charset="-78"/>
              </a:rPr>
              <a:t>نیترات قادر است هموگلوبین را به مت‌هموگلوبین که میل بیشتری به سیانید </a:t>
            </a:r>
            <a:r>
              <a:rPr lang="fa-IR" sz="2000" dirty="0" smtClean="0">
                <a:cs typeface="B Nazanin" pitchFamily="2" charset="-78"/>
              </a:rPr>
              <a:t>دارد      </a:t>
            </a:r>
            <a:r>
              <a:rPr lang="en-US" sz="2000" dirty="0" smtClean="0">
                <a:cs typeface="B Nazanin" pitchFamily="2" charset="-78"/>
              </a:rPr>
              <a:t> </a:t>
            </a:r>
            <a:r>
              <a:rPr lang="fa-IR" sz="2000" dirty="0" smtClean="0">
                <a:cs typeface="B Nazanin" pitchFamily="2" charset="-78"/>
              </a:rPr>
              <a:t>باعث </a:t>
            </a:r>
            <a:r>
              <a:rPr lang="fa-IR" sz="2000" dirty="0">
                <a:cs typeface="B Nazanin" pitchFamily="2" charset="-78"/>
              </a:rPr>
              <a:t>جدا شدن سیانید از سیتوکروم اکسیداز میشود و سیانو مت‌هموگلوبین که غیر سمی است را تولید میکند  </a:t>
            </a:r>
            <a:r>
              <a:rPr lang="fa-IR" sz="2000" dirty="0" smtClean="0">
                <a:cs typeface="B Nazanin" pitchFamily="2" charset="-78"/>
              </a:rPr>
              <a:t>و زنجیره </a:t>
            </a:r>
            <a:r>
              <a:rPr lang="fa-IR" sz="2000" dirty="0">
                <a:cs typeface="B Nazanin" pitchFamily="2" charset="-78"/>
              </a:rPr>
              <a:t>از حالت مهار خارج میشود</a:t>
            </a:r>
            <a:endParaRPr lang="en-US" sz="2000" dirty="0">
              <a:cs typeface="B Nazanin" pitchFamily="2" charset="-78"/>
            </a:endParaRPr>
          </a:p>
          <a:p>
            <a:pPr algn="just" rtl="1">
              <a:buClrTx/>
              <a:buFont typeface="Wingdings" pitchFamily="2" charset="2"/>
              <a:buChar char="ü"/>
            </a:pPr>
            <a:r>
              <a:rPr lang="fa-IR" sz="2000" dirty="0">
                <a:cs typeface="B Nazanin" pitchFamily="2" charset="-78"/>
              </a:rPr>
              <a:t>برای جدا شدن سیانید از سیانومت‌هموگلوبین به روش غیر سمی از یون تیو سولفات استفاده میکنی  </a:t>
            </a:r>
            <a:endParaRPr lang="en-US" sz="2000" dirty="0">
              <a:cs typeface="B Nazanin" pitchFamily="2" charset="-78"/>
            </a:endParaRPr>
          </a:p>
          <a:p>
            <a:pPr marL="114300" indent="0" algn="just">
              <a:buClrTx/>
              <a:buNone/>
            </a:pPr>
            <a:endParaRPr lang="fa-IR" sz="2000" dirty="0">
              <a:cs typeface="B Nazanin" pitchFamily="2" charset="-78"/>
            </a:endParaRPr>
          </a:p>
        </p:txBody>
      </p:sp>
      <p:sp>
        <p:nvSpPr>
          <p:cNvPr id="4" name="Left Arrow 3"/>
          <p:cNvSpPr/>
          <p:nvPr/>
        </p:nvSpPr>
        <p:spPr>
          <a:xfrm>
            <a:off x="1447800" y="1504950"/>
            <a:ext cx="360040" cy="144016"/>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endParaRPr lang="fa-IR" dirty="0"/>
          </a:p>
        </p:txBody>
      </p:sp>
      <mc:AlternateContent xmlns:mc="http://schemas.openxmlformats.org/markup-compatibility/2006" xmlns:a14="http://schemas.microsoft.com/office/drawing/2010/main">
        <mc:Choice Requires="a14">
          <p:sp>
            <p:nvSpPr>
              <p:cNvPr id="6" name="TextBox 5"/>
              <p:cNvSpPr txBox="1"/>
              <p:nvPr/>
            </p:nvSpPr>
            <p:spPr>
              <a:xfrm>
                <a:off x="323528" y="3003798"/>
                <a:ext cx="2030194" cy="369332"/>
              </a:xfrm>
              <a:prstGeom prst="rect">
                <a:avLst/>
              </a:prstGeom>
              <a:noFill/>
            </p:spPr>
            <p:txBody>
              <a:bodyPr wrap="square" rtlCol="1">
                <a:spAutoFit/>
              </a:bodyPr>
              <a:lstStyle/>
              <a:p>
                <a:pPr algn="l"/>
                <a:r>
                  <a:rPr lang="en-US" dirty="0" smtClean="0">
                    <a:latin typeface="Andalus" pitchFamily="18" charset="-78"/>
                    <a:cs typeface="Andalus" pitchFamily="18" charset="-78"/>
                  </a:rPr>
                  <a:t>metHB(F</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𝑒</m:t>
                        </m:r>
                      </m:e>
                      <m:sup>
                        <m:r>
                          <a:rPr lang="en-US" b="0" i="1" smtClean="0">
                            <a:latin typeface="Cambria Math"/>
                          </a:rPr>
                          <m:t>3</m:t>
                        </m:r>
                        <m:r>
                          <a:rPr lang="en-US" b="0" i="1" smtClean="0">
                            <a:latin typeface="Cambria Math"/>
                          </a:rPr>
                          <m:t>+</m:t>
                        </m:r>
                      </m:sup>
                    </m:sSup>
                  </m:oMath>
                </a14:m>
                <a:r>
                  <a:rPr lang="en-US" dirty="0" smtClean="0">
                    <a:latin typeface="Andalus" pitchFamily="18" charset="-78"/>
                    <a:cs typeface="Andalus" pitchFamily="18" charset="-78"/>
                  </a:rPr>
                  <a:t>)-C</a:t>
                </a:r>
                <a14:m>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a:rPr>
                          <m:t>𝑁</m:t>
                        </m:r>
                      </m:e>
                      <m:sup>
                        <m:r>
                          <a:rPr lang="en-US" b="0" i="1" dirty="0" smtClean="0">
                            <a:latin typeface="Cambria Math"/>
                          </a:rPr>
                          <m:t>−</m:t>
                        </m:r>
                      </m:sup>
                    </m:sSup>
                  </m:oMath>
                </a14:m>
                <a:endParaRPr lang="fa-IR" dirty="0">
                  <a:latin typeface="Andalus" pitchFamily="18" charset="-78"/>
                  <a:cs typeface="Andalus" pitchFamily="18" charset="-78"/>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23528" y="3003798"/>
                <a:ext cx="2030194" cy="369332"/>
              </a:xfrm>
              <a:prstGeom prst="rect">
                <a:avLst/>
              </a:prstGeom>
              <a:blipFill rotWithShape="1">
                <a:blip r:embed="rId3"/>
                <a:stretch>
                  <a:fillRect l="-5105" t="-5000" b="-30000"/>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586383" y="3003798"/>
                <a:ext cx="728533" cy="369332"/>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sSub>
                        <m:sSubPr>
                          <m:ctrlPr>
                            <a:rPr lang="fa-IR" i="1" smtClean="0">
                              <a:latin typeface="Cambria Math" panose="02040503050406030204" pitchFamily="18" charset="0"/>
                            </a:rPr>
                          </m:ctrlPr>
                        </m:sSubPr>
                        <m:e>
                          <m:r>
                            <a:rPr lang="en-US" b="0" i="1" smtClean="0">
                              <a:latin typeface="Cambria Math"/>
                            </a:rPr>
                            <m:t>𝑆</m:t>
                          </m:r>
                        </m:e>
                        <m:sub>
                          <m:r>
                            <a:rPr lang="fa-IR" b="0" i="1" smtClean="0">
                              <a:latin typeface="Cambria Math"/>
                            </a:rPr>
                            <m:t>2</m:t>
                          </m:r>
                        </m:sub>
                      </m:sSub>
                      <m:sSubSup>
                        <m:sSubSupPr>
                          <m:ctrlPr>
                            <a:rPr lang="fa-IR" i="1" smtClean="0">
                              <a:latin typeface="Cambria Math" panose="02040503050406030204" pitchFamily="18" charset="0"/>
                            </a:rPr>
                          </m:ctrlPr>
                        </m:sSubSupPr>
                        <m:e>
                          <m:r>
                            <a:rPr lang="en-US" b="0" i="1" smtClean="0">
                              <a:latin typeface="Cambria Math"/>
                            </a:rPr>
                            <m:t>𝑂</m:t>
                          </m:r>
                        </m:e>
                        <m:sub>
                          <m:r>
                            <a:rPr lang="fa-IR" b="0" i="1" smtClean="0">
                              <a:latin typeface="Cambria Math"/>
                            </a:rPr>
                            <m:t>3</m:t>
                          </m:r>
                        </m:sub>
                        <m:sup/>
                      </m:sSubSup>
                    </m:oMath>
                  </m:oMathPara>
                </a14:m>
                <a:endParaRPr lang="fa-IR" dirty="0">
                  <a:latin typeface="Andalus" pitchFamily="18" charset="-78"/>
                  <a:cs typeface="Andalus" pitchFamily="18" charset="-78"/>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586383" y="3003798"/>
                <a:ext cx="728533" cy="369332"/>
              </a:xfrm>
              <a:prstGeom prst="rect">
                <a:avLst/>
              </a:prstGeom>
              <a:blipFill rotWithShape="1">
                <a:blip r:embed="rId4"/>
                <a:stretch>
                  <a:fillRect t="-6667" r="-9167" b="-28333"/>
                </a:stretch>
              </a:blipFill>
            </p:spPr>
            <p:txBody>
              <a:bodyPr/>
              <a:lstStyle/>
              <a:p>
                <a:r>
                  <a:rPr lang="fa-IR">
                    <a:noFill/>
                  </a:rPr>
                  <a:t> </a:t>
                </a:r>
              </a:p>
            </p:txBody>
          </p:sp>
        </mc:Fallback>
      </mc:AlternateContent>
      <p:sp>
        <p:nvSpPr>
          <p:cNvPr id="11" name="TextBox 10"/>
          <p:cNvSpPr txBox="1"/>
          <p:nvPr/>
        </p:nvSpPr>
        <p:spPr>
          <a:xfrm>
            <a:off x="2988391" y="2905812"/>
            <a:ext cx="864096" cy="307777"/>
          </a:xfrm>
          <a:prstGeom prst="rect">
            <a:avLst/>
          </a:prstGeom>
          <a:noFill/>
        </p:spPr>
        <p:txBody>
          <a:bodyPr wrap="square" rtlCol="1">
            <a:spAutoFit/>
          </a:bodyPr>
          <a:lstStyle/>
          <a:p>
            <a:r>
              <a:rPr lang="en-US" sz="1400" dirty="0" smtClean="0">
                <a:latin typeface="Andalus" pitchFamily="18" charset="-78"/>
                <a:cs typeface="Andalus" pitchFamily="18" charset="-78"/>
              </a:rPr>
              <a:t>2-</a:t>
            </a:r>
            <a:endParaRPr lang="fa-IR" sz="1400" dirty="0">
              <a:latin typeface="Andalus" pitchFamily="18" charset="-78"/>
              <a:cs typeface="Andalus" pitchFamily="18" charset="-78"/>
            </a:endParaRPr>
          </a:p>
        </p:txBody>
      </p:sp>
      <p:sp>
        <p:nvSpPr>
          <p:cNvPr id="12" name="Right Arrow 11"/>
          <p:cNvSpPr/>
          <p:nvPr/>
        </p:nvSpPr>
        <p:spPr>
          <a:xfrm>
            <a:off x="3303402" y="3150535"/>
            <a:ext cx="1693359" cy="103366"/>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13" name="TextBox 12"/>
              <p:cNvSpPr txBox="1"/>
              <p:nvPr/>
            </p:nvSpPr>
            <p:spPr>
              <a:xfrm>
                <a:off x="5108266" y="3048972"/>
                <a:ext cx="1008112" cy="369332"/>
              </a:xfrm>
              <a:prstGeom prst="rect">
                <a:avLst/>
              </a:prstGeom>
              <a:noFill/>
            </p:spPr>
            <p:txBody>
              <a:bodyPr wrap="square" rtlCol="1">
                <a:spAutoFit/>
              </a:bodyPr>
              <a:lstStyle/>
              <a:p>
                <a:r>
                  <a:rPr lang="en-US" dirty="0" smtClean="0">
                    <a:latin typeface="Andalus" pitchFamily="18" charset="-78"/>
                    <a:cs typeface="Andalus" pitchFamily="18" charset="-78"/>
                  </a:rPr>
                  <a:t>SC</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𝑁</m:t>
                        </m:r>
                      </m:e>
                      <m:sup>
                        <m:r>
                          <a:rPr lang="en-US" b="0" i="1" smtClean="0">
                            <a:latin typeface="Cambria Math"/>
                          </a:rPr>
                          <m:t>−</m:t>
                        </m:r>
                      </m:sup>
                    </m:sSup>
                  </m:oMath>
                </a14:m>
                <a:endParaRPr lang="fa-IR" dirty="0">
                  <a:latin typeface="Andalus" pitchFamily="18" charset="-78"/>
                  <a:cs typeface="Andalus" pitchFamily="18" charset="-78"/>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108266" y="3048972"/>
                <a:ext cx="1008112" cy="369332"/>
              </a:xfrm>
              <a:prstGeom prst="rect">
                <a:avLst/>
              </a:prstGeom>
              <a:blipFill rotWithShape="0">
                <a:blip r:embed="rId5"/>
                <a:stretch>
                  <a:fillRect l="-5455" t="-6557" b="-26230"/>
                </a:stretch>
              </a:blipFill>
            </p:spPr>
            <p:txBody>
              <a:bodyPr/>
              <a:lstStyle/>
              <a:p>
                <a:r>
                  <a:rPr lang="en-US">
                    <a:noFill/>
                  </a:rPr>
                  <a:t> </a:t>
                </a:r>
              </a:p>
            </p:txBody>
          </p:sp>
        </mc:Fallback>
      </mc:AlternateContent>
      <p:sp>
        <p:nvSpPr>
          <p:cNvPr id="15" name="Rectangle 14"/>
          <p:cNvSpPr/>
          <p:nvPr/>
        </p:nvSpPr>
        <p:spPr>
          <a:xfrm>
            <a:off x="5940152" y="3017816"/>
            <a:ext cx="352981" cy="369332"/>
          </a:xfrm>
          <a:prstGeom prst="rect">
            <a:avLst/>
          </a:prstGeom>
        </p:spPr>
        <p:txBody>
          <a:bodyPr wrap="none">
            <a:spAutoFit/>
          </a:bodyPr>
          <a:lstStyle/>
          <a:p>
            <a:r>
              <a:rPr lang="fa-IR" dirty="0">
                <a:latin typeface="Andalus" pitchFamily="18" charset="-78"/>
              </a:rPr>
              <a:t>+</a:t>
            </a:r>
          </a:p>
        </p:txBody>
      </p:sp>
      <p:sp>
        <p:nvSpPr>
          <p:cNvPr id="16" name="Rectangle 15"/>
          <p:cNvSpPr/>
          <p:nvPr/>
        </p:nvSpPr>
        <p:spPr>
          <a:xfrm>
            <a:off x="2235269" y="3017552"/>
            <a:ext cx="352981" cy="369332"/>
          </a:xfrm>
          <a:prstGeom prst="rect">
            <a:avLst/>
          </a:prstGeom>
        </p:spPr>
        <p:txBody>
          <a:bodyPr wrap="none">
            <a:spAutoFit/>
          </a:bodyPr>
          <a:lstStyle/>
          <a:p>
            <a:r>
              <a:rPr lang="fa-IR" dirty="0">
                <a:latin typeface="Andalus" pitchFamily="18" charset="-78"/>
              </a:rPr>
              <a:t>+</a:t>
            </a:r>
          </a:p>
        </p:txBody>
      </p:sp>
      <mc:AlternateContent xmlns:mc="http://schemas.openxmlformats.org/markup-compatibility/2006" xmlns:a14="http://schemas.microsoft.com/office/drawing/2010/main">
        <mc:Choice Requires="a14">
          <p:sp>
            <p:nvSpPr>
              <p:cNvPr id="17" name="Rectangle 16"/>
              <p:cNvSpPr/>
              <p:nvPr/>
            </p:nvSpPr>
            <p:spPr>
              <a:xfrm>
                <a:off x="6296156" y="3017816"/>
                <a:ext cx="539955" cy="369332"/>
              </a:xfrm>
              <a:prstGeom prst="rect">
                <a:avLst/>
              </a:prstGeom>
            </p:spPr>
            <p:txBody>
              <a:bodyPr wrap="none">
                <a:spAutoFit/>
              </a:bodyPr>
              <a:lstStyle/>
              <a:p>
                <a:r>
                  <a:rPr lang="en-US" dirty="0" smtClean="0">
                    <a:latin typeface="Andalus" pitchFamily="18" charset="-78"/>
                    <a:cs typeface="Andalus" pitchFamily="18" charset="-78"/>
                  </a:rPr>
                  <a:t>S</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a:rPr>
                          <m:t>𝑂</m:t>
                        </m:r>
                      </m:e>
                      <m:sub>
                        <m:r>
                          <a:rPr lang="en-US" b="0" i="1" smtClean="0">
                            <a:latin typeface="Cambria Math"/>
                          </a:rPr>
                          <m:t>3</m:t>
                        </m:r>
                      </m:sub>
                      <m:sup/>
                    </m:sSubSup>
                  </m:oMath>
                </a14:m>
                <a:endParaRPr lang="fa-IR" dirty="0">
                  <a:latin typeface="Andalus" pitchFamily="18" charset="-78"/>
                  <a:cs typeface="Andalus" pitchFamily="18" charset="-78"/>
                </a:endParaRPr>
              </a:p>
            </p:txBody>
          </p:sp>
        </mc:Choice>
        <mc:Fallback xmlns="">
          <p:sp>
            <p:nvSpPr>
              <p:cNvPr id="17" name="Rectangle 16"/>
              <p:cNvSpPr>
                <a:spLocks noRot="1" noChangeAspect="1" noMove="1" noResize="1" noEditPoints="1" noAdjustHandles="1" noChangeArrowheads="1" noChangeShapeType="1" noTextEdit="1"/>
              </p:cNvSpPr>
              <p:nvPr/>
            </p:nvSpPr>
            <p:spPr>
              <a:xfrm>
                <a:off x="6296156" y="3017816"/>
                <a:ext cx="539955" cy="369332"/>
              </a:xfrm>
              <a:prstGeom prst="rect">
                <a:avLst/>
              </a:prstGeom>
              <a:blipFill rotWithShape="1">
                <a:blip r:embed="rId6"/>
                <a:stretch>
                  <a:fillRect l="-20455" t="-6557" b="-26230"/>
                </a:stretch>
              </a:blipFill>
            </p:spPr>
            <p:txBody>
              <a:bodyPr/>
              <a:lstStyle/>
              <a:p>
                <a:r>
                  <a:rPr lang="fa-IR">
                    <a:noFill/>
                  </a:rPr>
                  <a:t> </a:t>
                </a:r>
              </a:p>
            </p:txBody>
          </p:sp>
        </mc:Fallback>
      </mc:AlternateContent>
      <p:sp>
        <p:nvSpPr>
          <p:cNvPr id="18" name="Rectangle 17"/>
          <p:cNvSpPr/>
          <p:nvPr/>
        </p:nvSpPr>
        <p:spPr>
          <a:xfrm>
            <a:off x="6566133" y="2881645"/>
            <a:ext cx="367408" cy="307777"/>
          </a:xfrm>
          <a:prstGeom prst="rect">
            <a:avLst/>
          </a:prstGeom>
        </p:spPr>
        <p:txBody>
          <a:bodyPr wrap="none">
            <a:spAutoFit/>
          </a:bodyPr>
          <a:lstStyle/>
          <a:p>
            <a:r>
              <a:rPr lang="en-US" sz="1400" dirty="0" smtClean="0">
                <a:latin typeface="Andalus" pitchFamily="18" charset="-78"/>
              </a:rPr>
              <a:t>2-</a:t>
            </a:r>
            <a:endParaRPr lang="fa-IR" dirty="0">
              <a:latin typeface="Andalus" pitchFamily="18" charset="-78"/>
            </a:endParaRPr>
          </a:p>
        </p:txBody>
      </p:sp>
      <p:sp>
        <p:nvSpPr>
          <p:cNvPr id="19" name="Rectangle 18"/>
          <p:cNvSpPr/>
          <p:nvPr/>
        </p:nvSpPr>
        <p:spPr>
          <a:xfrm>
            <a:off x="2235269" y="3380822"/>
            <a:ext cx="1400626" cy="369332"/>
          </a:xfrm>
          <a:prstGeom prst="rect">
            <a:avLst/>
          </a:prstGeom>
        </p:spPr>
        <p:txBody>
          <a:bodyPr wrap="square">
            <a:spAutoFit/>
          </a:bodyPr>
          <a:lstStyle/>
          <a:p>
            <a:pPr algn="ctr"/>
            <a:r>
              <a:rPr lang="fa-IR" dirty="0" smtClean="0">
                <a:latin typeface="Andalus" pitchFamily="18" charset="-78"/>
                <a:cs typeface="B Nazanin" pitchFamily="2" charset="-78"/>
              </a:rPr>
              <a:t>(تیوسولفات)</a:t>
            </a:r>
          </a:p>
        </p:txBody>
      </p:sp>
      <p:sp>
        <p:nvSpPr>
          <p:cNvPr id="20" name="Rectangle 19"/>
          <p:cNvSpPr/>
          <p:nvPr/>
        </p:nvSpPr>
        <p:spPr>
          <a:xfrm>
            <a:off x="446101" y="3418326"/>
            <a:ext cx="1739579" cy="369332"/>
          </a:xfrm>
          <a:prstGeom prst="rect">
            <a:avLst/>
          </a:prstGeom>
        </p:spPr>
        <p:txBody>
          <a:bodyPr wrap="none">
            <a:spAutoFit/>
          </a:bodyPr>
          <a:lstStyle/>
          <a:p>
            <a:r>
              <a:rPr lang="fa-IR" dirty="0" smtClean="0">
                <a:latin typeface="Andalus" pitchFamily="18" charset="-78"/>
                <a:cs typeface="B Nazanin" pitchFamily="2" charset="-78"/>
              </a:rPr>
              <a:t>(سیانو مت‌هموگلوبین)</a:t>
            </a:r>
            <a:endParaRPr lang="fa-IR" dirty="0">
              <a:latin typeface="Andalus" pitchFamily="18" charset="-78"/>
              <a:cs typeface="B Nazanin" pitchFamily="2" charset="-78"/>
            </a:endParaRPr>
          </a:p>
        </p:txBody>
      </p:sp>
      <p:sp>
        <p:nvSpPr>
          <p:cNvPr id="21" name="Rectangle 20"/>
          <p:cNvSpPr/>
          <p:nvPr/>
        </p:nvSpPr>
        <p:spPr>
          <a:xfrm>
            <a:off x="4955345" y="3380822"/>
            <a:ext cx="1011815" cy="369332"/>
          </a:xfrm>
          <a:prstGeom prst="rect">
            <a:avLst/>
          </a:prstGeom>
        </p:spPr>
        <p:txBody>
          <a:bodyPr wrap="none">
            <a:spAutoFit/>
          </a:bodyPr>
          <a:lstStyle/>
          <a:p>
            <a:r>
              <a:rPr lang="fa-IR" dirty="0" smtClean="0">
                <a:latin typeface="Andalus" pitchFamily="18" charset="-78"/>
                <a:cs typeface="B Nazanin" pitchFamily="2" charset="-78"/>
              </a:rPr>
              <a:t>(تیوسیانات)</a:t>
            </a:r>
            <a:endParaRPr lang="fa-IR" dirty="0">
              <a:latin typeface="Andalus" pitchFamily="18" charset="-78"/>
              <a:cs typeface="B Nazanin" pitchFamily="2" charset="-78"/>
            </a:endParaRPr>
          </a:p>
        </p:txBody>
      </p:sp>
      <p:sp>
        <p:nvSpPr>
          <p:cNvPr id="22" name="Rectangle 21"/>
          <p:cNvSpPr/>
          <p:nvPr/>
        </p:nvSpPr>
        <p:spPr>
          <a:xfrm>
            <a:off x="6836111" y="3003798"/>
            <a:ext cx="352981" cy="369332"/>
          </a:xfrm>
          <a:prstGeom prst="rect">
            <a:avLst/>
          </a:prstGeom>
        </p:spPr>
        <p:txBody>
          <a:bodyPr wrap="none">
            <a:spAutoFit/>
          </a:bodyPr>
          <a:lstStyle/>
          <a:p>
            <a:r>
              <a:rPr lang="fa-IR" dirty="0">
                <a:latin typeface="Andalus" pitchFamily="18" charset="-78"/>
              </a:rPr>
              <a:t>+</a:t>
            </a:r>
          </a:p>
        </p:txBody>
      </p:sp>
      <mc:AlternateContent xmlns:mc="http://schemas.openxmlformats.org/markup-compatibility/2006" xmlns:a14="http://schemas.microsoft.com/office/drawing/2010/main">
        <mc:Choice Requires="a14">
          <p:sp>
            <p:nvSpPr>
              <p:cNvPr id="23" name="Rectangle 22"/>
              <p:cNvSpPr/>
              <p:nvPr/>
            </p:nvSpPr>
            <p:spPr>
              <a:xfrm>
                <a:off x="7057645" y="3017552"/>
                <a:ext cx="1859292" cy="369332"/>
              </a:xfrm>
              <a:prstGeom prst="rect">
                <a:avLst/>
              </a:prstGeom>
            </p:spPr>
            <p:txBody>
              <a:bodyPr wrap="none">
                <a:spAutoFit/>
              </a:bodyPr>
              <a:lstStyle/>
              <a:p>
                <a:r>
                  <a:rPr lang="en-US" dirty="0" smtClean="0">
                    <a:latin typeface="Andalus" pitchFamily="18" charset="-78"/>
                    <a:cs typeface="Andalus" pitchFamily="18" charset="-78"/>
                  </a:rPr>
                  <a:t>OH</a:t>
                </a:r>
                <a:r>
                  <a:rPr lang="fa-IR" dirty="0" smtClean="0">
                    <a:latin typeface="Andalus" pitchFamily="18" charset="-78"/>
                    <a:cs typeface="Andalus" pitchFamily="18" charset="-78"/>
                  </a:rPr>
                  <a:t>-</a:t>
                </a:r>
                <a:r>
                  <a:rPr lang="en-US" dirty="0" err="1" smtClean="0">
                    <a:latin typeface="Andalus" pitchFamily="18" charset="-78"/>
                    <a:cs typeface="Andalus" pitchFamily="18" charset="-78"/>
                  </a:rPr>
                  <a:t>metHB</a:t>
                </a:r>
                <a:r>
                  <a:rPr lang="en-US" dirty="0" smtClean="0">
                    <a:latin typeface="Andalus" pitchFamily="18" charset="-78"/>
                    <a:cs typeface="Andalus" pitchFamily="18" charset="-78"/>
                  </a:rPr>
                  <a:t>(F</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𝑒</m:t>
                        </m:r>
                      </m:e>
                      <m:sup>
                        <m:r>
                          <a:rPr lang="en-US" b="0" i="1" smtClean="0">
                            <a:latin typeface="Cambria Math"/>
                          </a:rPr>
                          <m:t>3</m:t>
                        </m:r>
                        <m:r>
                          <a:rPr lang="en-US" b="0" i="1" smtClean="0">
                            <a:latin typeface="Cambria Math"/>
                          </a:rPr>
                          <m:t>+</m:t>
                        </m:r>
                      </m:sup>
                    </m:sSup>
                  </m:oMath>
                </a14:m>
                <a:r>
                  <a:rPr lang="fa-IR" dirty="0" smtClean="0">
                    <a:latin typeface="Andalus" pitchFamily="18" charset="-78"/>
                    <a:cs typeface="Andalus" pitchFamily="18" charset="-78"/>
                  </a:rPr>
                  <a:t>(</a:t>
                </a:r>
                <a:endParaRPr lang="fa-IR" dirty="0">
                  <a:latin typeface="Andalus" pitchFamily="18" charset="-78"/>
                  <a:cs typeface="Andalus" pitchFamily="18" charset="-78"/>
                </a:endParaRPr>
              </a:p>
            </p:txBody>
          </p:sp>
        </mc:Choice>
        <mc:Fallback xmlns="">
          <p:sp>
            <p:nvSpPr>
              <p:cNvPr id="23" name="Rectangle 22"/>
              <p:cNvSpPr>
                <a:spLocks noRot="1" noChangeAspect="1" noMove="1" noResize="1" noEditPoints="1" noAdjustHandles="1" noChangeArrowheads="1" noChangeShapeType="1" noTextEdit="1"/>
              </p:cNvSpPr>
              <p:nvPr/>
            </p:nvSpPr>
            <p:spPr>
              <a:xfrm>
                <a:off x="7057645" y="3017552"/>
                <a:ext cx="1859292" cy="369332"/>
              </a:xfrm>
              <a:prstGeom prst="rect">
                <a:avLst/>
              </a:prstGeom>
              <a:blipFill rotWithShape="0">
                <a:blip r:embed="rId7"/>
                <a:stretch>
                  <a:fillRect l="-2951" t="-4918" r="-2295" b="-27869"/>
                </a:stretch>
              </a:blipFill>
            </p:spPr>
            <p:txBody>
              <a:bodyPr/>
              <a:lstStyle/>
              <a:p>
                <a:r>
                  <a:rPr lang="en-US">
                    <a:noFill/>
                  </a:rPr>
                  <a:t> </a:t>
                </a:r>
              </a:p>
            </p:txBody>
          </p:sp>
        </mc:Fallback>
      </mc:AlternateContent>
      <p:sp>
        <p:nvSpPr>
          <p:cNvPr id="24" name="Rectangle 23"/>
          <p:cNvSpPr/>
          <p:nvPr/>
        </p:nvSpPr>
        <p:spPr>
          <a:xfrm>
            <a:off x="7459742" y="3380822"/>
            <a:ext cx="1317990" cy="369332"/>
          </a:xfrm>
          <a:prstGeom prst="rect">
            <a:avLst/>
          </a:prstGeom>
        </p:spPr>
        <p:txBody>
          <a:bodyPr wrap="none">
            <a:spAutoFit/>
          </a:bodyPr>
          <a:lstStyle/>
          <a:p>
            <a:pPr algn="l" rtl="0"/>
            <a:r>
              <a:rPr lang="fa-IR" dirty="0" smtClean="0">
                <a:latin typeface="Andalus" pitchFamily="18" charset="-78"/>
                <a:cs typeface="B Nazanin" pitchFamily="2" charset="-78"/>
              </a:rPr>
              <a:t>(مت‌هموگلوبین)</a:t>
            </a:r>
            <a:endParaRPr lang="fa-IR" dirty="0">
              <a:latin typeface="Andalus" pitchFamily="18" charset="-78"/>
              <a:cs typeface="B Nazanin" pitchFamily="2" charset="-78"/>
            </a:endParaRPr>
          </a:p>
        </p:txBody>
      </p:sp>
      <p:sp>
        <p:nvSpPr>
          <p:cNvPr id="25" name="Rectangle 24"/>
          <p:cNvSpPr/>
          <p:nvPr/>
        </p:nvSpPr>
        <p:spPr>
          <a:xfrm>
            <a:off x="815125" y="3812075"/>
            <a:ext cx="8363272" cy="400110"/>
          </a:xfrm>
          <a:prstGeom prst="rect">
            <a:avLst/>
          </a:prstGeom>
        </p:spPr>
        <p:txBody>
          <a:bodyPr wrap="square">
            <a:spAutoFit/>
          </a:bodyPr>
          <a:lstStyle/>
          <a:p>
            <a:pPr marL="800100" lvl="1" indent="-342900" algn="just" rtl="1">
              <a:buFont typeface="Wingdings" panose="05000000000000000000" pitchFamily="2" charset="2"/>
              <a:buChar char="ü"/>
            </a:pPr>
            <a:r>
              <a:rPr lang="fa-IR" sz="2000" dirty="0">
                <a:solidFill>
                  <a:schemeClr val="tx1">
                    <a:lumMod val="75000"/>
                    <a:lumOff val="25000"/>
                  </a:schemeClr>
                </a:solidFill>
                <a:cs typeface="B Nazanin" pitchFamily="2" charset="-78"/>
              </a:rPr>
              <a:t>مت‌هموگلوبین هم به وسیله </a:t>
            </a:r>
            <a:r>
              <a:rPr lang="en-US" sz="2000" dirty="0">
                <a:solidFill>
                  <a:schemeClr val="tx1">
                    <a:lumMod val="75000"/>
                    <a:lumOff val="25000"/>
                  </a:schemeClr>
                </a:solidFill>
                <a:latin typeface="Algerian" pitchFamily="82" charset="0"/>
                <a:cs typeface="B Nazanin" pitchFamily="2" charset="-78"/>
              </a:rPr>
              <a:t>NADH</a:t>
            </a:r>
            <a:r>
              <a:rPr lang="fa-IR" sz="2000" dirty="0">
                <a:solidFill>
                  <a:schemeClr val="tx1">
                    <a:lumMod val="75000"/>
                    <a:lumOff val="25000"/>
                  </a:schemeClr>
                </a:solidFill>
                <a:cs typeface="B Nazanin" pitchFamily="2" charset="-78"/>
              </a:rPr>
              <a:t> و مت‌هموگلوبین ردوکتاز به اکسی هوگلوبین تبدیل میشود</a:t>
            </a:r>
            <a:endParaRPr lang="en-US" sz="2000" dirty="0">
              <a:solidFill>
                <a:schemeClr val="tx1">
                  <a:lumMod val="75000"/>
                  <a:lumOff val="25000"/>
                </a:schemeClr>
              </a:solidFill>
              <a:cs typeface="B Nazanin" pitchFamily="2" charset="-78"/>
            </a:endParaRPr>
          </a:p>
        </p:txBody>
      </p:sp>
      <mc:AlternateContent xmlns:mc="http://schemas.openxmlformats.org/markup-compatibility/2006" xmlns:a14="http://schemas.microsoft.com/office/drawing/2010/main">
        <mc:Choice Requires="a14">
          <p:sp>
            <p:nvSpPr>
              <p:cNvPr id="26" name="Rectangle 25"/>
              <p:cNvSpPr/>
              <p:nvPr/>
            </p:nvSpPr>
            <p:spPr>
              <a:xfrm>
                <a:off x="512882" y="4484608"/>
                <a:ext cx="1737463" cy="369332"/>
              </a:xfrm>
              <a:prstGeom prst="rect">
                <a:avLst/>
              </a:prstGeom>
            </p:spPr>
            <p:txBody>
              <a:bodyPr wrap="none">
                <a:spAutoFit/>
              </a:bodyPr>
              <a:lstStyle/>
              <a:p>
                <a:r>
                  <a:rPr lang="en-US" dirty="0" smtClean="0">
                    <a:latin typeface="Andalus" pitchFamily="18" charset="-78"/>
                    <a:cs typeface="Andalus" pitchFamily="18" charset="-78"/>
                  </a:rPr>
                  <a:t>metHB(F</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𝑒</m:t>
                        </m:r>
                      </m:e>
                      <m:sup>
                        <m:r>
                          <a:rPr lang="en-US" b="0" i="1" smtClean="0">
                            <a:latin typeface="Cambria Math"/>
                          </a:rPr>
                          <m:t>3</m:t>
                        </m:r>
                      </m:sup>
                    </m:sSup>
                  </m:oMath>
                </a14:m>
                <a:r>
                  <a:rPr lang="en-US" dirty="0" smtClean="0">
                    <a:latin typeface="Andalus" pitchFamily="18" charset="-78"/>
                    <a:cs typeface="Andalus" pitchFamily="18" charset="-78"/>
                  </a:rPr>
                  <a:t>)</a:t>
                </a:r>
                <a:r>
                  <a:rPr lang="en-US" dirty="0">
                    <a:latin typeface="Andalus" pitchFamily="18" charset="-78"/>
                    <a:cs typeface="Andalus" pitchFamily="18" charset="-78"/>
                  </a:rPr>
                  <a:t>-</a:t>
                </a:r>
                <a:r>
                  <a:rPr lang="en-US" dirty="0" smtClean="0">
                    <a:latin typeface="Andalus" pitchFamily="18" charset="-78"/>
                    <a:cs typeface="Andalus" pitchFamily="18" charset="-78"/>
                  </a:rPr>
                  <a:t>OH</a:t>
                </a:r>
                <a:endParaRPr lang="fa-IR" dirty="0">
                  <a:latin typeface="Andalus" pitchFamily="18" charset="-78"/>
                  <a:cs typeface="Andalus" pitchFamily="18" charset="-78"/>
                </a:endParaRPr>
              </a:p>
            </p:txBody>
          </p:sp>
        </mc:Choice>
        <mc:Fallback xmlns="">
          <p:sp>
            <p:nvSpPr>
              <p:cNvPr id="26" name="Rectangle 25"/>
              <p:cNvSpPr>
                <a:spLocks noRot="1" noChangeAspect="1" noMove="1" noResize="1" noEditPoints="1" noAdjustHandles="1" noChangeArrowheads="1" noChangeShapeType="1" noTextEdit="1"/>
              </p:cNvSpPr>
              <p:nvPr/>
            </p:nvSpPr>
            <p:spPr>
              <a:xfrm>
                <a:off x="512882" y="4484608"/>
                <a:ext cx="1737463" cy="369332"/>
              </a:xfrm>
              <a:prstGeom prst="rect">
                <a:avLst/>
              </a:prstGeom>
              <a:blipFill rotWithShape="1">
                <a:blip r:embed="rId8"/>
                <a:stretch>
                  <a:fillRect l="-5965" t="-5000" r="-3509" b="-30000"/>
                </a:stretch>
              </a:blipFill>
            </p:spPr>
            <p:txBody>
              <a:bodyPr/>
              <a:lstStyle/>
              <a:p>
                <a:r>
                  <a:rPr lang="fa-IR">
                    <a:noFill/>
                  </a:rPr>
                  <a:t> </a:t>
                </a:r>
              </a:p>
            </p:txBody>
          </p:sp>
        </mc:Fallback>
      </mc:AlternateContent>
      <p:sp>
        <p:nvSpPr>
          <p:cNvPr id="27" name="Right Arrow 26"/>
          <p:cNvSpPr/>
          <p:nvPr/>
        </p:nvSpPr>
        <p:spPr>
          <a:xfrm>
            <a:off x="2250345" y="4628624"/>
            <a:ext cx="2343274" cy="81300"/>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8" name="Rectangle 27"/>
          <p:cNvSpPr/>
          <p:nvPr/>
        </p:nvSpPr>
        <p:spPr>
          <a:xfrm>
            <a:off x="3020269" y="4252497"/>
            <a:ext cx="803425" cy="369332"/>
          </a:xfrm>
          <a:prstGeom prst="rect">
            <a:avLst/>
          </a:prstGeom>
        </p:spPr>
        <p:txBody>
          <a:bodyPr wrap="none">
            <a:spAutoFit/>
          </a:bodyPr>
          <a:lstStyle/>
          <a:p>
            <a:r>
              <a:rPr lang="en-US" dirty="0" smtClean="0">
                <a:latin typeface="Algerian" pitchFamily="82" charset="0"/>
              </a:rPr>
              <a:t>NADH</a:t>
            </a:r>
            <a:endParaRPr lang="fa-IR" dirty="0">
              <a:latin typeface="Algerian" pitchFamily="82" charset="0"/>
            </a:endParaRPr>
          </a:p>
        </p:txBody>
      </p:sp>
      <p:sp>
        <p:nvSpPr>
          <p:cNvPr id="29" name="Rectangle 28"/>
          <p:cNvSpPr/>
          <p:nvPr/>
        </p:nvSpPr>
        <p:spPr>
          <a:xfrm>
            <a:off x="2541772" y="4709924"/>
            <a:ext cx="1760418" cy="369332"/>
          </a:xfrm>
          <a:prstGeom prst="rect">
            <a:avLst/>
          </a:prstGeom>
        </p:spPr>
        <p:txBody>
          <a:bodyPr wrap="none">
            <a:spAutoFit/>
          </a:bodyPr>
          <a:lstStyle/>
          <a:p>
            <a:pPr algn="l" rtl="0"/>
            <a:r>
              <a:rPr lang="fa-IR" dirty="0" smtClean="0">
                <a:latin typeface="Andalus" pitchFamily="18" charset="-78"/>
                <a:cs typeface="B Nazanin" pitchFamily="2" charset="-78"/>
              </a:rPr>
              <a:t>مت‌هموگلوبین ردوکتاز</a:t>
            </a:r>
            <a:endParaRPr lang="fa-IR" dirty="0">
              <a:latin typeface="Andalus" pitchFamily="18" charset="-78"/>
              <a:cs typeface="B Nazanin" pitchFamily="2" charset="-78"/>
            </a:endParaRPr>
          </a:p>
        </p:txBody>
      </p:sp>
      <mc:AlternateContent xmlns:mc="http://schemas.openxmlformats.org/markup-compatibility/2006" xmlns:a14="http://schemas.microsoft.com/office/drawing/2010/main">
        <mc:Choice Requires="a14">
          <p:sp>
            <p:nvSpPr>
              <p:cNvPr id="30" name="Rectangle 29"/>
              <p:cNvSpPr/>
              <p:nvPr/>
            </p:nvSpPr>
            <p:spPr>
              <a:xfrm>
                <a:off x="4745896" y="4484608"/>
                <a:ext cx="1430712" cy="369332"/>
              </a:xfrm>
              <a:prstGeom prst="rect">
                <a:avLst/>
              </a:prstGeom>
            </p:spPr>
            <p:txBody>
              <a:bodyPr wrap="none">
                <a:spAutoFit/>
              </a:bodyPr>
              <a:lstStyle/>
              <a:p>
                <a:r>
                  <a:rPr lang="en-US" dirty="0" smtClean="0">
                    <a:latin typeface="Andalus" pitchFamily="18" charset="-78"/>
                    <a:cs typeface="Andalus" pitchFamily="18" charset="-78"/>
                  </a:rPr>
                  <a:t>HB(F</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𝑒</m:t>
                        </m:r>
                      </m:e>
                      <m:sup>
                        <m:r>
                          <a:rPr lang="en-US" b="0" i="1" smtClean="0">
                            <a:latin typeface="Cambria Math"/>
                          </a:rPr>
                          <m:t>2</m:t>
                        </m:r>
                        <m:r>
                          <a:rPr lang="en-US" b="0" i="1" smtClean="0">
                            <a:latin typeface="Cambria Math"/>
                          </a:rPr>
                          <m:t>+</m:t>
                        </m:r>
                      </m:sup>
                    </m:sSup>
                  </m:oMath>
                </a14:m>
                <a:r>
                  <a:rPr lang="en-US" dirty="0" smtClean="0">
                    <a:latin typeface="Andalus" pitchFamily="18" charset="-78"/>
                    <a:cs typeface="Andalus" pitchFamily="18" charset="-78"/>
                  </a:rPr>
                  <a:t>)-</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a:rPr>
                          <m:t>𝑂</m:t>
                        </m:r>
                      </m:e>
                      <m:sub>
                        <m:r>
                          <a:rPr lang="en-US" b="0" i="1" dirty="0" smtClean="0">
                            <a:latin typeface="Cambria Math"/>
                          </a:rPr>
                          <m:t>2</m:t>
                        </m:r>
                      </m:sub>
                    </m:sSub>
                  </m:oMath>
                </a14:m>
                <a:endParaRPr lang="fa-IR" dirty="0">
                  <a:latin typeface="Andalus" pitchFamily="18" charset="-78"/>
                  <a:cs typeface="Andalus" pitchFamily="18" charset="-78"/>
                </a:endParaRPr>
              </a:p>
            </p:txBody>
          </p:sp>
        </mc:Choice>
        <mc:Fallback xmlns="">
          <p:sp>
            <p:nvSpPr>
              <p:cNvPr id="30" name="Rectangle 29"/>
              <p:cNvSpPr>
                <a:spLocks noRot="1" noChangeAspect="1" noMove="1" noResize="1" noEditPoints="1" noAdjustHandles="1" noChangeArrowheads="1" noChangeShapeType="1" noTextEdit="1"/>
              </p:cNvSpPr>
              <p:nvPr/>
            </p:nvSpPr>
            <p:spPr>
              <a:xfrm>
                <a:off x="4745896" y="4484608"/>
                <a:ext cx="1430712" cy="369332"/>
              </a:xfrm>
              <a:prstGeom prst="rect">
                <a:avLst/>
              </a:prstGeom>
              <a:blipFill rotWithShape="1">
                <a:blip r:embed="rId9"/>
                <a:stretch>
                  <a:fillRect l="-7265" t="-5000" b="-30000"/>
                </a:stretch>
              </a:blipFill>
            </p:spPr>
            <p:txBody>
              <a:bodyPr/>
              <a:lstStyle/>
              <a:p>
                <a:r>
                  <a:rPr lang="fa-IR">
                    <a:noFill/>
                  </a:rPr>
                  <a:t> </a:t>
                </a:r>
              </a:p>
            </p:txBody>
          </p:sp>
        </mc:Fallback>
      </mc:AlternateContent>
    </p:spTree>
    <p:extLst>
      <p:ext uri="{BB962C8B-B14F-4D97-AF65-F5344CB8AC3E}">
        <p14:creationId xmlns:p14="http://schemas.microsoft.com/office/powerpoint/2010/main" val="2027612027"/>
      </p:ext>
    </p:extLst>
  </p:cSld>
  <p:clrMapOvr>
    <a:masterClrMapping/>
  </p:clrMapOvr>
  <p:transition spd="slow">
    <p:cove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361950"/>
            <a:ext cx="4558506" cy="4558506"/>
          </a:xfrm>
        </p:spPr>
      </p:pic>
    </p:spTree>
    <p:extLst>
      <p:ext uri="{BB962C8B-B14F-4D97-AF65-F5344CB8AC3E}">
        <p14:creationId xmlns:p14="http://schemas.microsoft.com/office/powerpoint/2010/main" val="4064589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b="1" dirty="0">
                <a:solidFill>
                  <a:srgbClr val="7030A0"/>
                </a:solidFill>
                <a:cs typeface="B Titr" panose="00000700000000000000" pitchFamily="2" charset="-78"/>
              </a:rPr>
              <a:t>مسمومیت با سیانید(تیوسیانات</a:t>
            </a:r>
            <a:r>
              <a:rPr lang="fa-IR" b="1" dirty="0" smtClean="0">
                <a:solidFill>
                  <a:srgbClr val="7030A0"/>
                </a:solidFill>
                <a:cs typeface="B Titr" panose="00000700000000000000" pitchFamily="2" charset="-78"/>
              </a:rPr>
              <a:t>)</a:t>
            </a:r>
            <a:endParaRPr lang="en-US" b="1" dirty="0">
              <a:solidFill>
                <a:srgbClr val="7030A0"/>
              </a:solidFill>
              <a:cs typeface="B Titr" panose="00000700000000000000" pitchFamily="2" charset="-78"/>
            </a:endParaRPr>
          </a:p>
        </p:txBody>
      </p:sp>
      <p:sp>
        <p:nvSpPr>
          <p:cNvPr id="3" name="Content Placeholder 2"/>
          <p:cNvSpPr>
            <a:spLocks noGrp="1"/>
          </p:cNvSpPr>
          <p:nvPr>
            <p:ph idx="1"/>
          </p:nvPr>
        </p:nvSpPr>
        <p:spPr/>
        <p:txBody>
          <a:bodyPr>
            <a:normAutofit fontScale="92500" lnSpcReduction="10000"/>
          </a:bodyPr>
          <a:lstStyle/>
          <a:p>
            <a:pPr algn="just" rtl="1">
              <a:buClrTx/>
              <a:buFont typeface="Wingdings" pitchFamily="2" charset="2"/>
              <a:buChar char="ü"/>
            </a:pPr>
            <a:r>
              <a:rPr lang="fa-IR" sz="2200" dirty="0">
                <a:cs typeface="B Nazanin" pitchFamily="2" charset="-78"/>
              </a:rPr>
              <a:t>نیتروپروساید </a:t>
            </a:r>
            <a:r>
              <a:rPr lang="fa-IR" sz="2200" dirty="0" smtClean="0">
                <a:cs typeface="B Nazanin" pitchFamily="2" charset="-78"/>
              </a:rPr>
              <a:t>دارو</a:t>
            </a:r>
            <a:r>
              <a:rPr lang="fa-IR" sz="2200" dirty="0">
                <a:cs typeface="B Nazanin" pitchFamily="2" charset="-78"/>
              </a:rPr>
              <a:t>ی</a:t>
            </a:r>
            <a:r>
              <a:rPr lang="fa-IR" sz="2200" dirty="0" smtClean="0">
                <a:cs typeface="B Nazanin" pitchFamily="2" charset="-78"/>
              </a:rPr>
              <a:t>ی </a:t>
            </a:r>
            <a:r>
              <a:rPr lang="fa-IR" sz="2200" dirty="0">
                <a:cs typeface="B Nazanin" pitchFamily="2" charset="-78"/>
              </a:rPr>
              <a:t>است که به  بیماران مبتلا به فشار خون </a:t>
            </a:r>
            <a:r>
              <a:rPr lang="fa-IR" sz="2200" dirty="0" smtClean="0">
                <a:cs typeface="B Nazanin" pitchFamily="2" charset="-78"/>
              </a:rPr>
              <a:t>اورژانسی(</a:t>
            </a:r>
            <a:r>
              <a:rPr lang="en-US" sz="2200" dirty="0">
                <a:latin typeface="Andalus" panose="02020603050405020304" pitchFamily="18" charset="-78"/>
                <a:cs typeface="Andalus" panose="02020603050405020304" pitchFamily="18" charset="-78"/>
              </a:rPr>
              <a:t>hyper </a:t>
            </a:r>
            <a:r>
              <a:rPr lang="en-US" sz="2200" dirty="0" err="1" smtClean="0">
                <a:latin typeface="Andalus" panose="02020603050405020304" pitchFamily="18" charset="-78"/>
                <a:cs typeface="Andalus" panose="02020603050405020304" pitchFamily="18" charset="-78"/>
              </a:rPr>
              <a:t>tensive</a:t>
            </a:r>
            <a:r>
              <a:rPr lang="en-US" sz="2200" dirty="0">
                <a:latin typeface="Andalus" panose="02020603050405020304" pitchFamily="18" charset="-78"/>
                <a:cs typeface="Andalus" panose="02020603050405020304" pitchFamily="18" charset="-78"/>
              </a:rPr>
              <a:t> </a:t>
            </a:r>
            <a:r>
              <a:rPr lang="en-US" sz="2200" dirty="0" smtClean="0">
                <a:latin typeface="Andalus" panose="02020603050405020304" pitchFamily="18" charset="-78"/>
                <a:cs typeface="Andalus" panose="02020603050405020304" pitchFamily="18" charset="-78"/>
              </a:rPr>
              <a:t>emergency</a:t>
            </a:r>
            <a:r>
              <a:rPr lang="fa-IR" sz="2200" dirty="0" smtClean="0">
                <a:latin typeface="Andalus" panose="02020603050405020304" pitchFamily="18" charset="-78"/>
                <a:cs typeface="Andalus" panose="02020603050405020304" pitchFamily="18" charset="-78"/>
              </a:rPr>
              <a:t>) </a:t>
            </a:r>
            <a:r>
              <a:rPr lang="en-US" sz="2200" dirty="0">
                <a:cs typeface="B Nazanin" pitchFamily="2" charset="-78"/>
              </a:rPr>
              <a:t>]</a:t>
            </a:r>
            <a:r>
              <a:rPr lang="fa-IR" sz="2200" dirty="0">
                <a:cs typeface="B Nazanin" pitchFamily="2" charset="-78"/>
              </a:rPr>
              <a:t>بیمارانی که به دارو های معمول فشار خون پاسخگویی ندارند</a:t>
            </a:r>
            <a:r>
              <a:rPr lang="en-US" sz="2200" dirty="0">
                <a:cs typeface="B Nazanin" pitchFamily="2" charset="-78"/>
              </a:rPr>
              <a:t>[</a:t>
            </a:r>
            <a:r>
              <a:rPr lang="fa-IR" sz="2200" dirty="0">
                <a:cs typeface="B Nazanin" pitchFamily="2" charset="-78"/>
              </a:rPr>
              <a:t> تزریق میکنند که باعث کاهش فشار خون </a:t>
            </a:r>
            <a:r>
              <a:rPr lang="fa-IR" sz="2200" dirty="0" smtClean="0">
                <a:cs typeface="B Nazanin" pitchFamily="2" charset="-78"/>
              </a:rPr>
              <a:t>میشود</a:t>
            </a:r>
          </a:p>
          <a:p>
            <a:pPr algn="just" rtl="1">
              <a:buClrTx/>
              <a:buFont typeface="Wingdings" pitchFamily="2" charset="2"/>
              <a:buChar char="ü"/>
            </a:pPr>
            <a:endParaRPr lang="en-US" sz="2200" dirty="0">
              <a:cs typeface="B Nazanin" pitchFamily="2" charset="-78"/>
            </a:endParaRPr>
          </a:p>
          <a:p>
            <a:pPr algn="just" rtl="1">
              <a:buClrTx/>
              <a:buFont typeface="Wingdings" pitchFamily="2" charset="2"/>
              <a:buChar char="ü"/>
            </a:pPr>
            <a:r>
              <a:rPr lang="fa-IR" sz="2200" dirty="0">
                <a:cs typeface="B Nazanin" pitchFamily="2" charset="-78"/>
              </a:rPr>
              <a:t>نیتروپروساید پس از وارد شدن به </a:t>
            </a:r>
            <a:r>
              <a:rPr lang="fa-IR" sz="2200" dirty="0" smtClean="0">
                <a:cs typeface="B Nazanin" pitchFamily="2" charset="-78"/>
              </a:rPr>
              <a:t>خون و </a:t>
            </a:r>
            <a:r>
              <a:rPr lang="fa-IR" sz="2200" dirty="0">
                <a:cs typeface="B Nazanin" pitchFamily="2" charset="-78"/>
              </a:rPr>
              <a:t>بعد از متابولیزه شدن در بدن تبدیل به تیوسیانات (سیانید) میشود. سیانید درخون خود باعث تولید اسید لاکتیک میشود که اگر نیتروپروساید تزریق شده به میزان دز توکسیکش باشد باعث مسمومیت با سیانید میشود</a:t>
            </a:r>
            <a:r>
              <a:rPr lang="fa-IR" sz="2200" dirty="0" smtClean="0">
                <a:cs typeface="B Nazanin" pitchFamily="2" charset="-78"/>
              </a:rPr>
              <a:t>.</a:t>
            </a:r>
            <a:endParaRPr lang="en-US" sz="2200" dirty="0">
              <a:cs typeface="B Nazanin" pitchFamily="2" charset="-78"/>
            </a:endParaRPr>
          </a:p>
        </p:txBody>
      </p:sp>
    </p:spTree>
    <p:extLst>
      <p:ext uri="{BB962C8B-B14F-4D97-AF65-F5344CB8AC3E}">
        <p14:creationId xmlns:p14="http://schemas.microsoft.com/office/powerpoint/2010/main" val="1662806003"/>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b="1" dirty="0">
                <a:solidFill>
                  <a:srgbClr val="7030A0"/>
                </a:solidFill>
                <a:cs typeface="B Titr" panose="00000700000000000000" pitchFamily="2" charset="-78"/>
              </a:rPr>
              <a:t>علایم مسمومیت با </a:t>
            </a:r>
            <a:r>
              <a:rPr lang="fa-IR" b="1" dirty="0" smtClean="0">
                <a:solidFill>
                  <a:srgbClr val="7030A0"/>
                </a:solidFill>
                <a:cs typeface="B Titr" panose="00000700000000000000" pitchFamily="2" charset="-78"/>
              </a:rPr>
              <a:t>سیانید</a:t>
            </a:r>
            <a:endParaRPr lang="en-US" b="1" dirty="0">
              <a:solidFill>
                <a:srgbClr val="7030A0"/>
              </a:solidFill>
              <a:cs typeface="B Titr" panose="00000700000000000000" pitchFamily="2" charset="-7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 y="1809750"/>
            <a:ext cx="1266384" cy="16906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p:cNvSpPr>
            <a:spLocks noGrp="1"/>
          </p:cNvSpPr>
          <p:nvPr>
            <p:ph idx="1"/>
          </p:nvPr>
        </p:nvSpPr>
        <p:spPr>
          <a:xfrm>
            <a:off x="-1295400" y="1123950"/>
            <a:ext cx="8595360" cy="3771899"/>
          </a:xfrm>
        </p:spPr>
        <p:txBody>
          <a:bodyPr>
            <a:noAutofit/>
          </a:bodyPr>
          <a:lstStyle/>
          <a:p>
            <a:pPr algn="just" rtl="1">
              <a:buClr>
                <a:schemeClr val="tx1"/>
              </a:buClr>
              <a:buFont typeface="Wingdings" pitchFamily="2" charset="2"/>
              <a:buChar char="ü"/>
            </a:pPr>
            <a:r>
              <a:rPr lang="fa-IR" sz="2200" dirty="0">
                <a:cs typeface="B Nazanin" pitchFamily="2" charset="-78"/>
              </a:rPr>
              <a:t>اسیدی شدن خون</a:t>
            </a:r>
            <a:endParaRPr lang="en-US" sz="2200" dirty="0">
              <a:cs typeface="B Nazanin" pitchFamily="2" charset="-78"/>
            </a:endParaRPr>
          </a:p>
          <a:p>
            <a:pPr algn="just" rtl="1">
              <a:buClr>
                <a:schemeClr val="tx1"/>
              </a:buClr>
              <a:buFont typeface="Wingdings" pitchFamily="2" charset="2"/>
              <a:buChar char="ü"/>
            </a:pPr>
            <a:r>
              <a:rPr lang="fa-IR" sz="2200" dirty="0">
                <a:cs typeface="B Nazanin" pitchFamily="2" charset="-78"/>
              </a:rPr>
              <a:t>تند تند نفس زدن وتنفس نامنظم یا(</a:t>
            </a:r>
            <a:r>
              <a:rPr lang="en-US" sz="2200" dirty="0">
                <a:latin typeface="Arial" panose="020B0604020202020204" pitchFamily="34" charset="0"/>
                <a:cs typeface="Arial" panose="020B0604020202020204" pitchFamily="34" charset="0"/>
              </a:rPr>
              <a:t>tachypnea</a:t>
            </a:r>
            <a:r>
              <a:rPr lang="fa-IR" sz="2200" dirty="0">
                <a:cs typeface="B Nazanin" pitchFamily="2" charset="-78"/>
              </a:rPr>
              <a:t>) یا </a:t>
            </a:r>
            <a:r>
              <a:rPr lang="en-US" sz="2200" dirty="0">
                <a:cs typeface="B Nazanin" pitchFamily="2" charset="-78"/>
              </a:rPr>
              <a:t>(</a:t>
            </a:r>
            <a:r>
              <a:rPr lang="en-US" sz="2200" dirty="0">
                <a:latin typeface="Arial" panose="020B0604020202020204" pitchFamily="34" charset="0"/>
                <a:cs typeface="Arial" panose="020B0604020202020204" pitchFamily="34" charset="0"/>
              </a:rPr>
              <a:t>air hunger</a:t>
            </a:r>
            <a:r>
              <a:rPr lang="en-US" sz="2200" dirty="0">
                <a:cs typeface="B Nazanin" pitchFamily="2" charset="-78"/>
              </a:rPr>
              <a:t>)</a:t>
            </a:r>
          </a:p>
          <a:p>
            <a:pPr algn="just" rtl="1">
              <a:buClr>
                <a:schemeClr val="tx1"/>
              </a:buClr>
              <a:buFont typeface="Wingdings" pitchFamily="2" charset="2"/>
              <a:buChar char="ü"/>
            </a:pPr>
            <a:r>
              <a:rPr lang="fa-IR" sz="2200" dirty="0">
                <a:cs typeface="B Nazanin" pitchFamily="2" charset="-78"/>
              </a:rPr>
              <a:t>ادرار کم یا اصلا وجود ندارد</a:t>
            </a:r>
            <a:endParaRPr lang="en-US" sz="2200" dirty="0">
              <a:cs typeface="B Nazanin" pitchFamily="2" charset="-78"/>
            </a:endParaRPr>
          </a:p>
          <a:p>
            <a:pPr algn="just" rtl="1">
              <a:buClr>
                <a:schemeClr val="tx1"/>
              </a:buClr>
              <a:buFont typeface="Wingdings" pitchFamily="2" charset="2"/>
              <a:buChar char="ü"/>
            </a:pPr>
            <a:r>
              <a:rPr lang="fa-IR" sz="2200" dirty="0">
                <a:cs typeface="B Nazanin" pitchFamily="2" charset="-78"/>
              </a:rPr>
              <a:t>احساس سوزش در دهان وگلو</a:t>
            </a:r>
            <a:endParaRPr lang="en-US" sz="2200" dirty="0">
              <a:cs typeface="B Nazanin" pitchFamily="2" charset="-78"/>
            </a:endParaRPr>
          </a:p>
          <a:p>
            <a:pPr algn="just" rtl="1">
              <a:buClr>
                <a:schemeClr val="tx1"/>
              </a:buClr>
              <a:buFont typeface="Wingdings" pitchFamily="2" charset="2"/>
              <a:buChar char="ü"/>
            </a:pPr>
            <a:r>
              <a:rPr lang="fa-IR" sz="2200" dirty="0">
                <a:cs typeface="B Nazanin" pitchFamily="2" charset="-78"/>
              </a:rPr>
              <a:t>ارغوانی شدن پوست(صورت،مخاط دهان،سر انگشتان)</a:t>
            </a:r>
            <a:endParaRPr lang="en-US" sz="2200" dirty="0">
              <a:cs typeface="B Nazanin" pitchFamily="2" charset="-78"/>
            </a:endParaRPr>
          </a:p>
          <a:p>
            <a:pPr algn="just" rtl="1">
              <a:buClr>
                <a:schemeClr val="tx1"/>
              </a:buClr>
              <a:buFont typeface="Wingdings" pitchFamily="2" charset="2"/>
              <a:buChar char="ü"/>
            </a:pPr>
            <a:r>
              <a:rPr lang="fa-IR" sz="2200" dirty="0">
                <a:cs typeface="B Nazanin" pitchFamily="2" charset="-78"/>
              </a:rPr>
              <a:t>تعریق </a:t>
            </a:r>
            <a:r>
              <a:rPr lang="fa-IR" sz="2200" dirty="0" smtClean="0">
                <a:cs typeface="B Nazanin" pitchFamily="2" charset="-78"/>
              </a:rPr>
              <a:t>زیاد ،سرد </a:t>
            </a:r>
            <a:r>
              <a:rPr lang="fa-IR" sz="2200" dirty="0">
                <a:cs typeface="B Nazanin" pitchFamily="2" charset="-78"/>
              </a:rPr>
              <a:t>و مرطوب شدن </a:t>
            </a:r>
            <a:r>
              <a:rPr lang="fa-IR" sz="2200" dirty="0" smtClean="0">
                <a:cs typeface="B Nazanin" pitchFamily="2" charset="-78"/>
              </a:rPr>
              <a:t>پوست</a:t>
            </a:r>
            <a:endParaRPr lang="en-US" sz="2200" dirty="0">
              <a:cs typeface="B Nazanin" pitchFamily="2" charset="-78"/>
            </a:endParaRPr>
          </a:p>
          <a:p>
            <a:pPr algn="just" rtl="1">
              <a:buClr>
                <a:schemeClr val="tx1"/>
              </a:buClr>
              <a:buFont typeface="Wingdings" pitchFamily="2" charset="2"/>
              <a:buChar char="ü"/>
            </a:pPr>
            <a:r>
              <a:rPr lang="fa-IR" sz="2200" dirty="0" smtClean="0">
                <a:cs typeface="B Nazanin" pitchFamily="2" charset="-78"/>
              </a:rPr>
              <a:t>دهان(تنفس)بوی </a:t>
            </a:r>
            <a:r>
              <a:rPr lang="fa-IR" sz="2200" dirty="0">
                <a:cs typeface="B Nazanin" pitchFamily="2" charset="-78"/>
              </a:rPr>
              <a:t>بادام شیرین میدهد</a:t>
            </a:r>
            <a:endParaRPr lang="en-US" sz="2200" dirty="0">
              <a:cs typeface="B Nazanin" pitchFamily="2" charset="-78"/>
            </a:endParaRPr>
          </a:p>
          <a:p>
            <a:pPr algn="just" rtl="1">
              <a:buClr>
                <a:schemeClr val="tx1"/>
              </a:buClr>
              <a:buFont typeface="Wingdings" pitchFamily="2" charset="2"/>
              <a:buChar char="ü"/>
            </a:pPr>
            <a:r>
              <a:rPr lang="fa-IR" sz="2200" dirty="0">
                <a:cs typeface="B Nazanin" pitchFamily="2" charset="-78"/>
              </a:rPr>
              <a:t>تهوع و استفراغ</a:t>
            </a:r>
            <a:endParaRPr lang="en-US" sz="2200" dirty="0">
              <a:cs typeface="B Nazanin" pitchFamily="2" charset="-78"/>
            </a:endParaRPr>
          </a:p>
          <a:p>
            <a:pPr algn="just" rtl="1">
              <a:buClr>
                <a:schemeClr val="tx1"/>
              </a:buClr>
              <a:buFont typeface="Wingdings" pitchFamily="2" charset="2"/>
              <a:buChar char="ü"/>
            </a:pPr>
            <a:r>
              <a:rPr lang="fa-IR" sz="2200" dirty="0">
                <a:cs typeface="B Nazanin" pitchFamily="2" charset="-78"/>
              </a:rPr>
              <a:t>دل درد و سر </a:t>
            </a:r>
            <a:r>
              <a:rPr lang="fa-IR" sz="2200" dirty="0" smtClean="0">
                <a:cs typeface="B Nazanin" pitchFamily="2" charset="-78"/>
              </a:rPr>
              <a:t>درد،</a:t>
            </a:r>
            <a:r>
              <a:rPr lang="fa-IR" sz="2200" dirty="0">
                <a:cs typeface="B Nazanin" pitchFamily="2" charset="-78"/>
              </a:rPr>
              <a:t> گیجی(</a:t>
            </a:r>
            <a:r>
              <a:rPr lang="en-US" sz="2200" dirty="0">
                <a:latin typeface="Arial" panose="020B0604020202020204" pitchFamily="34" charset="0"/>
                <a:cs typeface="Arial" panose="020B0604020202020204" pitchFamily="34" charset="0"/>
              </a:rPr>
              <a:t>confusion</a:t>
            </a:r>
            <a:r>
              <a:rPr lang="fa-IR" sz="2200" dirty="0" smtClean="0">
                <a:cs typeface="B Nazanin" pitchFamily="2" charset="-78"/>
              </a:rPr>
              <a:t>)</a:t>
            </a:r>
            <a:endParaRPr lang="en-US" sz="2200" dirty="0">
              <a:cs typeface="B Nazanin" pitchFamily="2" charset="-78"/>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4" y="3562350"/>
            <a:ext cx="2286000" cy="15019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5840716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6"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barn(inHorizontal)">
                                      <p:cBhvr>
                                        <p:cTn id="45" dur="20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barn(inVertical)">
                                      <p:cBhvr>
                                        <p:cTn id="50"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fa-IR" b="1" i="1" dirty="0" smtClean="0">
                <a:solidFill>
                  <a:srgbClr val="FF0000"/>
                </a:solidFill>
              </a:rPr>
              <a:t> </a:t>
            </a:r>
            <a:r>
              <a:rPr lang="fa-IR" b="1" dirty="0" smtClean="0">
                <a:solidFill>
                  <a:srgbClr val="7030A0"/>
                </a:solidFill>
                <a:cs typeface="B Titr" panose="00000700000000000000" pitchFamily="2" charset="-78"/>
              </a:rPr>
              <a:t>درمان</a:t>
            </a:r>
            <a:endParaRPr lang="en-US" b="1" dirty="0">
              <a:solidFill>
                <a:srgbClr val="7030A0"/>
              </a:solidFill>
              <a:cs typeface="B Titr" panose="00000700000000000000" pitchFamily="2" charset="-78"/>
            </a:endParaRPr>
          </a:p>
        </p:txBody>
      </p:sp>
      <p:sp>
        <p:nvSpPr>
          <p:cNvPr id="3" name="Content Placeholder 2"/>
          <p:cNvSpPr>
            <a:spLocks noGrp="1"/>
          </p:cNvSpPr>
          <p:nvPr>
            <p:ph idx="1"/>
          </p:nvPr>
        </p:nvSpPr>
        <p:spPr>
          <a:xfrm>
            <a:off x="3400042" y="1450946"/>
            <a:ext cx="3733800" cy="863345"/>
          </a:xfrm>
        </p:spPr>
        <p:txBody>
          <a:bodyPr numCol="1">
            <a:normAutofit/>
          </a:bodyPr>
          <a:lstStyle/>
          <a:p>
            <a:pPr algn="r" rtl="1">
              <a:buClr>
                <a:schemeClr val="tx1"/>
              </a:buClr>
              <a:buFont typeface="Wingdings" pitchFamily="2" charset="2"/>
              <a:buChar char="ü"/>
            </a:pPr>
            <a:r>
              <a:rPr lang="fa-IR" sz="2800" dirty="0" smtClean="0">
                <a:cs typeface="B Nazanin" pitchFamily="2" charset="-78"/>
              </a:rPr>
              <a:t>دیالیز</a:t>
            </a:r>
            <a:endParaRPr lang="en-US" sz="2800" dirty="0">
              <a:cs typeface="B Nazanin" pitchFamily="2" charset="-78"/>
            </a:endParaRPr>
          </a:p>
          <a:p>
            <a:pPr marL="114300" indent="0" algn="r" rtl="1">
              <a:buClr>
                <a:schemeClr val="tx1"/>
              </a:buClr>
              <a:buNone/>
            </a:pPr>
            <a:endParaRPr lang="fa-IR" sz="2200" dirty="0" smtClean="0">
              <a:cs typeface="B Nazanin" pitchFamily="2" charset="-78"/>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2534926"/>
            <a:ext cx="2162175" cy="249555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1" y="3087376"/>
            <a:ext cx="2857500" cy="1943100"/>
          </a:xfrm>
          <a:prstGeom prst="rect">
            <a:avLst/>
          </a:prstGeom>
        </p:spPr>
      </p:pic>
      <p:sp>
        <p:nvSpPr>
          <p:cNvPr id="11" name="Content Placeholder 2"/>
          <p:cNvSpPr txBox="1">
            <a:spLocks/>
          </p:cNvSpPr>
          <p:nvPr/>
        </p:nvSpPr>
        <p:spPr>
          <a:xfrm>
            <a:off x="-381000" y="1447800"/>
            <a:ext cx="3962400" cy="876299"/>
          </a:xfrm>
          <a:prstGeom prst="rect">
            <a:avLst/>
          </a:prstGeom>
        </p:spPr>
        <p:txBody>
          <a:bodyPr vert="horz" lIns="91440" tIns="45720" rIns="91440" bIns="45720" numCol="1" rtlCol="0">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algn="r" rtl="1">
              <a:buClr>
                <a:schemeClr val="tx1"/>
              </a:buClr>
              <a:buFont typeface="Wingdings" pitchFamily="2" charset="2"/>
              <a:buChar char="ü"/>
            </a:pPr>
            <a:r>
              <a:rPr lang="fa-IR" sz="2800" dirty="0" smtClean="0">
                <a:cs typeface="B Nazanin" pitchFamily="2" charset="-78"/>
              </a:rPr>
              <a:t>قلیایی کردن خون          (تزریق بی‌کربنات) </a:t>
            </a:r>
            <a:endParaRPr lang="en-US" sz="2800" dirty="0" smtClean="0">
              <a:cs typeface="B Nazanin" pitchFamily="2" charset="-78"/>
            </a:endParaRPr>
          </a:p>
        </p:txBody>
      </p:sp>
    </p:spTree>
    <p:extLst>
      <p:ext uri="{BB962C8B-B14F-4D97-AF65-F5344CB8AC3E}">
        <p14:creationId xmlns:p14="http://schemas.microsoft.com/office/powerpoint/2010/main" val="3056986749"/>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396289"/>
            <a:ext cx="3124200" cy="1295400"/>
          </a:xfrm>
        </p:spPr>
        <p:txBody>
          <a:bodyPr>
            <a:normAutofit fontScale="90000"/>
          </a:bodyPr>
          <a:lstStyle/>
          <a:p>
            <a:r>
              <a:rPr lang="fa-IR" sz="9600" b="1" dirty="0" smtClean="0">
                <a:solidFill>
                  <a:srgbClr val="7030A0"/>
                </a:solidFill>
                <a:latin typeface="Arabic Typesetting" pitchFamily="66" charset="-78"/>
                <a:cs typeface="Arabic Typesetting" pitchFamily="66" charset="-78"/>
              </a:rPr>
              <a:t>فشار خون</a:t>
            </a:r>
            <a:endParaRPr lang="en-US" sz="9600" b="1" dirty="0">
              <a:solidFill>
                <a:srgbClr val="7030A0"/>
              </a:solidFill>
              <a:latin typeface="Arabic Typesetting" pitchFamily="66" charset="-78"/>
              <a:cs typeface="Arabic Typesetting" pitchFamily="66" charset="-78"/>
            </a:endParaRPr>
          </a:p>
        </p:txBody>
      </p:sp>
      <p:sp>
        <p:nvSpPr>
          <p:cNvPr id="3" name="Subtitle 2"/>
          <p:cNvSpPr>
            <a:spLocks noGrp="1"/>
          </p:cNvSpPr>
          <p:nvPr>
            <p:ph type="subTitle" idx="1"/>
          </p:nvPr>
        </p:nvSpPr>
        <p:spPr>
          <a:xfrm>
            <a:off x="457200" y="2273674"/>
            <a:ext cx="6781800" cy="1085850"/>
          </a:xfrm>
        </p:spPr>
        <p:txBody>
          <a:bodyPr>
            <a:noAutofit/>
          </a:bodyPr>
          <a:lstStyle/>
          <a:p>
            <a:pPr algn="ctr" rtl="1"/>
            <a:r>
              <a:rPr lang="fa-IR" sz="5400" b="1" dirty="0">
                <a:solidFill>
                  <a:schemeClr val="tx1">
                    <a:lumMod val="95000"/>
                    <a:lumOff val="5000"/>
                  </a:schemeClr>
                </a:solidFill>
                <a:latin typeface="Estrangelo Edessa" pitchFamily="66" charset="0"/>
                <a:cs typeface="Estrangelo Edessa" pitchFamily="66" charset="0"/>
              </a:rPr>
              <a:t>ارائه دهنده: </a:t>
            </a:r>
            <a:r>
              <a:rPr lang="fa-IR" sz="5400" b="1" dirty="0" smtClean="0">
                <a:solidFill>
                  <a:schemeClr val="tx1">
                    <a:lumMod val="95000"/>
                    <a:lumOff val="5000"/>
                  </a:schemeClr>
                </a:solidFill>
                <a:latin typeface="Estrangelo Edessa" pitchFamily="66" charset="0"/>
                <a:cs typeface="Estrangelo Edessa" pitchFamily="66" charset="0"/>
              </a:rPr>
              <a:t>حانیه جعفری</a:t>
            </a:r>
            <a:endParaRPr lang="en-US" sz="5400" b="1" dirty="0">
              <a:solidFill>
                <a:schemeClr val="tx1">
                  <a:lumMod val="95000"/>
                  <a:lumOff val="5000"/>
                </a:schemeClr>
              </a:solidFill>
              <a:latin typeface="Estrangelo Edessa" pitchFamily="66" charset="0"/>
              <a:cs typeface="Estrangelo Edessa" pitchFamily="66" charset="0"/>
            </a:endParaRPr>
          </a:p>
        </p:txBody>
      </p:sp>
      <p:sp>
        <p:nvSpPr>
          <p:cNvPr id="4" name="Rectangle 3"/>
          <p:cNvSpPr/>
          <p:nvPr/>
        </p:nvSpPr>
        <p:spPr>
          <a:xfrm>
            <a:off x="533400" y="3359524"/>
            <a:ext cx="6705600" cy="646331"/>
          </a:xfrm>
          <a:prstGeom prst="rect">
            <a:avLst/>
          </a:prstGeom>
        </p:spPr>
        <p:txBody>
          <a:bodyPr wrap="square">
            <a:spAutoFit/>
          </a:bodyPr>
          <a:lstStyle/>
          <a:p>
            <a:pPr algn="r" rtl="1"/>
            <a:r>
              <a:rPr lang="fa-IR" dirty="0" smtClean="0">
                <a:latin typeface="Arial" pitchFamily="34" charset="0"/>
                <a:cs typeface="Arial" pitchFamily="34" charset="0"/>
              </a:rPr>
              <a:t>اعضا گروه:حانیه جعفری، پوریا قاسم‌پور، وحید قاسم‌زاده، سمانه‌ قاسمی، مهسا گرگین،</a:t>
            </a:r>
            <a:endParaRPr lang="en-US" dirty="0" smtClean="0">
              <a:latin typeface="Arial" pitchFamily="34" charset="0"/>
              <a:cs typeface="Arial" pitchFamily="34" charset="0"/>
            </a:endParaRPr>
          </a:p>
          <a:p>
            <a:pPr algn="r" rtl="1"/>
            <a:r>
              <a:rPr lang="fa-IR" dirty="0" smtClean="0">
                <a:latin typeface="Arial" pitchFamily="34" charset="0"/>
                <a:cs typeface="Arial" pitchFamily="34" charset="0"/>
              </a:rPr>
              <a:t> صدیقه نصیری، فاطمه نیک‌نژاد</a:t>
            </a:r>
            <a:endParaRPr lang="en-US" dirty="0">
              <a:latin typeface="Arial" pitchFamily="34" charset="0"/>
              <a:cs typeface="Arial" pitchFamily="34" charset="0"/>
            </a:endParaRPr>
          </a:p>
        </p:txBody>
      </p:sp>
      <p:pic>
        <p:nvPicPr>
          <p:cNvPr id="6" name="Picture Placeholder 4"/>
          <p:cNvPicPr>
            <a:picLocks noChangeAspect="1"/>
          </p:cNvPicPr>
          <p:nvPr/>
        </p:nvPicPr>
        <p:blipFill>
          <a:blip r:embed="rId2">
            <a:extLst>
              <a:ext uri="{28A0092B-C50C-407E-A947-70E740481C1C}">
                <a14:useLocalDpi xmlns:a14="http://schemas.microsoft.com/office/drawing/2010/main" val="0"/>
              </a:ext>
            </a:extLst>
          </a:blip>
          <a:srcRect l="21833" r="21833"/>
          <a:stretch>
            <a:fillRect/>
          </a:stretch>
        </p:blipFill>
        <p:spPr>
          <a:xfrm>
            <a:off x="685800" y="283870"/>
            <a:ext cx="1981200" cy="1520238"/>
          </a:xfrm>
          <a:prstGeom prst="ellipse">
            <a:avLst/>
          </a:prstGeom>
          <a:solidFill>
            <a:srgbClr val="3B3B3B">
              <a:shade val="50000"/>
            </a:srgbClr>
          </a:solidFill>
          <a:ln w="50800" cap="flat">
            <a:solidFill>
              <a:srgbClr val="3B3B3B"/>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rgbClr val="3B3B3B">
                <a:shade val="50000"/>
              </a:srgbClr>
            </a:contourClr>
          </a:sp3d>
        </p:spPr>
      </p:pic>
    </p:spTree>
    <p:extLst>
      <p:ext uri="{BB962C8B-B14F-4D97-AF65-F5344CB8AC3E}">
        <p14:creationId xmlns:p14="http://schemas.microsoft.com/office/powerpoint/2010/main" val="232596674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b="1" dirty="0" smtClean="0">
                <a:solidFill>
                  <a:srgbClr val="7030A0"/>
                </a:solidFill>
                <a:latin typeface="Estrangelo Edessa" pitchFamily="66" charset="0"/>
                <a:cs typeface="B Nazanin" pitchFamily="2" charset="-78"/>
              </a:rPr>
              <a:t>تعریف </a:t>
            </a:r>
            <a:r>
              <a:rPr lang="fa-IR" b="1" dirty="0">
                <a:solidFill>
                  <a:srgbClr val="7030A0"/>
                </a:solidFill>
                <a:latin typeface="Estrangelo Edessa" pitchFamily="66" charset="0"/>
                <a:cs typeface="B Nazanin" pitchFamily="2" charset="-78"/>
              </a:rPr>
              <a:t>فشار </a:t>
            </a:r>
            <a:r>
              <a:rPr lang="fa-IR" b="1" dirty="0" smtClean="0">
                <a:solidFill>
                  <a:srgbClr val="7030A0"/>
                </a:solidFill>
                <a:latin typeface="Estrangelo Edessa" pitchFamily="66" charset="0"/>
                <a:cs typeface="B Nazanin" pitchFamily="2" charset="-78"/>
              </a:rPr>
              <a:t>خون</a:t>
            </a:r>
            <a:endParaRPr lang="en-US" b="1" dirty="0">
              <a:solidFill>
                <a:srgbClr val="7030A0"/>
              </a:solidFill>
              <a:latin typeface="Estrangelo Edessa" pitchFamily="66" charset="0"/>
              <a:cs typeface="B Nazanin" pitchFamily="2" charset="-78"/>
            </a:endParaRPr>
          </a:p>
        </p:txBody>
      </p:sp>
      <p:sp>
        <p:nvSpPr>
          <p:cNvPr id="3" name="Content Placeholder 2"/>
          <p:cNvSpPr>
            <a:spLocks noGrp="1"/>
          </p:cNvSpPr>
          <p:nvPr>
            <p:ph idx="1"/>
          </p:nvPr>
        </p:nvSpPr>
        <p:spPr>
          <a:xfrm>
            <a:off x="508001" y="1123950"/>
            <a:ext cx="6447501" cy="3810000"/>
          </a:xfrm>
        </p:spPr>
        <p:txBody>
          <a:bodyPr>
            <a:noAutofit/>
          </a:bodyPr>
          <a:lstStyle/>
          <a:p>
            <a:pPr algn="just" rtl="1">
              <a:buClr>
                <a:schemeClr val="tx1"/>
              </a:buClr>
              <a:buFont typeface="Wingdings" pitchFamily="2" charset="2"/>
              <a:buChar char="ü"/>
            </a:pPr>
            <a:r>
              <a:rPr lang="fa-IR" sz="2000" dirty="0">
                <a:cs typeface="B Nazanin" pitchFamily="2" charset="-78"/>
              </a:rPr>
              <a:t>فشار خون از نظر هموهمودینامیک عبارتست از نیرویی که خون بر دیواره رگهایی ک در ان جریان دارد وارد میکند</a:t>
            </a:r>
            <a:endParaRPr lang="en-US" sz="2000" dirty="0">
              <a:cs typeface="B Nazanin" pitchFamily="2" charset="-78"/>
            </a:endParaRPr>
          </a:p>
          <a:p>
            <a:pPr algn="just" rtl="1">
              <a:buClr>
                <a:schemeClr val="tx1"/>
              </a:buClr>
              <a:buFont typeface="Wingdings" pitchFamily="2" charset="2"/>
              <a:buChar char="ü"/>
            </a:pPr>
            <a:r>
              <a:rPr lang="fa-IR" sz="2000" dirty="0">
                <a:cs typeface="B Nazanin" pitchFamily="2" charset="-78"/>
              </a:rPr>
              <a:t>در تمام سطوح فشار خون خطر مرگ ومیر در اثر بیماری های قلبی_عروقی متناسب با بالا رفتن میزان فشار خون افزایش می یابد و در واقع نمیتوان مرز مشخصی را به عنوان </a:t>
            </a:r>
            <a:r>
              <a:rPr lang="fa-IR" sz="2000" dirty="0" smtClean="0">
                <a:cs typeface="B Nazanin" pitchFamily="2" charset="-78"/>
              </a:rPr>
              <a:t>فرد </a:t>
            </a:r>
            <a:r>
              <a:rPr lang="fa-IR" sz="2000" dirty="0">
                <a:cs typeface="B Nazanin" pitchFamily="2" charset="-78"/>
              </a:rPr>
              <a:t>فشار خون طبیعی وفشار خون بالا تعریف کرد.بنابراین معیار های عددی که پر فشاری خون را تعریف میکنند قرار دادی هستند</a:t>
            </a:r>
            <a:endParaRPr lang="en-US" sz="2000" dirty="0">
              <a:cs typeface="B Nazanin" pitchFamily="2" charset="-78"/>
            </a:endParaRPr>
          </a:p>
          <a:p>
            <a:pPr algn="just" rtl="1">
              <a:buClr>
                <a:schemeClr val="tx1"/>
              </a:buClr>
              <a:buFont typeface="Wingdings" pitchFamily="2" charset="2"/>
              <a:buChar char="ü"/>
            </a:pPr>
            <a:r>
              <a:rPr lang="fa-IR" sz="2000" dirty="0">
                <a:cs typeface="B Nazanin" pitchFamily="2" charset="-78"/>
              </a:rPr>
              <a:t>در ثبت فشار خون پر فرد 2 مقدار داریم که عبارتند از:</a:t>
            </a:r>
            <a:endParaRPr lang="en-US" sz="2000" dirty="0">
              <a:cs typeface="B Nazanin" pitchFamily="2" charset="-78"/>
            </a:endParaRPr>
          </a:p>
          <a:p>
            <a:pPr lvl="0" algn="just" rtl="1">
              <a:buClr>
                <a:schemeClr val="tx1"/>
              </a:buClr>
              <a:buFont typeface="Wingdings" pitchFamily="2" charset="2"/>
              <a:buChar char="ü"/>
            </a:pPr>
            <a:r>
              <a:rPr lang="fa-IR" sz="2000" dirty="0">
                <a:cs typeface="B Nazanin" pitchFamily="2" charset="-78"/>
              </a:rPr>
              <a:t>فشار خون سیستولی:هنگامی که قلب منقبض میشود یا همان فشاردرون سرخرگ هاست</a:t>
            </a:r>
            <a:endParaRPr lang="en-US" sz="2000" dirty="0">
              <a:cs typeface="B Nazanin" pitchFamily="2" charset="-78"/>
            </a:endParaRPr>
          </a:p>
          <a:p>
            <a:pPr lvl="0" algn="just" rtl="1">
              <a:buClr>
                <a:schemeClr val="tx1"/>
              </a:buClr>
              <a:buFont typeface="Wingdings" pitchFamily="2" charset="2"/>
              <a:buChar char="ü"/>
            </a:pPr>
            <a:r>
              <a:rPr lang="fa-IR" sz="2000" dirty="0">
                <a:cs typeface="B Nazanin" pitchFamily="2" charset="-78"/>
              </a:rPr>
              <a:t>فشار خون دیاستولی:فشاری است که هنگام منبسط شدن قلب ثبت می شود</a:t>
            </a:r>
            <a:endParaRPr lang="en-US" sz="2000" dirty="0">
              <a:cs typeface="B Nazanin" pitchFamily="2" charset="-78"/>
            </a:endParaRPr>
          </a:p>
          <a:p>
            <a:pPr algn="r">
              <a:buClr>
                <a:schemeClr val="tx1"/>
              </a:buClr>
              <a:buFont typeface="Wingdings" pitchFamily="2" charset="2"/>
              <a:buChar char="ü"/>
            </a:pPr>
            <a:endParaRPr lang="en-US" sz="2000" dirty="0">
              <a:cs typeface="B Nazanin" pitchFamily="2" charset="-78"/>
            </a:endParaRPr>
          </a:p>
        </p:txBody>
      </p:sp>
    </p:spTree>
    <p:extLst>
      <p:ext uri="{BB962C8B-B14F-4D97-AF65-F5344CB8AC3E}">
        <p14:creationId xmlns:p14="http://schemas.microsoft.com/office/powerpoint/2010/main" val="2724181060"/>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119</TotalTime>
  <Words>2195</Words>
  <Application>Microsoft Office PowerPoint</Application>
  <PresentationFormat>On-screen Show (16:9)</PresentationFormat>
  <Paragraphs>231</Paragraphs>
  <Slides>47</Slides>
  <Notes>4</Notes>
  <HiddenSlides>0</HiddenSlides>
  <MMClips>5</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47</vt:i4>
      </vt:variant>
    </vt:vector>
  </HeadingPairs>
  <TitlesOfParts>
    <vt:vector size="63" baseType="lpstr">
      <vt:lpstr>Algerian</vt:lpstr>
      <vt:lpstr>Andalus</vt:lpstr>
      <vt:lpstr>AngsanaUPC</vt:lpstr>
      <vt:lpstr>Arabic Typesetting</vt:lpstr>
      <vt:lpstr>Arial</vt:lpstr>
      <vt:lpstr>Arial Narrow</vt:lpstr>
      <vt:lpstr>B Nazanin</vt:lpstr>
      <vt:lpstr>B Titr</vt:lpstr>
      <vt:lpstr>Calibri</vt:lpstr>
      <vt:lpstr>Cambria Math</vt:lpstr>
      <vt:lpstr>Estrangelo Edessa</vt:lpstr>
      <vt:lpstr>Tahoma</vt:lpstr>
      <vt:lpstr>Trebuchet MS</vt:lpstr>
      <vt:lpstr>Wingdings</vt:lpstr>
      <vt:lpstr>Wingdings 3</vt:lpstr>
      <vt:lpstr>Facet</vt:lpstr>
      <vt:lpstr>مسمومیت با نیتروپروساید</vt:lpstr>
      <vt:lpstr> مطالب پیش رو</vt:lpstr>
      <vt:lpstr>علایم مسومیت با نیتروپروساید</vt:lpstr>
      <vt:lpstr>Case presentation</vt:lpstr>
      <vt:lpstr>مسمومیت با سیانید(تیوسیانات)</vt:lpstr>
      <vt:lpstr>علایم مسمومیت با سیانید</vt:lpstr>
      <vt:lpstr> درمان</vt:lpstr>
      <vt:lpstr>فشار خون</vt:lpstr>
      <vt:lpstr>تعریف فشار خون</vt:lpstr>
      <vt:lpstr>فشار خون بالا یا پرفشار خون</vt:lpstr>
      <vt:lpstr>JNC 7 طبقه بندی بر اساس </vt:lpstr>
      <vt:lpstr>علائم و نشانه ها</vt:lpstr>
      <vt:lpstr>PowerPoint Presentation</vt:lpstr>
      <vt:lpstr>عوامل کاهنده فشار خون</vt:lpstr>
      <vt:lpstr>پرفشاری خون مقاوم به درمان</vt:lpstr>
      <vt:lpstr>بحران های پر فشاری خون</vt:lpstr>
      <vt:lpstr>پیشگیری</vt:lpstr>
      <vt:lpstr>کنترل</vt:lpstr>
      <vt:lpstr>تغییر روش زندگی</vt:lpstr>
      <vt:lpstr>PowerPoint Presentation</vt:lpstr>
      <vt:lpstr>دارو ها</vt:lpstr>
      <vt:lpstr>دارو های گیاهی</vt:lpstr>
      <vt:lpstr>PowerPoint Presentation</vt:lpstr>
      <vt:lpstr>ساختار زنجیره انتقال الکترون</vt:lpstr>
      <vt:lpstr>حامل های الکترون در زنجیره</vt:lpstr>
      <vt:lpstr>زنجیره انتقال الکترون</vt:lpstr>
      <vt:lpstr>PowerPoint Presentation</vt:lpstr>
      <vt:lpstr>PowerPoint Presentation</vt:lpstr>
      <vt:lpstr>PowerPoint Presentation</vt:lpstr>
      <vt:lpstr>PowerPoint Presentation</vt:lpstr>
      <vt:lpstr>PowerPoint Presentation</vt:lpstr>
      <vt:lpstr>PowerPoint Presentation</vt:lpstr>
      <vt:lpstr>مهار کننده ها</vt:lpstr>
      <vt:lpstr>مت‌هموگلوبینی</vt:lpstr>
      <vt:lpstr> مت‌هموگلوبین و نحوه ایجاد</vt:lpstr>
      <vt:lpstr> علل ایجاد مت‌هموگلوبین</vt:lpstr>
      <vt:lpstr> اثر نیترات</vt:lpstr>
      <vt:lpstr> نشانه های مت‌هموگلوبینی </vt:lpstr>
      <vt:lpstr>اکسید کردن هموگلوبین توسط No_3</vt:lpstr>
      <vt:lpstr>Case presentation</vt:lpstr>
      <vt:lpstr>مکانیسم بیو شیمیایی</vt:lpstr>
      <vt:lpstr>PowerPoint Presentation</vt:lpstr>
      <vt:lpstr> روند</vt:lpstr>
      <vt:lpstr>PowerPoint Presentation</vt:lpstr>
      <vt:lpstr>PowerPoint Presentation</vt:lpstr>
      <vt:lpstr>درمان با نیترات</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مسمومیت با نیتروپروساید</dc:title>
  <dc:creator>A</dc:creator>
  <cp:lastModifiedBy>A</cp:lastModifiedBy>
  <cp:revision>20</cp:revision>
  <dcterms:created xsi:type="dcterms:W3CDTF">2015-12-05T20:18:53Z</dcterms:created>
  <dcterms:modified xsi:type="dcterms:W3CDTF">2015-12-28T17:33:39Z</dcterms:modified>
</cp:coreProperties>
</file>