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73" r:id="rId6"/>
    <p:sldId id="259" r:id="rId7"/>
    <p:sldId id="274" r:id="rId8"/>
    <p:sldId id="275" r:id="rId9"/>
    <p:sldId id="276" r:id="rId10"/>
    <p:sldId id="261" r:id="rId11"/>
    <p:sldId id="262" r:id="rId12"/>
    <p:sldId id="263" r:id="rId13"/>
    <p:sldId id="264" r:id="rId14"/>
    <p:sldId id="265" r:id="rId15"/>
    <p:sldId id="266" r:id="rId16"/>
    <p:sldId id="267" r:id="rId17"/>
    <p:sldId id="268" r:id="rId18"/>
    <p:sldId id="269" r:id="rId19"/>
    <p:sldId id="270" r:id="rId20"/>
    <p:sldId id="271" r:id="rId21"/>
    <p:sldId id="277" r:id="rId22"/>
    <p:sldId id="286" r:id="rId23"/>
    <p:sldId id="278" r:id="rId24"/>
    <p:sldId id="279" r:id="rId25"/>
    <p:sldId id="280" r:id="rId26"/>
    <p:sldId id="287" r:id="rId27"/>
    <p:sldId id="281" r:id="rId28"/>
    <p:sldId id="2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9913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C63B3-2BCB-47C8-AD85-9D44664B16B9}" type="datetimeFigureOut">
              <a:rPr lang="en-US" smtClean="0"/>
              <a:t>4/7/2015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1973944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907945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1340666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796256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DC63B3-2BCB-47C8-AD85-9D44664B16B9}" type="datetimeFigureOut">
              <a:rPr lang="en-US" smtClean="0"/>
              <a:t>4/7/2015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1278710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8DC63B3-2BCB-47C8-AD85-9D44664B16B9}" type="datetimeFigureOut">
              <a:rPr lang="en-US" smtClean="0"/>
              <a:t>4/7/2015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4031717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649134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205442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247742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C63B3-2BCB-47C8-AD85-9D44664B16B9}" type="datetimeFigureOut">
              <a:rPr lang="en-US" smtClean="0"/>
              <a:t>4/7/2015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2296825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DC63B3-2BCB-47C8-AD85-9D44664B16B9}" type="datetimeFigureOut">
              <a:rPr lang="en-US" smtClean="0"/>
              <a:t>4/7/2015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386776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DC63B3-2BCB-47C8-AD85-9D44664B16B9}" type="datetimeFigureOut">
              <a:rPr lang="en-US" smtClean="0"/>
              <a:t>4/7/2015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225602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DC63B3-2BCB-47C8-AD85-9D44664B16B9}" type="datetimeFigureOut">
              <a:rPr lang="en-US" smtClean="0"/>
              <a:t>4/7/2015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312129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C63B3-2BCB-47C8-AD85-9D44664B16B9}" type="datetimeFigureOut">
              <a:rPr lang="en-US" smtClean="0"/>
              <a:t>4/7/2015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366368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C63B3-2BCB-47C8-AD85-9D44664B16B9}" type="datetimeFigureOut">
              <a:rPr lang="en-US" smtClean="0"/>
              <a:t>4/7/2015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119387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C63B3-2BCB-47C8-AD85-9D44664B16B9}" type="datetimeFigureOut">
              <a:rPr lang="en-US" smtClean="0"/>
              <a:t>4/7/2015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0C410C1-0C4F-42FA-B211-C8F0DAF9E14B}" type="slidenum">
              <a:rPr lang="en-US" smtClean="0"/>
              <a:t>‹#›</a:t>
            </a:fld>
            <a:endParaRPr lang="en-US"/>
          </a:p>
        </p:txBody>
      </p:sp>
    </p:spTree>
    <p:extLst>
      <p:ext uri="{BB962C8B-B14F-4D97-AF65-F5344CB8AC3E}">
        <p14:creationId xmlns:p14="http://schemas.microsoft.com/office/powerpoint/2010/main" val="251552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8DC63B3-2BCB-47C8-AD85-9D44664B16B9}" type="datetimeFigureOut">
              <a:rPr lang="en-US" smtClean="0"/>
              <a:t>4/7/2015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0C410C1-0C4F-42FA-B211-C8F0DAF9E14B}" type="slidenum">
              <a:rPr lang="en-US" smtClean="0"/>
              <a:t>‹#›</a:t>
            </a:fld>
            <a:endParaRPr lang="en-US"/>
          </a:p>
        </p:txBody>
      </p:sp>
    </p:spTree>
    <p:extLst>
      <p:ext uri="{BB962C8B-B14F-4D97-AF65-F5344CB8AC3E}">
        <p14:creationId xmlns:p14="http://schemas.microsoft.com/office/powerpoint/2010/main" val="1262026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8495012" cy="1763929"/>
          </a:xfrm>
        </p:spPr>
        <p:txBody>
          <a:bodyPr/>
          <a:lstStyle/>
          <a:p>
            <a:pPr algn="ctr"/>
            <a:r>
              <a:rPr lang="en-US" dirty="0" smtClean="0">
                <a:latin typeface="Times New Roman" panose="02020603050405020304" pitchFamily="18" charset="0"/>
                <a:cs typeface="Times New Roman" panose="02020603050405020304" pitchFamily="18" charset="0"/>
              </a:rPr>
              <a:t>Topic and the Representation of Discourse Content</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9967" y="1182064"/>
            <a:ext cx="2036064" cy="5141461"/>
          </a:xfrm>
          <a:prstGeom prst="rect">
            <a:avLst/>
          </a:prstGeom>
        </p:spPr>
      </p:pic>
    </p:spTree>
    <p:extLst>
      <p:ext uri="{BB962C8B-B14F-4D97-AF65-F5344CB8AC3E}">
        <p14:creationId xmlns:p14="http://schemas.microsoft.com/office/powerpoint/2010/main" val="107032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Sentential Topic (Chomsky vs. Halliday)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19785" y="2615224"/>
            <a:ext cx="10028861" cy="3416300"/>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In the above example (That new book by Thomas, I haven’t read yet), that new book is the object , but it is at the beginning. Chomsky </a:t>
            </a:r>
            <a:r>
              <a:rPr lang="en-US" sz="2200" dirty="0" smtClean="0">
                <a:latin typeface="Times New Roman" panose="02020603050405020304" pitchFamily="18" charset="0"/>
                <a:cs typeface="Times New Roman" panose="02020603050405020304" pitchFamily="18" charset="0"/>
              </a:rPr>
              <a:t>calls this </a:t>
            </a:r>
            <a:r>
              <a:rPr lang="en-US" sz="2200" dirty="0" err="1" smtClean="0">
                <a:latin typeface="Times New Roman" panose="02020603050405020304" pitchFamily="18" charset="0"/>
                <a:cs typeface="Times New Roman" panose="02020603050405020304" pitchFamily="18" charset="0"/>
              </a:rPr>
              <a:t>Topicalization</a:t>
            </a:r>
            <a:r>
              <a:rPr lang="en-US" sz="2200" dirty="0" smtClean="0">
                <a:latin typeface="Times New Roman" panose="02020603050405020304" pitchFamily="18" charset="0"/>
                <a:cs typeface="Times New Roman" panose="02020603050405020304" pitchFamily="18" charset="0"/>
              </a:rPr>
              <a:t>. It is a kind of transformation. In the deep structure this sentence is not like that. This is a result of a transformation called </a:t>
            </a:r>
            <a:r>
              <a:rPr lang="en-US" sz="2200" dirty="0" err="1" smtClean="0">
                <a:latin typeface="Times New Roman" panose="02020603050405020304" pitchFamily="18" charset="0"/>
                <a:cs typeface="Times New Roman" panose="02020603050405020304" pitchFamily="18" charset="0"/>
              </a:rPr>
              <a:t>topicalization</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by which </a:t>
            </a:r>
            <a:r>
              <a:rPr lang="en-US" sz="2200" dirty="0" smtClean="0">
                <a:latin typeface="Times New Roman" panose="02020603050405020304" pitchFamily="18" charset="0"/>
                <a:cs typeface="Times New Roman" panose="02020603050405020304" pitchFamily="18" charset="0"/>
              </a:rPr>
              <a:t>one element is brought at the beginning of a sentence to make it the topic. This is a syntactic </a:t>
            </a:r>
            <a:r>
              <a:rPr lang="en-US" sz="2200" dirty="0" smtClean="0">
                <a:latin typeface="Times New Roman" panose="02020603050405020304" pitchFamily="18" charset="0"/>
                <a:cs typeface="Times New Roman" panose="02020603050405020304" pitchFamily="18" charset="0"/>
              </a:rPr>
              <a:t>terminology. </a:t>
            </a:r>
            <a:r>
              <a:rPr lang="en-US" sz="2200" dirty="0" smtClean="0">
                <a:latin typeface="Times New Roman" panose="02020603050405020304" pitchFamily="18" charset="0"/>
                <a:cs typeface="Times New Roman" panose="02020603050405020304" pitchFamily="18" charset="0"/>
              </a:rPr>
              <a:t>In </a:t>
            </a:r>
            <a:r>
              <a:rPr lang="en-US" sz="2200" dirty="0" err="1" smtClean="0">
                <a:latin typeface="Times New Roman" panose="02020603050405020304" pitchFamily="18" charset="0"/>
                <a:cs typeface="Times New Roman" panose="02020603050405020304" pitchFamily="18" charset="0"/>
              </a:rPr>
              <a:t>Halliday's</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terminology, </a:t>
            </a:r>
            <a:r>
              <a:rPr lang="en-US" sz="2200" dirty="0" smtClean="0">
                <a:latin typeface="Times New Roman" panose="02020603050405020304" pitchFamily="18" charset="0"/>
                <a:cs typeface="Times New Roman" panose="02020603050405020304" pitchFamily="18" charset="0"/>
              </a:rPr>
              <a:t>it is called Thematization. They are the same </a:t>
            </a:r>
            <a:r>
              <a:rPr lang="en-US" sz="2200" dirty="0" smtClean="0">
                <a:latin typeface="Times New Roman" panose="02020603050405020304" pitchFamily="18" charset="0"/>
                <a:cs typeface="Times New Roman" panose="02020603050405020304" pitchFamily="18" charset="0"/>
              </a:rPr>
              <a:t>things, </a:t>
            </a:r>
            <a:r>
              <a:rPr lang="en-US" sz="2200" dirty="0" smtClean="0">
                <a:latin typeface="Times New Roman" panose="02020603050405020304" pitchFamily="18" charset="0"/>
                <a:cs typeface="Times New Roman" panose="02020603050405020304" pitchFamily="18" charset="0"/>
              </a:rPr>
              <a:t>but two different terms. The first one is syntactically oriented, but </a:t>
            </a:r>
            <a:r>
              <a:rPr lang="en-US" sz="2200" dirty="0" smtClean="0">
                <a:latin typeface="Times New Roman" panose="02020603050405020304" pitchFamily="18" charset="0"/>
                <a:cs typeface="Times New Roman" panose="02020603050405020304" pitchFamily="18" charset="0"/>
              </a:rPr>
              <a:t>the later is </a:t>
            </a:r>
            <a:r>
              <a:rPr lang="en-US" sz="2200" dirty="0" smtClean="0">
                <a:latin typeface="Times New Roman" panose="02020603050405020304" pitchFamily="18" charset="0"/>
                <a:cs typeface="Times New Roman" panose="02020603050405020304" pitchFamily="18" charset="0"/>
              </a:rPr>
              <a:t>pragmatically oriented.</a:t>
            </a:r>
          </a:p>
        </p:txBody>
      </p:sp>
    </p:spTree>
    <p:extLst>
      <p:ext uri="{BB962C8B-B14F-4D97-AF65-F5344CB8AC3E}">
        <p14:creationId xmlns:p14="http://schemas.microsoft.com/office/powerpoint/2010/main" val="107054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D</a:t>
            </a:r>
            <a:r>
              <a:rPr lang="en-GB" dirty="0" smtClean="0">
                <a:latin typeface="Times New Roman" panose="02020603050405020304" pitchFamily="18" charset="0"/>
                <a:cs typeface="Times New Roman" panose="02020603050405020304" pitchFamily="18" charset="0"/>
              </a:rPr>
              <a:t>iscourse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dirty="0" smtClean="0">
                <a:latin typeface="Times New Roman" panose="02020603050405020304" pitchFamily="18" charset="0"/>
                <a:cs typeface="Times New Roman" panose="02020603050405020304" pitchFamily="18" charset="0"/>
              </a:rPr>
              <a:t>Keenan &amp; </a:t>
            </a:r>
            <a:r>
              <a:rPr lang="en-GB" sz="2200" dirty="0" err="1" smtClean="0">
                <a:latin typeface="Times New Roman" panose="02020603050405020304" pitchFamily="18" charset="0"/>
                <a:cs typeface="Times New Roman" panose="02020603050405020304" pitchFamily="18" charset="0"/>
              </a:rPr>
              <a:t>Schiefferin</a:t>
            </a:r>
            <a:endParaRPr lang="en-GB" sz="2200" dirty="0" smtClean="0">
              <a:latin typeface="Times New Roman" panose="02020603050405020304" pitchFamily="18" charset="0"/>
              <a:cs typeface="Times New Roman" panose="02020603050405020304" pitchFamily="18" charset="0"/>
            </a:endParaRPr>
          </a:p>
          <a:p>
            <a:pPr algn="just"/>
            <a:r>
              <a:rPr lang="en-GB" sz="2200" dirty="0" smtClean="0">
                <a:latin typeface="Times New Roman" panose="02020603050405020304" pitchFamily="18" charset="0"/>
                <a:cs typeface="Times New Roman" panose="02020603050405020304" pitchFamily="18" charset="0"/>
              </a:rPr>
              <a:t>It is not expressible in a simple NP.</a:t>
            </a:r>
          </a:p>
          <a:p>
            <a:pPr algn="just"/>
            <a:r>
              <a:rPr lang="en-GB" sz="2200" dirty="0" smtClean="0">
                <a:latin typeface="Times New Roman" panose="02020603050405020304" pitchFamily="18" charset="0"/>
                <a:cs typeface="Times New Roman" panose="02020603050405020304" pitchFamily="18" charset="0"/>
              </a:rPr>
              <a:t>Discourse topic is </a:t>
            </a:r>
            <a:r>
              <a:rPr lang="en-GB" sz="2200" i="1" u="sng"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proposition</a:t>
            </a:r>
            <a:r>
              <a:rPr lang="en-GB" sz="2200" dirty="0" smtClean="0">
                <a:latin typeface="Times New Roman" panose="02020603050405020304" pitchFamily="18" charset="0"/>
                <a:cs typeface="Times New Roman" panose="02020603050405020304" pitchFamily="18" charset="0"/>
              </a:rPr>
              <a:t> about which some claim is made or elicited =&gt; </a:t>
            </a:r>
            <a:r>
              <a:rPr lang="en-GB" sz="2200" dirty="0" smtClean="0">
                <a:latin typeface="Times New Roman" panose="02020603050405020304" pitchFamily="18" charset="0"/>
                <a:cs typeface="Times New Roman" panose="02020603050405020304" pitchFamily="18" charset="0"/>
              </a:rPr>
              <a:t>it represents </a:t>
            </a:r>
            <a:r>
              <a:rPr lang="en-GB" sz="2200" dirty="0" smtClean="0">
                <a:latin typeface="Times New Roman" panose="02020603050405020304" pitchFamily="18" charset="0"/>
                <a:cs typeface="Times New Roman" panose="02020603050405020304" pitchFamily="18" charset="0"/>
              </a:rPr>
              <a:t>in any fragment of conversational discourse the topic of the whole fragment</a:t>
            </a:r>
          </a:p>
          <a:p>
            <a:pPr algn="just"/>
            <a:endParaRPr lang="en-US" sz="2200" dirty="0"/>
          </a:p>
        </p:txBody>
      </p:sp>
    </p:spTree>
    <p:extLst>
      <p:ext uri="{BB962C8B-B14F-4D97-AF65-F5344CB8AC3E}">
        <p14:creationId xmlns:p14="http://schemas.microsoft.com/office/powerpoint/2010/main" val="2682827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Topic as Title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dirty="0" smtClean="0">
                <a:latin typeface="Times New Roman" panose="02020603050405020304" pitchFamily="18" charset="0"/>
                <a:cs typeface="Times New Roman" panose="02020603050405020304" pitchFamily="18" charset="0"/>
              </a:rPr>
              <a:t>For any text, there is a single correct expression which is the ‘</a:t>
            </a:r>
            <a:r>
              <a:rPr lang="en-GB" sz="2200" b="1" i="1" dirty="0" smtClean="0">
                <a:latin typeface="Times New Roman" panose="02020603050405020304" pitchFamily="18" charset="0"/>
                <a:cs typeface="Times New Roman" panose="02020603050405020304" pitchFamily="18" charset="0"/>
              </a:rPr>
              <a:t>topic</a:t>
            </a:r>
            <a:r>
              <a:rPr lang="en-GB" sz="2200" dirty="0" smtClean="0">
                <a:latin typeface="Times New Roman" panose="02020603050405020304" pitchFamily="18" charset="0"/>
                <a:cs typeface="Times New Roman" panose="02020603050405020304" pitchFamily="18" charset="0"/>
              </a:rPr>
              <a:t>’.</a:t>
            </a:r>
          </a:p>
          <a:p>
            <a:pPr algn="just"/>
            <a:r>
              <a:rPr lang="en-GB" sz="2200" dirty="0" smtClean="0">
                <a:latin typeface="Times New Roman" panose="02020603050405020304" pitchFamily="18" charset="0"/>
                <a:cs typeface="Times New Roman" panose="02020603050405020304" pitchFamily="18" charset="0"/>
              </a:rPr>
              <a:t>But it should not be too difficult to imagine several different titles for a passage, each of which could equally facilitate comprehension.</a:t>
            </a:r>
          </a:p>
          <a:p>
            <a:pPr algn="just"/>
            <a:r>
              <a:rPr lang="en-GB" sz="2200" dirty="0" smtClean="0">
                <a:latin typeface="Times New Roman" panose="02020603050405020304" pitchFamily="18" charset="0"/>
                <a:cs typeface="Times New Roman" panose="02020603050405020304" pitchFamily="18" charset="0"/>
              </a:rPr>
              <a:t>Therefore, </a:t>
            </a:r>
            <a:r>
              <a:rPr lang="en-GB" sz="2200" dirty="0" smtClean="0">
                <a:latin typeface="Times New Roman" panose="02020603050405020304" pitchFamily="18" charset="0"/>
                <a:cs typeface="Times New Roman" panose="02020603050405020304" pitchFamily="18" charset="0"/>
              </a:rPr>
              <a:t>in any text there is a number of different </a:t>
            </a:r>
            <a:r>
              <a:rPr lang="en-GB" sz="2200" dirty="0" smtClean="0">
                <a:latin typeface="Times New Roman" panose="02020603050405020304" pitchFamily="18" charset="0"/>
                <a:cs typeface="Times New Roman" panose="02020603050405020304" pitchFamily="18" charset="0"/>
              </a:rPr>
              <a:t>ways </a:t>
            </a:r>
            <a:r>
              <a:rPr lang="en-GB" sz="2200" dirty="0" smtClean="0">
                <a:latin typeface="Times New Roman" panose="02020603050405020304" pitchFamily="18" charset="0"/>
                <a:cs typeface="Times New Roman" panose="02020603050405020304" pitchFamily="18" charset="0"/>
              </a:rPr>
              <a:t>of expressing the topic =&gt; </a:t>
            </a:r>
            <a:r>
              <a:rPr lang="en-GB" sz="2200" dirty="0" smtClean="0">
                <a:latin typeface="Times New Roman" panose="02020603050405020304" pitchFamily="18" charset="0"/>
                <a:cs typeface="Times New Roman" panose="02020603050405020304" pitchFamily="18" charset="0"/>
              </a:rPr>
              <a:t>they represent </a:t>
            </a:r>
            <a:r>
              <a:rPr lang="en-GB" sz="2200" dirty="0" smtClean="0">
                <a:latin typeface="Times New Roman" panose="02020603050405020304" pitchFamily="18" charset="0"/>
                <a:cs typeface="Times New Roman" panose="02020603050405020304" pitchFamily="18" charset="0"/>
              </a:rPr>
              <a:t>different </a:t>
            </a:r>
            <a:r>
              <a:rPr lang="en-GB" sz="2200" dirty="0" smtClean="0">
                <a:latin typeface="Times New Roman" panose="02020603050405020304" pitchFamily="18" charset="0"/>
                <a:cs typeface="Times New Roman" panose="02020603050405020304" pitchFamily="18" charset="0"/>
              </a:rPr>
              <a:t>judgements </a:t>
            </a:r>
            <a:r>
              <a:rPr lang="en-GB" sz="2200" dirty="0" smtClean="0">
                <a:latin typeface="Times New Roman" panose="02020603050405020304" pitchFamily="18" charset="0"/>
                <a:cs typeface="Times New Roman" panose="02020603050405020304" pitchFamily="18" charset="0"/>
              </a:rPr>
              <a:t>of what is being written or talked about in a text.</a:t>
            </a:r>
          </a:p>
          <a:p>
            <a:pPr algn="just"/>
            <a:endParaRPr lang="en-US" sz="2200" dirty="0"/>
          </a:p>
        </p:txBody>
      </p:sp>
    </p:spTree>
    <p:extLst>
      <p:ext uri="{BB962C8B-B14F-4D97-AF65-F5344CB8AC3E}">
        <p14:creationId xmlns:p14="http://schemas.microsoft.com/office/powerpoint/2010/main" val="3996952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Discourse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dirty="0" smtClean="0">
                <a:latin typeface="Times New Roman" panose="02020603050405020304" pitchFamily="18" charset="0"/>
                <a:cs typeface="Times New Roman" panose="02020603050405020304" pitchFamily="18" charset="0"/>
              </a:rPr>
              <a:t>There is no such thing as the one correct expression of the topic for any fragment of discourse.</a:t>
            </a:r>
          </a:p>
          <a:p>
            <a:pPr algn="just"/>
            <a:r>
              <a:rPr lang="en-GB" sz="2200" dirty="0" smtClean="0">
                <a:latin typeface="Times New Roman" panose="02020603050405020304" pitchFamily="18" charset="0"/>
                <a:cs typeface="Times New Roman" panose="02020603050405020304" pitchFamily="18" charset="0"/>
              </a:rPr>
              <a:t>There will be always a set of possible expressions of the topic.</a:t>
            </a:r>
          </a:p>
          <a:p>
            <a:pPr algn="just"/>
            <a:r>
              <a:rPr lang="en-GB" sz="2200" dirty="0" smtClean="0">
                <a:latin typeface="Times New Roman" panose="02020603050405020304" pitchFamily="18" charset="0"/>
                <a:cs typeface="Times New Roman" panose="02020603050405020304" pitchFamily="18" charset="0"/>
              </a:rPr>
              <a:t>Tyler: the topic can only be one possible paraphrase of a sequence of utterances</a:t>
            </a:r>
          </a:p>
          <a:p>
            <a:pPr algn="just"/>
            <a:endParaRPr lang="en-US" sz="2200" dirty="0"/>
          </a:p>
        </p:txBody>
      </p:sp>
    </p:spTree>
    <p:extLst>
      <p:ext uri="{BB962C8B-B14F-4D97-AF65-F5344CB8AC3E}">
        <p14:creationId xmlns:p14="http://schemas.microsoft.com/office/powerpoint/2010/main" val="66815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D</a:t>
            </a:r>
            <a:r>
              <a:rPr lang="en-GB" dirty="0" smtClean="0">
                <a:latin typeface="Times New Roman" panose="02020603050405020304" pitchFamily="18" charset="0"/>
                <a:cs typeface="Times New Roman" panose="02020603050405020304" pitchFamily="18" charset="0"/>
              </a:rPr>
              <a:t>iscourse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Topics do not belong to texts. Texts on their own have no topics. What gives a topic to a text is the </a:t>
            </a:r>
            <a:r>
              <a:rPr lang="en-US" sz="2200" dirty="0" smtClean="0">
                <a:latin typeface="Times New Roman" panose="02020603050405020304" pitchFamily="18" charset="0"/>
                <a:cs typeface="Times New Roman" panose="02020603050405020304" pitchFamily="18" charset="0"/>
              </a:rPr>
              <a:t>speakers/hearers</a:t>
            </a:r>
            <a:r>
              <a:rPr lang="en-US" sz="2200" dirty="0" smtClean="0">
                <a:latin typeface="Times New Roman" panose="02020603050405020304" pitchFamily="18" charset="0"/>
                <a:cs typeface="Times New Roman" panose="02020603050405020304" pitchFamily="18" charset="0"/>
              </a:rPr>
              <a:t>. So a text of </a:t>
            </a:r>
            <a:r>
              <a:rPr lang="en-US" sz="2200" dirty="0" smtClean="0">
                <a:latin typeface="Times New Roman" panose="02020603050405020304" pitchFamily="18" charset="0"/>
                <a:cs typeface="Times New Roman" panose="02020603050405020304" pitchFamily="18" charset="0"/>
              </a:rPr>
              <a:t>itself </a:t>
            </a:r>
            <a:r>
              <a:rPr lang="en-US" sz="2200" dirty="0" smtClean="0">
                <a:latin typeface="Times New Roman" panose="02020603050405020304" pitchFamily="18" charset="0"/>
                <a:cs typeface="Times New Roman" panose="02020603050405020304" pitchFamily="18" charset="0"/>
              </a:rPr>
              <a:t>has no topic. Topics are given to a text, they are imposed on a text. A sentence has meaning and topic through conversation in a context. </a:t>
            </a:r>
            <a:r>
              <a:rPr lang="en-US" sz="2200" dirty="0" smtClean="0">
                <a:latin typeface="Times New Roman" panose="02020603050405020304" pitchFamily="18" charset="0"/>
                <a:cs typeface="Times New Roman" panose="02020603050405020304" pitchFamily="18" charset="0"/>
              </a:rPr>
              <a:t>Hence, </a:t>
            </a:r>
            <a:r>
              <a:rPr lang="en-US" sz="2200" dirty="0" smtClean="0">
                <a:latin typeface="Times New Roman" panose="02020603050405020304" pitchFamily="18" charset="0"/>
                <a:cs typeface="Times New Roman" panose="02020603050405020304" pitchFamily="18" charset="0"/>
              </a:rPr>
              <a:t>it is the result of </a:t>
            </a:r>
            <a:r>
              <a:rPr lang="en-US" sz="2200" dirty="0" smtClean="0">
                <a:latin typeface="Times New Roman" panose="02020603050405020304" pitchFamily="18" charset="0"/>
                <a:cs typeface="Times New Roman" panose="02020603050405020304" pitchFamily="18" charset="0"/>
              </a:rPr>
              <a:t>the interaction </a:t>
            </a:r>
            <a:r>
              <a:rPr lang="en-US" sz="2200" dirty="0" smtClean="0">
                <a:latin typeface="Times New Roman" panose="02020603050405020304" pitchFamily="18" charset="0"/>
                <a:cs typeface="Times New Roman" panose="02020603050405020304" pitchFamily="18" charset="0"/>
              </a:rPr>
              <a:t>between the speaker and the hearer, or the writer and the reader. This is called discourse topic. In this sense you should talk about propositions not subjects and predicates </a:t>
            </a:r>
            <a:r>
              <a:rPr lang="en-US" sz="2200" dirty="0" smtClean="0">
                <a:latin typeface="Times New Roman" panose="02020603050405020304" pitchFamily="18" charset="0"/>
                <a:cs typeface="Times New Roman" panose="02020603050405020304" pitchFamily="18" charset="0"/>
              </a:rPr>
              <a:t>instead.</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56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D</a:t>
            </a:r>
            <a:r>
              <a:rPr lang="en-GB" dirty="0" smtClean="0">
                <a:latin typeface="Times New Roman" panose="02020603050405020304" pitchFamily="18" charset="0"/>
                <a:cs typeface="Times New Roman" panose="02020603050405020304" pitchFamily="18" charset="0"/>
              </a:rPr>
              <a:t>iscourse </a:t>
            </a:r>
            <a:r>
              <a:rPr lang="en-GB"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According to discourse topic, each conversation has one main topic, which is included in an utterance or in a sentence. When it comes to writing, it is called ‘topic sentence’ (main idea</a:t>
            </a:r>
            <a:r>
              <a:rPr lang="en-US" sz="2200" dirty="0" smtClean="0">
                <a:latin typeface="Times New Roman" panose="02020603050405020304" pitchFamily="18" charset="0"/>
                <a:cs typeface="Times New Roman" panose="02020603050405020304" pitchFamily="18" charset="0"/>
              </a:rPr>
              <a:t>). But </a:t>
            </a:r>
            <a:r>
              <a:rPr lang="en-US" sz="2200" dirty="0" smtClean="0">
                <a:latin typeface="Times New Roman" panose="02020603050405020304" pitchFamily="18" charset="0"/>
                <a:cs typeface="Times New Roman" panose="02020603050405020304" pitchFamily="18" charset="0"/>
              </a:rPr>
              <a:t>again the problem is that topics can not be easily </a:t>
            </a:r>
            <a:r>
              <a:rPr lang="en-US" sz="2200" dirty="0" smtClean="0">
                <a:latin typeface="Times New Roman" panose="02020603050405020304" pitchFamily="18" charset="0"/>
                <a:cs typeface="Times New Roman" panose="02020603050405020304" pitchFamily="18" charset="0"/>
              </a:rPr>
              <a:t>pinned down. </a:t>
            </a:r>
            <a:r>
              <a:rPr lang="en-US" sz="2200" dirty="0" smtClean="0">
                <a:latin typeface="Times New Roman" panose="02020603050405020304" pitchFamily="18" charset="0"/>
                <a:cs typeface="Times New Roman" panose="02020603050405020304" pitchFamily="18" charset="0"/>
              </a:rPr>
              <a:t>It is not as simple as it looks.</a:t>
            </a:r>
          </a:p>
          <a:p>
            <a:pPr algn="just"/>
            <a:r>
              <a:rPr lang="en-US" sz="2200" dirty="0" smtClean="0">
                <a:latin typeface="Times New Roman" panose="02020603050405020304" pitchFamily="18" charset="0"/>
                <a:cs typeface="Times New Roman" panose="02020603050405020304" pitchFamily="18" charset="0"/>
              </a:rPr>
              <a:t>It may be wrong to say that one conversation has only one main topic. You cannot easily define what the main topic of a conversation is. So, instead you should talk about Topic Framework.</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6601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Discourse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547682" cy="3416300"/>
          </a:xfrm>
        </p:spPr>
        <p:txBody>
          <a:bodyPr/>
          <a:lstStyle/>
          <a:p>
            <a:r>
              <a:rPr lang="en-US" dirty="0" smtClean="0">
                <a:latin typeface="Times New Roman" panose="02020603050405020304" pitchFamily="18" charset="0"/>
                <a:cs typeface="Times New Roman" panose="02020603050405020304" pitchFamily="18" charset="0"/>
              </a:rPr>
              <a:t>Topic Framework:</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Example:</a:t>
            </a:r>
          </a:p>
          <a:p>
            <a:pPr marL="0" indent="0">
              <a:buNone/>
            </a:pPr>
            <a:r>
              <a:rPr lang="en-US" i="1" dirty="0" smtClean="0">
                <a:latin typeface="Times New Roman" panose="02020603050405020304" pitchFamily="18" charset="0"/>
                <a:cs typeface="Times New Roman" panose="02020603050405020304" pitchFamily="18" charset="0"/>
              </a:rPr>
              <a:t>Interviewer: </a:t>
            </a:r>
          </a:p>
          <a:p>
            <a:pPr marL="0" indent="0">
              <a:buNone/>
            </a:pPr>
            <a:endParaRPr lang="en-US" i="1" dirty="0" smtClean="0">
              <a:latin typeface="Times New Roman" panose="02020603050405020304" pitchFamily="18" charset="0"/>
              <a:cs typeface="Times New Roman" panose="02020603050405020304" pitchFamily="18" charset="0"/>
            </a:endParaRPr>
          </a:p>
          <a:p>
            <a:pPr marL="0" indent="0">
              <a:buNone/>
            </a:pPr>
            <a:r>
              <a:rPr lang="en-US" i="1" dirty="0" smtClean="0">
                <a:latin typeface="Times New Roman" panose="02020603050405020304" pitchFamily="18" charset="0"/>
                <a:cs typeface="Times New Roman" panose="02020603050405020304" pitchFamily="18" charset="0"/>
              </a:rPr>
              <a:t>Speaker:</a:t>
            </a:r>
          </a:p>
          <a:p>
            <a:pPr marL="0" indent="0">
              <a:buNone/>
            </a:pPr>
            <a:endParaRPr lang="en-US" i="1"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What he is trying to say is not clear. He talked about different things but not the main topic.</a:t>
            </a:r>
            <a:endParaRPr lang="en-US" dirty="0">
              <a:latin typeface="Times New Roman" panose="02020603050405020304" pitchFamily="18" charset="0"/>
              <a:cs typeface="Times New Roman" panose="02020603050405020304" pitchFamily="18" charset="0"/>
            </a:endParaRPr>
          </a:p>
        </p:txBody>
      </p:sp>
      <p:sp>
        <p:nvSpPr>
          <p:cNvPr id="5" name="Rectangular Callout 4"/>
          <p:cNvSpPr/>
          <p:nvPr/>
        </p:nvSpPr>
        <p:spPr>
          <a:xfrm>
            <a:off x="2594799" y="3281407"/>
            <a:ext cx="7946265" cy="511275"/>
          </a:xfrm>
          <a:prstGeom prst="wedgeRectCallout">
            <a:avLst>
              <a:gd name="adj1" fmla="val -45498"/>
              <a:gd name="adj2" fmla="val 75415"/>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i="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 stitch in time saves nine. What does that mean?</a:t>
            </a:r>
          </a:p>
          <a:p>
            <a:pPr algn="ctr"/>
            <a:endParaRPr lang="en-US" dirty="0"/>
          </a:p>
        </p:txBody>
      </p:sp>
      <p:sp>
        <p:nvSpPr>
          <p:cNvPr id="6" name="Rectangular Callout 5"/>
          <p:cNvSpPr/>
          <p:nvPr/>
        </p:nvSpPr>
        <p:spPr>
          <a:xfrm>
            <a:off x="2147991" y="4082309"/>
            <a:ext cx="8393073" cy="669701"/>
          </a:xfrm>
          <a:prstGeom prst="wedgeRectCallout">
            <a:avLst>
              <a:gd name="adj1" fmla="val -41741"/>
              <a:gd name="adj2" fmla="val 77500"/>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i="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Oh! That’s because all women have a little bit of magic to them- I found that out- and it’s called- it’s sort of good magic- and nine is sort of a magic number……….</a:t>
            </a:r>
            <a:endParaRPr lang="en-US"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385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Discourse </a:t>
            </a:r>
            <a:r>
              <a:rPr lang="en-GB" dirty="0" smtClean="0">
                <a:latin typeface="Times New Roman" panose="02020603050405020304" pitchFamily="18" charset="0"/>
                <a:cs typeface="Times New Roman" panose="02020603050405020304" pitchFamily="18" charset="0"/>
              </a:rPr>
              <a:t>Topic: </a:t>
            </a:r>
            <a:r>
              <a:rPr lang="en-US" dirty="0">
                <a:latin typeface="Times New Roman" panose="02020603050405020304" pitchFamily="18" charset="0"/>
                <a:cs typeface="Times New Roman" panose="02020603050405020304" pitchFamily="18" charset="0"/>
              </a:rPr>
              <a:t>Topic </a:t>
            </a:r>
            <a:r>
              <a:rPr lang="en-US" dirty="0" smtClean="0">
                <a:latin typeface="Times New Roman" panose="02020603050405020304" pitchFamily="18" charset="0"/>
                <a:cs typeface="Times New Roman" panose="02020603050405020304" pitchFamily="18" charset="0"/>
              </a:rPr>
              <a:t>Framework</a:t>
            </a:r>
            <a:endParaRPr lang="en-US" dirty="0"/>
          </a:p>
        </p:txBody>
      </p:sp>
      <p:sp>
        <p:nvSpPr>
          <p:cNvPr id="3" name="Content Placeholder 2"/>
          <p:cNvSpPr>
            <a:spLocks noGrp="1"/>
          </p:cNvSpPr>
          <p:nvPr>
            <p:ph idx="1"/>
          </p:nvPr>
        </p:nvSpPr>
        <p:spPr/>
        <p:txBody>
          <a:bodyPr>
            <a:normAutofit/>
          </a:bodyPr>
          <a:lstStyle/>
          <a:p>
            <a:pPr algn="just"/>
            <a:r>
              <a:rPr lang="en-GB" sz="2200" dirty="0" smtClean="0">
                <a:latin typeface="Times New Roman" panose="02020603050405020304" pitchFamily="18" charset="0"/>
                <a:cs typeface="Times New Roman" panose="02020603050405020304" pitchFamily="18" charset="0"/>
              </a:rPr>
              <a:t>The </a:t>
            </a:r>
            <a:r>
              <a:rPr lang="en-GB" sz="2200" dirty="0">
                <a:latin typeface="Times New Roman" panose="02020603050405020304" pitchFamily="18" charset="0"/>
                <a:cs typeface="Times New Roman" panose="02020603050405020304" pitchFamily="18" charset="0"/>
              </a:rPr>
              <a:t>analyst can determine what aspect of the context are explicitly reflected in the text as the formal record of the </a:t>
            </a:r>
            <a:r>
              <a:rPr lang="en-GB" sz="2200" dirty="0" smtClean="0">
                <a:latin typeface="Times New Roman" panose="02020603050405020304" pitchFamily="18" charset="0"/>
                <a:cs typeface="Times New Roman" panose="02020603050405020304" pitchFamily="18" charset="0"/>
              </a:rPr>
              <a:t>utterance.</a:t>
            </a:r>
            <a:endParaRPr lang="en-GB"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Activated features of context: aspects which are directly reflected in the text which need to be called upon to interpret the </a:t>
            </a:r>
            <a:r>
              <a:rPr lang="en-GB" sz="2200" dirty="0" smtClean="0">
                <a:latin typeface="Times New Roman" panose="02020603050405020304" pitchFamily="18" charset="0"/>
                <a:cs typeface="Times New Roman" panose="02020603050405020304" pitchFamily="18" charset="0"/>
              </a:rPr>
              <a:t>text.</a:t>
            </a:r>
            <a:endParaRPr lang="en-GB"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They constitute the contextual framework within which the topic is </a:t>
            </a:r>
            <a:r>
              <a:rPr lang="en-GB" sz="2200" dirty="0" smtClean="0">
                <a:latin typeface="Times New Roman" panose="02020603050405020304" pitchFamily="18" charset="0"/>
                <a:cs typeface="Times New Roman" panose="02020603050405020304" pitchFamily="18" charset="0"/>
              </a:rPr>
              <a:t>constituted.</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23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Topic </a:t>
            </a:r>
            <a:r>
              <a:rPr lang="en-US" dirty="0">
                <a:latin typeface="Times New Roman" panose="02020603050405020304" pitchFamily="18" charset="0"/>
                <a:cs typeface="Times New Roman" panose="02020603050405020304" pitchFamily="18" charset="0"/>
              </a:rPr>
              <a:t>Framework</a:t>
            </a:r>
            <a:endParaRPr lang="en-US" dirty="0"/>
          </a:p>
        </p:txBody>
      </p:sp>
      <p:sp>
        <p:nvSpPr>
          <p:cNvPr id="3" name="Content Placeholder 2"/>
          <p:cNvSpPr>
            <a:spLocks noGrp="1"/>
          </p:cNvSpPr>
          <p:nvPr>
            <p:ph idx="1"/>
          </p:nvPr>
        </p:nvSpPr>
        <p:spPr/>
        <p:txBody>
          <a:bodyPr>
            <a:normAutofit/>
          </a:bodyPr>
          <a:lstStyle/>
          <a:p>
            <a:pPr algn="just">
              <a:spcBef>
                <a:spcPts val="0"/>
              </a:spcBef>
              <a:spcAft>
                <a:spcPts val="3000"/>
              </a:spcAft>
            </a:pPr>
            <a:r>
              <a:rPr lang="en-GB" sz="2200" dirty="0" smtClean="0">
                <a:latin typeface="Times New Roman" panose="02020603050405020304" pitchFamily="18" charset="0"/>
                <a:cs typeface="Times New Roman" panose="02020603050405020304" pitchFamily="18" charset="0"/>
              </a:rPr>
              <a:t>Any </a:t>
            </a:r>
            <a:r>
              <a:rPr lang="en-GB" sz="2200" dirty="0">
                <a:latin typeface="Times New Roman" panose="02020603050405020304" pitchFamily="18" charset="0"/>
                <a:cs typeface="Times New Roman" panose="02020603050405020304" pitchFamily="18" charset="0"/>
              </a:rPr>
              <a:t>consideration of topic involves asking why the speaker </a:t>
            </a:r>
            <a:r>
              <a:rPr lang="en-GB" sz="2200" dirty="0" smtClean="0">
                <a:latin typeface="Times New Roman" panose="02020603050405020304" pitchFamily="18" charset="0"/>
                <a:cs typeface="Times New Roman" panose="02020603050405020304" pitchFamily="18" charset="0"/>
              </a:rPr>
              <a:t>said what </a:t>
            </a:r>
            <a:r>
              <a:rPr lang="en-GB" sz="2200" dirty="0">
                <a:latin typeface="Times New Roman" panose="02020603050405020304" pitchFamily="18" charset="0"/>
                <a:cs typeface="Times New Roman" panose="02020603050405020304" pitchFamily="18" charset="0"/>
              </a:rPr>
              <a:t>he said in a particular discourse situation. </a:t>
            </a:r>
            <a:endParaRPr lang="en-US" sz="2200" dirty="0"/>
          </a:p>
        </p:txBody>
      </p:sp>
    </p:spTree>
    <p:extLst>
      <p:ext uri="{BB962C8B-B14F-4D97-AF65-F5344CB8AC3E}">
        <p14:creationId xmlns:p14="http://schemas.microsoft.com/office/powerpoint/2010/main" val="2243935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Topic </a:t>
            </a:r>
            <a:r>
              <a:rPr lang="en-US" dirty="0">
                <a:latin typeface="Times New Roman" panose="02020603050405020304" pitchFamily="18" charset="0"/>
                <a:cs typeface="Times New Roman" panose="02020603050405020304" pitchFamily="18" charset="0"/>
              </a:rPr>
              <a:t>Framework</a:t>
            </a:r>
            <a:endParaRPr lang="en-US" dirty="0"/>
          </a:p>
        </p:txBody>
      </p:sp>
      <p:sp>
        <p:nvSpPr>
          <p:cNvPr id="3" name="Content Placeholder 2"/>
          <p:cNvSpPr>
            <a:spLocks noGrp="1"/>
          </p:cNvSpPr>
          <p:nvPr>
            <p:ph idx="1"/>
          </p:nvPr>
        </p:nvSpPr>
        <p:spPr/>
        <p:txBody>
          <a:bodyPr>
            <a:normAutofit/>
          </a:bodyPr>
          <a:lstStyle/>
          <a:p>
            <a:pPr algn="just">
              <a:spcBef>
                <a:spcPts val="0"/>
              </a:spcBef>
              <a:spcAft>
                <a:spcPts val="3000"/>
              </a:spcAft>
            </a:pPr>
            <a:r>
              <a:rPr lang="en-GB" sz="2200" dirty="0">
                <a:latin typeface="Times New Roman" panose="02020603050405020304" pitchFamily="18" charset="0"/>
                <a:cs typeface="Times New Roman" panose="02020603050405020304" pitchFamily="18" charset="0"/>
              </a:rPr>
              <a:t>Certain elements which constrain the topic can be determined before the discourse begins; they are part of the context of a speech event.</a:t>
            </a:r>
          </a:p>
          <a:p>
            <a:pPr algn="just">
              <a:spcBef>
                <a:spcPts val="0"/>
              </a:spcBef>
              <a:spcAft>
                <a:spcPts val="3000"/>
              </a:spcAft>
            </a:pPr>
            <a:r>
              <a:rPr lang="en-GB" sz="2200" dirty="0">
                <a:latin typeface="Times New Roman" panose="02020603050405020304" pitchFamily="18" charset="0"/>
                <a:cs typeface="Times New Roman" panose="02020603050405020304" pitchFamily="18" charset="0"/>
              </a:rPr>
              <a:t>In relation to contextual features to a particular speech event, however, we are particularly interested in only those activated features of context pertaining to the fragment of discourse being studied</a:t>
            </a:r>
            <a:r>
              <a:rPr lang="en-GB"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59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Discourse Analysis and the Notion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 data studied in discourse analysis is always a fragment of discourse and the discourse analyst always has to decide where the fragment begins and ends.</a:t>
            </a:r>
          </a:p>
          <a:p>
            <a:pPr algn="just"/>
            <a:r>
              <a:rPr lang="en-US" sz="2200" dirty="0" smtClean="0">
                <a:latin typeface="Times New Roman" panose="02020603050405020304" pitchFamily="18" charset="0"/>
                <a:cs typeface="Times New Roman" panose="02020603050405020304" pitchFamily="18" charset="0"/>
              </a:rPr>
              <a:t>There do exist ways of identifying the boundaries of stretches of discourse which set one chunk of discourse off from the rest.</a:t>
            </a:r>
          </a:p>
          <a:p>
            <a:pPr algn="just"/>
            <a:r>
              <a:rPr lang="en-US" sz="2200" dirty="0" smtClean="0">
                <a:latin typeface="Times New Roman" panose="02020603050405020304" pitchFamily="18" charset="0"/>
                <a:cs typeface="Times New Roman" panose="02020603050405020304" pitchFamily="18" charset="0"/>
              </a:rPr>
              <a:t>Formulaic expressions such as ‘</a:t>
            </a:r>
            <a:r>
              <a:rPr lang="en-US" sz="2200" i="1" dirty="0" smtClean="0">
                <a:latin typeface="Times New Roman" panose="02020603050405020304" pitchFamily="18" charset="0"/>
                <a:cs typeface="Times New Roman" panose="02020603050405020304" pitchFamily="18" charset="0"/>
              </a:rPr>
              <a:t>Once upon a time... And they lived happily ever after</a:t>
            </a:r>
            <a:r>
              <a:rPr lang="en-US" sz="2200" dirty="0" smtClean="0">
                <a:latin typeface="Times New Roman" panose="02020603050405020304" pitchFamily="18" charset="0"/>
                <a:cs typeface="Times New Roman" panose="02020603050405020304" pitchFamily="18" charset="0"/>
              </a:rPr>
              <a:t>’ can be used explicitly to mark the </a:t>
            </a:r>
            <a:r>
              <a:rPr lang="en-US" sz="2200" b="1" dirty="0" smtClean="0">
                <a:latin typeface="Times New Roman" panose="02020603050405020304" pitchFamily="18" charset="0"/>
                <a:cs typeface="Times New Roman" panose="02020603050405020304" pitchFamily="18" charset="0"/>
              </a:rPr>
              <a:t>boundaries</a:t>
            </a:r>
            <a:r>
              <a:rPr lang="en-US" sz="2200" dirty="0" smtClean="0">
                <a:latin typeface="Times New Roman" panose="02020603050405020304" pitchFamily="18" charset="0"/>
                <a:cs typeface="Times New Roman" panose="02020603050405020304" pitchFamily="18" charset="0"/>
              </a:rPr>
              <a:t> of fragment.</a:t>
            </a:r>
          </a:p>
          <a:p>
            <a:pPr algn="just"/>
            <a:endParaRPr lang="en-US" sz="2200" dirty="0"/>
          </a:p>
        </p:txBody>
      </p:sp>
    </p:spTree>
    <p:extLst>
      <p:ext uri="{BB962C8B-B14F-4D97-AF65-F5344CB8AC3E}">
        <p14:creationId xmlns:p14="http://schemas.microsoft.com/office/powerpoint/2010/main" val="34253266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Topic </a:t>
            </a:r>
            <a:r>
              <a:rPr lang="en-US" dirty="0">
                <a:latin typeface="Times New Roman" panose="02020603050405020304" pitchFamily="18" charset="0"/>
                <a:cs typeface="Times New Roman" panose="02020603050405020304" pitchFamily="18" charset="0"/>
              </a:rPr>
              <a:t>Framework</a:t>
            </a:r>
            <a:endParaRPr lang="en-US" dirty="0"/>
          </a:p>
        </p:txBody>
      </p:sp>
      <p:sp>
        <p:nvSpPr>
          <p:cNvPr id="3" name="Content Placeholder 2"/>
          <p:cNvSpPr>
            <a:spLocks noGrp="1"/>
          </p:cNvSpPr>
          <p:nvPr>
            <p:ph idx="1"/>
          </p:nvPr>
        </p:nvSpPr>
        <p:spPr/>
        <p:txBody>
          <a:bodyPr>
            <a:normAutofit/>
          </a:bodyPr>
          <a:lstStyle/>
          <a:p>
            <a:pPr algn="just">
              <a:spcBef>
                <a:spcPts val="0"/>
              </a:spcBef>
              <a:spcAft>
                <a:spcPts val="3600"/>
              </a:spcAft>
            </a:pPr>
            <a:r>
              <a:rPr lang="en-GB" sz="2200" dirty="0">
                <a:latin typeface="Times New Roman" panose="02020603050405020304" pitchFamily="18" charset="0"/>
                <a:cs typeface="Times New Roman" panose="02020603050405020304" pitchFamily="18" charset="0"/>
              </a:rPr>
              <a:t>The topic framework consists of elements derivable from the physical context and from the discourse domain of any discourse fragment.</a:t>
            </a:r>
          </a:p>
          <a:p>
            <a:pPr algn="just">
              <a:spcBef>
                <a:spcPts val="0"/>
              </a:spcBef>
              <a:spcAft>
                <a:spcPts val="3600"/>
              </a:spcAft>
            </a:pPr>
            <a:r>
              <a:rPr lang="en-GB" sz="2200" dirty="0">
                <a:latin typeface="Times New Roman" panose="02020603050405020304" pitchFamily="18" charset="0"/>
                <a:cs typeface="Times New Roman" panose="02020603050405020304" pitchFamily="18" charset="0"/>
              </a:rPr>
              <a:t>These elements are a means of making explicit some of the assumptions a speaker can make about his hearer’s knowledge – we are talking about the total knowledge which the speaker believes he shares with his/her hearer</a:t>
            </a:r>
            <a:r>
              <a:rPr lang="en-GB"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2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Topic </a:t>
            </a:r>
            <a:r>
              <a:rPr lang="en-US" dirty="0">
                <a:latin typeface="Times New Roman" panose="02020603050405020304" pitchFamily="18" charset="0"/>
                <a:cs typeface="Times New Roman" panose="02020603050405020304" pitchFamily="18" charset="0"/>
              </a:rPr>
              <a:t>Framework</a:t>
            </a:r>
            <a:endParaRPr lang="en-US" dirty="0"/>
          </a:p>
        </p:txBody>
      </p:sp>
      <p:sp>
        <p:nvSpPr>
          <p:cNvPr id="3" name="Content Placeholder 2"/>
          <p:cNvSpPr>
            <a:spLocks noGrp="1"/>
          </p:cNvSpPr>
          <p:nvPr>
            <p:ph idx="1"/>
          </p:nvPr>
        </p:nvSpPr>
        <p:spPr>
          <a:xfrm>
            <a:off x="1190123" y="2263531"/>
            <a:ext cx="8825659" cy="3416300"/>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A text, a conversation, a piece of discourse is a mixture of different propositions and different ideas. Conversation is negotiation, it’s formed and created by people. As you </a:t>
            </a:r>
            <a:r>
              <a:rPr lang="en-US" sz="2200" dirty="0" smtClean="0">
                <a:latin typeface="Times New Roman" panose="02020603050405020304" pitchFamily="18" charset="0"/>
                <a:cs typeface="Times New Roman" panose="02020603050405020304" pitchFamily="18" charset="0"/>
              </a:rPr>
              <a:t>speak, </a:t>
            </a:r>
            <a:r>
              <a:rPr lang="en-US" sz="2200" dirty="0" smtClean="0">
                <a:latin typeface="Times New Roman" panose="02020603050405020304" pitchFamily="18" charset="0"/>
                <a:cs typeface="Times New Roman" panose="02020603050405020304" pitchFamily="18" charset="0"/>
              </a:rPr>
              <a:t>conversation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develops. There is not a fixed topic in a conversation. You might start from something, then you end up with a very different topic.</a:t>
            </a:r>
          </a:p>
          <a:p>
            <a:pPr algn="just"/>
            <a:r>
              <a:rPr lang="en-US" sz="2200" dirty="0" smtClean="0">
                <a:latin typeface="Times New Roman" panose="02020603050405020304" pitchFamily="18" charset="0"/>
                <a:cs typeface="Times New Roman" panose="02020603050405020304" pitchFamily="18" charset="0"/>
              </a:rPr>
              <a:t>Conversation between two people or a text, actually constitutes a framework of topic which is called topic framework. A framework is based on the context. We have activated features in a context. In order to form this framework you need shared background knowledge.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1532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64" y="973668"/>
            <a:ext cx="8426295" cy="706964"/>
          </a:xfrm>
        </p:spPr>
        <p:txBody>
          <a:bodyPr/>
          <a:lstStyle/>
          <a:p>
            <a:pPr algn="ctr"/>
            <a:r>
              <a:rPr lang="en-US" dirty="0" smtClean="0">
                <a:latin typeface="Times New Roman" panose="02020603050405020304" pitchFamily="18" charset="0"/>
                <a:cs typeface="Times New Roman" panose="02020603050405020304" pitchFamily="18" charset="0"/>
              </a:rPr>
              <a:t>Presupposition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What is a presupposition?</a:t>
            </a:r>
          </a:p>
          <a:p>
            <a:pPr marL="0" indent="0" algn="just">
              <a:buNone/>
            </a:pPr>
            <a:r>
              <a:rPr lang="en-US" sz="2200" dirty="0" smtClean="0">
                <a:latin typeface="Times New Roman" panose="02020603050405020304" pitchFamily="18" charset="0"/>
                <a:cs typeface="Times New Roman" panose="02020603050405020304" pitchFamily="18" charset="0"/>
              </a:rPr>
              <a:t>Expectations. Discourse works based on expectations.</a:t>
            </a:r>
          </a:p>
          <a:p>
            <a:pPr marL="0" indent="0" algn="just">
              <a:buNone/>
            </a:pPr>
            <a:r>
              <a:rPr lang="en-US" sz="2200" dirty="0" smtClean="0">
                <a:latin typeface="Times New Roman" panose="02020603050405020304" pitchFamily="18" charset="0"/>
                <a:cs typeface="Times New Roman" panose="02020603050405020304" pitchFamily="18" charset="0"/>
              </a:rPr>
              <a:t> When I say something, I expect you to understand what I say, and when you say something you expect me to understand what you say, unless we tell lies.</a:t>
            </a:r>
          </a:p>
          <a:p>
            <a:pPr algn="just"/>
            <a:r>
              <a:rPr lang="en-US" sz="2200" dirty="0" smtClean="0">
                <a:latin typeface="Times New Roman" panose="02020603050405020304" pitchFamily="18" charset="0"/>
                <a:cs typeface="Times New Roman" panose="02020603050405020304" pitchFamily="18" charset="0"/>
              </a:rPr>
              <a:t>A </a:t>
            </a:r>
            <a:r>
              <a:rPr lang="en-US" sz="2200" dirty="0" smtClean="0">
                <a:latin typeface="Times New Roman" panose="02020603050405020304" pitchFamily="18" charset="0"/>
                <a:cs typeface="Times New Roman" panose="02020603050405020304" pitchFamily="18" charset="0"/>
              </a:rPr>
              <a:t>presupposition </a:t>
            </a:r>
            <a:r>
              <a:rPr lang="en-US" sz="2200" dirty="0" smtClean="0">
                <a:latin typeface="Times New Roman" panose="02020603050405020304" pitchFamily="18" charset="0"/>
                <a:cs typeface="Times New Roman" panose="02020603050405020304" pitchFamily="18" charset="0"/>
              </a:rPr>
              <a:t>is an assumption that you have in a conversation or in a text, usually </a:t>
            </a:r>
            <a:r>
              <a:rPr lang="en-US" sz="2200" dirty="0" smtClean="0">
                <a:latin typeface="Times New Roman" panose="02020603050405020304" pitchFamily="18" charset="0"/>
                <a:cs typeface="Times New Roman" panose="02020603050405020304" pitchFamily="18" charset="0"/>
              </a:rPr>
              <a:t>some shared </a:t>
            </a:r>
            <a:r>
              <a:rPr lang="en-US" sz="2200" dirty="0" smtClean="0">
                <a:latin typeface="Times New Roman" panose="02020603050405020304" pitchFamily="18" charset="0"/>
                <a:cs typeface="Times New Roman" panose="02020603050405020304" pitchFamily="18" charset="0"/>
              </a:rPr>
              <a:t>knowledge. This is the basis for your conversation, or the basis for a text. </a:t>
            </a:r>
          </a:p>
          <a:p>
            <a:pPr algn="just"/>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5059" y="0"/>
            <a:ext cx="3266941" cy="2807595"/>
          </a:xfrm>
          <a:prstGeom prst="rect">
            <a:avLst/>
          </a:prstGeom>
        </p:spPr>
      </p:pic>
    </p:spTree>
    <p:extLst>
      <p:ext uri="{BB962C8B-B14F-4D97-AF65-F5344CB8AC3E}">
        <p14:creationId xmlns:p14="http://schemas.microsoft.com/office/powerpoint/2010/main" val="26954852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Presupposition pools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192215"/>
            <a:ext cx="8825659" cy="3827585"/>
          </a:xfrm>
        </p:spPr>
        <p:txBody>
          <a:bodyPr>
            <a:noAutofit/>
          </a:bodyPr>
          <a:lstStyle/>
          <a:p>
            <a:pPr algn="just"/>
            <a:r>
              <a:rPr lang="en-GB" sz="2200" i="1" dirty="0" err="1">
                <a:latin typeface="Times New Roman" panose="02020603050405020304" pitchFamily="18" charset="0"/>
                <a:cs typeface="Times New Roman" panose="02020603050405020304" pitchFamily="18" charset="0"/>
              </a:rPr>
              <a:t>Venneman</a:t>
            </a:r>
            <a:r>
              <a:rPr lang="en-GB" sz="2200" dirty="0">
                <a:latin typeface="Times New Roman" panose="02020603050405020304" pitchFamily="18" charset="0"/>
                <a:cs typeface="Times New Roman" panose="02020603050405020304" pitchFamily="18" charset="0"/>
              </a:rPr>
              <a:t> proposes: for a discourse, there is a presupposition pool which contains information constituted from general knowledge, from the </a:t>
            </a:r>
            <a:r>
              <a:rPr lang="en-GB" sz="2200" dirty="0" smtClean="0">
                <a:latin typeface="Times New Roman" panose="02020603050405020304" pitchFamily="18" charset="0"/>
                <a:cs typeface="Times New Roman" panose="02020603050405020304" pitchFamily="18" charset="0"/>
              </a:rPr>
              <a:t>situated </a:t>
            </a:r>
            <a:r>
              <a:rPr lang="en-GB" sz="2200" dirty="0">
                <a:latin typeface="Times New Roman" panose="02020603050405020304" pitchFamily="18" charset="0"/>
                <a:cs typeface="Times New Roman" panose="02020603050405020304" pitchFamily="18" charset="0"/>
              </a:rPr>
              <a:t>context of the discourse, and from the completed part of the discourse itself.</a:t>
            </a:r>
          </a:p>
          <a:p>
            <a:pPr algn="just"/>
            <a:r>
              <a:rPr lang="en-GB" sz="2200" dirty="0">
                <a:latin typeface="Times New Roman" panose="02020603050405020304" pitchFamily="18" charset="0"/>
                <a:cs typeface="Times New Roman" panose="02020603050405020304" pitchFamily="18" charset="0"/>
              </a:rPr>
              <a:t>Within the presupposition pool for any discourse, there is a set of discourse subjects and each discourse is, in a sense, about its discourse subjects</a:t>
            </a:r>
            <a:r>
              <a:rPr lang="en-GB" sz="2200" dirty="0" smtClean="0">
                <a:latin typeface="Times New Roman" panose="02020603050405020304" pitchFamily="18" charset="0"/>
                <a:cs typeface="Times New Roman" panose="02020603050405020304" pitchFamily="18" charset="0"/>
              </a:rPr>
              <a:t>.</a:t>
            </a:r>
          </a:p>
          <a:p>
            <a:pPr algn="just"/>
            <a:r>
              <a:rPr lang="en-GB" sz="2200" dirty="0" smtClean="0">
                <a:latin typeface="Times New Roman" panose="02020603050405020304" pitchFamily="18" charset="0"/>
                <a:cs typeface="Times New Roman" panose="02020603050405020304" pitchFamily="18" charset="0"/>
              </a:rPr>
              <a:t>For example, suppose I step in, then I say “ guess what happened to David.” So the presupposition is that you may know David, thus the conversation will be meaningful because we all know David.</a:t>
            </a:r>
            <a:endParaRPr lang="en-GB"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4194048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Presupposition</a:t>
            </a:r>
            <a:r>
              <a:rPr lang="en-GB" b="1" i="1" dirty="0"/>
              <a:t> </a:t>
            </a:r>
            <a:r>
              <a:rPr lang="en-GB" dirty="0">
                <a:latin typeface="Times New Roman" panose="02020603050405020304" pitchFamily="18" charset="0"/>
                <a:cs typeface="Times New Roman" panose="02020603050405020304" pitchFamily="18" charset="0"/>
              </a:rPr>
              <a:t>p</a:t>
            </a:r>
            <a:r>
              <a:rPr lang="en-GB" dirty="0" smtClean="0">
                <a:latin typeface="Times New Roman" panose="02020603050405020304" pitchFamily="18" charset="0"/>
                <a:cs typeface="Times New Roman" panose="02020603050405020304" pitchFamily="18" charset="0"/>
              </a:rPr>
              <a:t>ools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GB" sz="2200" dirty="0">
                <a:latin typeface="Times New Roman" pitchFamily="18" charset="0"/>
                <a:cs typeface="Times New Roman" pitchFamily="18" charset="0"/>
              </a:rPr>
              <a:t>The number of the discourse subjects in a presupposition pool shared by participants in a discourse, particularly participants who know each other well, is potentially large.</a:t>
            </a:r>
          </a:p>
          <a:p>
            <a:pPr algn="just"/>
            <a:r>
              <a:rPr lang="en-GB" sz="2200" dirty="0">
                <a:latin typeface="Times New Roman" pitchFamily="18" charset="0"/>
                <a:cs typeface="Times New Roman" pitchFamily="18" charset="0"/>
              </a:rPr>
              <a:t>Selecting the discourse subjects must have to do with their relevance to the particular discourse fragment under consideration.</a:t>
            </a:r>
          </a:p>
          <a:p>
            <a:pPr algn="just"/>
            <a:r>
              <a:rPr lang="en-GB" sz="2200" dirty="0">
                <a:latin typeface="Times New Roman" pitchFamily="18" charset="0"/>
                <a:cs typeface="Times New Roman" pitchFamily="18" charset="0"/>
              </a:rPr>
              <a:t>This relevance must be those to which reference is made in the text of the discourse.</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57754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Sentential topic </a:t>
            </a:r>
            <a:r>
              <a:rPr lang="en-GB" sz="4000" dirty="0">
                <a:latin typeface="Times New Roman" panose="02020603050405020304" pitchFamily="18" charset="0"/>
                <a:cs typeface="Times New Roman" panose="02020603050405020304" pitchFamily="18" charset="0"/>
              </a:rPr>
              <a:t>&amp;</a:t>
            </a:r>
            <a:r>
              <a:rPr lang="en-GB" dirty="0">
                <a:latin typeface="Times New Roman" panose="02020603050405020304" pitchFamily="18" charset="0"/>
                <a:cs typeface="Times New Roman" panose="02020603050405020304" pitchFamily="18" charset="0"/>
              </a:rPr>
              <a:t> the presupposition pool</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dirty="0">
                <a:latin typeface="Times New Roman" panose="02020603050405020304" pitchFamily="18" charset="0"/>
                <a:cs typeface="Times New Roman" panose="02020603050405020304" pitchFamily="18" charset="0"/>
              </a:rPr>
              <a:t>Presupposition pool shared by participants restricts the </a:t>
            </a:r>
            <a:r>
              <a:rPr lang="en-GB" sz="2200" dirty="0" smtClean="0">
                <a:latin typeface="Times New Roman" panose="02020603050405020304" pitchFamily="18" charset="0"/>
                <a:cs typeface="Times New Roman" panose="02020603050405020304" pitchFamily="18" charset="0"/>
              </a:rPr>
              <a:t>analyst’s </a:t>
            </a:r>
            <a:r>
              <a:rPr lang="en-GB" sz="2200" dirty="0">
                <a:latin typeface="Times New Roman" panose="02020603050405020304" pitchFamily="18" charset="0"/>
                <a:cs typeface="Times New Roman" panose="02020603050405020304" pitchFamily="18" charset="0"/>
              </a:rPr>
              <a:t>investigation to </a:t>
            </a:r>
            <a:r>
              <a:rPr lang="en-GB" sz="2200" dirty="0" smtClean="0">
                <a:latin typeface="Times New Roman" panose="02020603050405020304" pitchFamily="18" charset="0"/>
                <a:cs typeface="Times New Roman" panose="02020603050405020304" pitchFamily="18" charset="0"/>
              </a:rPr>
              <a:t>describe </a:t>
            </a:r>
            <a:r>
              <a:rPr lang="en-GB" sz="2200" dirty="0">
                <a:latin typeface="Times New Roman" panose="02020603050405020304" pitchFamily="18" charset="0"/>
                <a:cs typeface="Times New Roman" panose="02020603050405020304" pitchFamily="18" charset="0"/>
              </a:rPr>
              <a:t>the relationship between pairs of sentences</a:t>
            </a:r>
            <a:r>
              <a:rPr lang="en-GB" sz="2200" dirty="0" smtClean="0">
                <a:latin typeface="Times New Roman" panose="02020603050405020304" pitchFamily="18" charset="0"/>
                <a:cs typeface="Times New Roman" panose="02020603050405020304" pitchFamily="18" charset="0"/>
              </a:rPr>
              <a:t>.</a:t>
            </a:r>
          </a:p>
          <a:p>
            <a:pPr algn="just"/>
            <a:r>
              <a:rPr lang="en-GB" sz="2200" dirty="0" smtClean="0">
                <a:latin typeface="Times New Roman" panose="02020603050405020304" pitchFamily="18" charset="0"/>
                <a:cs typeface="Times New Roman" panose="02020603050405020304" pitchFamily="18" charset="0"/>
              </a:rPr>
              <a:t>When two people know each other, the pool is big. Because there is too much shared knowledge. (example: you and your husband/ friend</a:t>
            </a:r>
            <a:r>
              <a:rPr lang="en-GB" sz="2200" dirty="0" smtClean="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but the pool between you and a taxi driver is very small.</a:t>
            </a:r>
          </a:p>
          <a:p>
            <a:pPr algn="just"/>
            <a:r>
              <a:rPr lang="en-GB" sz="2200" dirty="0" smtClean="0">
                <a:latin typeface="Times New Roman" panose="02020603050405020304" pitchFamily="18" charset="0"/>
                <a:cs typeface="Times New Roman" panose="02020603050405020304" pitchFamily="18" charset="0"/>
              </a:rPr>
              <a:t>Presupposition pool includes discourse subjects and these are subjects which are shared.</a:t>
            </a:r>
            <a:endParaRPr lang="en-GB"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5549413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Speaking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opically </a:t>
            </a:r>
            <a:r>
              <a:rPr lang="en-US" dirty="0" smtClean="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speaking </a:t>
            </a:r>
            <a:r>
              <a:rPr lang="en-US" dirty="0" smtClean="0">
                <a:latin typeface="Times New Roman" panose="02020603050405020304" pitchFamily="18" charset="0"/>
                <a:cs typeface="Times New Roman" panose="02020603050405020304" pitchFamily="18" charset="0"/>
              </a:rPr>
              <a:t>on the </a:t>
            </a:r>
            <a:r>
              <a:rPr lang="en-US" dirty="0" smtClean="0">
                <a:latin typeface="Times New Roman" panose="02020603050405020304" pitchFamily="18" charset="0"/>
                <a:cs typeface="Times New Roman" panose="02020603050405020304" pitchFamily="18" charset="0"/>
              </a:rPr>
              <a:t>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When you are speaking topically, you might not speak on the topic </a:t>
            </a:r>
            <a:r>
              <a:rPr lang="en-US" sz="2200" dirty="0" smtClean="0">
                <a:latin typeface="Times New Roman" panose="02020603050405020304" pitchFamily="18" charset="0"/>
                <a:cs typeface="Times New Roman" panose="02020603050405020304" pitchFamily="18" charset="0"/>
              </a:rPr>
              <a:t>(and </a:t>
            </a:r>
            <a:r>
              <a:rPr lang="en-US" sz="2200" dirty="0" smtClean="0">
                <a:latin typeface="Times New Roman" panose="02020603050405020304" pitchFamily="18" charset="0"/>
                <a:cs typeface="Times New Roman" panose="02020603050405020304" pitchFamily="18" charset="0"/>
              </a:rPr>
              <a:t>its most of the times the case that </a:t>
            </a:r>
            <a:r>
              <a:rPr lang="en-US" sz="2200" dirty="0" smtClean="0">
                <a:latin typeface="Times New Roman" panose="02020603050405020304" pitchFamily="18" charset="0"/>
                <a:cs typeface="Times New Roman" panose="02020603050405020304" pitchFamily="18" charset="0"/>
              </a:rPr>
              <a:t>happens). </a:t>
            </a:r>
            <a:r>
              <a:rPr lang="en-US" sz="2200" dirty="0" smtClean="0">
                <a:latin typeface="Times New Roman" panose="02020603050405020304" pitchFamily="18" charset="0"/>
                <a:cs typeface="Times New Roman" panose="02020603050405020304" pitchFamily="18" charset="0"/>
              </a:rPr>
              <a:t>Most conversations have lots of topics. They have a topic framework. When you speak for an hour, you speak about different subjects. This is not being on the topic, but you are topically speaking. But when you are speaking on the </a:t>
            </a:r>
            <a:r>
              <a:rPr lang="en-US" sz="2200" dirty="0" smtClean="0">
                <a:latin typeface="Times New Roman" panose="02020603050405020304" pitchFamily="18" charset="0"/>
                <a:cs typeface="Times New Roman" panose="02020603050405020304" pitchFamily="18" charset="0"/>
              </a:rPr>
              <a:t>topic, </a:t>
            </a:r>
            <a:r>
              <a:rPr lang="en-US" sz="2200" dirty="0" smtClean="0">
                <a:latin typeface="Times New Roman" panose="02020603050405020304" pitchFamily="18" charset="0"/>
                <a:cs typeface="Times New Roman" panose="02020603050405020304" pitchFamily="18" charset="0"/>
              </a:rPr>
              <a:t>you are also speaking topically. By </a:t>
            </a:r>
            <a:r>
              <a:rPr lang="en-US" sz="2200" dirty="0" smtClean="0">
                <a:latin typeface="Times New Roman" panose="02020603050405020304" pitchFamily="18" charset="0"/>
                <a:cs typeface="Times New Roman" panose="02020603050405020304" pitchFamily="18" charset="0"/>
              </a:rPr>
              <a:t>nature, </a:t>
            </a:r>
            <a:r>
              <a:rPr lang="en-US" sz="2200" dirty="0" smtClean="0">
                <a:latin typeface="Times New Roman" panose="02020603050405020304" pitchFamily="18" charset="0"/>
                <a:cs typeface="Times New Roman" panose="02020603050405020304" pitchFamily="18" charset="0"/>
              </a:rPr>
              <a:t>conversation requires speaking topically not on the topic.</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448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Relevance and speaking topically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Topic framework</a:t>
            </a:r>
            <a:r>
              <a:rPr lang="en-GB" sz="2200" dirty="0">
                <a:latin typeface="Times New Roman" panose="02020603050405020304" pitchFamily="18" charset="0"/>
                <a:cs typeface="Times New Roman" panose="02020603050405020304" pitchFamily="18" charset="0"/>
              </a:rPr>
              <a:t> represents the area of overlap in the knowledge which has been activated and is shared by the participants at a particular point in a discourse.</a:t>
            </a:r>
          </a:p>
          <a:p>
            <a:pPr algn="just"/>
            <a:r>
              <a:rPr lang="en-GB" sz="2200" dirty="0">
                <a:latin typeface="Times New Roman" panose="02020603050405020304" pitchFamily="18" charset="0"/>
                <a:cs typeface="Times New Roman" panose="02020603050405020304" pitchFamily="18" charset="0"/>
              </a:rPr>
              <a:t>Once these have been identified, the analyst has some basis for making judgements of the relevance with regard to conversational contributions.</a:t>
            </a:r>
          </a:p>
          <a:p>
            <a:pPr algn="just"/>
            <a:endParaRPr lang="en-US" sz="2200" dirty="0"/>
          </a:p>
        </p:txBody>
      </p:sp>
    </p:spTree>
    <p:extLst>
      <p:ext uri="{BB962C8B-B14F-4D97-AF65-F5344CB8AC3E}">
        <p14:creationId xmlns:p14="http://schemas.microsoft.com/office/powerpoint/2010/main" val="239466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Conclusion: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GB" dirty="0">
                <a:latin typeface="Times New Roman" panose="02020603050405020304" pitchFamily="18" charset="0"/>
                <a:cs typeface="Times New Roman" panose="02020603050405020304" pitchFamily="18" charset="0"/>
              </a:rPr>
              <a:t>We have tried to list the </a:t>
            </a:r>
            <a:r>
              <a:rPr lang="en-GB" dirty="0" smtClean="0">
                <a:latin typeface="Times New Roman" panose="02020603050405020304" pitchFamily="18" charset="0"/>
                <a:cs typeface="Times New Roman" panose="02020603050405020304" pitchFamily="18" charset="0"/>
              </a:rPr>
              <a:t>connections </a:t>
            </a:r>
            <a:r>
              <a:rPr lang="en-GB" dirty="0">
                <a:latin typeface="Times New Roman" panose="02020603050405020304" pitchFamily="18" charset="0"/>
                <a:cs typeface="Times New Roman" panose="02020603050405020304" pitchFamily="18" charset="0"/>
              </a:rPr>
              <a:t>existing across contributions in this discourse fragment </a:t>
            </a:r>
            <a:r>
              <a:rPr lang="en-GB">
                <a:latin typeface="Times New Roman" panose="02020603050405020304" pitchFamily="18" charset="0"/>
                <a:cs typeface="Times New Roman" panose="02020603050405020304" pitchFamily="18" charset="0"/>
              </a:rPr>
              <a:t>to </a:t>
            </a:r>
            <a:r>
              <a:rPr lang="en-GB" smtClean="0">
                <a:latin typeface="Times New Roman" panose="02020603050405020304" pitchFamily="18" charset="0"/>
                <a:cs typeface="Times New Roman" panose="02020603050405020304" pitchFamily="18" charset="0"/>
              </a:rPr>
              <a:t>emphasize </a:t>
            </a:r>
            <a:r>
              <a:rPr lang="en-GB" dirty="0">
                <a:latin typeface="Times New Roman" panose="02020603050405020304" pitchFamily="18" charset="0"/>
                <a:cs typeface="Times New Roman" panose="02020603050405020304" pitchFamily="18" charset="0"/>
              </a:rPr>
              <a:t>the ways in which speakers make what they’re talking about fit into the framework which represents what we (as discourse participants) are talking about in conversational discourse.</a:t>
            </a:r>
          </a:p>
          <a:p>
            <a:pPr algn="just"/>
            <a:r>
              <a:rPr lang="en-GB" dirty="0">
                <a:latin typeface="Times New Roman" panose="02020603050405020304" pitchFamily="18" charset="0"/>
                <a:cs typeface="Times New Roman" panose="02020603050405020304" pitchFamily="18" charset="0"/>
              </a:rPr>
              <a:t>For the analyst, these </a:t>
            </a:r>
            <a:r>
              <a:rPr lang="en-GB" dirty="0" smtClean="0">
                <a:latin typeface="Times New Roman" panose="02020603050405020304" pitchFamily="18" charset="0"/>
                <a:cs typeface="Times New Roman" panose="02020603050405020304" pitchFamily="18" charset="0"/>
              </a:rPr>
              <a:t>connections </a:t>
            </a:r>
            <a:r>
              <a:rPr lang="en-GB" dirty="0">
                <a:latin typeface="Times New Roman" panose="02020603050405020304" pitchFamily="18" charset="0"/>
                <a:cs typeface="Times New Roman" panose="02020603050405020304" pitchFamily="18" charset="0"/>
              </a:rPr>
              <a:t>can signal the coherence relations which make each contribution relevant to the discourse as a whole.</a:t>
            </a:r>
          </a:p>
          <a:p>
            <a:endParaRPr lang="en-US" dirty="0"/>
          </a:p>
        </p:txBody>
      </p:sp>
    </p:spTree>
    <p:extLst>
      <p:ext uri="{BB962C8B-B14F-4D97-AF65-F5344CB8AC3E}">
        <p14:creationId xmlns:p14="http://schemas.microsoft.com/office/powerpoint/2010/main" val="4174423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Ways for identifying the boundaries</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7904924"/>
              </p:ext>
            </p:extLst>
          </p:nvPr>
        </p:nvGraphicFramePr>
        <p:xfrm>
          <a:off x="534572" y="2307286"/>
          <a:ext cx="11015002" cy="4394871"/>
        </p:xfrm>
        <a:graphic>
          <a:graphicData uri="http://schemas.openxmlformats.org/drawingml/2006/table">
            <a:tbl>
              <a:tblPr firstRow="1" bandRow="1">
                <a:tableStyleId>{5C22544A-7EE6-4342-B048-85BDC9FD1C3A}</a:tableStyleId>
              </a:tblPr>
              <a:tblGrid>
                <a:gridCol w="5507501"/>
                <a:gridCol w="5507501"/>
              </a:tblGrid>
              <a:tr h="4394871">
                <a:tc>
                  <a:txBody>
                    <a:bodyPr/>
                    <a:lstStyle/>
                    <a:p>
                      <a:pPr algn="just"/>
                      <a:r>
                        <a:rPr lang="en-GB" sz="2200" b="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Explicit ways:</a:t>
                      </a:r>
                    </a:p>
                    <a:p>
                      <a:pPr lvl="1" algn="just"/>
                      <a:r>
                        <a:rPr lang="en-GB" sz="2200" b="0" u="sng"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Formulaic expressions</a:t>
                      </a:r>
                    </a:p>
                    <a:p>
                      <a:pPr lvl="1" algn="just">
                        <a:buNone/>
                      </a:pPr>
                      <a:r>
                        <a:rPr lang="en-GB" sz="2200" b="0" i="1" dirty="0" smtClean="0">
                          <a:solidFill>
                            <a:schemeClr val="tx1"/>
                          </a:solidFill>
                          <a:latin typeface="Times New Roman" panose="02020603050405020304" pitchFamily="18" charset="0"/>
                          <a:cs typeface="Times New Roman" panose="02020603050405020304" pitchFamily="18" charset="0"/>
                        </a:rPr>
                        <a:t>Once upon an time . . . And </a:t>
                      </a:r>
                      <a:r>
                        <a:rPr lang="en-GB" sz="2200" b="0" i="1" dirty="0" smtClean="0">
                          <a:solidFill>
                            <a:schemeClr val="tx1"/>
                          </a:solidFill>
                          <a:latin typeface="Times New Roman" panose="02020603050405020304" pitchFamily="18" charset="0"/>
                          <a:cs typeface="Times New Roman" panose="02020603050405020304" pitchFamily="18" charset="0"/>
                        </a:rPr>
                        <a:t>they </a:t>
                      </a:r>
                      <a:r>
                        <a:rPr lang="en-GB" sz="2200" b="0" i="1" dirty="0" smtClean="0">
                          <a:solidFill>
                            <a:schemeClr val="tx1"/>
                          </a:solidFill>
                          <a:latin typeface="Times New Roman" panose="02020603050405020304" pitchFamily="18" charset="0"/>
                          <a:cs typeface="Times New Roman" panose="02020603050405020304" pitchFamily="18" charset="0"/>
                        </a:rPr>
                        <a:t>lived happily ever after</a:t>
                      </a:r>
                      <a:r>
                        <a:rPr lang="en-GB" sz="2200" b="0" i="1" dirty="0" smtClean="0">
                          <a:solidFill>
                            <a:schemeClr val="tx1"/>
                          </a:solidFill>
                          <a:latin typeface="Times New Roman" panose="02020603050405020304" pitchFamily="18" charset="0"/>
                          <a:cs typeface="Times New Roman" panose="02020603050405020304" pitchFamily="18" charset="0"/>
                        </a:rPr>
                        <a:t>.</a:t>
                      </a:r>
                    </a:p>
                    <a:p>
                      <a:pPr lvl="1" algn="just">
                        <a:buNone/>
                      </a:pPr>
                      <a:endParaRPr lang="en-GB" sz="2200" b="0" i="1" dirty="0" smtClean="0">
                        <a:solidFill>
                          <a:schemeClr val="tx1"/>
                        </a:solidFill>
                        <a:latin typeface="Times New Roman" panose="02020603050405020304" pitchFamily="18" charset="0"/>
                        <a:cs typeface="Times New Roman" panose="02020603050405020304" pitchFamily="18" charset="0"/>
                      </a:endParaRPr>
                    </a:p>
                    <a:p>
                      <a:pPr algn="just"/>
                      <a:r>
                        <a:rPr lang="en-GB" sz="2200" b="0" dirty="0" smtClean="0">
                          <a:solidFill>
                            <a:schemeClr val="tx1"/>
                          </a:solidFill>
                          <a:latin typeface="Times New Roman" panose="02020603050405020304" pitchFamily="18" charset="0"/>
                          <a:cs typeface="Times New Roman" panose="02020603050405020304" pitchFamily="18" charset="0"/>
                        </a:rPr>
                        <a:t>These markers help the analyst decide where the beginning of a coherent fragment of discourse occurs.</a:t>
                      </a:r>
                    </a:p>
                    <a:p>
                      <a:endParaRPr lang="en-US" sz="2200" dirty="0"/>
                    </a:p>
                  </a:txBody>
                  <a:tcPr marL="76738" marR="76738">
                    <a:lnR w="12700" cap="flat" cmpd="sng" algn="ctr">
                      <a:solidFill>
                        <a:schemeClr val="tx1"/>
                      </a:solidFill>
                      <a:prstDash val="solid"/>
                      <a:round/>
                      <a:headEnd type="none" w="med" len="med"/>
                      <a:tailEnd type="none" w="med" len="med"/>
                    </a:lnR>
                    <a:solidFill>
                      <a:schemeClr val="accent1">
                        <a:alpha val="74000"/>
                      </a:schemeClr>
                    </a:solidFill>
                  </a:tcPr>
                </a:tc>
                <a:tc>
                  <a:txBody>
                    <a:bodyPr/>
                    <a:lstStyle/>
                    <a:p>
                      <a:pPr algn="just"/>
                      <a:r>
                        <a:rPr lang="en-GB" sz="2200" b="0" dirty="0" smtClean="0">
                          <a:solidFill>
                            <a:srgbClr val="66FF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Implicit ways:</a:t>
                      </a:r>
                    </a:p>
                    <a:p>
                      <a:pPr lvl="1" algn="just"/>
                      <a:r>
                        <a:rPr lang="en-GB" sz="2200" b="0" dirty="0" smtClean="0">
                          <a:solidFill>
                            <a:schemeClr val="tx1"/>
                          </a:solidFill>
                          <a:latin typeface="Times New Roman" panose="02020603050405020304" pitchFamily="18" charset="0"/>
                          <a:cs typeface="Times New Roman" panose="02020603050405020304" pitchFamily="18" charset="0"/>
                        </a:rPr>
                        <a:t>The analyst is forced to depend on </a:t>
                      </a:r>
                      <a:r>
                        <a:rPr lang="en-GB" sz="2200" b="0" u="sng"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intuitive notions</a:t>
                      </a:r>
                      <a:r>
                        <a:rPr lang="en-GB" sz="2200" b="0" dirty="0" smtClean="0">
                          <a:solidFill>
                            <a:schemeClr val="tx1"/>
                          </a:solidFill>
                          <a:latin typeface="Times New Roman" panose="02020603050405020304" pitchFamily="18" charset="0"/>
                          <a:cs typeface="Times New Roman" panose="02020603050405020304" pitchFamily="18" charset="0"/>
                        </a:rPr>
                        <a:t> about where one part of conversation ends and another begins</a:t>
                      </a:r>
                      <a:r>
                        <a:rPr lang="en-GB" sz="2200" b="0" dirty="0" smtClean="0">
                          <a:solidFill>
                            <a:schemeClr val="tx1"/>
                          </a:solidFill>
                          <a:latin typeface="Times New Roman" panose="02020603050405020304" pitchFamily="18" charset="0"/>
                          <a:cs typeface="Times New Roman" panose="02020603050405020304" pitchFamily="18" charset="0"/>
                        </a:rPr>
                        <a:t>.</a:t>
                      </a:r>
                    </a:p>
                    <a:p>
                      <a:pPr lvl="1" algn="just"/>
                      <a:endParaRPr lang="en-GB" sz="2200" b="0" dirty="0" smtClean="0">
                        <a:solidFill>
                          <a:schemeClr val="tx1"/>
                        </a:solidFill>
                        <a:latin typeface="Times New Roman" panose="02020603050405020304" pitchFamily="18" charset="0"/>
                        <a:cs typeface="Times New Roman" panose="02020603050405020304" pitchFamily="18" charset="0"/>
                      </a:endParaRPr>
                    </a:p>
                    <a:p>
                      <a:pPr algn="just"/>
                      <a:r>
                        <a:rPr lang="en-GB" sz="2200" b="0" dirty="0" smtClean="0">
                          <a:solidFill>
                            <a:schemeClr val="tx1"/>
                          </a:solidFill>
                          <a:latin typeface="Times New Roman" panose="02020603050405020304" pitchFamily="18" charset="0"/>
                          <a:cs typeface="Times New Roman" panose="02020603050405020304" pitchFamily="18" charset="0"/>
                        </a:rPr>
                        <a:t>Speaker-change: it does not necessarily terminate a coherent fragment of </a:t>
                      </a:r>
                      <a:r>
                        <a:rPr lang="en-GB" sz="2200" b="0" dirty="0" smtClean="0">
                          <a:solidFill>
                            <a:schemeClr val="tx1"/>
                          </a:solidFill>
                          <a:latin typeface="Times New Roman" panose="02020603050405020304" pitchFamily="18" charset="0"/>
                          <a:cs typeface="Times New Roman" panose="02020603050405020304" pitchFamily="18" charset="0"/>
                        </a:rPr>
                        <a:t>conversation.</a:t>
                      </a:r>
                      <a:endParaRPr lang="en-GB" sz="2200" b="0" dirty="0" smtClean="0">
                        <a:solidFill>
                          <a:schemeClr val="tx1"/>
                        </a:solidFill>
                        <a:latin typeface="Times New Roman" panose="02020603050405020304" pitchFamily="18" charset="0"/>
                        <a:cs typeface="Times New Roman" panose="02020603050405020304" pitchFamily="18" charset="0"/>
                      </a:endParaRPr>
                    </a:p>
                    <a:p>
                      <a:endParaRPr lang="en-US" sz="2200" dirty="0"/>
                    </a:p>
                  </a:txBody>
                  <a:tcPr marL="76738" marR="76738">
                    <a:lnL w="12700" cap="flat" cmpd="sng" algn="ctr">
                      <a:solidFill>
                        <a:schemeClr val="tx1"/>
                      </a:solidFill>
                      <a:prstDash val="solid"/>
                      <a:round/>
                      <a:headEnd type="none" w="med" len="med"/>
                      <a:tailEnd type="none" w="med" len="med"/>
                    </a:lnL>
                    <a:solidFill>
                      <a:schemeClr val="accent1">
                        <a:alpha val="74000"/>
                      </a:schemeClr>
                    </a:solidFill>
                  </a:tcPr>
                </a:tc>
              </a:tr>
            </a:tbl>
          </a:graphicData>
        </a:graphic>
      </p:graphicFrame>
    </p:spTree>
    <p:extLst>
      <p:ext uri="{BB962C8B-B14F-4D97-AF65-F5344CB8AC3E}">
        <p14:creationId xmlns:p14="http://schemas.microsoft.com/office/powerpoint/2010/main" val="3126398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Discourse Analysis and the Notion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There are, of course, some points where one speaker stops and another starts speaking, but every speaker-change does not necessarily terminate a particular coherent fragment of conversation.</a:t>
            </a:r>
          </a:p>
          <a:p>
            <a:pPr algn="just"/>
            <a:r>
              <a:rPr lang="en-US" sz="2200" dirty="0" smtClean="0">
                <a:latin typeface="Times New Roman" panose="02020603050405020304" pitchFamily="18" charset="0"/>
                <a:cs typeface="Times New Roman" panose="02020603050405020304" pitchFamily="18" charset="0"/>
              </a:rPr>
              <a:t>The notion of topic is clearly an </a:t>
            </a:r>
            <a:r>
              <a:rPr lang="en-US" sz="2200" i="1" dirty="0" smtClean="0">
                <a:latin typeface="Times New Roman" panose="02020603050405020304" pitchFamily="18" charset="0"/>
                <a:cs typeface="Times New Roman" panose="02020603050405020304" pitchFamily="18" charset="0"/>
              </a:rPr>
              <a:t>intuitively</a:t>
            </a:r>
            <a:r>
              <a:rPr lang="en-US" sz="2200" dirty="0" smtClean="0">
                <a:latin typeface="Times New Roman" panose="02020603050405020304" pitchFamily="18" charset="0"/>
                <a:cs typeface="Times New Roman" panose="02020603050405020304" pitchFamily="18" charset="0"/>
              </a:rPr>
              <a:t> satisfactory way of describing the unifying principle which makes one stretch of discourse ‘about’ something and the next stretch ‘about’ something else.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579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Intuitive notion of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GB" sz="2200" dirty="0" smtClean="0">
                <a:latin typeface="Times New Roman" panose="02020603050405020304" pitchFamily="18" charset="0"/>
                <a:cs typeface="Times New Roman" panose="02020603050405020304" pitchFamily="18" charset="0"/>
              </a:rPr>
              <a:t>By appealing to the intuitive notion of topic the analyst can decide which point of speaker-change among the many could be treated as the end of one chunk of the conversation.</a:t>
            </a:r>
          </a:p>
          <a:p>
            <a:pPr algn="just"/>
            <a:r>
              <a:rPr lang="en-GB" sz="2200" dirty="0" smtClean="0">
                <a:latin typeface="Times New Roman" panose="02020603050405020304" pitchFamily="18" charset="0"/>
                <a:cs typeface="Times New Roman" panose="02020603050405020304" pitchFamily="18" charset="0"/>
              </a:rPr>
              <a:t>The chunk of conversation in discourse then can be treated as a unit of some kind because it is on a particular topic.</a:t>
            </a:r>
          </a:p>
          <a:p>
            <a:pPr algn="just"/>
            <a:endParaRPr lang="en-US" sz="2200" dirty="0"/>
          </a:p>
        </p:txBody>
      </p:sp>
    </p:spTree>
    <p:extLst>
      <p:ext uri="{BB962C8B-B14F-4D97-AF65-F5344CB8AC3E}">
        <p14:creationId xmlns:p14="http://schemas.microsoft.com/office/powerpoint/2010/main" val="2627499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There are two types of topics:</a:t>
            </a:r>
          </a:p>
          <a:p>
            <a:pPr marL="514350" indent="-514350">
              <a:buAutoNum type="arabicParenR"/>
            </a:pPr>
            <a:r>
              <a:rPr lang="en-US" sz="2200" dirty="0" smtClean="0">
                <a:latin typeface="Times New Roman" panose="02020603050405020304" pitchFamily="18" charset="0"/>
                <a:cs typeface="Times New Roman" panose="02020603050405020304" pitchFamily="18" charset="0"/>
              </a:rPr>
              <a:t>Sentential </a:t>
            </a:r>
            <a:r>
              <a:rPr lang="en-US" sz="2200" dirty="0" smtClean="0">
                <a:latin typeface="Times New Roman" panose="02020603050405020304" pitchFamily="18" charset="0"/>
                <a:cs typeface="Times New Roman" panose="02020603050405020304" pitchFamily="18" charset="0"/>
              </a:rPr>
              <a:t>topic</a:t>
            </a:r>
            <a:endParaRPr lang="en-US" sz="2200" dirty="0" smtClean="0">
              <a:latin typeface="Times New Roman" panose="02020603050405020304" pitchFamily="18" charset="0"/>
              <a:cs typeface="Times New Roman" panose="02020603050405020304" pitchFamily="18" charset="0"/>
            </a:endParaRPr>
          </a:p>
          <a:p>
            <a:pPr marL="514350" indent="-514350">
              <a:buAutoNum type="arabicParenR"/>
            </a:pPr>
            <a:r>
              <a:rPr lang="en-US" sz="2200" dirty="0" smtClean="0">
                <a:latin typeface="Times New Roman" panose="02020603050405020304" pitchFamily="18" charset="0"/>
                <a:cs typeface="Times New Roman" panose="02020603050405020304" pitchFamily="18" charset="0"/>
              </a:rPr>
              <a:t>Discourse </a:t>
            </a:r>
            <a:r>
              <a:rPr lang="en-US" sz="2200" dirty="0" smtClean="0">
                <a:latin typeface="Times New Roman" panose="02020603050405020304" pitchFamily="18" charset="0"/>
                <a:cs typeface="Times New Roman" panose="02020603050405020304" pitchFamily="18" charset="0"/>
              </a:rPr>
              <a:t>topic</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0366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Sentential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Sentential topic </a:t>
            </a:r>
            <a:r>
              <a:rPr lang="en-US" sz="2200" dirty="0" smtClean="0">
                <a:latin typeface="Times New Roman" panose="02020603050405020304" pitchFamily="18" charset="0"/>
                <a:cs typeface="Times New Roman" panose="02020603050405020304" pitchFamily="18" charset="0"/>
              </a:rPr>
              <a:t>has to do with </a:t>
            </a:r>
            <a:r>
              <a:rPr lang="en-US" sz="2200" dirty="0" smtClean="0">
                <a:latin typeface="Times New Roman" panose="02020603050405020304" pitchFamily="18" charset="0"/>
                <a:cs typeface="Times New Roman" panose="02020603050405020304" pitchFamily="18" charset="0"/>
              </a:rPr>
              <a:t>grammar. It is the area of grammar, syntax and semantics. Topic is the main theme of a sentence or utterance or text. When we have sentential topic, it is usually categorized into two elements: 1)Topic 2)Comment</a:t>
            </a:r>
          </a:p>
          <a:p>
            <a:pPr marL="0" indent="0" algn="just">
              <a:buNone/>
            </a:pPr>
            <a:r>
              <a:rPr lang="en-US" sz="2200" dirty="0" smtClean="0">
                <a:latin typeface="Times New Roman" panose="02020603050405020304" pitchFamily="18" charset="0"/>
                <a:cs typeface="Times New Roman" panose="02020603050405020304" pitchFamily="18" charset="0"/>
              </a:rPr>
              <a:t>1)Topic: Is usually the point of departure. This is something about </a:t>
            </a:r>
            <a:r>
              <a:rPr lang="en-US" sz="2200" dirty="0" smtClean="0">
                <a:latin typeface="Times New Roman" panose="02020603050405020304" pitchFamily="18" charset="0"/>
                <a:cs typeface="Times New Roman" panose="02020603050405020304" pitchFamily="18" charset="0"/>
              </a:rPr>
              <a:t>which you </a:t>
            </a:r>
            <a:r>
              <a:rPr lang="en-US" sz="2200" dirty="0" smtClean="0">
                <a:latin typeface="Times New Roman" panose="02020603050405020304" pitchFamily="18" charset="0"/>
                <a:cs typeface="Times New Roman" panose="02020603050405020304" pitchFamily="18" charset="0"/>
              </a:rPr>
              <a:t>talk. So what is the topic of our discussion???(It is TOPIC).</a:t>
            </a:r>
          </a:p>
          <a:p>
            <a:pPr marL="0" indent="0" algn="just">
              <a:buNone/>
            </a:pPr>
            <a:r>
              <a:rPr lang="en-US" sz="2200" dirty="0" smtClean="0">
                <a:latin typeface="Times New Roman" panose="02020603050405020304" pitchFamily="18" charset="0"/>
                <a:cs typeface="Times New Roman" panose="02020603050405020304" pitchFamily="18" charset="0"/>
              </a:rPr>
              <a:t>2)Comment: </a:t>
            </a:r>
            <a:r>
              <a:rPr lang="en-US" sz="2200" dirty="0" smtClean="0">
                <a:latin typeface="Times New Roman" panose="02020603050405020304" pitchFamily="18" charset="0"/>
                <a:cs typeface="Times New Roman" panose="02020603050405020304" pitchFamily="18" charset="0"/>
              </a:rPr>
              <a:t>Is </a:t>
            </a:r>
            <a:r>
              <a:rPr lang="en-US" sz="2200" dirty="0" smtClean="0">
                <a:latin typeface="Times New Roman" panose="02020603050405020304" pitchFamily="18" charset="0"/>
                <a:cs typeface="Times New Roman" panose="02020603050405020304" pitchFamily="18" charset="0"/>
              </a:rPr>
              <a:t>the rest of the sentence, whatever you say about the topic.</a:t>
            </a:r>
          </a:p>
          <a:p>
            <a:pPr marL="0" indent="0" algn="just">
              <a:buNone/>
            </a:pPr>
            <a:endParaRPr lang="en-US" sz="2200" dirty="0"/>
          </a:p>
        </p:txBody>
      </p:sp>
    </p:spTree>
    <p:extLst>
      <p:ext uri="{BB962C8B-B14F-4D97-AF65-F5344CB8AC3E}">
        <p14:creationId xmlns:p14="http://schemas.microsoft.com/office/powerpoint/2010/main" val="3949400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Sentential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603500"/>
            <a:ext cx="9384092" cy="3416300"/>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Grammatically speaking, in a sentence usually topic and subject </a:t>
            </a:r>
            <a:r>
              <a:rPr lang="en-US" sz="2200" dirty="0" smtClean="0">
                <a:latin typeface="Times New Roman" panose="02020603050405020304" pitchFamily="18" charset="0"/>
                <a:cs typeface="Times New Roman" panose="02020603050405020304" pitchFamily="18" charset="0"/>
              </a:rPr>
              <a:t>collate</a:t>
            </a:r>
            <a:r>
              <a:rPr lang="en-US" sz="2200" dirty="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they are the same. </a:t>
            </a:r>
            <a:r>
              <a:rPr lang="en-US" sz="2200" dirty="0" smtClean="0">
                <a:latin typeface="Times New Roman" panose="02020603050405020304" pitchFamily="18" charset="0"/>
                <a:cs typeface="Times New Roman" panose="02020603050405020304" pitchFamily="18" charset="0"/>
              </a:rPr>
              <a:t>Thus, usually </a:t>
            </a:r>
            <a:r>
              <a:rPr lang="en-US" sz="2200" dirty="0" smtClean="0">
                <a:latin typeface="Times New Roman" panose="02020603050405020304" pitchFamily="18" charset="0"/>
                <a:cs typeface="Times New Roman" panose="02020603050405020304" pitchFamily="18" charset="0"/>
              </a:rPr>
              <a:t>the first element in a sentence is the subject in declarative sentences (simple statement). Subjects might be a noun, a noun phrase, pronoun, or noun </a:t>
            </a:r>
            <a:r>
              <a:rPr lang="en-US" sz="2200" dirty="0" smtClean="0">
                <a:latin typeface="Times New Roman" panose="02020603050405020304" pitchFamily="18" charset="0"/>
                <a:cs typeface="Times New Roman" panose="02020603050405020304" pitchFamily="18" charset="0"/>
              </a:rPr>
              <a:t>clause (nominal </a:t>
            </a:r>
            <a:r>
              <a:rPr lang="en-US" sz="2200" dirty="0" smtClean="0">
                <a:latin typeface="Times New Roman" panose="02020603050405020304" pitchFamily="18" charset="0"/>
                <a:cs typeface="Times New Roman" panose="02020603050405020304" pitchFamily="18" charset="0"/>
              </a:rPr>
              <a:t>sentences) and the rest of the sentence is comment. </a:t>
            </a:r>
          </a:p>
          <a:p>
            <a:pPr algn="just"/>
            <a:r>
              <a:rPr lang="en-US" sz="2200" dirty="0" smtClean="0">
                <a:latin typeface="Times New Roman" panose="02020603050405020304" pitchFamily="18" charset="0"/>
                <a:cs typeface="Times New Roman" panose="02020603050405020304" pitchFamily="18" charset="0"/>
              </a:rPr>
              <a:t>Example:</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John ran away.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5499" y="4082603"/>
            <a:ext cx="4077504" cy="1828800"/>
          </a:xfrm>
          <a:prstGeom prst="rect">
            <a:avLst/>
          </a:prstGeom>
        </p:spPr>
      </p:pic>
    </p:spTree>
    <p:extLst>
      <p:ext uri="{BB962C8B-B14F-4D97-AF65-F5344CB8AC3E}">
        <p14:creationId xmlns:p14="http://schemas.microsoft.com/office/powerpoint/2010/main" val="418438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Sentential Topic</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8400" y="2087685"/>
            <a:ext cx="8825659" cy="3416300"/>
          </a:xfrm>
        </p:spPr>
        <p:txBody>
          <a:bodyPr>
            <a:noAutofit/>
          </a:bodyPr>
          <a:lstStyle/>
          <a:p>
            <a:r>
              <a:rPr lang="en-US" sz="2200" dirty="0" smtClean="0">
                <a:latin typeface="Times New Roman" panose="02020603050405020304" pitchFamily="18" charset="0"/>
                <a:cs typeface="Times New Roman" panose="02020603050405020304" pitchFamily="18" charset="0"/>
              </a:rPr>
              <a:t>Example:</a:t>
            </a:r>
          </a:p>
          <a:p>
            <a:pPr marL="0" indent="0" algn="ctr">
              <a:buNone/>
            </a:pPr>
            <a:r>
              <a:rPr lang="en-US" sz="2200" i="1" dirty="0" smtClean="0">
                <a:latin typeface="Times New Roman" panose="02020603050405020304" pitchFamily="18" charset="0"/>
                <a:cs typeface="Times New Roman" panose="02020603050405020304" pitchFamily="18" charset="0"/>
              </a:rPr>
              <a:t> That new book by Thomas, I haven’t read yet.</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Topic is like theme, and comment is like rheme .</a:t>
            </a:r>
          </a:p>
          <a:p>
            <a:r>
              <a:rPr lang="en-US" sz="2200" dirty="0">
                <a:latin typeface="Times New Roman" panose="02020603050405020304" pitchFamily="18" charset="0"/>
                <a:cs typeface="Times New Roman" panose="02020603050405020304" pitchFamily="18" charset="0"/>
              </a:rPr>
              <a:t>F</a:t>
            </a:r>
            <a:r>
              <a:rPr lang="en-US" sz="2200" dirty="0" smtClean="0">
                <a:latin typeface="Times New Roman" panose="02020603050405020304" pitchFamily="18" charset="0"/>
                <a:cs typeface="Times New Roman" panose="02020603050405020304" pitchFamily="18" charset="0"/>
              </a:rPr>
              <a:t>rom </a:t>
            </a:r>
            <a:r>
              <a:rPr lang="en-US" sz="2200" dirty="0" smtClean="0">
                <a:latin typeface="Times New Roman" panose="02020603050405020304" pitchFamily="18" charset="0"/>
                <a:cs typeface="Times New Roman" panose="02020603050405020304" pitchFamily="18" charset="0"/>
              </a:rPr>
              <a:t>a syntactic point of </a:t>
            </a:r>
            <a:r>
              <a:rPr lang="en-US" sz="2200" dirty="0" smtClean="0">
                <a:latin typeface="Times New Roman" panose="02020603050405020304" pitchFamily="18" charset="0"/>
                <a:cs typeface="Times New Roman" panose="02020603050405020304" pitchFamily="18" charset="0"/>
              </a:rPr>
              <a:t>view,</a:t>
            </a:r>
          </a:p>
          <a:p>
            <a:pPr marL="0" indent="0">
              <a:buNone/>
            </a:pPr>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opic is called subject and comment is called </a:t>
            </a:r>
          </a:p>
          <a:p>
            <a:pPr marL="0" indent="0">
              <a:buNone/>
            </a:pPr>
            <a:r>
              <a:rPr lang="en-US" sz="2200" dirty="0" smtClean="0">
                <a:latin typeface="Times New Roman" panose="02020603050405020304" pitchFamily="18" charset="0"/>
                <a:cs typeface="Times New Roman" panose="02020603050405020304" pitchFamily="18" charset="0"/>
              </a:rPr>
              <a:t>predicate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99" y="499476"/>
            <a:ext cx="3546665" cy="5430367"/>
          </a:xfrm>
          <a:prstGeom prst="rect">
            <a:avLst/>
          </a:prstGeom>
        </p:spPr>
      </p:pic>
    </p:spTree>
    <p:extLst>
      <p:ext uri="{BB962C8B-B14F-4D97-AF65-F5344CB8AC3E}">
        <p14:creationId xmlns:p14="http://schemas.microsoft.com/office/powerpoint/2010/main" val="21804540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232</TotalTime>
  <Words>1998</Words>
  <Application>Microsoft Office PowerPoint</Application>
  <PresentationFormat>Custom</PresentationFormat>
  <Paragraphs>111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Ion Boardroom</vt:lpstr>
      <vt:lpstr>Topic and the Representation of Discourse Content</vt:lpstr>
      <vt:lpstr>Discourse Analysis and the Notion ‘Topic’</vt:lpstr>
      <vt:lpstr>Ways for identifying the boundaries</vt:lpstr>
      <vt:lpstr>Discourse Analysis and the Notion ‘Topic’</vt:lpstr>
      <vt:lpstr>Intuitive notion of topic</vt:lpstr>
      <vt:lpstr>Topic</vt:lpstr>
      <vt:lpstr>Sentential Topic</vt:lpstr>
      <vt:lpstr>Sentential Topic</vt:lpstr>
      <vt:lpstr>Sentential Topic</vt:lpstr>
      <vt:lpstr>Sentential Topic (Chomsky vs. Halliday)</vt:lpstr>
      <vt:lpstr>Discourse Topic</vt:lpstr>
      <vt:lpstr>Topic as Title</vt:lpstr>
      <vt:lpstr>Discourse Topic</vt:lpstr>
      <vt:lpstr>Discourse Topic</vt:lpstr>
      <vt:lpstr>Discourse Topic</vt:lpstr>
      <vt:lpstr>Discourse Topic</vt:lpstr>
      <vt:lpstr>Discourse Topic: Topic Framework</vt:lpstr>
      <vt:lpstr>Topic Framework</vt:lpstr>
      <vt:lpstr>Topic Framework</vt:lpstr>
      <vt:lpstr>Topic Framework</vt:lpstr>
      <vt:lpstr>Topic Framework</vt:lpstr>
      <vt:lpstr>Presupposition</vt:lpstr>
      <vt:lpstr>Presupposition pools</vt:lpstr>
      <vt:lpstr>Presupposition pools</vt:lpstr>
      <vt:lpstr>Sentential topic &amp; the presupposition pool</vt:lpstr>
      <vt:lpstr>Speaking topically and speaking on the topic</vt:lpstr>
      <vt:lpstr>Relevance and speaking topically</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and the Representation of Discourse Content</dc:title>
  <dc:creator>Mojtaba Marashi</dc:creator>
  <cp:lastModifiedBy>Asus Pc</cp:lastModifiedBy>
  <cp:revision>34</cp:revision>
  <dcterms:created xsi:type="dcterms:W3CDTF">2015-04-05T19:22:15Z</dcterms:created>
  <dcterms:modified xsi:type="dcterms:W3CDTF">2015-04-07T15:36:55Z</dcterms:modified>
</cp:coreProperties>
</file>