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79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D59-B823-4E0B-A4A8-EFDA826050F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809-ED74-4EE5-9330-3DE794EE7A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1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D59-B823-4E0B-A4A8-EFDA826050F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809-ED74-4EE5-9330-3DE794EE7A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5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D59-B823-4E0B-A4A8-EFDA826050F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809-ED74-4EE5-9330-3DE794EE7A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D59-B823-4E0B-A4A8-EFDA826050F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809-ED74-4EE5-9330-3DE794EE7A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D59-B823-4E0B-A4A8-EFDA826050F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809-ED74-4EE5-9330-3DE794EE7A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1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D59-B823-4E0B-A4A8-EFDA826050F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809-ED74-4EE5-9330-3DE794EE7A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9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D59-B823-4E0B-A4A8-EFDA826050F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809-ED74-4EE5-9330-3DE794EE7A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9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D59-B823-4E0B-A4A8-EFDA826050F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809-ED74-4EE5-9330-3DE794EE7A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1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D59-B823-4E0B-A4A8-EFDA826050F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809-ED74-4EE5-9330-3DE794EE7A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2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D59-B823-4E0B-A4A8-EFDA826050F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809-ED74-4EE5-9330-3DE794EE7A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3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D59-B823-4E0B-A4A8-EFDA826050F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9809-ED74-4EE5-9330-3DE794EE7A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1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8D59-B823-4E0B-A4A8-EFDA826050F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D9809-ED74-4EE5-9330-3DE794EE7A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9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0162"/>
            <a:ext cx="9144000" cy="1203181"/>
          </a:xfrm>
        </p:spPr>
        <p:txBody>
          <a:bodyPr/>
          <a:lstStyle/>
          <a:p>
            <a:r>
              <a:rPr lang="en-US" b="1" dirty="0">
                <a:latin typeface="Edwardian Script ITC" panose="030303020407070D0804" pitchFamily="66" charset="0"/>
              </a:rPr>
              <a:t>In the name of Allah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9617"/>
            <a:ext cx="9144000" cy="259772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 Narrow" panose="020B0606020202030204" pitchFamily="34" charset="0"/>
              </a:rPr>
              <a:t>Student</a:t>
            </a:r>
            <a:r>
              <a:rPr lang="en-US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  <a:r>
              <a:rPr lang="en-US" sz="3200" b="1" dirty="0" smtClean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Fatemeh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Mohammadi</a:t>
            </a:r>
            <a:endParaRPr lang="en-US" sz="3200" b="1" dirty="0">
              <a:latin typeface="Arial Narrow" panose="020B0606020202030204" pitchFamily="34" charset="0"/>
            </a:endParaRPr>
          </a:p>
          <a:p>
            <a:pPr algn="l"/>
            <a:r>
              <a:rPr lang="en-US" sz="3200" b="1" dirty="0">
                <a:latin typeface="Arial Narrow" panose="020B0606020202030204" pitchFamily="34" charset="0"/>
              </a:rPr>
              <a:t>Teacher </a:t>
            </a:r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smtClean="0">
                <a:latin typeface="Arial Narrow" panose="020B0606020202030204" pitchFamily="34" charset="0"/>
              </a:rPr>
              <a:t>Miss</a:t>
            </a:r>
            <a:r>
              <a:rPr lang="en-US" sz="3200" b="1" dirty="0">
                <a:latin typeface="Arial Narrow" panose="020B0606020202030204" pitchFamily="34" charset="0"/>
              </a:rPr>
              <a:t>. </a:t>
            </a:r>
            <a:r>
              <a:rPr lang="en-US" sz="3200" b="1" dirty="0" err="1">
                <a:latin typeface="Arial Narrow" panose="020B0606020202030204" pitchFamily="34" charset="0"/>
              </a:rPr>
              <a:t>Kamali</a:t>
            </a:r>
            <a:endParaRPr lang="en-US" sz="3200" b="1" dirty="0">
              <a:latin typeface="Arial Narrow" panose="020B0606020202030204" pitchFamily="34" charset="0"/>
            </a:endParaRPr>
          </a:p>
          <a:p>
            <a:pPr algn="l"/>
            <a:r>
              <a:rPr lang="en-US" sz="3200" b="1" dirty="0">
                <a:latin typeface="Arial Narrow" panose="020B0606020202030204" pitchFamily="34" charset="0"/>
              </a:rPr>
              <a:t>The relevant lesson </a:t>
            </a:r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  <a:r>
              <a:rPr lang="en-US" sz="3200" b="1" dirty="0">
                <a:latin typeface="Arial Narrow" panose="020B0606020202030204" pitchFamily="34" charset="0"/>
              </a:rPr>
              <a:t> English language</a:t>
            </a:r>
          </a:p>
          <a:p>
            <a:pPr algn="l"/>
            <a:r>
              <a:rPr lang="en-US" sz="3200" b="1" dirty="0">
                <a:latin typeface="Arial Narrow" panose="020B0606020202030204" pitchFamily="34" charset="0"/>
              </a:rPr>
              <a:t>Class </a:t>
            </a:r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  <a:r>
              <a:rPr lang="en-US" sz="3200" b="1" dirty="0">
                <a:latin typeface="Arial Narrow" panose="020B0606020202030204" pitchFamily="34" charset="0"/>
              </a:rPr>
              <a:t> 9/4</a:t>
            </a: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7177699" y="2628897"/>
            <a:ext cx="4333011" cy="3210791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urlz MT" panose="04040404050702020202" pitchFamily="82" charset="0"/>
              </a:rPr>
              <a:t>Lesson : </a:t>
            </a:r>
            <a:r>
              <a:rPr lang="en-US" sz="3200" b="1" dirty="0" smtClean="0">
                <a:solidFill>
                  <a:schemeClr val="tx1"/>
                </a:solidFill>
                <a:latin typeface="Curlz MT" panose="04040404050702020202" pitchFamily="82" charset="0"/>
              </a:rPr>
              <a:t>3</a:t>
            </a:r>
            <a:endParaRPr lang="en-US" sz="3200" b="1" dirty="0">
              <a:solidFill>
                <a:schemeClr val="tx1"/>
              </a:solidFill>
              <a:latin typeface="Curlz MT" panose="04040404050702020202" pitchFamily="82" charset="0"/>
            </a:endParaRPr>
          </a:p>
        </p:txBody>
      </p:sp>
      <p:pic>
        <p:nvPicPr>
          <p:cNvPr id="6" name="19 - Calling Y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0155" y="5004952"/>
            <a:ext cx="60960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3189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>
                <p:cTn id="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9" y="2039648"/>
            <a:ext cx="2434070" cy="3249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67" y="2039648"/>
            <a:ext cx="4095751" cy="3474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lowchart: Sequential Access Storage 3"/>
          <p:cNvSpPr/>
          <p:nvPr/>
        </p:nvSpPr>
        <p:spPr>
          <a:xfrm>
            <a:off x="2784764" y="706582"/>
            <a:ext cx="2057400" cy="1333066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Yes, she </a:t>
            </a:r>
            <a:r>
              <a:rPr lang="en-US" dirty="0" smtClean="0">
                <a:solidFill>
                  <a:schemeClr val="tx1"/>
                </a:solidFill>
              </a:rPr>
              <a:t>does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8780318" y="602673"/>
            <a:ext cx="3304309" cy="200544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Does </a:t>
            </a:r>
            <a:r>
              <a:rPr lang="en-US" dirty="0" smtClean="0">
                <a:solidFill>
                  <a:schemeClr val="tx1"/>
                </a:solidFill>
              </a:rPr>
              <a:t>she recite </a:t>
            </a:r>
            <a:r>
              <a:rPr lang="en-US" dirty="0">
                <a:solidFill>
                  <a:schemeClr val="tx1"/>
                </a:solidFill>
              </a:rPr>
              <a:t>the Holy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Quran at the turn of the year?</a:t>
            </a:r>
          </a:p>
        </p:txBody>
      </p:sp>
    </p:spTree>
    <p:extLst>
      <p:ext uri="{BB962C8B-B14F-4D97-AF65-F5344CB8AC3E}">
        <p14:creationId xmlns:p14="http://schemas.microsoft.com/office/powerpoint/2010/main" val="280133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682" y="1611571"/>
            <a:ext cx="4941590" cy="3715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9" y="2776038"/>
            <a:ext cx="3407787" cy="2116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val Callout 6"/>
          <p:cNvSpPr/>
          <p:nvPr/>
        </p:nvSpPr>
        <p:spPr>
          <a:xfrm>
            <a:off x="9486900" y="613064"/>
            <a:ext cx="2421082" cy="1496291"/>
          </a:xfrm>
          <a:prstGeom prst="wedgeEllipseCallou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No, he doesn’t.</a:t>
            </a:r>
          </a:p>
        </p:txBody>
      </p:sp>
      <p:sp>
        <p:nvSpPr>
          <p:cNvPr id="8" name="Flowchart: Sequential Access Storage 7"/>
          <p:cNvSpPr/>
          <p:nvPr/>
        </p:nvSpPr>
        <p:spPr>
          <a:xfrm>
            <a:off x="2446345" y="457200"/>
            <a:ext cx="2587337" cy="1653135"/>
          </a:xfrm>
          <a:prstGeom prst="flowChartMagneticTap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Does your father give you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New Year gifts?</a:t>
            </a:r>
          </a:p>
        </p:txBody>
      </p:sp>
    </p:spTree>
    <p:extLst>
      <p:ext uri="{BB962C8B-B14F-4D97-AF65-F5344CB8AC3E}">
        <p14:creationId xmlns:p14="http://schemas.microsoft.com/office/powerpoint/2010/main" val="313854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85" y="1658263"/>
            <a:ext cx="4486276" cy="4291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953" y="655528"/>
            <a:ext cx="3777326" cy="2711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467" y="1530806"/>
            <a:ext cx="2424545" cy="1939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Oval Callout 10"/>
          <p:cNvSpPr/>
          <p:nvPr/>
        </p:nvSpPr>
        <p:spPr>
          <a:xfrm>
            <a:off x="4343400" y="362919"/>
            <a:ext cx="2140528" cy="137236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Yes, she has many friends.</a:t>
            </a:r>
          </a:p>
        </p:txBody>
      </p:sp>
      <p:sp>
        <p:nvSpPr>
          <p:cNvPr id="12" name="Flowchart: Sequential Access Storage 11"/>
          <p:cNvSpPr/>
          <p:nvPr/>
        </p:nvSpPr>
        <p:spPr>
          <a:xfrm>
            <a:off x="32153" y="593927"/>
            <a:ext cx="2425410" cy="1308771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Does she have many friends?</a:t>
            </a:r>
          </a:p>
        </p:txBody>
      </p:sp>
    </p:spTree>
    <p:extLst>
      <p:ext uri="{BB962C8B-B14F-4D97-AF65-F5344CB8AC3E}">
        <p14:creationId xmlns:p14="http://schemas.microsoft.com/office/powerpoint/2010/main" val="61742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1" y="704200"/>
            <a:ext cx="3101254" cy="3101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99" y="1738745"/>
            <a:ext cx="4395499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val Callout 2"/>
          <p:cNvSpPr/>
          <p:nvPr/>
        </p:nvSpPr>
        <p:spPr>
          <a:xfrm>
            <a:off x="8302336" y="533671"/>
            <a:ext cx="3002973" cy="1392382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No, she doesn’t make a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special food.</a:t>
            </a:r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3213171" y="720978"/>
            <a:ext cx="2691246" cy="1299945"/>
          </a:xfrm>
          <a:prstGeom prst="flowChartMagnetic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Does your mom make a special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food for </a:t>
            </a:r>
            <a:r>
              <a:rPr lang="en-US" dirty="0" err="1">
                <a:solidFill>
                  <a:schemeClr val="tx1"/>
                </a:solidFill>
              </a:rPr>
              <a:t>Norooz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07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Sequential Access Storage 5"/>
          <p:cNvSpPr/>
          <p:nvPr/>
        </p:nvSpPr>
        <p:spPr>
          <a:xfrm>
            <a:off x="-2" y="387059"/>
            <a:ext cx="2400299" cy="1210542"/>
          </a:xfrm>
          <a:prstGeom prst="flowChartMagneticTape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Yes, I like spring a lot.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091546" y="114299"/>
            <a:ext cx="2847109" cy="1756063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Shayan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do you like spring?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48" y="1657350"/>
            <a:ext cx="4680595" cy="4042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86" y="2178977"/>
            <a:ext cx="4402377" cy="2734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47779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57" y="1940068"/>
            <a:ext cx="4680595" cy="4042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Callout 5"/>
          <p:cNvSpPr/>
          <p:nvPr/>
        </p:nvSpPr>
        <p:spPr>
          <a:xfrm>
            <a:off x="5143500" y="666101"/>
            <a:ext cx="2670464" cy="1174172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 you like rainy weather?</a:t>
            </a: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311725" y="285749"/>
            <a:ext cx="2441863" cy="1454728"/>
          </a:xfrm>
          <a:prstGeom prst="flowChartMagneticTape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Oh yes! But not on Nature Day.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22" y="2812905"/>
            <a:ext cx="3951260" cy="2340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07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57" y="1940068"/>
            <a:ext cx="4680595" cy="4042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16" y="1410566"/>
            <a:ext cx="3562783" cy="3877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lowchart: Sequential Access Storage 6"/>
          <p:cNvSpPr/>
          <p:nvPr/>
        </p:nvSpPr>
        <p:spPr>
          <a:xfrm>
            <a:off x="200024" y="434255"/>
            <a:ext cx="2660072" cy="1399741"/>
          </a:xfrm>
          <a:prstGeom prst="flowChartMagnetic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Because we always go out on 13 of </a:t>
            </a:r>
            <a:r>
              <a:rPr lang="en-US" dirty="0" err="1">
                <a:solidFill>
                  <a:schemeClr val="tx1"/>
                </a:solidFill>
              </a:rPr>
              <a:t>Farvardin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092843" y="516948"/>
            <a:ext cx="2317173" cy="1361209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345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667930"/>
              </p:ext>
            </p:extLst>
          </p:nvPr>
        </p:nvGraphicFramePr>
        <p:xfrm>
          <a:off x="2011219" y="613064"/>
          <a:ext cx="8047182" cy="3490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678"/>
                <a:gridCol w="1650342"/>
                <a:gridCol w="4434162"/>
              </a:tblGrid>
              <a:tr h="7476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Affirmative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We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You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They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like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sz="3200" dirty="0" smtClean="0">
                          <a:solidFill>
                            <a:srgbClr val="00B0F0"/>
                          </a:solidFill>
                        </a:rPr>
                        <a:t>New Year holidays.</a:t>
                      </a:r>
                      <a:endParaRPr lang="en-US" sz="3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She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like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36718" y="4894118"/>
            <a:ext cx="5673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Ali </a:t>
            </a:r>
            <a:r>
              <a:rPr lang="en-US" sz="2800" dirty="0" smtClean="0"/>
              <a:t>read</a:t>
            </a:r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/>
              <a:t> a </a:t>
            </a:r>
            <a:r>
              <a:rPr lang="en-US" sz="2800" dirty="0"/>
              <a:t>newspaper.</a:t>
            </a:r>
          </a:p>
          <a:p>
            <a:r>
              <a:rPr lang="en-US" sz="2800" dirty="0"/>
              <a:t>Mina and Zahra study their lessons.</a:t>
            </a:r>
          </a:p>
        </p:txBody>
      </p:sp>
    </p:spTree>
    <p:extLst>
      <p:ext uri="{BB962C8B-B14F-4D97-AF65-F5344CB8AC3E}">
        <p14:creationId xmlns:p14="http://schemas.microsoft.com/office/powerpoint/2010/main" val="35143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672363"/>
              </p:ext>
            </p:extLst>
          </p:nvPr>
        </p:nvGraphicFramePr>
        <p:xfrm>
          <a:off x="2312554" y="654628"/>
          <a:ext cx="7060045" cy="3435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176"/>
                <a:gridCol w="1280966"/>
                <a:gridCol w="713937"/>
                <a:gridCol w="955007"/>
                <a:gridCol w="2521959"/>
              </a:tblGrid>
              <a:tr h="692035">
                <a:tc gridSpan="5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FF00"/>
                          </a:solidFill>
                        </a:rPr>
                        <a:t>Negative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4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We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You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They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/>
                    </a:p>
                    <a:p>
                      <a:pPr algn="ctr"/>
                      <a:r>
                        <a:rPr lang="en-US" sz="3600" dirty="0" smtClean="0"/>
                        <a:t>do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not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28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28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buy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28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28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new clothes.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1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She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do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36718" y="4769427"/>
            <a:ext cx="5787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</a:t>
            </a:r>
            <a:r>
              <a:rPr lang="en-US" sz="2800" dirty="0" smtClean="0"/>
              <a:t>do</a:t>
            </a:r>
            <a:r>
              <a:rPr lang="en-US" sz="2800" dirty="0" smtClean="0">
                <a:solidFill>
                  <a:srgbClr val="0070C0"/>
                </a:solidFill>
              </a:rPr>
              <a:t>n’t</a:t>
            </a:r>
            <a:r>
              <a:rPr lang="en-US" sz="2800" dirty="0" smtClean="0"/>
              <a:t> play </a:t>
            </a:r>
            <a:r>
              <a:rPr lang="en-US" sz="2800" dirty="0"/>
              <a:t>tennis.</a:t>
            </a:r>
          </a:p>
          <a:p>
            <a:r>
              <a:rPr lang="en-US" sz="2800" dirty="0"/>
              <a:t>Zahra </a:t>
            </a:r>
            <a:r>
              <a:rPr lang="en-US" sz="2800" dirty="0" smtClean="0"/>
              <a:t>do</a:t>
            </a:r>
            <a:r>
              <a:rPr lang="en-US" sz="2800" dirty="0" smtClean="0">
                <a:solidFill>
                  <a:srgbClr val="0070C0"/>
                </a:solidFill>
              </a:rPr>
              <a:t>esn’t</a:t>
            </a:r>
            <a:r>
              <a:rPr lang="en-US" sz="2800" dirty="0" smtClean="0"/>
              <a:t> wash </a:t>
            </a:r>
            <a:r>
              <a:rPr lang="en-US" sz="2800" dirty="0"/>
              <a:t>the dishes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943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570506"/>
              </p:ext>
            </p:extLst>
          </p:nvPr>
        </p:nvGraphicFramePr>
        <p:xfrm>
          <a:off x="2854035" y="613064"/>
          <a:ext cx="5936674" cy="4036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644"/>
                <a:gridCol w="1156325"/>
                <a:gridCol w="925623"/>
                <a:gridCol w="1787237"/>
                <a:gridCol w="633845"/>
              </a:tblGrid>
              <a:tr h="775161">
                <a:tc gridSpan="5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FF00"/>
                          </a:solidFill>
                        </a:rPr>
                        <a:t>Negative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499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E21E93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E21E93"/>
                          </a:solidFill>
                        </a:rPr>
                        <a:t>Do</a:t>
                      </a:r>
                      <a:endParaRPr lang="en-US" sz="2800" dirty="0">
                        <a:solidFill>
                          <a:srgbClr val="E21E9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F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00B0F0"/>
                          </a:solidFill>
                        </a:rPr>
                        <a:t>we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00B0F0"/>
                          </a:solidFill>
                        </a:rPr>
                        <a:t>you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00B0F0"/>
                          </a:solidFill>
                        </a:rPr>
                        <a:t>they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3200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US" sz="3200" dirty="0" smtClean="0">
                          <a:solidFill>
                            <a:srgbClr val="00B0F0"/>
                          </a:solidFill>
                        </a:rPr>
                        <a:t>buy</a:t>
                      </a:r>
                      <a:endParaRPr lang="en-US" sz="3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3200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US" sz="3200" dirty="0" smtClean="0">
                          <a:solidFill>
                            <a:srgbClr val="00B0F0"/>
                          </a:solidFill>
                        </a:rPr>
                        <a:t>gold fish</a:t>
                      </a:r>
                      <a:endParaRPr lang="en-US" sz="3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28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28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44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endParaRPr lang="en-US" sz="28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28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28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194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rgbClr val="E21E93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E21E93"/>
                          </a:solidFill>
                        </a:rPr>
                        <a:t>Does</a:t>
                      </a:r>
                      <a:endParaRPr lang="en-US" sz="2800" dirty="0">
                        <a:solidFill>
                          <a:srgbClr val="E21E9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F0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00B0F0"/>
                          </a:solidFill>
                        </a:rPr>
                        <a:t>she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00B0F0"/>
                          </a:solidFill>
                        </a:rPr>
                        <a:t>Hamid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5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8" y="825642"/>
            <a:ext cx="5663045" cy="520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Callout 7"/>
          <p:cNvSpPr/>
          <p:nvPr/>
        </p:nvSpPr>
        <p:spPr>
          <a:xfrm>
            <a:off x="8323117" y="498764"/>
            <a:ext cx="3699165" cy="192231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 just love New Year holidays!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0" y="545523"/>
            <a:ext cx="3148445" cy="1875559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Oh, yes, me too. It’s really great.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4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73" y="181769"/>
            <a:ext cx="12337473" cy="7195775"/>
          </a:xfrm>
        </p:spPr>
      </p:pic>
      <p:sp>
        <p:nvSpPr>
          <p:cNvPr id="5" name="TextBox 4"/>
          <p:cNvSpPr txBox="1"/>
          <p:nvPr/>
        </p:nvSpPr>
        <p:spPr>
          <a:xfrm>
            <a:off x="6726382" y="446809"/>
            <a:ext cx="4665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See also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0591" y="446809"/>
            <a:ext cx="4208318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 read </a:t>
            </a:r>
            <a:r>
              <a:rPr lang="en-US" sz="2400" dirty="0" smtClean="0">
                <a:solidFill>
                  <a:srgbClr val="E21E93"/>
                </a:solidFill>
              </a:rPr>
              <a:t>my</a:t>
            </a:r>
            <a:r>
              <a:rPr lang="en-US" sz="2400" dirty="0" smtClean="0"/>
              <a:t> book</a:t>
            </a:r>
            <a:r>
              <a:rPr lang="en-US" sz="2400" dirty="0"/>
              <a:t>.</a:t>
            </a:r>
          </a:p>
          <a:p>
            <a:r>
              <a:rPr lang="en-US" sz="2400" dirty="0"/>
              <a:t>You wash </a:t>
            </a:r>
            <a:r>
              <a:rPr lang="en-US" sz="2400" dirty="0" smtClean="0">
                <a:solidFill>
                  <a:srgbClr val="E21E93"/>
                </a:solidFill>
              </a:rPr>
              <a:t>your</a:t>
            </a:r>
            <a:r>
              <a:rPr lang="en-US" sz="2400" dirty="0" smtClean="0"/>
              <a:t> car</a:t>
            </a:r>
            <a:endParaRPr lang="en-US" sz="2400" dirty="0"/>
          </a:p>
          <a:p>
            <a:r>
              <a:rPr lang="en-US" sz="2400" dirty="0"/>
              <a:t>He cleans </a:t>
            </a:r>
            <a:r>
              <a:rPr lang="en-US" sz="2400" dirty="0" smtClean="0">
                <a:solidFill>
                  <a:srgbClr val="E21E93"/>
                </a:solidFill>
              </a:rPr>
              <a:t>his</a:t>
            </a:r>
            <a:r>
              <a:rPr lang="en-US" sz="2400" dirty="0" smtClean="0"/>
              <a:t> room</a:t>
            </a:r>
            <a:r>
              <a:rPr lang="en-US" sz="2400" dirty="0"/>
              <a:t>.</a:t>
            </a:r>
          </a:p>
          <a:p>
            <a:r>
              <a:rPr lang="en-US" sz="2400" dirty="0"/>
              <a:t>She studies </a:t>
            </a:r>
            <a:r>
              <a:rPr lang="en-US" sz="2400" dirty="0" smtClean="0">
                <a:solidFill>
                  <a:srgbClr val="E21E93"/>
                </a:solidFill>
              </a:rPr>
              <a:t>her</a:t>
            </a:r>
            <a:r>
              <a:rPr lang="en-US" sz="2400" dirty="0" smtClean="0"/>
              <a:t> lessons</a:t>
            </a:r>
            <a:r>
              <a:rPr lang="en-US" sz="2400" dirty="0"/>
              <a:t>.</a:t>
            </a:r>
          </a:p>
          <a:p>
            <a:r>
              <a:rPr lang="en-US" sz="2400" dirty="0"/>
              <a:t>The cat drinks </a:t>
            </a:r>
            <a:r>
              <a:rPr lang="en-US" sz="2400" dirty="0" smtClean="0">
                <a:solidFill>
                  <a:srgbClr val="E21E93"/>
                </a:solidFill>
              </a:rPr>
              <a:t>its</a:t>
            </a:r>
            <a:r>
              <a:rPr lang="en-US" sz="2400" dirty="0" smtClean="0"/>
              <a:t> milk</a:t>
            </a:r>
            <a:r>
              <a:rPr lang="en-US" sz="2400" dirty="0"/>
              <a:t>.</a:t>
            </a:r>
          </a:p>
          <a:p>
            <a:r>
              <a:rPr lang="en-US" sz="2400" dirty="0"/>
              <a:t>We paint </a:t>
            </a:r>
            <a:r>
              <a:rPr lang="en-US" sz="2400" dirty="0" smtClean="0">
                <a:solidFill>
                  <a:srgbClr val="E21E93"/>
                </a:solidFill>
              </a:rPr>
              <a:t>our</a:t>
            </a:r>
            <a:r>
              <a:rPr lang="en-US" sz="2400" dirty="0" smtClean="0"/>
              <a:t> house</a:t>
            </a:r>
            <a:r>
              <a:rPr lang="en-US" sz="2400" dirty="0"/>
              <a:t>.</a:t>
            </a:r>
          </a:p>
          <a:p>
            <a:r>
              <a:rPr lang="en-US" sz="2400" dirty="0"/>
              <a:t>They eat </a:t>
            </a:r>
            <a:r>
              <a:rPr lang="en-US" sz="2400" dirty="0" smtClean="0">
                <a:solidFill>
                  <a:srgbClr val="E21E93"/>
                </a:solidFill>
              </a:rPr>
              <a:t>their</a:t>
            </a:r>
            <a:r>
              <a:rPr lang="en-US" sz="2400" dirty="0" smtClean="0"/>
              <a:t> lunch</a:t>
            </a:r>
            <a:r>
              <a:rPr lang="en-US" sz="2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1093140"/>
            <a:ext cx="11118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</a:t>
            </a:r>
          </a:p>
          <a:p>
            <a:r>
              <a:rPr lang="en-US" sz="2800" dirty="0">
                <a:solidFill>
                  <a:srgbClr val="0070C0"/>
                </a:solidFill>
              </a:rPr>
              <a:t>you</a:t>
            </a:r>
          </a:p>
          <a:p>
            <a:r>
              <a:rPr lang="en-US" sz="2800" dirty="0">
                <a:solidFill>
                  <a:srgbClr val="0070C0"/>
                </a:solidFill>
              </a:rPr>
              <a:t>he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she</a:t>
            </a:r>
          </a:p>
          <a:p>
            <a:r>
              <a:rPr lang="en-US" sz="2800" dirty="0">
                <a:solidFill>
                  <a:srgbClr val="0070C0"/>
                </a:solidFill>
              </a:rPr>
              <a:t>it</a:t>
            </a:r>
          </a:p>
          <a:p>
            <a:r>
              <a:rPr lang="en-US" sz="2800" dirty="0">
                <a:solidFill>
                  <a:srgbClr val="0070C0"/>
                </a:solidFill>
              </a:rPr>
              <a:t>we</a:t>
            </a:r>
          </a:p>
          <a:p>
            <a:r>
              <a:rPr lang="en-US" sz="2800" dirty="0">
                <a:solidFill>
                  <a:srgbClr val="0070C0"/>
                </a:solidFill>
              </a:rPr>
              <a:t>they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0218" y="1093140"/>
            <a:ext cx="12780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my</a:t>
            </a:r>
          </a:p>
          <a:p>
            <a:r>
              <a:rPr lang="en-US" sz="2800" dirty="0">
                <a:solidFill>
                  <a:srgbClr val="00B050"/>
                </a:solidFill>
              </a:rPr>
              <a:t>your</a:t>
            </a:r>
          </a:p>
          <a:p>
            <a:r>
              <a:rPr lang="en-US" sz="2800" dirty="0">
                <a:solidFill>
                  <a:srgbClr val="00B050"/>
                </a:solidFill>
              </a:rPr>
              <a:t>his</a:t>
            </a:r>
          </a:p>
          <a:p>
            <a:r>
              <a:rPr lang="en-US" sz="2800" dirty="0">
                <a:solidFill>
                  <a:srgbClr val="00B050"/>
                </a:solidFill>
              </a:rPr>
              <a:t>her</a:t>
            </a:r>
          </a:p>
          <a:p>
            <a:r>
              <a:rPr lang="en-US" sz="2800" dirty="0">
                <a:solidFill>
                  <a:srgbClr val="00B050"/>
                </a:solidFill>
              </a:rPr>
              <a:t>its</a:t>
            </a:r>
          </a:p>
          <a:p>
            <a:r>
              <a:rPr lang="en-US" sz="2800" dirty="0">
                <a:solidFill>
                  <a:srgbClr val="00B050"/>
                </a:solidFill>
              </a:rPr>
              <a:t>our</a:t>
            </a:r>
          </a:p>
          <a:p>
            <a:r>
              <a:rPr lang="en-US" sz="2800" dirty="0">
                <a:solidFill>
                  <a:srgbClr val="00B050"/>
                </a:solidFill>
              </a:rPr>
              <a:t>their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185313" y="1358180"/>
            <a:ext cx="794905" cy="342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5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572798"/>
            <a:ext cx="4877234" cy="3245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330036" y="4862945"/>
            <a:ext cx="8125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make lunch/dinner</a:t>
            </a:r>
          </a:p>
        </p:txBody>
      </p:sp>
    </p:spTree>
    <p:extLst>
      <p:ext uri="{BB962C8B-B14F-4D97-AF65-F5344CB8AC3E}">
        <p14:creationId xmlns:p14="http://schemas.microsoft.com/office/powerpoint/2010/main" val="11288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21" y="728663"/>
            <a:ext cx="4856452" cy="3231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223655" y="4831773"/>
            <a:ext cx="642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bake a cake</a:t>
            </a:r>
          </a:p>
        </p:txBody>
      </p:sp>
    </p:spTree>
    <p:extLst>
      <p:ext uri="{BB962C8B-B14F-4D97-AF65-F5344CB8AC3E}">
        <p14:creationId xmlns:p14="http://schemas.microsoft.com/office/powerpoint/2010/main" val="25841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26" y="93084"/>
            <a:ext cx="3150611" cy="473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286000" y="5278582"/>
            <a:ext cx="648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set the table</a:t>
            </a:r>
          </a:p>
        </p:txBody>
      </p:sp>
    </p:spTree>
    <p:extLst>
      <p:ext uri="{BB962C8B-B14F-4D97-AF65-F5344CB8AC3E}">
        <p14:creationId xmlns:p14="http://schemas.microsoft.com/office/powerpoint/2010/main" val="26351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04" y="1091044"/>
            <a:ext cx="5251120" cy="2940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56064" y="4966855"/>
            <a:ext cx="7128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sing the national anthem</a:t>
            </a:r>
          </a:p>
        </p:txBody>
      </p:sp>
    </p:spTree>
    <p:extLst>
      <p:ext uri="{BB962C8B-B14F-4D97-AF65-F5344CB8AC3E}">
        <p14:creationId xmlns:p14="http://schemas.microsoft.com/office/powerpoint/2010/main" val="340453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304367"/>
            <a:ext cx="6096000" cy="406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579418" y="5351318"/>
            <a:ext cx="888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hold a ceremony</a:t>
            </a:r>
          </a:p>
        </p:txBody>
      </p:sp>
    </p:spTree>
    <p:extLst>
      <p:ext uri="{BB962C8B-B14F-4D97-AF65-F5344CB8AC3E}">
        <p14:creationId xmlns:p14="http://schemas.microsoft.com/office/powerpoint/2010/main" val="12328349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27" y="571068"/>
            <a:ext cx="3458300" cy="4717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639291" y="5683827"/>
            <a:ext cx="7252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clear the table</a:t>
            </a:r>
          </a:p>
        </p:txBody>
      </p:sp>
    </p:spTree>
    <p:extLst>
      <p:ext uri="{BB962C8B-B14F-4D97-AF65-F5344CB8AC3E}">
        <p14:creationId xmlns:p14="http://schemas.microsoft.com/office/powerpoint/2010/main" val="8368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3" y="506557"/>
            <a:ext cx="6747164" cy="3795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015836" y="5299364"/>
            <a:ext cx="814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watch fireworks</a:t>
            </a:r>
          </a:p>
        </p:txBody>
      </p:sp>
    </p:spTree>
    <p:extLst>
      <p:ext uri="{BB962C8B-B14F-4D97-AF65-F5344CB8AC3E}">
        <p14:creationId xmlns:p14="http://schemas.microsoft.com/office/powerpoint/2010/main" val="36416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12" y="596612"/>
            <a:ext cx="5667375" cy="352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358736" y="5164282"/>
            <a:ext cx="7481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read poems of Hafez</a:t>
            </a:r>
          </a:p>
        </p:txBody>
      </p:sp>
    </p:spTree>
    <p:extLst>
      <p:ext uri="{BB962C8B-B14F-4D97-AF65-F5344CB8AC3E}">
        <p14:creationId xmlns:p14="http://schemas.microsoft.com/office/powerpoint/2010/main" val="21131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61" y="165821"/>
            <a:ext cx="2922011" cy="43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23555" y="5663045"/>
            <a:ext cx="8427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wear special clothes</a:t>
            </a:r>
          </a:p>
        </p:txBody>
      </p:sp>
    </p:spTree>
    <p:extLst>
      <p:ext uri="{BB962C8B-B14F-4D97-AF65-F5344CB8AC3E}">
        <p14:creationId xmlns:p14="http://schemas.microsoft.com/office/powerpoint/2010/main" val="7628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72" y="877597"/>
            <a:ext cx="5663045" cy="520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Callout 4"/>
          <p:cNvSpPr/>
          <p:nvPr/>
        </p:nvSpPr>
        <p:spPr>
          <a:xfrm>
            <a:off x="8437417" y="571500"/>
            <a:ext cx="3626428" cy="177684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We normally visit our relatives in </a:t>
            </a:r>
            <a:r>
              <a:rPr lang="en-US" sz="2000" dirty="0" err="1" smtClean="0">
                <a:solidFill>
                  <a:schemeClr val="tx1"/>
                </a:solidFill>
              </a:rPr>
              <a:t>Norooz</a:t>
            </a:r>
            <a:r>
              <a:rPr lang="en-US" sz="2000" dirty="0" smtClean="0">
                <a:solidFill>
                  <a:schemeClr val="tx1"/>
                </a:solidFill>
              </a:rPr>
              <a:t>. It’s fun!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93519" y="571500"/>
            <a:ext cx="3086100" cy="1776845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Do you get New Year gifts too?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5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23" y="241156"/>
            <a:ext cx="6793923" cy="3789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00201" y="5413664"/>
            <a:ext cx="737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go out on Nature Day</a:t>
            </a:r>
          </a:p>
        </p:txBody>
      </p:sp>
    </p:spTree>
    <p:extLst>
      <p:ext uri="{BB962C8B-B14F-4D97-AF65-F5344CB8AC3E}">
        <p14:creationId xmlns:p14="http://schemas.microsoft.com/office/powerpoint/2010/main" val="40484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72" y="529936"/>
            <a:ext cx="5715002" cy="3200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078182" y="4998027"/>
            <a:ext cx="673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celebrate a religious holiday</a:t>
            </a:r>
          </a:p>
        </p:txBody>
      </p:sp>
    </p:spTree>
    <p:extLst>
      <p:ext uri="{BB962C8B-B14F-4D97-AF65-F5344CB8AC3E}">
        <p14:creationId xmlns:p14="http://schemas.microsoft.com/office/powerpoint/2010/main" val="333605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80" y="859414"/>
            <a:ext cx="5385955" cy="3588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984664" y="5122718"/>
            <a:ext cx="678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watch military parade</a:t>
            </a:r>
          </a:p>
        </p:txBody>
      </p:sp>
    </p:spTree>
    <p:extLst>
      <p:ext uri="{BB962C8B-B14F-4D97-AF65-F5344CB8AC3E}">
        <p14:creationId xmlns:p14="http://schemas.microsoft.com/office/powerpoint/2010/main" val="20109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66" y="771525"/>
            <a:ext cx="6191250" cy="3486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849582" y="5143500"/>
            <a:ext cx="663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commemorate </a:t>
            </a:r>
            <a:r>
              <a:rPr lang="en-US" sz="2800" dirty="0" smtClean="0"/>
              <a:t>NE* martyrs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5409" y="6296891"/>
            <a:ext cx="3044536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*NE: Nuclear Energy</a:t>
            </a:r>
          </a:p>
        </p:txBody>
      </p:sp>
    </p:spTree>
    <p:extLst>
      <p:ext uri="{BB962C8B-B14F-4D97-AF65-F5344CB8AC3E}">
        <p14:creationId xmlns:p14="http://schemas.microsoft.com/office/powerpoint/2010/main" val="25297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37" y="331210"/>
            <a:ext cx="3361027" cy="3361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576945" y="5008418"/>
            <a:ext cx="489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Islamic-Iranian culture</a:t>
            </a:r>
          </a:p>
        </p:txBody>
      </p:sp>
    </p:spTree>
    <p:extLst>
      <p:ext uri="{BB962C8B-B14F-4D97-AF65-F5344CB8AC3E}">
        <p14:creationId xmlns:p14="http://schemas.microsoft.com/office/powerpoint/2010/main" val="28221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7" y="190934"/>
            <a:ext cx="5738319" cy="4266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52187" y="5413664"/>
            <a:ext cx="683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Islamic revolution anniversary</a:t>
            </a:r>
          </a:p>
        </p:txBody>
      </p:sp>
    </p:spTree>
    <p:extLst>
      <p:ext uri="{BB962C8B-B14F-4D97-AF65-F5344CB8AC3E}">
        <p14:creationId xmlns:p14="http://schemas.microsoft.com/office/powerpoint/2010/main" val="48596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6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72" y="877597"/>
            <a:ext cx="5663045" cy="520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Callout 4"/>
          <p:cNvSpPr/>
          <p:nvPr/>
        </p:nvSpPr>
        <p:spPr>
          <a:xfrm>
            <a:off x="8333509" y="166255"/>
            <a:ext cx="3190009" cy="1995054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Sure! We usually get money. I really like it.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93518" y="581890"/>
            <a:ext cx="3169227" cy="1828800"/>
          </a:xfrm>
          <a:prstGeom prst="flowChartMagnetic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Well…, We always go to my grandparents’ houses.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7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72" y="877597"/>
            <a:ext cx="5663045" cy="520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Callout 5"/>
          <p:cNvSpPr/>
          <p:nvPr/>
        </p:nvSpPr>
        <p:spPr>
          <a:xfrm>
            <a:off x="8437417" y="550718"/>
            <a:ext cx="3460173" cy="2036618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That’s nice! Does your grandmother cook the New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Year meal?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218206" y="685800"/>
            <a:ext cx="2919847" cy="1766454"/>
          </a:xfrm>
          <a:prstGeom prst="flowChartMagnetic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Actually, she doesn’t. My mother makes it.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0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96" y="1818479"/>
            <a:ext cx="3261014" cy="3160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993" y="1431900"/>
            <a:ext cx="2032221" cy="3547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lowchart: Sequential Access Storage 6"/>
          <p:cNvSpPr/>
          <p:nvPr/>
        </p:nvSpPr>
        <p:spPr>
          <a:xfrm>
            <a:off x="4623955" y="761688"/>
            <a:ext cx="3104683" cy="1690568"/>
          </a:xfrm>
          <a:prstGeom prst="flowChartMagnetic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 you buy new clothes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for the New Year?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488625" y="761688"/>
            <a:ext cx="1891145" cy="1298934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Yes, I do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9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75" y="1142999"/>
            <a:ext cx="4863751" cy="2732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8" y="1912908"/>
            <a:ext cx="2887807" cy="3600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969" y="1912908"/>
            <a:ext cx="1972903" cy="3282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lowchart: Sequential Access Storage 7"/>
          <p:cNvSpPr/>
          <p:nvPr/>
        </p:nvSpPr>
        <p:spPr>
          <a:xfrm>
            <a:off x="7169727" y="561109"/>
            <a:ext cx="2587336" cy="1683327"/>
          </a:xfrm>
          <a:prstGeom prst="flowChartMagnetic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 you and your cousins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set the Haft Seen table?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161309" y="758536"/>
            <a:ext cx="2348909" cy="1298864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No, we don’t.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2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95" y="2260887"/>
            <a:ext cx="2958740" cy="2487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12" y="1351480"/>
            <a:ext cx="4137315" cy="4306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Oval Callout 10"/>
          <p:cNvSpPr/>
          <p:nvPr/>
        </p:nvSpPr>
        <p:spPr>
          <a:xfrm>
            <a:off x="5288972" y="686462"/>
            <a:ext cx="2867891" cy="1330036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 young children color the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eggs?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lowchart: Sequential Access Storage 11"/>
          <p:cNvSpPr/>
          <p:nvPr/>
        </p:nvSpPr>
        <p:spPr>
          <a:xfrm>
            <a:off x="129019" y="520539"/>
            <a:ext cx="2192482" cy="1267029"/>
          </a:xfrm>
          <a:prstGeom prst="flowChartMagnetic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Yes, they usually color them.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93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668" y="762811"/>
            <a:ext cx="3406410" cy="42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2" y="762811"/>
            <a:ext cx="4185712" cy="4588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38" y="2214633"/>
            <a:ext cx="3389525" cy="3136363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280802" y="574322"/>
            <a:ext cx="3600452" cy="1828800"/>
          </a:xfrm>
          <a:prstGeom prst="wedgeEllipseCallout">
            <a:avLst/>
          </a:prstGeom>
          <a:noFill/>
          <a:ln>
            <a:solidFill>
              <a:srgbClr val="E21E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 Chinese people buy gold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fish for the New Year?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lowchart: Sequential Access Storage 9"/>
          <p:cNvSpPr/>
          <p:nvPr/>
        </p:nvSpPr>
        <p:spPr>
          <a:xfrm>
            <a:off x="5881254" y="531306"/>
            <a:ext cx="2597728" cy="1683327"/>
          </a:xfrm>
          <a:prstGeom prst="flowChartMagneticTape">
            <a:avLst/>
          </a:prstGeom>
          <a:noFill/>
          <a:ln>
            <a:solidFill>
              <a:srgbClr val="E21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No, they don’t buy gold fish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4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446</Words>
  <Application>Microsoft Office PowerPoint</Application>
  <PresentationFormat>Widescreen</PresentationFormat>
  <Paragraphs>143</Paragraphs>
  <Slides>36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Curlz MT</vt:lpstr>
      <vt:lpstr>Edwardian Script ITC</vt:lpstr>
      <vt:lpstr>Office Theme</vt:lpstr>
      <vt:lpstr>In the name of Allah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Mohsen_1412</dc:creator>
  <cp:lastModifiedBy>CAFE SHAHR</cp:lastModifiedBy>
  <cp:revision>34</cp:revision>
  <dcterms:created xsi:type="dcterms:W3CDTF">2015-11-21T11:31:40Z</dcterms:created>
  <dcterms:modified xsi:type="dcterms:W3CDTF">2015-11-24T16:57:20Z</dcterms:modified>
</cp:coreProperties>
</file>