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8" r:id="rId3"/>
    <p:sldId id="257" r:id="rId4"/>
    <p:sldId id="259" r:id="rId5"/>
    <p:sldId id="260" r:id="rId6"/>
    <p:sldId id="261" r:id="rId7"/>
  </p:sldIdLst>
  <p:sldSz cx="12192000" cy="6858000"/>
  <p:notesSz cx="6858000" cy="9144000"/>
  <p:embeddedFontLst>
    <p:embeddedFont>
      <p:font typeface="A EntezareZohoor 1 **" panose="00000700000000000000" pitchFamily="2" charset="-78"/>
      <p:bold r:id="rId8"/>
    </p:embeddedFont>
    <p:embeddedFont>
      <p:font typeface="IranianSerif" panose="02000503000000000000" pitchFamily="2" charset="-78"/>
      <p:regular r:id="rId9"/>
    </p:embeddedFont>
    <p:embeddedFont>
      <p:font typeface="Calibri" panose="020F0502020204030204" pitchFamily="34" charset="0"/>
      <p:regular r:id="rId10"/>
      <p:bold r:id="rId11"/>
      <p:italic r:id="rId12"/>
      <p:boldItalic r:id="rId13"/>
    </p:embeddedFont>
    <p:embeddedFont>
      <p:font typeface="A Ordibehesht shablon" panose="02000503000000020002" pitchFamily="2" charset="-78"/>
      <p:bold r:id="rId14"/>
    </p:embeddedFont>
    <p:embeddedFont>
      <p:font typeface="Calibri Light" panose="020F0302020204030204" pitchFamily="34" charset="0"/>
      <p:regular r:id="rId15"/>
      <p:italic r:id="rId16"/>
    </p:embeddedFont>
    <p:embeddedFont>
      <p:font typeface="A EntezareZohoor D" panose="00000700000000000000" pitchFamily="2" charset="-78"/>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ACA5EA-F134-4029-B38E-83111664655E}" type="datetimeFigureOut">
              <a:rPr lang="en-US" smtClean="0"/>
              <a:t>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E68DB7-56B2-4165-8F5F-87E91F5E9CA1}" type="slidenum">
              <a:rPr lang="en-US" smtClean="0"/>
              <a:t>‹#›</a:t>
            </a:fld>
            <a:endParaRPr lang="en-US"/>
          </a:p>
        </p:txBody>
      </p:sp>
    </p:spTree>
    <p:extLst>
      <p:ext uri="{BB962C8B-B14F-4D97-AF65-F5344CB8AC3E}">
        <p14:creationId xmlns:p14="http://schemas.microsoft.com/office/powerpoint/2010/main" val="1609207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ACA5EA-F134-4029-B38E-83111664655E}" type="datetimeFigureOut">
              <a:rPr lang="en-US" smtClean="0"/>
              <a:t>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E68DB7-56B2-4165-8F5F-87E91F5E9CA1}" type="slidenum">
              <a:rPr lang="en-US" smtClean="0"/>
              <a:t>‹#›</a:t>
            </a:fld>
            <a:endParaRPr lang="en-US"/>
          </a:p>
        </p:txBody>
      </p:sp>
    </p:spTree>
    <p:extLst>
      <p:ext uri="{BB962C8B-B14F-4D97-AF65-F5344CB8AC3E}">
        <p14:creationId xmlns:p14="http://schemas.microsoft.com/office/powerpoint/2010/main" val="1275383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ACA5EA-F134-4029-B38E-83111664655E}" type="datetimeFigureOut">
              <a:rPr lang="en-US" smtClean="0"/>
              <a:t>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E68DB7-56B2-4165-8F5F-87E91F5E9CA1}" type="slidenum">
              <a:rPr lang="en-US" smtClean="0"/>
              <a:t>‹#›</a:t>
            </a:fld>
            <a:endParaRPr lang="en-US"/>
          </a:p>
        </p:txBody>
      </p:sp>
    </p:spTree>
    <p:extLst>
      <p:ext uri="{BB962C8B-B14F-4D97-AF65-F5344CB8AC3E}">
        <p14:creationId xmlns:p14="http://schemas.microsoft.com/office/powerpoint/2010/main" val="1701488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ACA5EA-F134-4029-B38E-83111664655E}" type="datetimeFigureOut">
              <a:rPr lang="en-US" smtClean="0"/>
              <a:t>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E68DB7-56B2-4165-8F5F-87E91F5E9CA1}" type="slidenum">
              <a:rPr lang="en-US" smtClean="0"/>
              <a:t>‹#›</a:t>
            </a:fld>
            <a:endParaRPr lang="en-US"/>
          </a:p>
        </p:txBody>
      </p:sp>
    </p:spTree>
    <p:extLst>
      <p:ext uri="{BB962C8B-B14F-4D97-AF65-F5344CB8AC3E}">
        <p14:creationId xmlns:p14="http://schemas.microsoft.com/office/powerpoint/2010/main" val="2004906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ACA5EA-F134-4029-B38E-83111664655E}" type="datetimeFigureOut">
              <a:rPr lang="en-US" smtClean="0"/>
              <a:t>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E68DB7-56B2-4165-8F5F-87E91F5E9CA1}" type="slidenum">
              <a:rPr lang="en-US" smtClean="0"/>
              <a:t>‹#›</a:t>
            </a:fld>
            <a:endParaRPr lang="en-US"/>
          </a:p>
        </p:txBody>
      </p:sp>
    </p:spTree>
    <p:extLst>
      <p:ext uri="{BB962C8B-B14F-4D97-AF65-F5344CB8AC3E}">
        <p14:creationId xmlns:p14="http://schemas.microsoft.com/office/powerpoint/2010/main" val="3572192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ACA5EA-F134-4029-B38E-83111664655E}" type="datetimeFigureOut">
              <a:rPr lang="en-US" smtClean="0"/>
              <a:t>6/8/2016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E68DB7-56B2-4165-8F5F-87E91F5E9CA1}" type="slidenum">
              <a:rPr lang="en-US" smtClean="0"/>
              <a:t>‹#›</a:t>
            </a:fld>
            <a:endParaRPr lang="en-US"/>
          </a:p>
        </p:txBody>
      </p:sp>
    </p:spTree>
    <p:extLst>
      <p:ext uri="{BB962C8B-B14F-4D97-AF65-F5344CB8AC3E}">
        <p14:creationId xmlns:p14="http://schemas.microsoft.com/office/powerpoint/2010/main" val="3616560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ACA5EA-F134-4029-B38E-83111664655E}" type="datetimeFigureOut">
              <a:rPr lang="en-US" smtClean="0"/>
              <a:t>6/8/2016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E68DB7-56B2-4165-8F5F-87E91F5E9CA1}" type="slidenum">
              <a:rPr lang="en-US" smtClean="0"/>
              <a:t>‹#›</a:t>
            </a:fld>
            <a:endParaRPr lang="en-US"/>
          </a:p>
        </p:txBody>
      </p:sp>
    </p:spTree>
    <p:extLst>
      <p:ext uri="{BB962C8B-B14F-4D97-AF65-F5344CB8AC3E}">
        <p14:creationId xmlns:p14="http://schemas.microsoft.com/office/powerpoint/2010/main" val="1267883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ACA5EA-F134-4029-B38E-83111664655E}" type="datetimeFigureOut">
              <a:rPr lang="en-US" smtClean="0"/>
              <a:t>6/8/2016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E68DB7-56B2-4165-8F5F-87E91F5E9CA1}" type="slidenum">
              <a:rPr lang="en-US" smtClean="0"/>
              <a:t>‹#›</a:t>
            </a:fld>
            <a:endParaRPr lang="en-US"/>
          </a:p>
        </p:txBody>
      </p:sp>
    </p:spTree>
    <p:extLst>
      <p:ext uri="{BB962C8B-B14F-4D97-AF65-F5344CB8AC3E}">
        <p14:creationId xmlns:p14="http://schemas.microsoft.com/office/powerpoint/2010/main" val="21808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ACA5EA-F134-4029-B38E-83111664655E}" type="datetimeFigureOut">
              <a:rPr lang="en-US" smtClean="0"/>
              <a:t>6/8/2016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E68DB7-56B2-4165-8F5F-87E91F5E9CA1}" type="slidenum">
              <a:rPr lang="en-US" smtClean="0"/>
              <a:t>‹#›</a:t>
            </a:fld>
            <a:endParaRPr lang="en-US"/>
          </a:p>
        </p:txBody>
      </p:sp>
    </p:spTree>
    <p:extLst>
      <p:ext uri="{BB962C8B-B14F-4D97-AF65-F5344CB8AC3E}">
        <p14:creationId xmlns:p14="http://schemas.microsoft.com/office/powerpoint/2010/main" val="2144696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ACA5EA-F134-4029-B38E-83111664655E}" type="datetimeFigureOut">
              <a:rPr lang="en-US" smtClean="0"/>
              <a:t>6/8/2016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E68DB7-56B2-4165-8F5F-87E91F5E9CA1}" type="slidenum">
              <a:rPr lang="en-US" smtClean="0"/>
              <a:t>‹#›</a:t>
            </a:fld>
            <a:endParaRPr lang="en-US"/>
          </a:p>
        </p:txBody>
      </p:sp>
    </p:spTree>
    <p:extLst>
      <p:ext uri="{BB962C8B-B14F-4D97-AF65-F5344CB8AC3E}">
        <p14:creationId xmlns:p14="http://schemas.microsoft.com/office/powerpoint/2010/main" val="1506004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ACA5EA-F134-4029-B38E-83111664655E}" type="datetimeFigureOut">
              <a:rPr lang="en-US" smtClean="0"/>
              <a:t>6/8/2016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E68DB7-56B2-4165-8F5F-87E91F5E9CA1}" type="slidenum">
              <a:rPr lang="en-US" smtClean="0"/>
              <a:t>‹#›</a:t>
            </a:fld>
            <a:endParaRPr lang="en-US"/>
          </a:p>
        </p:txBody>
      </p:sp>
    </p:spTree>
    <p:extLst>
      <p:ext uri="{BB962C8B-B14F-4D97-AF65-F5344CB8AC3E}">
        <p14:creationId xmlns:p14="http://schemas.microsoft.com/office/powerpoint/2010/main" val="4014808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ACA5EA-F134-4029-B38E-83111664655E}" type="datetimeFigureOut">
              <a:rPr lang="en-US" smtClean="0"/>
              <a:t>6/8/2016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E68DB7-56B2-4165-8F5F-87E91F5E9CA1}" type="slidenum">
              <a:rPr lang="en-US" smtClean="0"/>
              <a:t>‹#›</a:t>
            </a:fld>
            <a:endParaRPr lang="en-US"/>
          </a:p>
        </p:txBody>
      </p:sp>
    </p:spTree>
    <p:extLst>
      <p:ext uri="{BB962C8B-B14F-4D97-AF65-F5344CB8AC3E}">
        <p14:creationId xmlns:p14="http://schemas.microsoft.com/office/powerpoint/2010/main" val="320799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6753" y="2194022"/>
            <a:ext cx="6400800" cy="2066544"/>
          </a:xfrm>
          <a:prstGeom prst="rect">
            <a:avLst/>
          </a:prstGeom>
        </p:spPr>
      </p:pic>
      <p:sp>
        <p:nvSpPr>
          <p:cNvPr id="3" name="TextBox 2"/>
          <p:cNvSpPr txBox="1"/>
          <p:nvPr/>
        </p:nvSpPr>
        <p:spPr>
          <a:xfrm>
            <a:off x="179293" y="2719462"/>
            <a:ext cx="4961965" cy="1015663"/>
          </a:xfrm>
          <a:prstGeom prst="rect">
            <a:avLst/>
          </a:prstGeom>
          <a:noFill/>
        </p:spPr>
        <p:txBody>
          <a:bodyPr wrap="square" rtlCol="0">
            <a:spAutoFit/>
          </a:bodyPr>
          <a:lstStyle/>
          <a:p>
            <a:pPr algn="just" rtl="1"/>
            <a:r>
              <a:rPr lang="fa-IR" sz="6000" b="1" dirty="0" smtClean="0">
                <a:latin typeface="A Ordibehesht shablon" panose="02000503000000020002" pitchFamily="2" charset="-78"/>
                <a:ea typeface="A Ordibehesht shablon" panose="02000503000000020002" pitchFamily="2" charset="-78"/>
                <a:cs typeface="A EntezareZohoor 1 **" panose="00000700000000000000" pitchFamily="2" charset="-78"/>
              </a:rPr>
              <a:t>مانیفست</a:t>
            </a:r>
            <a:r>
              <a:rPr lang="fa-IR" sz="6000" b="1" dirty="0">
                <a:latin typeface="A Ordibehesht shablon" panose="02000503000000020002" pitchFamily="2" charset="-78"/>
                <a:ea typeface="A Ordibehesht shablon" panose="02000503000000020002" pitchFamily="2" charset="-78"/>
                <a:cs typeface="A EntezareZohoor 1 **" panose="00000700000000000000" pitchFamily="2" charset="-78"/>
              </a:rPr>
              <a:t> </a:t>
            </a:r>
            <a:r>
              <a:rPr lang="fa-IR" sz="6000" b="1" dirty="0" smtClean="0">
                <a:latin typeface="A Ordibehesht shablon" panose="02000503000000020002" pitchFamily="2" charset="-78"/>
                <a:ea typeface="A Ordibehesht shablon" panose="02000503000000020002" pitchFamily="2" charset="-78"/>
                <a:cs typeface="A EntezareZohoor 1 **" panose="00000700000000000000" pitchFamily="2" charset="-78"/>
              </a:rPr>
              <a:t>دولت باز</a:t>
            </a:r>
          </a:p>
        </p:txBody>
      </p:sp>
      <p:sp>
        <p:nvSpPr>
          <p:cNvPr id="4" name="TextBox 3"/>
          <p:cNvSpPr txBox="1"/>
          <p:nvPr/>
        </p:nvSpPr>
        <p:spPr>
          <a:xfrm>
            <a:off x="179292" y="3735125"/>
            <a:ext cx="4961965" cy="584775"/>
          </a:xfrm>
          <a:prstGeom prst="rect">
            <a:avLst/>
          </a:prstGeom>
          <a:noFill/>
        </p:spPr>
        <p:txBody>
          <a:bodyPr wrap="square" rtlCol="0">
            <a:spAutoFit/>
          </a:bodyPr>
          <a:lstStyle/>
          <a:p>
            <a:pPr algn="just" rtl="1"/>
            <a:r>
              <a:rPr lang="fa-IR" sz="3200" b="1" dirty="0" smtClean="0">
                <a:latin typeface="A Ordibehesht shablon" panose="02000503000000020002" pitchFamily="2" charset="-78"/>
                <a:ea typeface="A Ordibehesht shablon" panose="02000503000000020002" pitchFamily="2" charset="-78"/>
                <a:cs typeface="A EntezareZohoor 1 **" panose="00000700000000000000" pitchFamily="2" charset="-78"/>
              </a:rPr>
              <a:t>بخش مشارکت شهروندان        </a:t>
            </a:r>
          </a:p>
        </p:txBody>
      </p:sp>
      <p:sp>
        <p:nvSpPr>
          <p:cNvPr id="5" name="TextBox 4"/>
          <p:cNvSpPr txBox="1"/>
          <p:nvPr/>
        </p:nvSpPr>
        <p:spPr>
          <a:xfrm>
            <a:off x="179291" y="2350131"/>
            <a:ext cx="4961965" cy="584775"/>
          </a:xfrm>
          <a:prstGeom prst="rect">
            <a:avLst/>
          </a:prstGeom>
          <a:noFill/>
        </p:spPr>
        <p:txBody>
          <a:bodyPr wrap="square" rtlCol="0">
            <a:spAutoFit/>
          </a:bodyPr>
          <a:lstStyle/>
          <a:p>
            <a:pPr algn="just" rtl="1"/>
            <a:r>
              <a:rPr lang="fa-IR" sz="3200" b="1" dirty="0" smtClean="0">
                <a:latin typeface="A Ordibehesht shablon" panose="02000503000000020002" pitchFamily="2" charset="-78"/>
                <a:ea typeface="A Ordibehesht shablon" panose="02000503000000020002" pitchFamily="2" charset="-78"/>
                <a:cs typeface="A EntezareZohoor 1 **" panose="00000700000000000000" pitchFamily="2" charset="-78"/>
              </a:rPr>
              <a:t>خلاصه        </a:t>
            </a:r>
          </a:p>
        </p:txBody>
      </p:sp>
    </p:spTree>
    <p:extLst>
      <p:ext uri="{BB962C8B-B14F-4D97-AF65-F5344CB8AC3E}">
        <p14:creationId xmlns:p14="http://schemas.microsoft.com/office/powerpoint/2010/main" val="540535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Box 2"/>
          <p:cNvSpPr txBox="1"/>
          <p:nvPr/>
        </p:nvSpPr>
        <p:spPr>
          <a:xfrm>
            <a:off x="1021977" y="1029160"/>
            <a:ext cx="9776012" cy="2862322"/>
          </a:xfrm>
          <a:prstGeom prst="rect">
            <a:avLst/>
          </a:prstGeom>
          <a:noFill/>
        </p:spPr>
        <p:txBody>
          <a:bodyPr wrap="square" rtlCol="0">
            <a:spAutoFit/>
          </a:bodyPr>
          <a:lstStyle/>
          <a:p>
            <a:pPr algn="justLow" rtl="1">
              <a:lnSpc>
                <a:spcPct val="150000"/>
              </a:lnSpc>
            </a:pPr>
            <a:r>
              <a:rPr lang="fa-IR" sz="2000" dirty="0">
                <a:latin typeface="IranianSerif" panose="02000503000000000000" pitchFamily="2" charset="-78"/>
                <a:cs typeface="IranianSerif" panose="02000503000000000000" pitchFamily="2" charset="-78"/>
              </a:rPr>
              <a:t>مشارکت شهروندان، اصلی خلاقانه در رابطه‌ی با دولت‌باز است که با برقرار ساختن نوعی پیوند حیاتی میان شفافیت و پاسخگویی توانسته است بسیاری از جنبه‌های باز بودن را برای ما آشکار کند. در جهان پیچیده و رو‌به‌رشد ما، نظرات شهروندان یکی از منابع نوآورانه‌ی سیاست‌گذاری است و این در شرایطی است که یک تصمیم‌سازی خوب، نیازمند به دانش، تجربه، اختلاف نگاه‌ها و تفاوت ارزش‌های عموم مردم است. تعهدات زیر می‌تواند به </a:t>
            </a:r>
            <a:r>
              <a:rPr lang="fa-IR" sz="2000" dirty="0" smtClean="0">
                <a:latin typeface="IranianSerif" panose="02000503000000000000" pitchFamily="2" charset="-78"/>
                <a:cs typeface="IranianSerif" panose="02000503000000000000" pitchFamily="2" charset="-78"/>
              </a:rPr>
              <a:t>م</a:t>
            </a:r>
            <a:r>
              <a:rPr lang="fa-IR" sz="2000" dirty="0">
                <a:latin typeface="IranianSerif" panose="02000503000000000000" pitchFamily="2" charset="-78"/>
                <a:cs typeface="IranianSerif" panose="02000503000000000000" pitchFamily="2" charset="-78"/>
              </a:rPr>
              <a:t>ش</a:t>
            </a:r>
            <a:r>
              <a:rPr lang="fa-IR" sz="2000" dirty="0" smtClean="0">
                <a:latin typeface="IranianSerif" panose="02000503000000000000" pitchFamily="2" charset="-78"/>
                <a:cs typeface="IranianSerif" panose="02000503000000000000" pitchFamily="2" charset="-78"/>
              </a:rPr>
              <a:t>ارکت </a:t>
            </a:r>
            <a:r>
              <a:rPr lang="fa-IR" sz="2000" dirty="0">
                <a:latin typeface="IranianSerif" panose="02000503000000000000" pitchFamily="2" charset="-78"/>
                <a:cs typeface="IranianSerif" panose="02000503000000000000" pitchFamily="2" charset="-78"/>
              </a:rPr>
              <a:t>مؤثر و </a:t>
            </a:r>
            <a:r>
              <a:rPr lang="fa-IR" sz="2000" dirty="0" smtClean="0">
                <a:latin typeface="IranianSerif" panose="02000503000000000000" pitchFamily="2" charset="-78"/>
                <a:cs typeface="IranianSerif" panose="02000503000000000000" pitchFamily="2" charset="-78"/>
              </a:rPr>
              <a:t>معنادار </a:t>
            </a:r>
            <a:r>
              <a:rPr lang="fa-IR" sz="2000" dirty="0">
                <a:latin typeface="IranianSerif" panose="02000503000000000000" pitchFamily="2" charset="-78"/>
                <a:cs typeface="IranianSerif" panose="02000503000000000000" pitchFamily="2" charset="-78"/>
              </a:rPr>
              <a:t>شهروندان در سیاست‌گذاری دولت کمک کند.</a:t>
            </a:r>
            <a:endParaRPr lang="en-US" sz="2000" dirty="0">
              <a:latin typeface="IranianSerif" panose="02000503000000000000" pitchFamily="2" charset="-78"/>
              <a:cs typeface="IranianSerif" panose="02000503000000000000" pitchFamily="2" charset="-78"/>
            </a:endParaRPr>
          </a:p>
          <a:p>
            <a:pPr algn="justLow" rtl="1">
              <a:lnSpc>
                <a:spcPct val="150000"/>
              </a:lnSpc>
            </a:pPr>
            <a:r>
              <a:rPr lang="ar-SA" sz="2000" dirty="0">
                <a:latin typeface="IranianSerif" panose="02000503000000000000" pitchFamily="2" charset="-78"/>
                <a:cs typeface="IranianSerif" panose="02000503000000000000" pitchFamily="2" charset="-78"/>
              </a:rPr>
              <a:t> </a:t>
            </a:r>
            <a:endParaRPr lang="en-US" sz="2000" dirty="0">
              <a:latin typeface="IranianSerif" panose="02000503000000000000" pitchFamily="2" charset="-78"/>
              <a:cs typeface="IranianSerif" panose="02000503000000000000" pitchFamily="2" charset="-78"/>
            </a:endParaRPr>
          </a:p>
        </p:txBody>
      </p:sp>
      <p:sp>
        <p:nvSpPr>
          <p:cNvPr id="4" name="TextBox 3"/>
          <p:cNvSpPr txBox="1"/>
          <p:nvPr/>
        </p:nvSpPr>
        <p:spPr>
          <a:xfrm>
            <a:off x="4554069" y="94130"/>
            <a:ext cx="7346578" cy="664413"/>
          </a:xfrm>
          <a:prstGeom prst="rect">
            <a:avLst/>
          </a:prstGeom>
          <a:noFill/>
        </p:spPr>
        <p:txBody>
          <a:bodyPr wrap="square" rtlCol="0">
            <a:spAutoFit/>
          </a:bodyPr>
          <a:lstStyle/>
          <a:p>
            <a:pPr algn="justLow" defTabSz="1188720" rtl="1">
              <a:lnSpc>
                <a:spcPct val="150000"/>
              </a:lnSpc>
            </a:pPr>
            <a:r>
              <a:rPr lang="fa-IR" sz="2800" dirty="0" smtClean="0">
                <a:ln>
                  <a:solidFill>
                    <a:schemeClr val="tx1"/>
                  </a:solidFill>
                </a:ln>
                <a:latin typeface="IranianSerif" panose="02000503000000000000" pitchFamily="2" charset="-78"/>
                <a:cs typeface="IranianSerif" panose="02000503000000000000" pitchFamily="2" charset="-78"/>
              </a:rPr>
              <a:t>مشارکت شهروندان</a:t>
            </a:r>
            <a:endParaRPr lang="en-US" sz="2800" dirty="0">
              <a:ln>
                <a:solidFill>
                  <a:schemeClr val="tx1"/>
                </a:solidFill>
              </a:ln>
              <a:latin typeface="IranianSerif" panose="02000503000000000000" pitchFamily="2" charset="-78"/>
              <a:cs typeface="IranianSerif" panose="02000503000000000000" pitchFamily="2" charset="-78"/>
            </a:endParaRPr>
          </a:p>
        </p:txBody>
      </p:sp>
      <p:sp>
        <p:nvSpPr>
          <p:cNvPr id="12" name="TextBox 11"/>
          <p:cNvSpPr txBox="1"/>
          <p:nvPr/>
        </p:nvSpPr>
        <p:spPr>
          <a:xfrm>
            <a:off x="11344835" y="3808833"/>
            <a:ext cx="349623" cy="1446550"/>
          </a:xfrm>
          <a:prstGeom prst="rect">
            <a:avLst/>
          </a:prstGeom>
          <a:noFill/>
        </p:spPr>
        <p:txBody>
          <a:bodyPr wrap="square" rtlCol="0">
            <a:spAutoFit/>
          </a:bodyPr>
          <a:lstStyle/>
          <a:p>
            <a:pPr marL="60325" algn="r" rtl="1"/>
            <a:r>
              <a:rPr lang="fa-IR" sz="8800" dirty="0" smtClean="0">
                <a:cs typeface="A EntezareZohoor D" panose="00000700000000000000" pitchFamily="2" charset="-78"/>
              </a:rPr>
              <a:t>5</a:t>
            </a:r>
            <a:endParaRPr lang="en-US" sz="8800" dirty="0">
              <a:cs typeface="A EntezareZohoor D" panose="00000700000000000000" pitchFamily="2" charset="-78"/>
            </a:endParaRPr>
          </a:p>
        </p:txBody>
      </p:sp>
      <p:sp>
        <p:nvSpPr>
          <p:cNvPr id="13" name="TextBox 12"/>
          <p:cNvSpPr txBox="1"/>
          <p:nvPr/>
        </p:nvSpPr>
        <p:spPr>
          <a:xfrm>
            <a:off x="1147483" y="3806526"/>
            <a:ext cx="9776012" cy="582660"/>
          </a:xfrm>
          <a:prstGeom prst="rect">
            <a:avLst/>
          </a:prstGeom>
          <a:noFill/>
        </p:spPr>
        <p:txBody>
          <a:bodyPr wrap="square" rtlCol="0">
            <a:spAutoFit/>
          </a:bodyPr>
          <a:lstStyle/>
          <a:p>
            <a:pPr algn="justLow" defTabSz="1188720" rtl="1">
              <a:lnSpc>
                <a:spcPct val="150000"/>
              </a:lnSpc>
            </a:pPr>
            <a:r>
              <a:rPr lang="fa-IR" sz="2400" dirty="0" smtClean="0">
                <a:ln>
                  <a:solidFill>
                    <a:schemeClr val="tx1"/>
                  </a:solidFill>
                </a:ln>
                <a:latin typeface="IranianSerif" panose="02000503000000000000" pitchFamily="2" charset="-78"/>
                <a:cs typeface="IranianSerif" panose="02000503000000000000" pitchFamily="2" charset="-78"/>
              </a:rPr>
              <a:t>بهبود فرآیند مشورت</a:t>
            </a:r>
            <a:endParaRPr lang="en-US" sz="2400" dirty="0">
              <a:ln>
                <a:solidFill>
                  <a:schemeClr val="tx1"/>
                </a:solidFill>
              </a:ln>
              <a:latin typeface="IranianSerif" panose="02000503000000000000" pitchFamily="2" charset="-78"/>
              <a:cs typeface="IranianSerif" panose="02000503000000000000" pitchFamily="2" charset="-78"/>
            </a:endParaRPr>
          </a:p>
        </p:txBody>
      </p:sp>
      <p:sp>
        <p:nvSpPr>
          <p:cNvPr id="14" name="TextBox 13"/>
          <p:cNvSpPr txBox="1"/>
          <p:nvPr/>
        </p:nvSpPr>
        <p:spPr>
          <a:xfrm>
            <a:off x="1147483" y="4444275"/>
            <a:ext cx="9776012" cy="480516"/>
          </a:xfrm>
          <a:prstGeom prst="rect">
            <a:avLst/>
          </a:prstGeom>
          <a:noFill/>
        </p:spPr>
        <p:txBody>
          <a:bodyPr wrap="square" rtlCol="0">
            <a:spAutoFit/>
          </a:bodyPr>
          <a:lstStyle/>
          <a:p>
            <a:pPr algn="justLow" defTabSz="1188720" rtl="1">
              <a:lnSpc>
                <a:spcPct val="150000"/>
              </a:lnSpc>
            </a:pPr>
            <a:r>
              <a:rPr lang="fa-IR" sz="1900" dirty="0" smtClean="0">
                <a:ln>
                  <a:solidFill>
                    <a:schemeClr val="tx1"/>
                  </a:solidFill>
                </a:ln>
                <a:latin typeface="IranianSerif" panose="02000503000000000000" pitchFamily="2" charset="-78"/>
                <a:cs typeface="IranianSerif" panose="02000503000000000000" pitchFamily="2" charset="-78"/>
              </a:rPr>
              <a:t>گسترش فرآیند و ابزارهایی برای رایزنی مؤثرتر</a:t>
            </a:r>
            <a:endParaRPr lang="en-US" sz="1900" dirty="0">
              <a:ln>
                <a:solidFill>
                  <a:schemeClr val="tx1"/>
                </a:solidFill>
              </a:ln>
              <a:latin typeface="IranianSerif" panose="02000503000000000000" pitchFamily="2" charset="-78"/>
              <a:cs typeface="IranianSerif" panose="02000503000000000000" pitchFamily="2" charset="-78"/>
            </a:endParaRPr>
          </a:p>
        </p:txBody>
      </p:sp>
      <p:sp>
        <p:nvSpPr>
          <p:cNvPr id="15" name="TextBox 14"/>
          <p:cNvSpPr txBox="1"/>
          <p:nvPr/>
        </p:nvSpPr>
        <p:spPr>
          <a:xfrm>
            <a:off x="10127877" y="5333761"/>
            <a:ext cx="1591236" cy="530915"/>
          </a:xfrm>
          <a:prstGeom prst="rect">
            <a:avLst/>
          </a:prstGeom>
          <a:noFill/>
        </p:spPr>
        <p:txBody>
          <a:bodyPr wrap="square" rtlCol="0">
            <a:spAutoFit/>
          </a:bodyPr>
          <a:lstStyle/>
          <a:p>
            <a:pPr algn="justLow" defTabSz="1188720" rtl="1">
              <a:lnSpc>
                <a:spcPct val="150000"/>
              </a:lnSpc>
            </a:pPr>
            <a:r>
              <a:rPr lang="fa-IR" sz="1900" dirty="0" smtClean="0">
                <a:latin typeface="IranianSerif" panose="02000503000000000000" pitchFamily="2" charset="-78"/>
                <a:cs typeface="IranianSerif" panose="02000503000000000000" pitchFamily="2" charset="-78"/>
              </a:rPr>
              <a:t>وضعیت کنونی :</a:t>
            </a:r>
            <a:endParaRPr lang="en-US" sz="1900" dirty="0">
              <a:latin typeface="IranianSerif" panose="02000503000000000000" pitchFamily="2" charset="-78"/>
              <a:cs typeface="IranianSerif" panose="02000503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3495" y="1178842"/>
            <a:ext cx="816031" cy="816031"/>
          </a:xfrm>
          <a:prstGeom prst="rect">
            <a:avLst/>
          </a:prstGeom>
        </p:spPr>
      </p:pic>
    </p:spTree>
    <p:extLst>
      <p:ext uri="{BB962C8B-B14F-4D97-AF65-F5344CB8AC3E}">
        <p14:creationId xmlns:p14="http://schemas.microsoft.com/office/powerpoint/2010/main" val="3417394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TextBox 6"/>
          <p:cNvSpPr txBox="1"/>
          <p:nvPr/>
        </p:nvSpPr>
        <p:spPr>
          <a:xfrm>
            <a:off x="1021978" y="2658980"/>
            <a:ext cx="10244418" cy="1938992"/>
          </a:xfrm>
          <a:prstGeom prst="rect">
            <a:avLst/>
          </a:prstGeom>
          <a:noFill/>
        </p:spPr>
        <p:txBody>
          <a:bodyPr wrap="square" rtlCol="0">
            <a:spAutoFit/>
          </a:bodyPr>
          <a:lstStyle/>
          <a:p>
            <a:pPr marL="342900" indent="-342900" algn="justLow" rtl="1">
              <a:lnSpc>
                <a:spcPct val="150000"/>
              </a:lnSpc>
              <a:buFont typeface="Wingdings" panose="05000000000000000000" pitchFamily="2" charset="2"/>
              <a:buChar char="v"/>
            </a:pPr>
            <a:r>
              <a:rPr lang="fa-IR" sz="2000" dirty="0">
                <a:latin typeface="IranianSerif" panose="02000503000000000000" pitchFamily="2" charset="-78"/>
                <a:cs typeface="IranianSerif" panose="02000503000000000000" pitchFamily="2" charset="-78"/>
              </a:rPr>
              <a:t>دولت و جامعه‌ی مدنی باید به تولید </a:t>
            </a:r>
            <a:r>
              <a:rPr lang="fa-IR" sz="2000" dirty="0" smtClean="0">
                <a:latin typeface="IranianSerif" panose="02000503000000000000" pitchFamily="2" charset="-78"/>
                <a:cs typeface="IranianSerif" panose="02000503000000000000" pitchFamily="2" charset="-78"/>
              </a:rPr>
              <a:t>مشترک </a:t>
            </a:r>
            <a:r>
              <a:rPr lang="fa-IR" sz="2000" dirty="0">
                <a:latin typeface="IranianSerif" panose="02000503000000000000" pitchFamily="2" charset="-78"/>
                <a:cs typeface="IranianSerif" panose="02000503000000000000" pitchFamily="2" charset="-78"/>
              </a:rPr>
              <a:t>ابزار یا وسیله‌ای روی آورند تا با بهره‌گیری از آن به بهبود فرآیندهای مشورتی بپردازند اعم از این‌که این ابزار در بستر وب باشد یا نباشد. هم‌چنین این ابزار باید تدبیری را در نظر بگیرد تا یافته‌های یک همفکری و </a:t>
            </a:r>
            <a:r>
              <a:rPr lang="fa-IR" sz="2000" dirty="0" smtClean="0">
                <a:latin typeface="IranianSerif" panose="02000503000000000000" pitchFamily="2" charset="-78"/>
                <a:cs typeface="IranianSerif" panose="02000503000000000000" pitchFamily="2" charset="-78"/>
              </a:rPr>
              <a:t>رایزنی</a:t>
            </a:r>
            <a:r>
              <a:rPr lang="fa-IR" sz="2000" dirty="0">
                <a:latin typeface="IranianSerif" panose="02000503000000000000" pitchFamily="2" charset="-78"/>
                <a:cs typeface="IranianSerif" panose="02000503000000000000" pitchFamily="2" charset="-78"/>
              </a:rPr>
              <a:t>،</a:t>
            </a:r>
            <a:r>
              <a:rPr lang="fa-IR" sz="2000" dirty="0" smtClean="0">
                <a:latin typeface="IranianSerif" panose="02000503000000000000" pitchFamily="2" charset="-78"/>
                <a:cs typeface="IranianSerif" panose="02000503000000000000" pitchFamily="2" charset="-78"/>
              </a:rPr>
              <a:t> </a:t>
            </a:r>
            <a:r>
              <a:rPr lang="fa-IR" sz="2000" dirty="0">
                <a:latin typeface="IranianSerif" panose="02000503000000000000" pitchFamily="2" charset="-78"/>
                <a:cs typeface="IranianSerif" panose="02000503000000000000" pitchFamily="2" charset="-78"/>
              </a:rPr>
              <a:t>مورد بررسی و ملاحظه‌ی وزرای کشور قرار بگیرد. </a:t>
            </a:r>
            <a:endParaRPr lang="en-US" sz="2000" dirty="0">
              <a:latin typeface="IranianSerif" panose="02000503000000000000" pitchFamily="2" charset="-78"/>
              <a:cs typeface="IranianSerif" panose="02000503000000000000" pitchFamily="2" charset="-78"/>
            </a:endParaRPr>
          </a:p>
        </p:txBody>
      </p:sp>
      <p:sp>
        <p:nvSpPr>
          <p:cNvPr id="10" name="TextBox 9"/>
          <p:cNvSpPr txBox="1"/>
          <p:nvPr/>
        </p:nvSpPr>
        <p:spPr>
          <a:xfrm>
            <a:off x="1021978" y="4646980"/>
            <a:ext cx="10244418" cy="1938992"/>
          </a:xfrm>
          <a:prstGeom prst="rect">
            <a:avLst/>
          </a:prstGeom>
          <a:noFill/>
        </p:spPr>
        <p:txBody>
          <a:bodyPr wrap="square" rtlCol="0">
            <a:spAutoFit/>
          </a:bodyPr>
          <a:lstStyle/>
          <a:p>
            <a:pPr marL="342900" indent="-342900" algn="justLow" rtl="1">
              <a:lnSpc>
                <a:spcPct val="150000"/>
              </a:lnSpc>
              <a:buFont typeface="Wingdings" panose="05000000000000000000" pitchFamily="2" charset="2"/>
              <a:buChar char="v"/>
            </a:pPr>
            <a:r>
              <a:rPr lang="fa-IR" sz="2000" dirty="0">
                <a:latin typeface="IranianSerif" panose="02000503000000000000" pitchFamily="2" charset="-78"/>
                <a:cs typeface="IranianSerif" panose="02000503000000000000" pitchFamily="2" charset="-78"/>
              </a:rPr>
              <a:t>دولت و جامعه‌ی مدنی باید طی یک همکاری، دستورالعملی را تدوین کنند تا نشان دهند که چگونه سیاست‌گذاران ( منظور آن‌هایی است که با رأی مردم، مسئولیت پذیرفته‌اند. ) باید از همفکری در مسئولیت‌های خود استفاده کنند. هم‌چنین این دستورالعمل باید شاخص‌های آن که یک مسئولیت دقیقاً چه چیزی است را دربر بگیرد.</a:t>
            </a:r>
            <a:endParaRPr lang="en-US" sz="2000" dirty="0">
              <a:latin typeface="IranianSerif" panose="02000503000000000000" pitchFamily="2" charset="-78"/>
              <a:cs typeface="IranianSerif" panose="02000503000000000000" pitchFamily="2" charset="-78"/>
            </a:endParaRPr>
          </a:p>
        </p:txBody>
      </p:sp>
      <p:sp>
        <p:nvSpPr>
          <p:cNvPr id="9" name="TextBox 8"/>
          <p:cNvSpPr txBox="1"/>
          <p:nvPr/>
        </p:nvSpPr>
        <p:spPr>
          <a:xfrm>
            <a:off x="1026459" y="290422"/>
            <a:ext cx="10697136" cy="1885131"/>
          </a:xfrm>
          <a:prstGeom prst="rect">
            <a:avLst/>
          </a:prstGeom>
          <a:noFill/>
        </p:spPr>
        <p:txBody>
          <a:bodyPr wrap="square" rtlCol="0">
            <a:spAutoFit/>
          </a:bodyPr>
          <a:lstStyle/>
          <a:p>
            <a:pPr algn="justLow" rtl="1">
              <a:lnSpc>
                <a:spcPct val="150000"/>
              </a:lnSpc>
            </a:pPr>
            <a:r>
              <a:rPr lang="fa-IR" sz="2000" dirty="0" smtClean="0">
                <a:latin typeface="IranianSerif" panose="02000503000000000000" pitchFamily="2" charset="-78"/>
                <a:cs typeface="IranianSerif" panose="02000503000000000000" pitchFamily="2" charset="-78"/>
              </a:rPr>
              <a:t>زمینه باید برای اصولی </a:t>
            </a:r>
            <a:r>
              <a:rPr lang="fa-IR" sz="2000" dirty="0">
                <a:latin typeface="IranianSerif" panose="02000503000000000000" pitchFamily="2" charset="-78"/>
                <a:cs typeface="IranianSerif" panose="02000503000000000000" pitchFamily="2" charset="-78"/>
              </a:rPr>
              <a:t>که می‌توانند بر تصمیمات اثر بگذارند</a:t>
            </a:r>
            <a:r>
              <a:rPr lang="fa-IR" sz="2000" dirty="0" smtClean="0">
                <a:latin typeface="IranianSerif" panose="02000503000000000000" pitchFamily="2" charset="-78"/>
                <a:cs typeface="IranianSerif" panose="02000503000000000000" pitchFamily="2" charset="-78"/>
              </a:rPr>
              <a:t>، </a:t>
            </a:r>
            <a:r>
              <a:rPr lang="fa-IR" sz="2000" dirty="0">
                <a:latin typeface="IranianSerif" panose="02000503000000000000" pitchFamily="2" charset="-78"/>
                <a:cs typeface="IranianSerif" panose="02000503000000000000" pitchFamily="2" charset="-78"/>
              </a:rPr>
              <a:t>فراهم </a:t>
            </a:r>
            <a:r>
              <a:rPr lang="fa-IR" sz="2000" dirty="0" smtClean="0">
                <a:latin typeface="IranianSerif" panose="02000503000000000000" pitchFamily="2" charset="-78"/>
                <a:cs typeface="IranianSerif" panose="02000503000000000000" pitchFamily="2" charset="-78"/>
              </a:rPr>
              <a:t>گردد </a:t>
            </a:r>
            <a:r>
              <a:rPr lang="fa-IR" sz="2000" dirty="0">
                <a:latin typeface="IranianSerif" panose="02000503000000000000" pitchFamily="2" charset="-78"/>
                <a:cs typeface="IranianSerif" panose="02000503000000000000" pitchFamily="2" charset="-78"/>
              </a:rPr>
              <a:t>تا تصمیماتی که </a:t>
            </a:r>
            <a:r>
              <a:rPr lang="fa-IR" sz="2000" dirty="0" smtClean="0">
                <a:latin typeface="IranianSerif" panose="02000503000000000000" pitchFamily="2" charset="-78"/>
                <a:cs typeface="IranianSerif" panose="02000503000000000000" pitchFamily="2" charset="-78"/>
              </a:rPr>
              <a:t>از منظر </a:t>
            </a:r>
            <a:r>
              <a:rPr lang="fa-IR" sz="2000" dirty="0">
                <a:latin typeface="IranianSerif" panose="02000503000000000000" pitchFamily="2" charset="-78"/>
                <a:cs typeface="IranianSerif" panose="02000503000000000000" pitchFamily="2" charset="-78"/>
              </a:rPr>
              <a:t>دولت‌باز مهم است اتخاذ شوند. خارج از دوره‌هایی که مردم به نمایندگان منتخب خود رأی می‌دهند، شهروندان باید این فرصت را پیدا کنند تا نظرات خودشان را در سیاست‌گذاری‌های کلیدی سهیم کرده و بر این سیاست‌ها اثر بگذارند.</a:t>
            </a:r>
            <a:endParaRPr lang="en-US" sz="2000" dirty="0">
              <a:latin typeface="IranianSerif" panose="02000503000000000000" pitchFamily="2" charset="-78"/>
              <a:cs typeface="IranianSerif" panose="02000503000000000000" pitchFamily="2" charset="-78"/>
            </a:endParaRPr>
          </a:p>
          <a:p>
            <a:pPr algn="justLow" rtl="1">
              <a:lnSpc>
                <a:spcPct val="150000"/>
              </a:lnSpc>
            </a:pPr>
            <a:r>
              <a:rPr lang="ar-SA" sz="2000" dirty="0">
                <a:latin typeface="IranianSerif" panose="02000503000000000000" pitchFamily="2" charset="-78"/>
                <a:cs typeface="IranianSerif" panose="02000503000000000000" pitchFamily="2" charset="-78"/>
              </a:rPr>
              <a:t> </a:t>
            </a:r>
            <a:endParaRPr lang="en-US" sz="2000" dirty="0">
              <a:latin typeface="IranianSerif" panose="02000503000000000000" pitchFamily="2" charset="-78"/>
              <a:cs typeface="IranianSerif" panose="02000503000000000000" pitchFamily="2" charset="-78"/>
            </a:endParaRPr>
          </a:p>
        </p:txBody>
      </p:sp>
      <p:sp>
        <p:nvSpPr>
          <p:cNvPr id="12" name="TextBox 11"/>
          <p:cNvSpPr txBox="1"/>
          <p:nvPr/>
        </p:nvSpPr>
        <p:spPr>
          <a:xfrm>
            <a:off x="1021978" y="1942760"/>
            <a:ext cx="10697136" cy="479747"/>
          </a:xfrm>
          <a:prstGeom prst="rect">
            <a:avLst/>
          </a:prstGeom>
          <a:noFill/>
        </p:spPr>
        <p:txBody>
          <a:bodyPr wrap="square" rtlCol="0">
            <a:spAutoFit/>
          </a:bodyPr>
          <a:lstStyle/>
          <a:p>
            <a:pPr algn="justLow" rtl="1">
              <a:lnSpc>
                <a:spcPct val="150000"/>
              </a:lnSpc>
            </a:pPr>
            <a:r>
              <a:rPr lang="fa-IR" sz="1900" dirty="0" smtClean="0">
                <a:latin typeface="IranianSerif" panose="02000503000000000000" pitchFamily="2" charset="-78"/>
                <a:cs typeface="IranianSerif" panose="02000503000000000000" pitchFamily="2" charset="-78"/>
              </a:rPr>
              <a:t>ما به دنبال این موارد هستیم :</a:t>
            </a:r>
          </a:p>
        </p:txBody>
      </p:sp>
    </p:spTree>
    <p:extLst>
      <p:ext uri="{BB962C8B-B14F-4D97-AF65-F5344CB8AC3E}">
        <p14:creationId xmlns:p14="http://schemas.microsoft.com/office/powerpoint/2010/main" val="406526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Box 2"/>
          <p:cNvSpPr txBox="1"/>
          <p:nvPr/>
        </p:nvSpPr>
        <p:spPr>
          <a:xfrm>
            <a:off x="1021977" y="426775"/>
            <a:ext cx="10244418" cy="961802"/>
          </a:xfrm>
          <a:prstGeom prst="rect">
            <a:avLst/>
          </a:prstGeom>
          <a:noFill/>
        </p:spPr>
        <p:txBody>
          <a:bodyPr wrap="square" rtlCol="0">
            <a:spAutoFit/>
          </a:bodyPr>
          <a:lstStyle/>
          <a:p>
            <a:pPr marL="342900" indent="-342900" algn="justLow" rtl="1">
              <a:lnSpc>
                <a:spcPct val="150000"/>
              </a:lnSpc>
              <a:buFont typeface="Wingdings" panose="05000000000000000000" pitchFamily="2" charset="2"/>
              <a:buChar char="v"/>
            </a:pPr>
            <a:r>
              <a:rPr lang="fa-IR" sz="2000" dirty="0">
                <a:latin typeface="IranianSerif" panose="02000503000000000000" pitchFamily="2" charset="-78"/>
                <a:cs typeface="IranianSerif" panose="02000503000000000000" pitchFamily="2" charset="-78"/>
              </a:rPr>
              <a:t>دولت (حاکمیت) بایستی الزامات قانونی موجود پیرامون وظایف وزارتخانه‌ها را که می‌توان از آنها در راستای بکارگیری لوازم «پاسخ به </a:t>
            </a:r>
            <a:r>
              <a:rPr lang="en-US" sz="2000" dirty="0">
                <a:latin typeface="IranianSerif" panose="02000503000000000000" pitchFamily="2" charset="-78"/>
                <a:cs typeface="IranianSerif" panose="02000503000000000000" pitchFamily="2" charset="-78"/>
              </a:rPr>
              <a:t>‌</a:t>
            </a:r>
            <a:r>
              <a:rPr lang="fa-IR" sz="2000" dirty="0">
                <a:latin typeface="IranianSerif" panose="02000503000000000000" pitchFamily="2" charset="-78"/>
                <a:cs typeface="IranianSerif" panose="02000503000000000000" pitchFamily="2" charset="-78"/>
              </a:rPr>
              <a:t>همفکری‌ها» تقویت نمود، شناسایی نماید.</a:t>
            </a:r>
            <a:endParaRPr lang="en-US" sz="2000" dirty="0">
              <a:latin typeface="IranianSerif" panose="02000503000000000000" pitchFamily="2" charset="-78"/>
              <a:cs typeface="IranianSerif" panose="02000503000000000000" pitchFamily="2" charset="-78"/>
            </a:endParaRPr>
          </a:p>
        </p:txBody>
      </p:sp>
      <p:sp>
        <p:nvSpPr>
          <p:cNvPr id="10" name="TextBox 9"/>
          <p:cNvSpPr txBox="1"/>
          <p:nvPr/>
        </p:nvSpPr>
        <p:spPr>
          <a:xfrm>
            <a:off x="1021977" y="1661738"/>
            <a:ext cx="10244418" cy="1427635"/>
          </a:xfrm>
          <a:prstGeom prst="rect">
            <a:avLst/>
          </a:prstGeom>
          <a:noFill/>
        </p:spPr>
        <p:txBody>
          <a:bodyPr wrap="square" rtlCol="0">
            <a:spAutoFit/>
          </a:bodyPr>
          <a:lstStyle/>
          <a:p>
            <a:pPr marL="342900" indent="-342900" algn="justLow" rtl="1">
              <a:lnSpc>
                <a:spcPct val="150000"/>
              </a:lnSpc>
              <a:buFont typeface="Wingdings" panose="05000000000000000000" pitchFamily="2" charset="2"/>
              <a:buChar char="v"/>
            </a:pPr>
            <a:r>
              <a:rPr lang="fa-IR" sz="2000" dirty="0">
                <a:latin typeface="IranianSerif" panose="02000503000000000000" pitchFamily="2" charset="-78"/>
                <a:cs typeface="IranianSerif" panose="02000503000000000000" pitchFamily="2" charset="-78"/>
              </a:rPr>
              <a:t>حکومت باید به انتشار ادواری آمار و ارقام‌ همفکری‌های صورت‌گرفته توسط دولت مرکزی بپردازد. این اطلاعات شامل جزئیاتی از شروع تاریخ یک فرآیند، طول مدت آن‌ و تعداد پاسخ‌های دریافتی در آن باشد. هم‌چنین باید جزئیاتی درباره‌ی ویژگی‌های جمعیت‌شناختی پاسخ‌دهدندگان را دربر بگیرد.</a:t>
            </a:r>
            <a:endParaRPr lang="en-US" sz="2000" dirty="0">
              <a:latin typeface="IranianSerif" panose="02000503000000000000" pitchFamily="2" charset="-78"/>
              <a:cs typeface="IranianSerif" panose="02000503000000000000" pitchFamily="2" charset="-78"/>
            </a:endParaRPr>
          </a:p>
        </p:txBody>
      </p:sp>
      <p:sp>
        <p:nvSpPr>
          <p:cNvPr id="11" name="TextBox 10"/>
          <p:cNvSpPr txBox="1"/>
          <p:nvPr/>
        </p:nvSpPr>
        <p:spPr>
          <a:xfrm>
            <a:off x="1021977" y="3414338"/>
            <a:ext cx="10244418" cy="965970"/>
          </a:xfrm>
          <a:prstGeom prst="rect">
            <a:avLst/>
          </a:prstGeom>
          <a:noFill/>
        </p:spPr>
        <p:txBody>
          <a:bodyPr wrap="square" rtlCol="0">
            <a:spAutoFit/>
          </a:bodyPr>
          <a:lstStyle/>
          <a:p>
            <a:pPr marL="342900" indent="-342900" algn="justLow" rtl="1">
              <a:lnSpc>
                <a:spcPct val="150000"/>
              </a:lnSpc>
              <a:buFont typeface="Wingdings" panose="05000000000000000000" pitchFamily="2" charset="2"/>
              <a:buChar char="v"/>
            </a:pPr>
            <a:r>
              <a:rPr lang="fa-IR" sz="2000" dirty="0">
                <a:latin typeface="IranianSerif" panose="02000503000000000000" pitchFamily="2" charset="-78"/>
                <a:cs typeface="IranianSerif" panose="02000503000000000000" pitchFamily="2" charset="-78"/>
              </a:rPr>
              <a:t>دولت باید یک دفتر حسابرسی ملی تشکیل دهد تا از رصد همفکری‌های بخش عمومی حمایت کرده و از عملکرد آن‌ها مطمئن شود.</a:t>
            </a:r>
            <a:endParaRPr lang="en-US" sz="2000" dirty="0">
              <a:latin typeface="IranianSerif" panose="02000503000000000000" pitchFamily="2" charset="-78"/>
              <a:cs typeface="IranianSerif" panose="02000503000000000000" pitchFamily="2" charset="-78"/>
            </a:endParaRPr>
          </a:p>
        </p:txBody>
      </p:sp>
      <p:sp>
        <p:nvSpPr>
          <p:cNvPr id="12" name="TextBox 11"/>
          <p:cNvSpPr txBox="1"/>
          <p:nvPr/>
        </p:nvSpPr>
        <p:spPr>
          <a:xfrm>
            <a:off x="1015031" y="4705273"/>
            <a:ext cx="10244418" cy="400110"/>
          </a:xfrm>
          <a:prstGeom prst="rect">
            <a:avLst/>
          </a:prstGeom>
          <a:noFill/>
        </p:spPr>
        <p:txBody>
          <a:bodyPr wrap="square" rtlCol="0">
            <a:spAutoFit/>
          </a:bodyPr>
          <a:lstStyle/>
          <a:p>
            <a:pPr marL="342900" indent="-342900" algn="justLow" rtl="1">
              <a:buFont typeface="Wingdings" panose="05000000000000000000" pitchFamily="2" charset="2"/>
              <a:buChar char="v"/>
            </a:pPr>
            <a:r>
              <a:rPr lang="fa-IR" sz="2000" dirty="0">
                <a:latin typeface="IranianSerif" panose="02000503000000000000" pitchFamily="2" charset="-78"/>
                <a:cs typeface="IranianSerif" panose="02000503000000000000" pitchFamily="2" charset="-78"/>
              </a:rPr>
              <a:t>دولت باید سازمان‌های بازرسی </a:t>
            </a:r>
            <a:r>
              <a:rPr lang="fa-IR" sz="2000" dirty="0" smtClean="0">
                <a:latin typeface="IranianSerif" panose="02000503000000000000" pitchFamily="2" charset="-78"/>
                <a:cs typeface="IranianSerif" panose="02000503000000000000" pitchFamily="2" charset="-78"/>
              </a:rPr>
              <a:t>خصوصی </a:t>
            </a:r>
            <a:r>
              <a:rPr lang="fa-IR" sz="2000" dirty="0">
                <a:latin typeface="IranianSerif" panose="02000503000000000000" pitchFamily="2" charset="-78"/>
                <a:cs typeface="IranianSerif" panose="02000503000000000000" pitchFamily="2" charset="-78"/>
              </a:rPr>
              <a:t>را برای نظارت بر همفکری‌های بخش عمومی تعیین کند.</a:t>
            </a:r>
            <a:endParaRPr lang="en-US" sz="2000" dirty="0">
              <a:latin typeface="IranianSerif" panose="02000503000000000000" pitchFamily="2" charset="-78"/>
              <a:cs typeface="IranianSerif" panose="02000503000000000000" pitchFamily="2" charset="-78"/>
            </a:endParaRPr>
          </a:p>
        </p:txBody>
      </p:sp>
      <p:cxnSp>
        <p:nvCxnSpPr>
          <p:cNvPr id="15" name="Straight Connector 14"/>
          <p:cNvCxnSpPr/>
          <p:nvPr/>
        </p:nvCxnSpPr>
        <p:spPr>
          <a:xfrm>
            <a:off x="2662520" y="5526731"/>
            <a:ext cx="694944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95774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TextBox 7"/>
          <p:cNvSpPr txBox="1"/>
          <p:nvPr/>
        </p:nvSpPr>
        <p:spPr>
          <a:xfrm>
            <a:off x="11293290" y="272252"/>
            <a:ext cx="349623" cy="1446550"/>
          </a:xfrm>
          <a:prstGeom prst="rect">
            <a:avLst/>
          </a:prstGeom>
          <a:noFill/>
        </p:spPr>
        <p:txBody>
          <a:bodyPr wrap="square" rtlCol="0">
            <a:spAutoFit/>
          </a:bodyPr>
          <a:lstStyle/>
          <a:p>
            <a:pPr marL="60325" algn="r" rtl="1"/>
            <a:r>
              <a:rPr lang="fa-IR" sz="8800" dirty="0" smtClean="0">
                <a:cs typeface="A EntezareZohoor D" panose="00000700000000000000" pitchFamily="2" charset="-78"/>
              </a:rPr>
              <a:t>6</a:t>
            </a:r>
            <a:endParaRPr lang="en-US" sz="8800" dirty="0">
              <a:cs typeface="A EntezareZohoor D" panose="00000700000000000000" pitchFamily="2" charset="-78"/>
            </a:endParaRPr>
          </a:p>
        </p:txBody>
      </p:sp>
      <p:sp>
        <p:nvSpPr>
          <p:cNvPr id="9" name="TextBox 8"/>
          <p:cNvSpPr txBox="1"/>
          <p:nvPr/>
        </p:nvSpPr>
        <p:spPr>
          <a:xfrm>
            <a:off x="1134036" y="471661"/>
            <a:ext cx="9776012" cy="461665"/>
          </a:xfrm>
          <a:prstGeom prst="rect">
            <a:avLst/>
          </a:prstGeom>
          <a:noFill/>
        </p:spPr>
        <p:txBody>
          <a:bodyPr wrap="square" rtlCol="0">
            <a:spAutoFit/>
          </a:bodyPr>
          <a:lstStyle/>
          <a:p>
            <a:pPr algn="r" rtl="1"/>
            <a:r>
              <a:rPr lang="fa-IR" sz="2400" dirty="0" smtClean="0">
                <a:ln>
                  <a:solidFill>
                    <a:schemeClr val="tx1"/>
                  </a:solidFill>
                </a:ln>
                <a:latin typeface="IranianSerif" panose="02000503000000000000" pitchFamily="2" charset="-78"/>
                <a:cs typeface="IranianSerif" panose="02000503000000000000" pitchFamily="2" charset="-78"/>
              </a:rPr>
              <a:t>اعلام پروژه های سیاستگذاری آزمایشی</a:t>
            </a:r>
            <a:endParaRPr lang="en-US" sz="2400" dirty="0">
              <a:ln>
                <a:solidFill>
                  <a:schemeClr val="tx1"/>
                </a:solidFill>
              </a:ln>
              <a:latin typeface="IranianSerif" panose="02000503000000000000" pitchFamily="2" charset="-78"/>
              <a:cs typeface="IranianSerif" panose="02000503000000000000" pitchFamily="2" charset="-78"/>
            </a:endParaRPr>
          </a:p>
        </p:txBody>
      </p:sp>
      <p:sp>
        <p:nvSpPr>
          <p:cNvPr id="10" name="TextBox 9"/>
          <p:cNvSpPr txBox="1"/>
          <p:nvPr/>
        </p:nvSpPr>
        <p:spPr>
          <a:xfrm>
            <a:off x="1134036" y="947759"/>
            <a:ext cx="9776012" cy="919098"/>
          </a:xfrm>
          <a:prstGeom prst="rect">
            <a:avLst/>
          </a:prstGeom>
          <a:noFill/>
        </p:spPr>
        <p:txBody>
          <a:bodyPr wrap="square" rtlCol="0">
            <a:spAutoFit/>
          </a:bodyPr>
          <a:lstStyle/>
          <a:p>
            <a:pPr algn="justLow" rtl="1">
              <a:lnSpc>
                <a:spcPct val="150000"/>
              </a:lnSpc>
            </a:pPr>
            <a:r>
              <a:rPr lang="fa-IR" sz="1900" dirty="0" smtClean="0">
                <a:ln>
                  <a:solidFill>
                    <a:schemeClr val="tx1"/>
                  </a:solidFill>
                </a:ln>
                <a:latin typeface="IranianSerif" panose="02000503000000000000" pitchFamily="2" charset="-78"/>
                <a:cs typeface="IranianSerif" panose="02000503000000000000" pitchFamily="2" charset="-78"/>
              </a:rPr>
              <a:t>اکتشاف و اجرای سیاستگذاری باز و به اشتراک گذاشتن آموخته ها</a:t>
            </a:r>
            <a:endParaRPr lang="en-US" sz="1900" dirty="0">
              <a:ln>
                <a:solidFill>
                  <a:schemeClr val="tx1"/>
                </a:solidFill>
              </a:ln>
              <a:latin typeface="IranianSerif" panose="02000503000000000000" pitchFamily="2" charset="-78"/>
              <a:cs typeface="IranianSerif" panose="02000503000000000000" pitchFamily="2" charset="-78"/>
            </a:endParaRPr>
          </a:p>
          <a:p>
            <a:pPr algn="justLow" rtl="1">
              <a:lnSpc>
                <a:spcPct val="150000"/>
              </a:lnSpc>
            </a:pPr>
            <a:endParaRPr lang="en-US" sz="1900" dirty="0">
              <a:ln>
                <a:solidFill>
                  <a:schemeClr val="tx1"/>
                </a:solidFill>
              </a:ln>
              <a:latin typeface="IranianSerif" panose="02000503000000000000" pitchFamily="2" charset="-78"/>
              <a:cs typeface="IranianSerif" panose="02000503000000000000" pitchFamily="2" charset="-78"/>
            </a:endParaRPr>
          </a:p>
        </p:txBody>
      </p:sp>
      <p:sp>
        <p:nvSpPr>
          <p:cNvPr id="11" name="TextBox 10"/>
          <p:cNvSpPr txBox="1"/>
          <p:nvPr/>
        </p:nvSpPr>
        <p:spPr>
          <a:xfrm>
            <a:off x="10127877" y="1689605"/>
            <a:ext cx="1591236" cy="530915"/>
          </a:xfrm>
          <a:prstGeom prst="rect">
            <a:avLst/>
          </a:prstGeom>
          <a:noFill/>
        </p:spPr>
        <p:txBody>
          <a:bodyPr wrap="square" rtlCol="0">
            <a:spAutoFit/>
          </a:bodyPr>
          <a:lstStyle/>
          <a:p>
            <a:pPr algn="justLow" defTabSz="1188720" rtl="1">
              <a:lnSpc>
                <a:spcPct val="150000"/>
              </a:lnSpc>
            </a:pPr>
            <a:r>
              <a:rPr lang="fa-IR" sz="1900" dirty="0" smtClean="0">
                <a:latin typeface="IranianSerif" panose="02000503000000000000" pitchFamily="2" charset="-78"/>
                <a:cs typeface="IranianSerif" panose="02000503000000000000" pitchFamily="2" charset="-78"/>
              </a:rPr>
              <a:t>وضعیت کنونی :</a:t>
            </a:r>
            <a:endParaRPr lang="en-US" sz="1900" dirty="0">
              <a:latin typeface="IranianSerif" panose="02000503000000000000" pitchFamily="2" charset="-78"/>
              <a:cs typeface="IranianSerif" panose="02000503000000000000" pitchFamily="2" charset="-78"/>
            </a:endParaRPr>
          </a:p>
        </p:txBody>
      </p:sp>
      <p:sp>
        <p:nvSpPr>
          <p:cNvPr id="12" name="TextBox 11"/>
          <p:cNvSpPr txBox="1"/>
          <p:nvPr/>
        </p:nvSpPr>
        <p:spPr>
          <a:xfrm>
            <a:off x="1026459" y="2374715"/>
            <a:ext cx="10697136" cy="2862322"/>
          </a:xfrm>
          <a:prstGeom prst="rect">
            <a:avLst/>
          </a:prstGeom>
          <a:noFill/>
        </p:spPr>
        <p:txBody>
          <a:bodyPr wrap="square" rtlCol="0">
            <a:spAutoFit/>
          </a:bodyPr>
          <a:lstStyle/>
          <a:p>
            <a:pPr algn="justLow" rtl="1">
              <a:lnSpc>
                <a:spcPct val="150000"/>
              </a:lnSpc>
            </a:pPr>
            <a:r>
              <a:rPr lang="fa-IR" sz="2000" dirty="0">
                <a:latin typeface="IranianSerif" panose="02000503000000000000" pitchFamily="2" charset="-78"/>
                <a:cs typeface="IranianSerif" panose="02000503000000000000" pitchFamily="2" charset="-78"/>
              </a:rPr>
              <a:t>سیاست‌گذارها نیاز دارند تا گستره‌ای از روش‌های مختلف سیاست‌گذاری باز و مشارکت شهروندان را توسعه داده و آن‌ها را بیازمایند تا دریابند که چه امری بهترین کار و در بهترین موقع است. از آن‌جا که مشارکت شهروندان یک زمینه در حال گسترش و آگاهانه است و باتوجه به این‌که استفاده‌ی از روش‌های مختلف در زمینه‌های مختلفی که همواره پدیدار می‌شوند، هر یک با محدودیت‌ها و فوایدی همراه است،  تحقیقات مستمر، نیازمند فهم ابزارها و فرصت‌هایی  برای دولت‌های محلی و ملی است تا صدای تعداد افراد بیشتری از شهروندان شنیده شود.</a:t>
            </a:r>
            <a:endParaRPr lang="en-US" sz="2000" dirty="0">
              <a:latin typeface="IranianSerif" panose="02000503000000000000" pitchFamily="2" charset="-78"/>
              <a:cs typeface="IranianSerif" panose="02000503000000000000" pitchFamily="2" charset="-78"/>
            </a:endParaRPr>
          </a:p>
          <a:p>
            <a:pPr algn="justLow" rtl="1">
              <a:lnSpc>
                <a:spcPct val="150000"/>
              </a:lnSpc>
            </a:pPr>
            <a:r>
              <a:rPr lang="ar-SA" sz="2000" dirty="0">
                <a:latin typeface="IranianSerif" panose="02000503000000000000" pitchFamily="2" charset="-78"/>
                <a:cs typeface="IranianSerif" panose="02000503000000000000" pitchFamily="2" charset="-78"/>
              </a:rPr>
              <a:t> </a:t>
            </a:r>
            <a:endParaRPr lang="en-US" sz="2000" dirty="0">
              <a:latin typeface="IranianSerif" panose="02000503000000000000" pitchFamily="2" charset="-78"/>
              <a:cs typeface="IranianSerif" panose="02000503000000000000" pitchFamily="2" charset="-78"/>
            </a:endParaRPr>
          </a:p>
        </p:txBody>
      </p:sp>
      <p:sp>
        <p:nvSpPr>
          <p:cNvPr id="13" name="TextBox 12"/>
          <p:cNvSpPr txBox="1"/>
          <p:nvPr/>
        </p:nvSpPr>
        <p:spPr>
          <a:xfrm>
            <a:off x="1021978" y="5116259"/>
            <a:ext cx="10697136" cy="479747"/>
          </a:xfrm>
          <a:prstGeom prst="rect">
            <a:avLst/>
          </a:prstGeom>
          <a:noFill/>
        </p:spPr>
        <p:txBody>
          <a:bodyPr wrap="square" rtlCol="0">
            <a:spAutoFit/>
          </a:bodyPr>
          <a:lstStyle/>
          <a:p>
            <a:pPr algn="justLow" rtl="1">
              <a:lnSpc>
                <a:spcPct val="150000"/>
              </a:lnSpc>
            </a:pPr>
            <a:r>
              <a:rPr lang="fa-IR" sz="1900" dirty="0" smtClean="0">
                <a:latin typeface="IranianSerif" panose="02000503000000000000" pitchFamily="2" charset="-78"/>
                <a:cs typeface="IranianSerif" panose="02000503000000000000" pitchFamily="2" charset="-78"/>
              </a:rPr>
              <a:t>ما به دنبال این موارد هستیم :</a:t>
            </a:r>
          </a:p>
        </p:txBody>
      </p:sp>
    </p:spTree>
    <p:extLst>
      <p:ext uri="{BB962C8B-B14F-4D97-AF65-F5344CB8AC3E}">
        <p14:creationId xmlns:p14="http://schemas.microsoft.com/office/powerpoint/2010/main" val="3507572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6596" y="5809667"/>
            <a:ext cx="940755" cy="940755"/>
          </a:xfrm>
          <a:prstGeom prst="rect">
            <a:avLst/>
          </a:prstGeom>
        </p:spPr>
      </p:pic>
      <p:sp>
        <p:nvSpPr>
          <p:cNvPr id="8" name="TextBox 7"/>
          <p:cNvSpPr txBox="1"/>
          <p:nvPr/>
        </p:nvSpPr>
        <p:spPr>
          <a:xfrm>
            <a:off x="1021978" y="319195"/>
            <a:ext cx="10244418" cy="1423467"/>
          </a:xfrm>
          <a:prstGeom prst="rect">
            <a:avLst/>
          </a:prstGeom>
          <a:noFill/>
        </p:spPr>
        <p:txBody>
          <a:bodyPr wrap="square" rtlCol="0">
            <a:spAutoFit/>
          </a:bodyPr>
          <a:lstStyle/>
          <a:p>
            <a:pPr marL="342900" indent="-342900" algn="justLow" rtl="1">
              <a:lnSpc>
                <a:spcPct val="150000"/>
              </a:lnSpc>
              <a:buFont typeface="Wingdings" panose="05000000000000000000" pitchFamily="2" charset="2"/>
              <a:buChar char="v"/>
            </a:pPr>
            <a:r>
              <a:rPr lang="fa-IR" sz="2000" dirty="0">
                <a:latin typeface="IranianSerif" panose="02000503000000000000" pitchFamily="2" charset="-78"/>
                <a:cs typeface="IranianSerif" panose="02000503000000000000" pitchFamily="2" charset="-78"/>
              </a:rPr>
              <a:t>دولت و جامعه‌ی مدنی بایستی در یک همکاری، ده پروژه‌ی سیاستگذاری داده‌باز مختلف را در سطح </a:t>
            </a:r>
            <a:r>
              <a:rPr lang="fa-IR" sz="2000" dirty="0" smtClean="0">
                <a:latin typeface="IranianSerif" panose="02000503000000000000" pitchFamily="2" charset="-78"/>
                <a:cs typeface="IranianSerif" panose="02000503000000000000" pitchFamily="2" charset="-78"/>
              </a:rPr>
              <a:t>تعدادی </a:t>
            </a:r>
            <a:r>
              <a:rPr lang="fa-IR" sz="2000" dirty="0">
                <a:latin typeface="IranianSerif" panose="02000503000000000000" pitchFamily="2" charset="-78"/>
                <a:cs typeface="IranianSerif" panose="02000503000000000000" pitchFamily="2" charset="-78"/>
              </a:rPr>
              <a:t>از سازمان‌های دولتی و متمرکز بر سطوح مختلف توسعه‌ی سیاسی طراحی کنند. حداقل یکی از این پروژه‌ها باید متمرکز بر همکاری کودکان باشد.</a:t>
            </a:r>
            <a:endParaRPr lang="en-US" sz="2000" dirty="0">
              <a:latin typeface="IranianSerif" panose="02000503000000000000" pitchFamily="2" charset="-78"/>
              <a:cs typeface="IranianSerif" panose="02000503000000000000" pitchFamily="2" charset="-78"/>
            </a:endParaRPr>
          </a:p>
        </p:txBody>
      </p:sp>
      <p:sp>
        <p:nvSpPr>
          <p:cNvPr id="11" name="TextBox 10"/>
          <p:cNvSpPr txBox="1"/>
          <p:nvPr/>
        </p:nvSpPr>
        <p:spPr>
          <a:xfrm>
            <a:off x="1026461" y="2058343"/>
            <a:ext cx="10244418" cy="1423467"/>
          </a:xfrm>
          <a:prstGeom prst="rect">
            <a:avLst/>
          </a:prstGeom>
          <a:noFill/>
        </p:spPr>
        <p:txBody>
          <a:bodyPr wrap="square" rtlCol="0">
            <a:spAutoFit/>
          </a:bodyPr>
          <a:lstStyle/>
          <a:p>
            <a:pPr marL="342900" indent="-342900" algn="justLow" rtl="1">
              <a:lnSpc>
                <a:spcPct val="150000"/>
              </a:lnSpc>
              <a:buFont typeface="Wingdings" panose="05000000000000000000" pitchFamily="2" charset="2"/>
              <a:buChar char="v"/>
            </a:pPr>
            <a:r>
              <a:rPr lang="fa-IR" sz="2000" dirty="0">
                <a:latin typeface="IranianSerif" panose="02000503000000000000" pitchFamily="2" charset="-78"/>
                <a:cs typeface="IranianSerif" panose="02000503000000000000" pitchFamily="2" charset="-78"/>
              </a:rPr>
              <a:t>دولت باید گزارش‌های ارزیابی را متشر کند. این گزارش شامل آمارهایی از تعداد افراد مشغول در یک پروژه، سازوکاری که توسط آن در پروژه فعالیت می‌کنند و هم‌چنین چگونگی بازخوردهایی که در پروژه دریافت کرده‌اند می‌باشد.</a:t>
            </a:r>
            <a:endParaRPr lang="en-US" sz="2000" dirty="0">
              <a:latin typeface="IranianSerif" panose="02000503000000000000" pitchFamily="2" charset="-78"/>
              <a:cs typeface="IranianSerif" panose="02000503000000000000" pitchFamily="2" charset="-78"/>
            </a:endParaRPr>
          </a:p>
        </p:txBody>
      </p:sp>
      <p:sp>
        <p:nvSpPr>
          <p:cNvPr id="12" name="TextBox 11"/>
          <p:cNvSpPr txBox="1"/>
          <p:nvPr/>
        </p:nvSpPr>
        <p:spPr>
          <a:xfrm>
            <a:off x="1017497" y="3716807"/>
            <a:ext cx="10244418" cy="961802"/>
          </a:xfrm>
          <a:prstGeom prst="rect">
            <a:avLst/>
          </a:prstGeom>
          <a:noFill/>
        </p:spPr>
        <p:txBody>
          <a:bodyPr wrap="square" rtlCol="0">
            <a:spAutoFit/>
          </a:bodyPr>
          <a:lstStyle/>
          <a:p>
            <a:pPr marL="342900" indent="-342900" algn="justLow" rtl="1">
              <a:lnSpc>
                <a:spcPct val="150000"/>
              </a:lnSpc>
              <a:buFont typeface="Wingdings" panose="05000000000000000000" pitchFamily="2" charset="2"/>
              <a:buChar char="v"/>
            </a:pPr>
            <a:r>
              <a:rPr lang="fa-IR" sz="2000" dirty="0">
                <a:latin typeface="IranianSerif" panose="02000503000000000000" pitchFamily="2" charset="-78"/>
                <a:cs typeface="IranianSerif" panose="02000503000000000000" pitchFamily="2" charset="-78"/>
              </a:rPr>
              <a:t>دولت باید گزارش آموزشی پروژه‌های آزمایشی را منتشر سازد. این گزارش باید شامل چهار رویداد از دولت‌های محلی باشد.</a:t>
            </a:r>
            <a:endParaRPr lang="en-US" sz="2000" dirty="0">
              <a:latin typeface="IranianSerif" panose="02000503000000000000" pitchFamily="2" charset="-78"/>
              <a:cs typeface="IranianSerif" panose="02000503000000000000" pitchFamily="2" charset="-78"/>
            </a:endParaRPr>
          </a:p>
        </p:txBody>
      </p:sp>
    </p:spTree>
    <p:extLst>
      <p:ext uri="{BB962C8B-B14F-4D97-AF65-F5344CB8AC3E}">
        <p14:creationId xmlns:p14="http://schemas.microsoft.com/office/powerpoint/2010/main" val="1426593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888</TotalTime>
  <Words>638</Words>
  <Application>Microsoft Office PowerPoint</Application>
  <PresentationFormat>Widescreen</PresentationFormat>
  <Paragraphs>29</Paragraphs>
  <Slides>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 EntezareZohoor 1 **</vt:lpstr>
      <vt:lpstr>IranianSerif</vt:lpstr>
      <vt:lpstr>Calibri</vt:lpstr>
      <vt:lpstr>Wingdings</vt:lpstr>
      <vt:lpstr>Arial</vt:lpstr>
      <vt:lpstr>A Ordibehesht shablon</vt:lpstr>
      <vt:lpstr>Calibri Light</vt:lpstr>
      <vt:lpstr>A EntezareZohoor D</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dc:creator>
  <cp:lastModifiedBy>mohammad</cp:lastModifiedBy>
  <cp:revision>104</cp:revision>
  <dcterms:created xsi:type="dcterms:W3CDTF">2016-04-14T15:46:07Z</dcterms:created>
  <dcterms:modified xsi:type="dcterms:W3CDTF">2016-06-08T04:49:48Z</dcterms:modified>
</cp:coreProperties>
</file>