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80" r:id="rId6"/>
    <p:sldId id="260" r:id="rId7"/>
    <p:sldId id="281" r:id="rId8"/>
    <p:sldId id="261" r:id="rId9"/>
    <p:sldId id="282" r:id="rId10"/>
    <p:sldId id="283" r:id="rId11"/>
    <p:sldId id="284" r:id="rId12"/>
    <p:sldId id="285" r:id="rId13"/>
    <p:sldId id="286" r:id="rId14"/>
    <p:sldId id="287" r:id="rId15"/>
    <p:sldId id="262" r:id="rId16"/>
    <p:sldId id="263" r:id="rId17"/>
    <p:sldId id="264" r:id="rId18"/>
    <p:sldId id="265" r:id="rId19"/>
    <p:sldId id="266" r:id="rId20"/>
    <p:sldId id="288" r:id="rId21"/>
    <p:sldId id="267" r:id="rId22"/>
    <p:sldId id="268" r:id="rId23"/>
    <p:sldId id="269" r:id="rId24"/>
    <p:sldId id="271" r:id="rId25"/>
    <p:sldId id="270" r:id="rId26"/>
    <p:sldId id="272" r:id="rId27"/>
    <p:sldId id="273" r:id="rId28"/>
    <p:sldId id="289" r:id="rId29"/>
    <p:sldId id="290" r:id="rId30"/>
    <p:sldId id="291" r:id="rId31"/>
    <p:sldId id="292" r:id="rId32"/>
    <p:sldId id="274" r:id="rId33"/>
    <p:sldId id="293" r:id="rId34"/>
    <p:sldId id="294" r:id="rId35"/>
    <p:sldId id="295" r:id="rId36"/>
    <p:sldId id="275" r:id="rId37"/>
    <p:sldId id="296" r:id="rId38"/>
    <p:sldId id="297" r:id="rId39"/>
    <p:sldId id="298" r:id="rId40"/>
    <p:sldId id="299" r:id="rId41"/>
    <p:sldId id="300" r:id="rId42"/>
    <p:sldId id="301" r:id="rId43"/>
    <p:sldId id="276" r:id="rId44"/>
    <p:sldId id="278" r:id="rId45"/>
    <p:sldId id="302" r:id="rId46"/>
    <p:sldId id="303" r:id="rId47"/>
    <p:sldId id="304" r:id="rId48"/>
    <p:sldId id="277" r:id="rId49"/>
    <p:sldId id="279"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p:scale>
          <a:sx n="100" d="100"/>
          <a:sy n="100" d="100"/>
        </p:scale>
        <p:origin x="7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11/8/2016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11/8/2016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14400"/>
            <a:ext cx="7766936" cy="3136436"/>
          </a:xfrm>
        </p:spPr>
        <p:txBody>
          <a:bodyPr/>
          <a:lstStyle/>
          <a:p>
            <a:pPr algn="ctr"/>
            <a:r>
              <a:rPr lang="en-US" sz="6600" b="1" dirty="0" smtClean="0"/>
              <a:t>How to Write </a:t>
            </a:r>
            <a:br>
              <a:rPr lang="en-US" sz="6600" b="1" dirty="0" smtClean="0"/>
            </a:br>
            <a:r>
              <a:rPr lang="en-US" sz="6600" b="1" dirty="0" smtClean="0"/>
              <a:t>a Research Paper in English</a:t>
            </a:r>
            <a:endParaRPr lang="en-US" sz="6600" b="1" dirty="0"/>
          </a:p>
        </p:txBody>
      </p:sp>
      <p:sp>
        <p:nvSpPr>
          <p:cNvPr id="3" name="Subtitle 2"/>
          <p:cNvSpPr>
            <a:spLocks noGrp="1"/>
          </p:cNvSpPr>
          <p:nvPr>
            <p:ph type="subTitle" idx="1"/>
          </p:nvPr>
        </p:nvSpPr>
        <p:spPr/>
        <p:txBody>
          <a:bodyPr>
            <a:normAutofit lnSpcReduction="10000"/>
          </a:bodyPr>
          <a:lstStyle/>
          <a:p>
            <a:pPr algn="ctr"/>
            <a:endParaRPr lang="en-US" sz="3200" dirty="0" smtClean="0"/>
          </a:p>
          <a:p>
            <a:pPr algn="ctr"/>
            <a:r>
              <a:rPr lang="en-US" sz="3200" dirty="0" smtClean="0"/>
              <a:t>Dr. </a:t>
            </a:r>
            <a:r>
              <a:rPr lang="en-US" sz="3200" dirty="0" err="1" smtClean="0"/>
              <a:t>Sajad</a:t>
            </a:r>
            <a:r>
              <a:rPr lang="en-US" sz="3200" dirty="0" smtClean="0"/>
              <a:t> </a:t>
            </a:r>
            <a:r>
              <a:rPr lang="en-US" sz="3200" dirty="0" err="1" smtClean="0"/>
              <a:t>Shafiee</a:t>
            </a:r>
            <a:endParaRPr lang="en-US" sz="3200" dirty="0" smtClean="0"/>
          </a:p>
          <a:p>
            <a:pPr algn="ctr"/>
            <a:endParaRPr lang="en-US" dirty="0"/>
          </a:p>
        </p:txBody>
      </p:sp>
    </p:spTree>
    <p:extLst>
      <p:ext uri="{BB962C8B-B14F-4D97-AF65-F5344CB8AC3E}">
        <p14:creationId xmlns:p14="http://schemas.microsoft.com/office/powerpoint/2010/main" val="106561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Language of Abstract Contd.</a:t>
            </a:r>
            <a:endParaRPr lang="en-US" dirty="0"/>
          </a:p>
        </p:txBody>
      </p:sp>
      <p:sp>
        <p:nvSpPr>
          <p:cNvPr id="3" name="Content Placeholder 2"/>
          <p:cNvSpPr>
            <a:spLocks noGrp="1"/>
          </p:cNvSpPr>
          <p:nvPr>
            <p:ph idx="1"/>
          </p:nvPr>
        </p:nvSpPr>
        <p:spPr>
          <a:xfrm>
            <a:off x="677334" y="1590675"/>
            <a:ext cx="8596668" cy="4450687"/>
          </a:xfrm>
        </p:spPr>
        <p:txBody>
          <a:bodyPr/>
          <a:lstStyle/>
          <a:p>
            <a:pPr marL="0" indent="0" algn="just">
              <a:buNone/>
            </a:pPr>
            <a:r>
              <a:rPr lang="en-US" sz="3000" dirty="0" smtClean="0"/>
              <a:t>After stating the aims of the study, you may use one of the following phrases, which lead you smoothly to the Methods section of the abstract:</a:t>
            </a:r>
          </a:p>
          <a:p>
            <a:r>
              <a:rPr lang="en-US" dirty="0" smtClean="0"/>
              <a:t>For the purpose of the study,</a:t>
            </a:r>
          </a:p>
          <a:p>
            <a:r>
              <a:rPr lang="en-US" dirty="0" smtClean="0"/>
              <a:t>To this end,</a:t>
            </a:r>
          </a:p>
          <a:p>
            <a:r>
              <a:rPr lang="en-US" dirty="0" smtClean="0"/>
              <a:t>In so doing,</a:t>
            </a:r>
          </a:p>
          <a:p>
            <a:r>
              <a:rPr lang="en-US" dirty="0" smtClean="0"/>
              <a:t>Therefore,</a:t>
            </a:r>
          </a:p>
          <a:p>
            <a:r>
              <a:rPr lang="en-US" dirty="0" smtClean="0"/>
              <a:t>To fulfill the objectives of the study,</a:t>
            </a:r>
          </a:p>
          <a:p>
            <a:r>
              <a:rPr lang="en-US" dirty="0" smtClean="0"/>
              <a:t>To achieve the aims of the study,</a:t>
            </a:r>
          </a:p>
          <a:p>
            <a:r>
              <a:rPr lang="en-US" dirty="0" smtClean="0"/>
              <a:t>To find answers to the research questions of the study,</a:t>
            </a:r>
            <a:endParaRPr lang="en-US" dirty="0"/>
          </a:p>
        </p:txBody>
      </p:sp>
    </p:spTree>
    <p:extLst>
      <p:ext uri="{BB962C8B-B14F-4D97-AF65-F5344CB8AC3E}">
        <p14:creationId xmlns:p14="http://schemas.microsoft.com/office/powerpoint/2010/main" val="4234815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134" y="527051"/>
            <a:ext cx="8596668" cy="733425"/>
          </a:xfrm>
        </p:spPr>
        <p:txBody>
          <a:bodyPr/>
          <a:lstStyle/>
          <a:p>
            <a:r>
              <a:rPr lang="en-US" dirty="0" smtClean="0"/>
              <a:t>The Language of Abstracts: METHODS</a:t>
            </a:r>
            <a:endParaRPr lang="en-US" dirty="0"/>
          </a:p>
        </p:txBody>
      </p:sp>
      <p:sp>
        <p:nvSpPr>
          <p:cNvPr id="3" name="Content Placeholder 2"/>
          <p:cNvSpPr>
            <a:spLocks noGrp="1"/>
          </p:cNvSpPr>
          <p:nvPr>
            <p:ph idx="1"/>
          </p:nvPr>
        </p:nvSpPr>
        <p:spPr>
          <a:xfrm>
            <a:off x="601134" y="1830390"/>
            <a:ext cx="8596668" cy="4503736"/>
          </a:xfrm>
        </p:spPr>
        <p:txBody>
          <a:bodyPr>
            <a:normAutofit/>
          </a:bodyPr>
          <a:lstStyle/>
          <a:p>
            <a:r>
              <a:rPr lang="en-US" sz="2000" dirty="0" smtClean="0"/>
              <a:t>Twenty-two participants (6 males, 16 females) who were randomly selected </a:t>
            </a:r>
            <a:r>
              <a:rPr lang="en-US" sz="2000" u="sng" dirty="0" smtClean="0"/>
              <a:t>constituted the sample of the study</a:t>
            </a:r>
            <a:r>
              <a:rPr lang="en-US" sz="2000" dirty="0" smtClean="0"/>
              <a:t>.</a:t>
            </a:r>
          </a:p>
          <a:p>
            <a:r>
              <a:rPr lang="en-US" sz="2000" u="sng" dirty="0" smtClean="0"/>
              <a:t>The sample consisted of a</a:t>
            </a:r>
            <a:r>
              <a:rPr lang="en-US" sz="2000" dirty="0" smtClean="0"/>
              <a:t> total of 6 intact classes with 6 different teachers and 118 students.</a:t>
            </a:r>
          </a:p>
          <a:p>
            <a:r>
              <a:rPr lang="en-US" sz="2000" dirty="0" smtClean="0"/>
              <a:t>More than 100 male and female experienced teachers </a:t>
            </a:r>
            <a:r>
              <a:rPr lang="en-US" sz="2000" u="sng" dirty="0" smtClean="0"/>
              <a:t>were recruited</a:t>
            </a:r>
            <a:r>
              <a:rPr lang="en-US" sz="2000" dirty="0" smtClean="0"/>
              <a:t>, through stratified random sampling, in this study.</a:t>
            </a:r>
          </a:p>
          <a:p>
            <a:r>
              <a:rPr lang="en-US" sz="2000" dirty="0" smtClean="0"/>
              <a:t>The intermediate learners at the institute </a:t>
            </a:r>
            <a:r>
              <a:rPr lang="en-US" sz="2000" u="sng" dirty="0" smtClean="0"/>
              <a:t>served as the participants of the study</a:t>
            </a:r>
            <a:r>
              <a:rPr lang="en-US" sz="2000" dirty="0" smtClean="0"/>
              <a:t>.</a:t>
            </a:r>
          </a:p>
          <a:p>
            <a:r>
              <a:rPr lang="en-US" sz="2000" dirty="0" smtClean="0"/>
              <a:t>Two intact classes (</a:t>
            </a:r>
            <a:r>
              <a:rPr lang="en-US" sz="2000" i="1" dirty="0" smtClean="0"/>
              <a:t>N</a:t>
            </a:r>
            <a:r>
              <a:rPr lang="en-US" sz="2000" dirty="0" smtClean="0"/>
              <a:t> = 67) </a:t>
            </a:r>
            <a:r>
              <a:rPr lang="en-US" sz="2000" u="sng" dirty="0" smtClean="0"/>
              <a:t>were randomly assigned to experimental and control conditions</a:t>
            </a:r>
            <a:r>
              <a:rPr lang="en-US" sz="2000" dirty="0" smtClean="0"/>
              <a:t>.</a:t>
            </a:r>
          </a:p>
          <a:p>
            <a:r>
              <a:rPr lang="en-US" sz="2000" u="sng" dirty="0" smtClean="0"/>
              <a:t>A sample of 27 learners was drawn/selected</a:t>
            </a:r>
            <a:r>
              <a:rPr lang="en-US" sz="2000" dirty="0" smtClean="0"/>
              <a:t>, through availability sampling, from the population.</a:t>
            </a:r>
            <a:endParaRPr lang="en-US" sz="2000" dirty="0"/>
          </a:p>
        </p:txBody>
      </p:sp>
    </p:spTree>
    <p:extLst>
      <p:ext uri="{BB962C8B-B14F-4D97-AF65-F5344CB8AC3E}">
        <p14:creationId xmlns:p14="http://schemas.microsoft.com/office/powerpoint/2010/main" val="81822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0500"/>
            <a:ext cx="8596668" cy="695325"/>
          </a:xfrm>
        </p:spPr>
        <p:txBody>
          <a:bodyPr/>
          <a:lstStyle/>
          <a:p>
            <a:r>
              <a:rPr lang="en-US" sz="3300" dirty="0" smtClean="0"/>
              <a:t>The Language of Abstracts: METHODS Contd.</a:t>
            </a:r>
            <a:endParaRPr lang="en-US" sz="3300" dirty="0"/>
          </a:p>
        </p:txBody>
      </p:sp>
      <p:sp>
        <p:nvSpPr>
          <p:cNvPr id="3" name="Content Placeholder 2"/>
          <p:cNvSpPr>
            <a:spLocks noGrp="1"/>
          </p:cNvSpPr>
          <p:nvPr>
            <p:ph idx="1"/>
          </p:nvPr>
        </p:nvSpPr>
        <p:spPr>
          <a:xfrm>
            <a:off x="677334" y="1143001"/>
            <a:ext cx="8596668" cy="4898362"/>
          </a:xfrm>
        </p:spPr>
        <p:txBody>
          <a:bodyPr>
            <a:noAutofit/>
          </a:bodyPr>
          <a:lstStyle/>
          <a:p>
            <a:pPr algn="just"/>
            <a:r>
              <a:rPr lang="en-US" sz="2100" dirty="0" smtClean="0"/>
              <a:t>The </a:t>
            </a:r>
            <a:r>
              <a:rPr lang="en-US" sz="2100" u="sng" dirty="0" smtClean="0"/>
              <a:t>experimental classes received instruction</a:t>
            </a:r>
            <a:r>
              <a:rPr lang="en-US" sz="2100" dirty="0" smtClean="0"/>
              <a:t> according to ……, </a:t>
            </a:r>
            <a:r>
              <a:rPr lang="en-US" sz="2100" u="sng" dirty="0" smtClean="0"/>
              <a:t>whereas the control classes followed</a:t>
            </a:r>
            <a:r>
              <a:rPr lang="en-US" sz="2100" dirty="0" smtClean="0"/>
              <a:t> …… . Students were pretested and </a:t>
            </a:r>
            <a:r>
              <a:rPr lang="en-US" sz="2100" dirty="0" err="1" smtClean="0"/>
              <a:t>posttested</a:t>
            </a:r>
            <a:r>
              <a:rPr lang="en-US" sz="2100" dirty="0" smtClean="0"/>
              <a:t> on their knowledge of …… .</a:t>
            </a:r>
          </a:p>
          <a:p>
            <a:pPr algn="just"/>
            <a:r>
              <a:rPr lang="en-US" sz="2100" dirty="0" smtClean="0"/>
              <a:t>The </a:t>
            </a:r>
            <a:r>
              <a:rPr lang="en-US" sz="2100" u="sng" dirty="0" smtClean="0"/>
              <a:t>data were collected through observations</a:t>
            </a:r>
            <a:r>
              <a:rPr lang="en-US" sz="2100" dirty="0" smtClean="0"/>
              <a:t> of three lessons and subsequent interviews with each teacher.</a:t>
            </a:r>
          </a:p>
          <a:p>
            <a:pPr algn="just"/>
            <a:r>
              <a:rPr lang="en-US" sz="2100" dirty="0" smtClean="0"/>
              <a:t>The </a:t>
            </a:r>
            <a:r>
              <a:rPr lang="en-US" sz="2100" u="sng" dirty="0" smtClean="0"/>
              <a:t>participants in each group were required/assigned to</a:t>
            </a:r>
            <a:r>
              <a:rPr lang="en-US" sz="2100" dirty="0" smtClean="0"/>
              <a:t> write an essay as the pretest. </a:t>
            </a:r>
            <a:r>
              <a:rPr lang="en-US" sz="2100" u="sng" dirty="0" smtClean="0"/>
              <a:t>Students also completed/ filled out a 15-item researcher-made questionnaire</a:t>
            </a:r>
            <a:r>
              <a:rPr lang="en-US" sz="2100" dirty="0" smtClean="0"/>
              <a:t> exploring their attitudes towards ……</a:t>
            </a:r>
          </a:p>
          <a:p>
            <a:pPr algn="just"/>
            <a:r>
              <a:rPr lang="en-US" sz="2100" u="sng" dirty="0" smtClean="0"/>
              <a:t>Students (</a:t>
            </a:r>
            <a:r>
              <a:rPr lang="en-US" sz="2100" i="1" u="sng" dirty="0" smtClean="0"/>
              <a:t>N</a:t>
            </a:r>
            <a:r>
              <a:rPr lang="en-US" sz="2100" u="sng" dirty="0" smtClean="0"/>
              <a:t> = 60) were assigned to one of the three groups</a:t>
            </a:r>
            <a:r>
              <a:rPr lang="en-US" sz="2100" dirty="0" smtClean="0"/>
              <a:t> (……group, ……group, and ……group) and </a:t>
            </a:r>
            <a:r>
              <a:rPr lang="en-US" sz="2100" u="sng" dirty="0" smtClean="0"/>
              <a:t>were exposed/subjected to instruction </a:t>
            </a:r>
            <a:r>
              <a:rPr lang="en-US" sz="2100" dirty="0" smtClean="0"/>
              <a:t>on …….</a:t>
            </a:r>
            <a:r>
              <a:rPr lang="en-US" sz="2100" u="sng" dirty="0" smtClean="0"/>
              <a:t>They were subsequently assessed on the</a:t>
            </a:r>
            <a:r>
              <a:rPr lang="en-US" sz="2100" dirty="0" smtClean="0"/>
              <a:t> following three measures of language production: (a) ……, (b) ……, and (c) …… .</a:t>
            </a:r>
            <a:endParaRPr lang="en-US" sz="2100" dirty="0"/>
          </a:p>
        </p:txBody>
      </p:sp>
    </p:spTree>
    <p:extLst>
      <p:ext uri="{BB962C8B-B14F-4D97-AF65-F5344CB8AC3E}">
        <p14:creationId xmlns:p14="http://schemas.microsoft.com/office/powerpoint/2010/main" val="1591762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6200"/>
            <a:ext cx="8596668" cy="781050"/>
          </a:xfrm>
        </p:spPr>
        <p:txBody>
          <a:bodyPr/>
          <a:lstStyle/>
          <a:p>
            <a:pPr algn="ctr"/>
            <a:r>
              <a:rPr lang="en-US" dirty="0"/>
              <a:t>The Language of Abstracts: RESULTS</a:t>
            </a:r>
          </a:p>
        </p:txBody>
      </p:sp>
      <p:sp>
        <p:nvSpPr>
          <p:cNvPr id="3" name="Content Placeholder 2"/>
          <p:cNvSpPr>
            <a:spLocks noGrp="1"/>
          </p:cNvSpPr>
          <p:nvPr>
            <p:ph idx="1"/>
          </p:nvPr>
        </p:nvSpPr>
        <p:spPr>
          <a:xfrm>
            <a:off x="677334" y="1038225"/>
            <a:ext cx="8596668" cy="5003137"/>
          </a:xfrm>
        </p:spPr>
        <p:txBody>
          <a:bodyPr>
            <a:normAutofit/>
          </a:bodyPr>
          <a:lstStyle/>
          <a:p>
            <a:r>
              <a:rPr lang="en-US" sz="2000" u="sng" dirty="0" smtClean="0"/>
              <a:t>Results</a:t>
            </a:r>
            <a:r>
              <a:rPr lang="en-US" sz="2000" dirty="0" smtClean="0"/>
              <a:t> of an independent-samples t test </a:t>
            </a:r>
            <a:r>
              <a:rPr lang="en-US" sz="2000" u="sng" dirty="0" smtClean="0"/>
              <a:t>indicated that</a:t>
            </a:r>
            <a:r>
              <a:rPr lang="en-US" sz="2000" dirty="0" smtClean="0"/>
              <a:t> </a:t>
            </a:r>
            <a:r>
              <a:rPr lang="en-US" sz="2000" u="sng" dirty="0" smtClean="0"/>
              <a:t>there was</a:t>
            </a:r>
            <a:r>
              <a:rPr lang="en-US" sz="2000" dirty="0" smtClean="0"/>
              <a:t> no significant difference between …… and ……</a:t>
            </a:r>
          </a:p>
          <a:p>
            <a:r>
              <a:rPr lang="en-US" sz="2000" dirty="0" smtClean="0"/>
              <a:t>Similarly, </a:t>
            </a:r>
            <a:r>
              <a:rPr lang="en-US" sz="2000" u="sng" dirty="0" smtClean="0"/>
              <a:t>there was no statistically significant difference</a:t>
            </a:r>
            <a:r>
              <a:rPr lang="en-US" sz="2000" dirty="0" smtClean="0"/>
              <a:t> between the posttest scores of the two groups.</a:t>
            </a:r>
          </a:p>
          <a:p>
            <a:r>
              <a:rPr lang="en-US" sz="2000" dirty="0" smtClean="0"/>
              <a:t> The </a:t>
            </a:r>
            <a:r>
              <a:rPr lang="en-US" sz="2000" u="sng" dirty="0" smtClean="0"/>
              <a:t>results</a:t>
            </a:r>
            <a:r>
              <a:rPr lang="en-US" sz="2000" dirty="0" smtClean="0"/>
              <a:t> of the study </a:t>
            </a:r>
            <a:r>
              <a:rPr lang="en-US" sz="2000" b="1" u="sng" dirty="0" smtClean="0"/>
              <a:t>showed/ revealed/ divulged/ demonstrated/ indicated/ unfolded/ unearthed/ unraveled that</a:t>
            </a:r>
            <a:r>
              <a:rPr lang="en-US" sz="2000" dirty="0" smtClean="0"/>
              <a:t> there was a positive relationship between …… and …… .</a:t>
            </a:r>
          </a:p>
          <a:p>
            <a:r>
              <a:rPr lang="en-US" sz="2000" dirty="0" smtClean="0"/>
              <a:t>However, the difference between the two groups </a:t>
            </a:r>
            <a:r>
              <a:rPr lang="en-US" sz="2000" b="1" u="sng" dirty="0" smtClean="0"/>
              <a:t>failed to reach statistical significance</a:t>
            </a:r>
            <a:r>
              <a:rPr lang="en-US" sz="2000" dirty="0" smtClean="0"/>
              <a:t> / </a:t>
            </a:r>
            <a:r>
              <a:rPr lang="en-US" sz="2000" b="1" u="sng" dirty="0" smtClean="0"/>
              <a:t>did not turn out to be of statistical significance</a:t>
            </a:r>
            <a:r>
              <a:rPr lang="en-US" sz="2000" dirty="0" smtClean="0"/>
              <a:t>. </a:t>
            </a:r>
            <a:endParaRPr lang="en-US" sz="2000" b="1" u="sng" dirty="0"/>
          </a:p>
          <a:p>
            <a:r>
              <a:rPr lang="en-US" sz="2000" dirty="0" smtClean="0"/>
              <a:t>The </a:t>
            </a:r>
            <a:r>
              <a:rPr lang="en-US" sz="2000" u="sng" dirty="0" smtClean="0"/>
              <a:t>findings from the study illustrated</a:t>
            </a:r>
            <a:r>
              <a:rPr lang="en-US" sz="2000" dirty="0" smtClean="0"/>
              <a:t> how …… . </a:t>
            </a:r>
            <a:endParaRPr lang="en-US" sz="2000" u="sng" dirty="0" smtClean="0"/>
          </a:p>
          <a:p>
            <a:r>
              <a:rPr lang="en-US" sz="2000" u="sng" dirty="0" smtClean="0"/>
              <a:t>Significant differences were found</a:t>
            </a:r>
            <a:r>
              <a:rPr lang="en-US" sz="2000" dirty="0" smtClean="0"/>
              <a:t> between …… and …… groups </a:t>
            </a:r>
            <a:r>
              <a:rPr lang="en-US" sz="2000" u="sng" dirty="0" smtClean="0"/>
              <a:t>in favor of the latter</a:t>
            </a:r>
            <a:r>
              <a:rPr lang="en-US" sz="2000" dirty="0" smtClean="0"/>
              <a:t> on the variables of ……, ……, and …… .</a:t>
            </a:r>
          </a:p>
        </p:txBody>
      </p:sp>
    </p:spTree>
    <p:extLst>
      <p:ext uri="{BB962C8B-B14F-4D97-AF65-F5344CB8AC3E}">
        <p14:creationId xmlns:p14="http://schemas.microsoft.com/office/powerpoint/2010/main" val="4199296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084" y="123825"/>
            <a:ext cx="8596668" cy="819150"/>
          </a:xfrm>
        </p:spPr>
        <p:txBody>
          <a:bodyPr>
            <a:normAutofit/>
          </a:bodyPr>
          <a:lstStyle/>
          <a:p>
            <a:r>
              <a:rPr lang="en-US" sz="3400" dirty="0"/>
              <a:t>The Language of Abstracts: </a:t>
            </a:r>
            <a:r>
              <a:rPr lang="en-US" sz="3400" dirty="0" smtClean="0"/>
              <a:t>IMPLICATIONS</a:t>
            </a:r>
            <a:endParaRPr lang="en-US" sz="3400" dirty="0"/>
          </a:p>
        </p:txBody>
      </p:sp>
      <p:sp>
        <p:nvSpPr>
          <p:cNvPr id="3" name="Content Placeholder 2"/>
          <p:cNvSpPr>
            <a:spLocks noGrp="1"/>
          </p:cNvSpPr>
          <p:nvPr>
            <p:ph idx="1"/>
          </p:nvPr>
        </p:nvSpPr>
        <p:spPr>
          <a:xfrm>
            <a:off x="677334" y="1047751"/>
            <a:ext cx="8596668" cy="4076699"/>
          </a:xfrm>
        </p:spPr>
        <p:txBody>
          <a:bodyPr>
            <a:normAutofit/>
          </a:bodyPr>
          <a:lstStyle/>
          <a:p>
            <a:r>
              <a:rPr lang="en-US" sz="2200" dirty="0" smtClean="0"/>
              <a:t>The </a:t>
            </a:r>
            <a:r>
              <a:rPr lang="en-US" sz="2200" u="sng" dirty="0" smtClean="0"/>
              <a:t>results</a:t>
            </a:r>
            <a:r>
              <a:rPr lang="en-US" sz="2200" dirty="0" smtClean="0"/>
              <a:t> of the study </a:t>
            </a:r>
            <a:r>
              <a:rPr lang="en-US" sz="2200" u="sng" dirty="0" smtClean="0"/>
              <a:t>suggest that</a:t>
            </a:r>
            <a:r>
              <a:rPr lang="en-US" sz="2200" dirty="0" smtClean="0"/>
              <a:t> using …… leads to …… .</a:t>
            </a:r>
          </a:p>
          <a:p>
            <a:r>
              <a:rPr lang="en-US" sz="2200" dirty="0" smtClean="0"/>
              <a:t>The </a:t>
            </a:r>
            <a:r>
              <a:rPr lang="en-US" sz="2200" dirty="0"/>
              <a:t>findings </a:t>
            </a:r>
            <a:r>
              <a:rPr lang="en-US" sz="2200" u="sng" dirty="0"/>
              <a:t>provide support for</a:t>
            </a:r>
            <a:r>
              <a:rPr lang="en-US" sz="2200" dirty="0"/>
              <a:t> …… </a:t>
            </a:r>
            <a:r>
              <a:rPr lang="en-US" sz="2200" dirty="0" smtClean="0"/>
              <a:t>.</a:t>
            </a:r>
          </a:p>
          <a:p>
            <a:r>
              <a:rPr lang="en-US" sz="2200" dirty="0" smtClean="0"/>
              <a:t>The results </a:t>
            </a:r>
            <a:r>
              <a:rPr lang="en-US" sz="2200" u="sng" dirty="0" smtClean="0"/>
              <a:t>support the prediction that</a:t>
            </a:r>
            <a:r>
              <a:rPr lang="en-US" sz="2200" dirty="0" smtClean="0"/>
              <a:t> …… .</a:t>
            </a:r>
          </a:p>
          <a:p>
            <a:r>
              <a:rPr lang="en-US" sz="2200" dirty="0" smtClean="0"/>
              <a:t>The findings </a:t>
            </a:r>
            <a:r>
              <a:rPr lang="en-US" sz="2200" b="1" u="sng" dirty="0" smtClean="0"/>
              <a:t>offer insight into</a:t>
            </a:r>
            <a:r>
              <a:rPr lang="en-US" sz="2200" dirty="0" smtClean="0"/>
              <a:t> ……. .</a:t>
            </a:r>
          </a:p>
          <a:p>
            <a:r>
              <a:rPr lang="en-US" sz="2200" dirty="0" smtClean="0"/>
              <a:t>The results </a:t>
            </a:r>
            <a:r>
              <a:rPr lang="en-US" sz="2200" b="1" u="sng" dirty="0" smtClean="0"/>
              <a:t>prompt a re-thinking of </a:t>
            </a:r>
            <a:r>
              <a:rPr lang="en-US" sz="2200" dirty="0" smtClean="0"/>
              <a:t>……. .</a:t>
            </a:r>
          </a:p>
          <a:p>
            <a:r>
              <a:rPr lang="en-US" sz="2200" b="1" u="sng" dirty="0" smtClean="0"/>
              <a:t>It could be construed/ concluded/ inferred</a:t>
            </a:r>
            <a:r>
              <a:rPr lang="en-US" sz="2200" dirty="0" smtClean="0"/>
              <a:t> from the results of the study that …….</a:t>
            </a:r>
          </a:p>
          <a:p>
            <a:r>
              <a:rPr lang="en-US" sz="2200" b="1" u="sng" dirty="0" smtClean="0"/>
              <a:t>The study bears several implications for </a:t>
            </a:r>
            <a:r>
              <a:rPr lang="en-US" sz="2200" dirty="0" smtClean="0"/>
              <a:t>L2 writing: ……</a:t>
            </a:r>
            <a:endParaRPr lang="en-US" sz="2200" dirty="0"/>
          </a:p>
        </p:txBody>
      </p:sp>
    </p:spTree>
    <p:extLst>
      <p:ext uri="{BB962C8B-B14F-4D97-AF65-F5344CB8AC3E}">
        <p14:creationId xmlns:p14="http://schemas.microsoft.com/office/powerpoint/2010/main" val="2805813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a:xfrm>
            <a:off x="677334" y="1381991"/>
            <a:ext cx="8596668" cy="4659371"/>
          </a:xfrm>
        </p:spPr>
        <p:txBody>
          <a:bodyPr>
            <a:normAutofit lnSpcReduction="10000"/>
          </a:bodyPr>
          <a:lstStyle/>
          <a:p>
            <a:pPr marL="0" indent="0" algn="ctr">
              <a:buNone/>
            </a:pPr>
            <a:r>
              <a:rPr lang="en-US" dirty="0" smtClean="0"/>
              <a:t>	</a:t>
            </a:r>
            <a:r>
              <a:rPr lang="en-US" sz="2800" dirty="0" smtClean="0"/>
              <a:t>Typical Moves in INTRODUCTION:</a:t>
            </a:r>
          </a:p>
          <a:p>
            <a:pPr marL="0" indent="0" algn="ctr">
              <a:buNone/>
            </a:pPr>
            <a:endParaRPr lang="en-US" sz="2800" dirty="0" smtClean="0"/>
          </a:p>
          <a:p>
            <a:r>
              <a:rPr lang="en-US" sz="4000" dirty="0" smtClean="0"/>
              <a:t>Establishing a research territory</a:t>
            </a:r>
          </a:p>
          <a:p>
            <a:endParaRPr lang="en-US" sz="4000" dirty="0" smtClean="0"/>
          </a:p>
          <a:p>
            <a:r>
              <a:rPr lang="en-US" sz="4000" dirty="0" smtClean="0"/>
              <a:t>Establishing a niche</a:t>
            </a:r>
          </a:p>
          <a:p>
            <a:endParaRPr lang="en-US" sz="4000" dirty="0" smtClean="0"/>
          </a:p>
          <a:p>
            <a:r>
              <a:rPr lang="en-US" sz="4000" dirty="0" smtClean="0"/>
              <a:t>Occupying the niche</a:t>
            </a:r>
            <a:endParaRPr lang="en-US" sz="4000" dirty="0"/>
          </a:p>
        </p:txBody>
      </p:sp>
    </p:spTree>
    <p:extLst>
      <p:ext uri="{BB962C8B-B14F-4D97-AF65-F5344CB8AC3E}">
        <p14:creationId xmlns:p14="http://schemas.microsoft.com/office/powerpoint/2010/main" val="3634995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Establishing a Research Territory</a:t>
            </a:r>
            <a:endParaRPr lang="en-US" dirty="0"/>
          </a:p>
        </p:txBody>
      </p:sp>
      <p:sp>
        <p:nvSpPr>
          <p:cNvPr id="3" name="Content Placeholder 2"/>
          <p:cNvSpPr>
            <a:spLocks noGrp="1"/>
          </p:cNvSpPr>
          <p:nvPr>
            <p:ph idx="1"/>
          </p:nvPr>
        </p:nvSpPr>
        <p:spPr>
          <a:xfrm>
            <a:off x="677334" y="1371601"/>
            <a:ext cx="8596668" cy="4669762"/>
          </a:xfrm>
        </p:spPr>
        <p:txBody>
          <a:bodyPr>
            <a:noAutofit/>
          </a:bodyPr>
          <a:lstStyle/>
          <a:p>
            <a:r>
              <a:rPr lang="en-US" sz="2400" dirty="0" smtClean="0"/>
              <a:t>By showing that the general area is important, central, interesting, problematic, or relevant (OPTIONAL); </a:t>
            </a:r>
            <a:r>
              <a:rPr lang="en-US" sz="2000" dirty="0" smtClean="0"/>
              <a:t>verb tenses: simple present (since we write statements here which are generally accepted truth) or present perfect (since we write about the truth which continues up to the present moment)</a:t>
            </a:r>
          </a:p>
          <a:p>
            <a:r>
              <a:rPr lang="en-US" sz="2400" dirty="0" smtClean="0"/>
              <a:t>By providing background information about the topic (OPTIONAL)</a:t>
            </a:r>
          </a:p>
          <a:p>
            <a:r>
              <a:rPr lang="en-US" sz="2400" dirty="0" smtClean="0"/>
              <a:t>By introducing and reviewing items of previous research in the area (OBLIGATORY)</a:t>
            </a:r>
          </a:p>
          <a:p>
            <a:r>
              <a:rPr lang="en-US" sz="2400" dirty="0" smtClean="0"/>
              <a:t>By defining the key terms (OPTIONAL)</a:t>
            </a:r>
            <a:endParaRPr lang="en-US" sz="2400" dirty="0"/>
          </a:p>
        </p:txBody>
      </p:sp>
    </p:spTree>
    <p:extLst>
      <p:ext uri="{BB962C8B-B14F-4D97-AF65-F5344CB8AC3E}">
        <p14:creationId xmlns:p14="http://schemas.microsoft.com/office/powerpoint/2010/main" val="2489711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Establishing a Niche</a:t>
            </a:r>
            <a:endParaRPr lang="en-US" dirty="0"/>
          </a:p>
        </p:txBody>
      </p:sp>
      <p:sp>
        <p:nvSpPr>
          <p:cNvPr id="3" name="Content Placeholder 2"/>
          <p:cNvSpPr>
            <a:spLocks noGrp="1"/>
          </p:cNvSpPr>
          <p:nvPr>
            <p:ph idx="1"/>
          </p:nvPr>
        </p:nvSpPr>
        <p:spPr>
          <a:xfrm>
            <a:off x="592282" y="1371600"/>
            <a:ext cx="8681720" cy="4894117"/>
          </a:xfrm>
        </p:spPr>
        <p:txBody>
          <a:bodyPr>
            <a:noAutofit/>
          </a:bodyPr>
          <a:lstStyle/>
          <a:p>
            <a:r>
              <a:rPr lang="en-US" sz="2400" dirty="0" smtClean="0"/>
              <a:t>By indicating a gap in the previous research, raising a question about it, or extending previous knowledge in some way (OBLIGATORY)</a:t>
            </a:r>
          </a:p>
          <a:p>
            <a:r>
              <a:rPr lang="en-US" sz="2400" dirty="0" smtClean="0"/>
              <a:t>By identifying a problem or need (OPTIONAL)</a:t>
            </a:r>
          </a:p>
          <a:p>
            <a:r>
              <a:rPr lang="en-US" sz="2400" dirty="0" smtClean="0"/>
              <a:t>Language is evaluative in a negative way: disregard; failed to consider; ignored; is limited to; misinterpret; neglect to consider; suffer from; controversial; incomplete; inconclusive; misguided; questionable; unconvincing; unsatisfactory; little information/ attention/ work/ data/ research; few studies/ investigations/ research/ attempts; it remains unclear; None of these studies/ findings/ calculations </a:t>
            </a:r>
            <a:endParaRPr lang="en-US" sz="2400" dirty="0"/>
          </a:p>
        </p:txBody>
      </p:sp>
    </p:spTree>
    <p:extLst>
      <p:ext uri="{BB962C8B-B14F-4D97-AF65-F5344CB8AC3E}">
        <p14:creationId xmlns:p14="http://schemas.microsoft.com/office/powerpoint/2010/main" val="3221602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63336"/>
          </a:xfrm>
        </p:spPr>
        <p:txBody>
          <a:bodyPr/>
          <a:lstStyle/>
          <a:p>
            <a:pPr algn="ctr"/>
            <a:r>
              <a:rPr lang="en-US" dirty="0" smtClean="0"/>
              <a:t>Occupying the Niche</a:t>
            </a:r>
            <a:endParaRPr lang="en-US" dirty="0"/>
          </a:p>
        </p:txBody>
      </p:sp>
      <p:sp>
        <p:nvSpPr>
          <p:cNvPr id="3" name="Content Placeholder 2"/>
          <p:cNvSpPr>
            <a:spLocks noGrp="1"/>
          </p:cNvSpPr>
          <p:nvPr>
            <p:ph idx="1"/>
          </p:nvPr>
        </p:nvSpPr>
        <p:spPr>
          <a:xfrm>
            <a:off x="677334" y="1672937"/>
            <a:ext cx="8596668" cy="4368426"/>
          </a:xfrm>
        </p:spPr>
        <p:txBody>
          <a:bodyPr>
            <a:normAutofit/>
          </a:bodyPr>
          <a:lstStyle/>
          <a:p>
            <a:r>
              <a:rPr lang="en-US" sz="2800" dirty="0" smtClean="0"/>
              <a:t>By outlining purposes/ aims, or stating the nature of the present research, the research questions, or research hypotheses (OBLIGATORY)</a:t>
            </a:r>
          </a:p>
          <a:p>
            <a:r>
              <a:rPr lang="en-US" sz="2800" dirty="0" smtClean="0"/>
              <a:t>By stating the value of the present research (OPTIONAL)</a:t>
            </a:r>
          </a:p>
          <a:p>
            <a:r>
              <a:rPr lang="en-US" sz="2800" dirty="0" smtClean="0"/>
              <a:t>By outlining the structure of the study (OPTIONAL)</a:t>
            </a:r>
          </a:p>
          <a:p>
            <a:pPr>
              <a:buFont typeface="Wingdings" panose="05000000000000000000" pitchFamily="2" charset="2"/>
              <a:buChar char="§"/>
            </a:pPr>
            <a:r>
              <a:rPr lang="en-US" sz="2800" dirty="0" smtClean="0"/>
              <a:t>Among the 3 moves in INTRODUCTION, this is the shortest part</a:t>
            </a:r>
            <a:endParaRPr lang="en-US" sz="2800" dirty="0"/>
          </a:p>
        </p:txBody>
      </p:sp>
    </p:spTree>
    <p:extLst>
      <p:ext uri="{BB962C8B-B14F-4D97-AF65-F5344CB8AC3E}">
        <p14:creationId xmlns:p14="http://schemas.microsoft.com/office/powerpoint/2010/main" val="36265052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Precautions to Keep in Mind for Writing an Introduction</a:t>
            </a:r>
            <a:endParaRPr lang="en-US" dirty="0"/>
          </a:p>
        </p:txBody>
      </p:sp>
      <p:sp>
        <p:nvSpPr>
          <p:cNvPr id="3" name="Content Placeholder 2"/>
          <p:cNvSpPr>
            <a:spLocks noGrp="1"/>
          </p:cNvSpPr>
          <p:nvPr>
            <p:ph idx="1"/>
          </p:nvPr>
        </p:nvSpPr>
        <p:spPr/>
        <p:txBody>
          <a:bodyPr>
            <a:normAutofit/>
          </a:bodyPr>
          <a:lstStyle/>
          <a:p>
            <a:r>
              <a:rPr lang="en-US" sz="2800" dirty="0" smtClean="0"/>
              <a:t>Avoid writing a lengthy introduction; How long should the introduction be? Less than 2/3 of the Results Section.</a:t>
            </a:r>
          </a:p>
          <a:p>
            <a:r>
              <a:rPr lang="en-US" sz="2800" dirty="0" smtClean="0"/>
              <a:t>Cite recent references in the introduction</a:t>
            </a:r>
          </a:p>
          <a:p>
            <a:r>
              <a:rPr lang="en-US" sz="2800" dirty="0" smtClean="0"/>
              <a:t>If you invented or used novel instruments or methods, mention them in the Introduction and state the reasons why you used them</a:t>
            </a:r>
            <a:endParaRPr lang="en-US" sz="2800" dirty="0"/>
          </a:p>
        </p:txBody>
      </p:sp>
    </p:spTree>
    <p:extLst>
      <p:ext uri="{BB962C8B-B14F-4D97-AF65-F5344CB8AC3E}">
        <p14:creationId xmlns:p14="http://schemas.microsoft.com/office/powerpoint/2010/main" val="698695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Structure of a Research Paper</a:t>
            </a:r>
            <a:endParaRPr lang="en-US" dirty="0"/>
          </a:p>
        </p:txBody>
      </p:sp>
      <p:sp>
        <p:nvSpPr>
          <p:cNvPr id="3" name="Content Placeholder 2"/>
          <p:cNvSpPr>
            <a:spLocks noGrp="1"/>
          </p:cNvSpPr>
          <p:nvPr>
            <p:ph idx="1"/>
          </p:nvPr>
        </p:nvSpPr>
        <p:spPr>
          <a:xfrm>
            <a:off x="677334" y="1475509"/>
            <a:ext cx="8596668" cy="5247409"/>
          </a:xfrm>
        </p:spPr>
        <p:txBody>
          <a:bodyPr>
            <a:noAutofit/>
          </a:bodyPr>
          <a:lstStyle/>
          <a:p>
            <a:r>
              <a:rPr lang="en-US" sz="3000" dirty="0" smtClean="0"/>
              <a:t>Title page</a:t>
            </a:r>
          </a:p>
          <a:p>
            <a:r>
              <a:rPr lang="en-US" sz="3000" dirty="0" smtClean="0"/>
              <a:t>Abstract</a:t>
            </a:r>
          </a:p>
          <a:p>
            <a:r>
              <a:rPr lang="en-US" sz="3000" dirty="0" smtClean="0"/>
              <a:t>Introduction</a:t>
            </a:r>
          </a:p>
          <a:p>
            <a:r>
              <a:rPr lang="en-US" sz="3000" dirty="0" smtClean="0"/>
              <a:t>Literature Review</a:t>
            </a:r>
          </a:p>
          <a:p>
            <a:r>
              <a:rPr lang="en-US" sz="3000" dirty="0" smtClean="0"/>
              <a:t>Methodology</a:t>
            </a:r>
          </a:p>
          <a:p>
            <a:r>
              <a:rPr lang="en-US" sz="3000" dirty="0" smtClean="0"/>
              <a:t>Results</a:t>
            </a:r>
          </a:p>
          <a:p>
            <a:r>
              <a:rPr lang="en-US" sz="3000" dirty="0" smtClean="0"/>
              <a:t>Discussion and Conclusions</a:t>
            </a:r>
          </a:p>
          <a:p>
            <a:r>
              <a:rPr lang="en-US" sz="3000" dirty="0" smtClean="0"/>
              <a:t>References</a:t>
            </a:r>
          </a:p>
          <a:p>
            <a:r>
              <a:rPr lang="en-US" sz="3000" dirty="0" smtClean="0"/>
              <a:t>Appendix(</a:t>
            </a:r>
            <a:r>
              <a:rPr lang="en-US" sz="3000" dirty="0" err="1" smtClean="0"/>
              <a:t>es</a:t>
            </a:r>
            <a:r>
              <a:rPr lang="en-US" sz="3000" dirty="0" smtClean="0"/>
              <a:t>)</a:t>
            </a:r>
            <a:endParaRPr lang="en-US" sz="3000" dirty="0"/>
          </a:p>
        </p:txBody>
      </p:sp>
    </p:spTree>
    <p:extLst>
      <p:ext uri="{BB962C8B-B14F-4D97-AF65-F5344CB8AC3E}">
        <p14:creationId xmlns:p14="http://schemas.microsoft.com/office/powerpoint/2010/main" val="280195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1925"/>
            <a:ext cx="8596668" cy="781050"/>
          </a:xfrm>
        </p:spPr>
        <p:txBody>
          <a:bodyPr/>
          <a:lstStyle/>
          <a:p>
            <a:pPr algn="ctr"/>
            <a:r>
              <a:rPr lang="en-US" dirty="0" smtClean="0"/>
              <a:t>The Language of Introduction</a:t>
            </a:r>
            <a:endParaRPr lang="en-US" dirty="0"/>
          </a:p>
        </p:txBody>
      </p:sp>
      <p:sp>
        <p:nvSpPr>
          <p:cNvPr id="3" name="Content Placeholder 2"/>
          <p:cNvSpPr>
            <a:spLocks noGrp="1"/>
          </p:cNvSpPr>
          <p:nvPr>
            <p:ph idx="1"/>
          </p:nvPr>
        </p:nvSpPr>
        <p:spPr>
          <a:xfrm>
            <a:off x="677334" y="942975"/>
            <a:ext cx="8596668" cy="5098387"/>
          </a:xfrm>
        </p:spPr>
        <p:txBody>
          <a:bodyPr>
            <a:normAutofit/>
          </a:bodyPr>
          <a:lstStyle/>
          <a:p>
            <a:pPr>
              <a:buFont typeface="Wingdings" panose="05000000000000000000" pitchFamily="2" charset="2"/>
              <a:buChar char="§"/>
            </a:pPr>
            <a:r>
              <a:rPr lang="en-US" dirty="0" smtClean="0"/>
              <a:t>Over the past century, </a:t>
            </a:r>
            <a:r>
              <a:rPr lang="en-US" u="sng" dirty="0" smtClean="0"/>
              <a:t>there has been a dramatic increase in the number of studies which have focused on</a:t>
            </a:r>
            <a:r>
              <a:rPr lang="en-US" dirty="0" smtClean="0"/>
              <a:t> …… .</a:t>
            </a:r>
          </a:p>
          <a:p>
            <a:pPr>
              <a:buFont typeface="Wingdings" panose="05000000000000000000" pitchFamily="2" charset="2"/>
              <a:buChar char="§"/>
            </a:pPr>
            <a:r>
              <a:rPr lang="en-US" dirty="0" smtClean="0"/>
              <a:t>Tasks can be used in both ESL and EFL classes and for learners at different levels of proficiency.</a:t>
            </a:r>
          </a:p>
          <a:p>
            <a:pPr>
              <a:buFont typeface="Wingdings" panose="05000000000000000000" pitchFamily="2" charset="2"/>
              <a:buChar char="§"/>
            </a:pPr>
            <a:r>
              <a:rPr lang="en-US" dirty="0" smtClean="0"/>
              <a:t>A learning task </a:t>
            </a:r>
            <a:r>
              <a:rPr lang="en-US" u="sng" dirty="0" smtClean="0"/>
              <a:t>is a major component of</a:t>
            </a:r>
            <a:r>
              <a:rPr lang="en-US" dirty="0" smtClean="0"/>
              <a:t> many L2 classes today.</a:t>
            </a:r>
          </a:p>
          <a:p>
            <a:pPr>
              <a:buFont typeface="Wingdings" panose="05000000000000000000" pitchFamily="2" charset="2"/>
              <a:buChar char="§"/>
            </a:pPr>
            <a:r>
              <a:rPr lang="en-US" dirty="0" smtClean="0"/>
              <a:t>In the past 5 years, </a:t>
            </a:r>
            <a:r>
              <a:rPr lang="en-US" u="sng" dirty="0" smtClean="0"/>
              <a:t>an impressive research effort has been directed toward</a:t>
            </a:r>
            <a:r>
              <a:rPr lang="en-US" dirty="0" smtClean="0"/>
              <a:t> ..</a:t>
            </a:r>
          </a:p>
          <a:p>
            <a:pPr>
              <a:buFont typeface="Wingdings" panose="05000000000000000000" pitchFamily="2" charset="2"/>
              <a:buChar char="§"/>
            </a:pPr>
            <a:r>
              <a:rPr lang="en-US" dirty="0" smtClean="0"/>
              <a:t>Recently, </a:t>
            </a:r>
            <a:r>
              <a:rPr lang="en-US" u="sng" dirty="0" smtClean="0"/>
              <a:t>researchers have shown an increased interest in</a:t>
            </a:r>
            <a:r>
              <a:rPr lang="en-US" dirty="0" smtClean="0"/>
              <a:t> ……</a:t>
            </a:r>
          </a:p>
          <a:p>
            <a:pPr>
              <a:buFont typeface="Wingdings" panose="05000000000000000000" pitchFamily="2" charset="2"/>
              <a:buChar char="§"/>
            </a:pPr>
            <a:r>
              <a:rPr lang="en-US" dirty="0" smtClean="0"/>
              <a:t>…… </a:t>
            </a:r>
            <a:r>
              <a:rPr lang="en-US" u="sng" dirty="0" smtClean="0"/>
              <a:t>has generated considerable recent research interest </a:t>
            </a:r>
            <a:r>
              <a:rPr lang="en-US" dirty="0" smtClean="0"/>
              <a:t>in the last decades.</a:t>
            </a:r>
          </a:p>
          <a:p>
            <a:pPr>
              <a:buFont typeface="Wingdings" panose="05000000000000000000" pitchFamily="2" charset="2"/>
              <a:buChar char="§"/>
            </a:pPr>
            <a:r>
              <a:rPr lang="en-US" dirty="0" smtClean="0"/>
              <a:t>…… </a:t>
            </a:r>
            <a:r>
              <a:rPr lang="en-US" u="sng" dirty="0" smtClean="0"/>
              <a:t>has received much attention</a:t>
            </a:r>
            <a:r>
              <a:rPr lang="en-US" dirty="0" smtClean="0"/>
              <a:t> in the recent years.</a:t>
            </a:r>
          </a:p>
          <a:p>
            <a:pPr>
              <a:buFont typeface="Wingdings" panose="05000000000000000000" pitchFamily="2" charset="2"/>
              <a:buChar char="§"/>
            </a:pPr>
            <a:r>
              <a:rPr lang="en-US" u="sng" dirty="0" smtClean="0"/>
              <a:t>One of the most significant current discussions </a:t>
            </a:r>
            <a:r>
              <a:rPr lang="en-US" dirty="0" smtClean="0"/>
              <a:t>in …… has been …..</a:t>
            </a:r>
          </a:p>
          <a:p>
            <a:pPr>
              <a:buFont typeface="Wingdings" panose="05000000000000000000" pitchFamily="2" charset="2"/>
              <a:buChar char="§"/>
            </a:pPr>
            <a:r>
              <a:rPr lang="en-US" u="sng" dirty="0" smtClean="0"/>
              <a:t>Recent developments </a:t>
            </a:r>
            <a:r>
              <a:rPr lang="en-US" dirty="0" smtClean="0"/>
              <a:t>in the field of …… </a:t>
            </a:r>
            <a:r>
              <a:rPr lang="en-US" u="sng" dirty="0" smtClean="0"/>
              <a:t>have led to a renewed interest in </a:t>
            </a:r>
            <a:r>
              <a:rPr lang="en-US" dirty="0" smtClean="0"/>
              <a:t>……</a:t>
            </a:r>
          </a:p>
          <a:p>
            <a:pPr>
              <a:buFont typeface="Wingdings" panose="05000000000000000000" pitchFamily="2" charset="2"/>
              <a:buChar char="§"/>
            </a:pPr>
            <a:r>
              <a:rPr lang="en-US" dirty="0" smtClean="0"/>
              <a:t>Recent developments in …… </a:t>
            </a:r>
            <a:r>
              <a:rPr lang="en-US" u="sng" dirty="0" smtClean="0"/>
              <a:t>have heightened the need for </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5795000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Literature Review</a:t>
            </a:r>
            <a:endParaRPr lang="en-US" dirty="0"/>
          </a:p>
        </p:txBody>
      </p:sp>
      <p:sp>
        <p:nvSpPr>
          <p:cNvPr id="3" name="Content Placeholder 2"/>
          <p:cNvSpPr>
            <a:spLocks noGrp="1"/>
          </p:cNvSpPr>
          <p:nvPr>
            <p:ph idx="1"/>
          </p:nvPr>
        </p:nvSpPr>
        <p:spPr>
          <a:xfrm>
            <a:off x="677334" y="1517073"/>
            <a:ext cx="8596668" cy="5060372"/>
          </a:xfrm>
        </p:spPr>
        <p:txBody>
          <a:bodyPr>
            <a:normAutofit lnSpcReduction="10000"/>
          </a:bodyPr>
          <a:lstStyle/>
          <a:p>
            <a:pPr marL="0" indent="0">
              <a:buNone/>
            </a:pPr>
            <a:r>
              <a:rPr lang="en-US" dirty="0" smtClean="0"/>
              <a:t>	</a:t>
            </a:r>
            <a:r>
              <a:rPr lang="en-US" dirty="0" err="1" smtClean="0"/>
              <a:t>LR</a:t>
            </a:r>
            <a:r>
              <a:rPr lang="en-US" dirty="0" smtClean="0"/>
              <a:t> Should focus on:</a:t>
            </a:r>
            <a:endParaRPr lang="en-US" sz="2600" dirty="0" smtClean="0"/>
          </a:p>
          <a:p>
            <a:r>
              <a:rPr lang="en-US" sz="2600" dirty="0" smtClean="0"/>
              <a:t>The key issues which underlie the research project</a:t>
            </a:r>
          </a:p>
          <a:p>
            <a:r>
              <a:rPr lang="en-US" sz="2600" dirty="0" smtClean="0"/>
              <a:t>The major findings on the research topic, by whom and when</a:t>
            </a:r>
          </a:p>
          <a:p>
            <a:r>
              <a:rPr lang="en-US" sz="2600" dirty="0" smtClean="0"/>
              <a:t>The main points of view and controversies that surround the issue under investigation</a:t>
            </a:r>
          </a:p>
          <a:p>
            <a:r>
              <a:rPr lang="en-US" sz="2600" dirty="0" smtClean="0"/>
              <a:t>A critical evaluation of these issues, indicating strengths and weaknesses of previous studies on the topic]general conclusions about the state of the art at the time of writing, including what research still needs to be done; that is, the gap that still remains in the research that the study will aim to fill.</a:t>
            </a:r>
            <a:endParaRPr lang="en-US" sz="2600" dirty="0"/>
          </a:p>
        </p:txBody>
      </p:sp>
    </p:spTree>
    <p:extLst>
      <p:ext uri="{BB962C8B-B14F-4D97-AF65-F5344CB8AC3E}">
        <p14:creationId xmlns:p14="http://schemas.microsoft.com/office/powerpoint/2010/main" val="36654904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Arrangement of Materials in the </a:t>
            </a:r>
            <a:r>
              <a:rPr lang="en-US" dirty="0" err="1" smtClean="0"/>
              <a:t>LR</a:t>
            </a:r>
            <a:endParaRPr lang="en-US" dirty="0"/>
          </a:p>
        </p:txBody>
      </p:sp>
      <p:sp>
        <p:nvSpPr>
          <p:cNvPr id="3" name="Content Placeholder 2"/>
          <p:cNvSpPr>
            <a:spLocks noGrp="1"/>
          </p:cNvSpPr>
          <p:nvPr>
            <p:ph idx="1"/>
          </p:nvPr>
        </p:nvSpPr>
        <p:spPr/>
        <p:txBody>
          <a:bodyPr>
            <a:normAutofit/>
          </a:bodyPr>
          <a:lstStyle/>
          <a:p>
            <a:r>
              <a:rPr lang="en-US" sz="2400" dirty="0" smtClean="0"/>
              <a:t>According to the various questions to be asked</a:t>
            </a:r>
          </a:p>
          <a:p>
            <a:r>
              <a:rPr lang="en-US" sz="2400" dirty="0" smtClean="0"/>
              <a:t>According to the various topics and subtopics that are central to the study</a:t>
            </a:r>
          </a:p>
          <a:p>
            <a:r>
              <a:rPr lang="en-US" sz="2400" dirty="0" smtClean="0"/>
              <a:t>According to the certain variables in the study</a:t>
            </a:r>
          </a:p>
          <a:p>
            <a:r>
              <a:rPr lang="en-US" sz="2400" dirty="0" smtClean="0"/>
              <a:t>Chronologically from oldest to more recent research</a:t>
            </a:r>
          </a:p>
          <a:p>
            <a:r>
              <a:rPr lang="en-US" sz="2400" dirty="0" smtClean="0"/>
              <a:t>According to different points of view</a:t>
            </a:r>
          </a:p>
          <a:p>
            <a:r>
              <a:rPr lang="en-US" sz="2400" dirty="0" smtClean="0"/>
              <a:t>A combination of these</a:t>
            </a:r>
            <a:endParaRPr lang="en-US" sz="2400" dirty="0"/>
          </a:p>
        </p:txBody>
      </p:sp>
    </p:spTree>
    <p:extLst>
      <p:ext uri="{BB962C8B-B14F-4D97-AF65-F5344CB8AC3E}">
        <p14:creationId xmlns:p14="http://schemas.microsoft.com/office/powerpoint/2010/main" val="2357565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Providing Background Information, You Need to Ask:</a:t>
            </a:r>
            <a:endParaRPr lang="en-US" dirty="0"/>
          </a:p>
        </p:txBody>
      </p:sp>
      <p:sp>
        <p:nvSpPr>
          <p:cNvPr id="3" name="Content Placeholder 2"/>
          <p:cNvSpPr>
            <a:spLocks noGrp="1"/>
          </p:cNvSpPr>
          <p:nvPr>
            <p:ph idx="1"/>
          </p:nvPr>
        </p:nvSpPr>
        <p:spPr/>
        <p:txBody>
          <a:bodyPr>
            <a:normAutofit/>
          </a:bodyPr>
          <a:lstStyle/>
          <a:p>
            <a:r>
              <a:rPr lang="en-US" sz="2400" dirty="0" smtClean="0"/>
              <a:t>Who carried out the research?</a:t>
            </a:r>
          </a:p>
          <a:p>
            <a:r>
              <a:rPr lang="en-US" sz="2400" dirty="0" smtClean="0"/>
              <a:t>Who were the subjects of the research?</a:t>
            </a:r>
          </a:p>
          <a:p>
            <a:r>
              <a:rPr lang="en-US" sz="2400" dirty="0" smtClean="0"/>
              <a:t>Why was it carried out?</a:t>
            </a:r>
          </a:p>
          <a:p>
            <a:r>
              <a:rPr lang="en-US" sz="2400" dirty="0" smtClean="0"/>
              <a:t>Where was it carried out?</a:t>
            </a:r>
          </a:p>
          <a:p>
            <a:r>
              <a:rPr lang="en-US" sz="2400" dirty="0" smtClean="0"/>
              <a:t>How was it carried out?</a:t>
            </a:r>
          </a:p>
          <a:p>
            <a:r>
              <a:rPr lang="en-US" sz="2400" dirty="0" smtClean="0"/>
              <a:t>When was the research published?</a:t>
            </a:r>
          </a:p>
          <a:p>
            <a:r>
              <a:rPr lang="en-US" sz="2400" dirty="0" smtClean="0"/>
              <a:t>What was the results of the study?</a:t>
            </a:r>
            <a:endParaRPr lang="en-US" sz="2400" dirty="0"/>
          </a:p>
        </p:txBody>
      </p:sp>
    </p:spTree>
    <p:extLst>
      <p:ext uri="{BB962C8B-B14F-4D97-AF65-F5344CB8AC3E}">
        <p14:creationId xmlns:p14="http://schemas.microsoft.com/office/powerpoint/2010/main" val="20510287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Verbs Often Used in the </a:t>
            </a:r>
            <a:r>
              <a:rPr lang="en-US" dirty="0" err="1" smtClean="0"/>
              <a:t>LR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1363684"/>
              </p:ext>
            </p:extLst>
          </p:nvPr>
        </p:nvGraphicFramePr>
        <p:xfrm>
          <a:off x="677863" y="2160588"/>
          <a:ext cx="8596312" cy="2961640"/>
        </p:xfrm>
        <a:graphic>
          <a:graphicData uri="http://schemas.openxmlformats.org/drawingml/2006/table">
            <a:tbl>
              <a:tblPr firstRow="1" bandRow="1">
                <a:tableStyleId>{5C22544A-7EE6-4342-B048-85BDC9FD1C3A}</a:tableStyleId>
              </a:tblPr>
              <a:tblGrid>
                <a:gridCol w="2149078"/>
                <a:gridCol w="2149078"/>
                <a:gridCol w="2149078"/>
                <a:gridCol w="2149078"/>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05290">
                <a:tc>
                  <a:txBody>
                    <a:bodyPr/>
                    <a:lstStyle/>
                    <a:p>
                      <a:r>
                        <a:rPr lang="en-US" dirty="0" smtClean="0"/>
                        <a:t>Point out</a:t>
                      </a:r>
                      <a:endParaRPr lang="en-US" dirty="0"/>
                    </a:p>
                  </a:txBody>
                  <a:tcPr/>
                </a:tc>
                <a:tc>
                  <a:txBody>
                    <a:bodyPr/>
                    <a:lstStyle/>
                    <a:p>
                      <a:r>
                        <a:rPr lang="en-US" dirty="0" smtClean="0"/>
                        <a:t>Observe</a:t>
                      </a:r>
                      <a:endParaRPr lang="en-US" dirty="0"/>
                    </a:p>
                  </a:txBody>
                  <a:tcPr/>
                </a:tc>
                <a:tc>
                  <a:txBody>
                    <a:bodyPr/>
                    <a:lstStyle/>
                    <a:p>
                      <a:r>
                        <a:rPr lang="en-US" dirty="0" smtClean="0"/>
                        <a:t>Affirm</a:t>
                      </a:r>
                      <a:endParaRPr lang="en-US" dirty="0"/>
                    </a:p>
                  </a:txBody>
                  <a:tcPr/>
                </a:tc>
                <a:tc>
                  <a:txBody>
                    <a:bodyPr/>
                    <a:lstStyle/>
                    <a:p>
                      <a:r>
                        <a:rPr lang="en-US" dirty="0" smtClean="0"/>
                        <a:t>(cast) doubt (on)</a:t>
                      </a:r>
                      <a:endParaRPr lang="en-US" dirty="0"/>
                    </a:p>
                  </a:txBody>
                  <a:tcPr/>
                </a:tc>
              </a:tr>
              <a:tr h="370840">
                <a:tc>
                  <a:txBody>
                    <a:bodyPr/>
                    <a:lstStyle/>
                    <a:p>
                      <a:r>
                        <a:rPr lang="en-US" dirty="0" smtClean="0"/>
                        <a:t>Propose</a:t>
                      </a:r>
                      <a:endParaRPr lang="en-US" dirty="0"/>
                    </a:p>
                  </a:txBody>
                  <a:tcPr/>
                </a:tc>
                <a:tc>
                  <a:txBody>
                    <a:bodyPr/>
                    <a:lstStyle/>
                    <a:p>
                      <a:r>
                        <a:rPr lang="en-US" dirty="0" smtClean="0"/>
                        <a:t>Describe</a:t>
                      </a:r>
                      <a:endParaRPr lang="en-US" dirty="0"/>
                    </a:p>
                  </a:txBody>
                  <a:tcPr/>
                </a:tc>
                <a:tc>
                  <a:txBody>
                    <a:bodyPr/>
                    <a:lstStyle/>
                    <a:p>
                      <a:r>
                        <a:rPr lang="en-US" dirty="0" smtClean="0"/>
                        <a:t>State</a:t>
                      </a:r>
                      <a:endParaRPr lang="en-US" dirty="0"/>
                    </a:p>
                  </a:txBody>
                  <a:tcPr/>
                </a:tc>
                <a:tc>
                  <a:txBody>
                    <a:bodyPr/>
                    <a:lstStyle/>
                    <a:p>
                      <a:r>
                        <a:rPr lang="en-US" dirty="0" smtClean="0"/>
                        <a:t>(dis) Agree with</a:t>
                      </a:r>
                      <a:endParaRPr lang="en-US" dirty="0"/>
                    </a:p>
                  </a:txBody>
                  <a:tcPr/>
                </a:tc>
              </a:tr>
              <a:tr h="370840">
                <a:tc>
                  <a:txBody>
                    <a:bodyPr/>
                    <a:lstStyle/>
                    <a:p>
                      <a:r>
                        <a:rPr lang="en-US" dirty="0" smtClean="0"/>
                        <a:t>Add</a:t>
                      </a:r>
                      <a:endParaRPr lang="en-US" dirty="0"/>
                    </a:p>
                  </a:txBody>
                  <a:tcPr/>
                </a:tc>
                <a:tc>
                  <a:txBody>
                    <a:bodyPr/>
                    <a:lstStyle/>
                    <a:p>
                      <a:r>
                        <a:rPr lang="en-US" dirty="0" smtClean="0"/>
                        <a:t>Assert</a:t>
                      </a:r>
                      <a:endParaRPr lang="en-US" dirty="0"/>
                    </a:p>
                  </a:txBody>
                  <a:tcPr/>
                </a:tc>
                <a:tc>
                  <a:txBody>
                    <a:bodyPr/>
                    <a:lstStyle/>
                    <a:p>
                      <a:r>
                        <a:rPr lang="en-US" dirty="0" smtClean="0"/>
                        <a:t>Report</a:t>
                      </a:r>
                      <a:endParaRPr lang="en-US" dirty="0"/>
                    </a:p>
                  </a:txBody>
                  <a:tcPr/>
                </a:tc>
                <a:tc>
                  <a:txBody>
                    <a:bodyPr/>
                    <a:lstStyle/>
                    <a:p>
                      <a:r>
                        <a:rPr lang="en-US" dirty="0" smtClean="0"/>
                        <a:t>Present</a:t>
                      </a:r>
                      <a:endParaRPr lang="en-US" dirty="0"/>
                    </a:p>
                  </a:txBody>
                  <a:tcPr/>
                </a:tc>
              </a:tr>
              <a:tr h="370840">
                <a:tc>
                  <a:txBody>
                    <a:bodyPr/>
                    <a:lstStyle/>
                    <a:p>
                      <a:r>
                        <a:rPr lang="en-US" dirty="0" smtClean="0"/>
                        <a:t>Indicate</a:t>
                      </a:r>
                      <a:endParaRPr lang="en-US" dirty="0"/>
                    </a:p>
                  </a:txBody>
                  <a:tcPr/>
                </a:tc>
                <a:tc>
                  <a:txBody>
                    <a:bodyPr/>
                    <a:lstStyle/>
                    <a:p>
                      <a:r>
                        <a:rPr lang="en-US" dirty="0" smtClean="0"/>
                        <a:t>Support</a:t>
                      </a:r>
                      <a:endParaRPr lang="en-US" dirty="0"/>
                    </a:p>
                  </a:txBody>
                  <a:tcPr/>
                </a:tc>
                <a:tc>
                  <a:txBody>
                    <a:bodyPr/>
                    <a:lstStyle/>
                    <a:p>
                      <a:r>
                        <a:rPr lang="en-US" dirty="0" smtClean="0"/>
                        <a:t>Explain</a:t>
                      </a:r>
                      <a:endParaRPr lang="en-US" dirty="0"/>
                    </a:p>
                  </a:txBody>
                  <a:tcPr/>
                </a:tc>
                <a:tc>
                  <a:txBody>
                    <a:bodyPr/>
                    <a:lstStyle/>
                    <a:p>
                      <a:r>
                        <a:rPr lang="en-US" dirty="0" smtClean="0"/>
                        <a:t>Dispute</a:t>
                      </a:r>
                      <a:endParaRPr lang="en-US" dirty="0"/>
                    </a:p>
                  </a:txBody>
                  <a:tcPr/>
                </a:tc>
              </a:tr>
              <a:tr h="370840">
                <a:tc>
                  <a:txBody>
                    <a:bodyPr/>
                    <a:lstStyle/>
                    <a:p>
                      <a:r>
                        <a:rPr lang="en-US" dirty="0" smtClean="0"/>
                        <a:t>Maintain</a:t>
                      </a:r>
                      <a:endParaRPr lang="en-US" dirty="0"/>
                    </a:p>
                  </a:txBody>
                  <a:tcPr/>
                </a:tc>
                <a:tc>
                  <a:txBody>
                    <a:bodyPr/>
                    <a:lstStyle/>
                    <a:p>
                      <a:r>
                        <a:rPr lang="en-US" dirty="0" smtClean="0"/>
                        <a:t>Contend</a:t>
                      </a:r>
                      <a:endParaRPr lang="en-US" dirty="0"/>
                    </a:p>
                  </a:txBody>
                  <a:tcPr/>
                </a:tc>
                <a:tc>
                  <a:txBody>
                    <a:bodyPr/>
                    <a:lstStyle/>
                    <a:p>
                      <a:r>
                        <a:rPr lang="en-US" dirty="0" smtClean="0"/>
                        <a:t>Hold</a:t>
                      </a:r>
                      <a:endParaRPr lang="en-US" dirty="0"/>
                    </a:p>
                  </a:txBody>
                  <a:tcPr/>
                </a:tc>
                <a:tc>
                  <a:txBody>
                    <a:bodyPr/>
                    <a:lstStyle/>
                    <a:p>
                      <a:r>
                        <a:rPr lang="en-US" dirty="0" smtClean="0"/>
                        <a:t>Claim</a:t>
                      </a:r>
                      <a:endParaRPr lang="en-US" dirty="0"/>
                    </a:p>
                  </a:txBody>
                  <a:tcPr/>
                </a:tc>
              </a:tr>
              <a:tr h="370840">
                <a:tc>
                  <a:txBody>
                    <a:bodyPr/>
                    <a:lstStyle/>
                    <a:p>
                      <a:r>
                        <a:rPr lang="en-US" dirty="0" smtClean="0"/>
                        <a:t>Recommend</a:t>
                      </a:r>
                      <a:endParaRPr lang="en-US" dirty="0"/>
                    </a:p>
                  </a:txBody>
                  <a:tcPr/>
                </a:tc>
                <a:tc>
                  <a:txBody>
                    <a:bodyPr/>
                    <a:lstStyle/>
                    <a:p>
                      <a:r>
                        <a:rPr lang="en-US" dirty="0" smtClean="0"/>
                        <a:t>Suggest</a:t>
                      </a:r>
                      <a:endParaRPr lang="en-US" dirty="0"/>
                    </a:p>
                  </a:txBody>
                  <a:tcPr/>
                </a:tc>
                <a:tc>
                  <a:txBody>
                    <a:bodyPr/>
                    <a:lstStyle/>
                    <a:p>
                      <a:r>
                        <a:rPr lang="en-US" dirty="0" smtClean="0"/>
                        <a:t>Question</a:t>
                      </a:r>
                      <a:endParaRPr lang="en-US" dirty="0"/>
                    </a:p>
                  </a:txBody>
                  <a:tcPr/>
                </a:tc>
                <a:tc>
                  <a:txBody>
                    <a:bodyPr/>
                    <a:lstStyle/>
                    <a:p>
                      <a:r>
                        <a:rPr lang="en-US" dirty="0" smtClean="0"/>
                        <a:t>Challenge</a:t>
                      </a:r>
                      <a:endParaRPr lang="en-US" dirty="0"/>
                    </a:p>
                  </a:txBody>
                  <a:tcPr/>
                </a:tc>
              </a:tr>
              <a:tr h="370840">
                <a:tc>
                  <a:txBody>
                    <a:bodyPr/>
                    <a:lstStyle/>
                    <a:p>
                      <a:r>
                        <a:rPr lang="en-US" dirty="0" smtClean="0"/>
                        <a:t>Argue</a:t>
                      </a:r>
                      <a:endParaRPr lang="en-US" dirty="0"/>
                    </a:p>
                  </a:txBody>
                  <a:tcPr/>
                </a:tc>
                <a:tc>
                  <a:txBody>
                    <a:bodyPr/>
                    <a:lstStyle/>
                    <a:p>
                      <a:r>
                        <a:rPr lang="en-US" dirty="0" smtClean="0"/>
                        <a:t>Believe</a:t>
                      </a:r>
                      <a:endParaRPr lang="en-US" dirty="0"/>
                    </a:p>
                  </a:txBody>
                  <a:tcPr/>
                </a:tc>
                <a:tc>
                  <a:txBody>
                    <a:bodyPr/>
                    <a:lstStyle/>
                    <a:p>
                      <a:r>
                        <a:rPr lang="en-US" dirty="0" smtClean="0"/>
                        <a:t>Identify</a:t>
                      </a:r>
                      <a:endParaRPr lang="en-US" dirty="0"/>
                    </a:p>
                  </a:txBody>
                  <a:tcPr/>
                </a:tc>
                <a:tc>
                  <a:txBody>
                    <a:bodyPr/>
                    <a:lstStyle/>
                    <a:p>
                      <a:r>
                        <a:rPr lang="en-US" dirty="0" smtClean="0"/>
                        <a:t>Dismiss</a:t>
                      </a:r>
                      <a:endParaRPr lang="en-US" dirty="0"/>
                    </a:p>
                  </a:txBody>
                  <a:tcPr/>
                </a:tc>
              </a:tr>
            </a:tbl>
          </a:graphicData>
        </a:graphic>
      </p:graphicFrame>
    </p:spTree>
    <p:extLst>
      <p:ext uri="{BB962C8B-B14F-4D97-AF65-F5344CB8AC3E}">
        <p14:creationId xmlns:p14="http://schemas.microsoft.com/office/powerpoint/2010/main" val="30767923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Critiquing Previous Research</a:t>
            </a:r>
            <a:endParaRPr lang="en-US" dirty="0"/>
          </a:p>
        </p:txBody>
      </p:sp>
      <p:sp>
        <p:nvSpPr>
          <p:cNvPr id="3" name="Content Placeholder 2"/>
          <p:cNvSpPr>
            <a:spLocks noGrp="1"/>
          </p:cNvSpPr>
          <p:nvPr>
            <p:ph idx="1"/>
          </p:nvPr>
        </p:nvSpPr>
        <p:spPr>
          <a:xfrm>
            <a:off x="677334" y="2160589"/>
            <a:ext cx="8596668" cy="4136302"/>
          </a:xfrm>
        </p:spPr>
        <p:txBody>
          <a:bodyPr>
            <a:noAutofit/>
          </a:bodyPr>
          <a:lstStyle/>
          <a:p>
            <a:r>
              <a:rPr lang="en-US" sz="2400" dirty="0" smtClean="0"/>
              <a:t>Is the research problem clearly stated?</a:t>
            </a:r>
          </a:p>
          <a:p>
            <a:r>
              <a:rPr lang="en-US" sz="2400" dirty="0" smtClean="0"/>
              <a:t>Are the variables clearly described and defined?</a:t>
            </a:r>
          </a:p>
          <a:p>
            <a:r>
              <a:rPr lang="en-US" sz="2400" dirty="0" smtClean="0"/>
              <a:t>Is the design of the study appropriate for the particular research question?</a:t>
            </a:r>
          </a:p>
          <a:p>
            <a:r>
              <a:rPr lang="en-US" sz="2400" dirty="0" smtClean="0"/>
              <a:t>Are the research instruments appropriate for the particular study?</a:t>
            </a:r>
          </a:p>
          <a:p>
            <a:r>
              <a:rPr lang="en-US" sz="2400" dirty="0" smtClean="0"/>
              <a:t>Are the data analysis procedures appropriate?</a:t>
            </a:r>
          </a:p>
          <a:p>
            <a:r>
              <a:rPr lang="en-US" sz="2400" dirty="0" smtClean="0"/>
              <a:t>Are the conclusions, implications, and recommendations warranted by the results?</a:t>
            </a:r>
            <a:endParaRPr lang="en-US" sz="2400" dirty="0"/>
          </a:p>
        </p:txBody>
      </p:sp>
    </p:spTree>
    <p:extLst>
      <p:ext uri="{BB962C8B-B14F-4D97-AF65-F5344CB8AC3E}">
        <p14:creationId xmlns:p14="http://schemas.microsoft.com/office/powerpoint/2010/main" val="811404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 Comment on Previous Research, You May Use:</a:t>
            </a:r>
            <a:endParaRPr lang="en-US" dirty="0"/>
          </a:p>
        </p:txBody>
      </p:sp>
      <p:sp>
        <p:nvSpPr>
          <p:cNvPr id="3" name="Content Placeholder 2"/>
          <p:cNvSpPr>
            <a:spLocks noGrp="1"/>
          </p:cNvSpPr>
          <p:nvPr>
            <p:ph idx="1"/>
          </p:nvPr>
        </p:nvSpPr>
        <p:spPr/>
        <p:txBody>
          <a:bodyPr>
            <a:normAutofit/>
          </a:bodyPr>
          <a:lstStyle/>
          <a:p>
            <a:r>
              <a:rPr lang="en-US" sz="3200" dirty="0" smtClean="0"/>
              <a:t>Hedges: might, perhaps, possible, likely</a:t>
            </a:r>
          </a:p>
          <a:p>
            <a:r>
              <a:rPr lang="en-US" sz="3200" dirty="0" smtClean="0"/>
              <a:t>Boosters: in fact, definitely, it is clear that</a:t>
            </a:r>
          </a:p>
          <a:p>
            <a:r>
              <a:rPr lang="en-US" sz="3200" dirty="0" smtClean="0"/>
              <a:t>Attitude markers: unfortunately, surprisingly, I agree</a:t>
            </a:r>
          </a:p>
          <a:p>
            <a:r>
              <a:rPr lang="en-US" sz="3200" dirty="0" smtClean="0"/>
              <a:t>Engagement markers: consider, note that, you can see that</a:t>
            </a:r>
            <a:endParaRPr lang="en-US" sz="3200" dirty="0"/>
          </a:p>
        </p:txBody>
      </p:sp>
    </p:spTree>
    <p:extLst>
      <p:ext uri="{BB962C8B-B14F-4D97-AF65-F5344CB8AC3E}">
        <p14:creationId xmlns:p14="http://schemas.microsoft.com/office/powerpoint/2010/main" val="28115759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Points to Keep in Mind for Writing </a:t>
            </a:r>
            <a:r>
              <a:rPr lang="en-US" dirty="0" err="1" smtClean="0"/>
              <a:t>LR</a:t>
            </a:r>
            <a:endParaRPr lang="en-US" dirty="0"/>
          </a:p>
        </p:txBody>
      </p:sp>
      <p:sp>
        <p:nvSpPr>
          <p:cNvPr id="3" name="Content Placeholder 2"/>
          <p:cNvSpPr>
            <a:spLocks noGrp="1"/>
          </p:cNvSpPr>
          <p:nvPr>
            <p:ph idx="1"/>
          </p:nvPr>
        </p:nvSpPr>
        <p:spPr>
          <a:xfrm>
            <a:off x="677334" y="1392383"/>
            <a:ext cx="8596668" cy="4648980"/>
          </a:xfrm>
        </p:spPr>
        <p:txBody>
          <a:bodyPr>
            <a:noAutofit/>
          </a:bodyPr>
          <a:lstStyle/>
          <a:p>
            <a:r>
              <a:rPr lang="en-US" sz="2400" dirty="0" smtClean="0"/>
              <a:t>Avoid plagiarism:</a:t>
            </a:r>
          </a:p>
          <a:p>
            <a:pPr>
              <a:buFont typeface="Wingdings" panose="05000000000000000000" pitchFamily="2" charset="2"/>
              <a:buChar char="§"/>
            </a:pPr>
            <a:r>
              <a:rPr lang="en-US" sz="2400" dirty="0" smtClean="0"/>
              <a:t>Change the word: studies =&gt; research     society =&gt; civilization mud =&gt; deposits </a:t>
            </a:r>
            <a:r>
              <a:rPr lang="en-US" sz="2400" dirty="0"/>
              <a:t> </a:t>
            </a:r>
            <a:r>
              <a:rPr lang="en-US" sz="2400" dirty="0" smtClean="0"/>
              <a:t>    inefficient =&gt; does not work</a:t>
            </a:r>
          </a:p>
          <a:p>
            <a:pPr>
              <a:buFont typeface="Wingdings" panose="05000000000000000000" pitchFamily="2" charset="2"/>
              <a:buChar char="§"/>
            </a:pPr>
            <a:r>
              <a:rPr lang="en-US" sz="2400" dirty="0" smtClean="0"/>
              <a:t>Change the word class: Egypt =&gt; Egyptian     mountainous regions =&gt; in the mountains</a:t>
            </a:r>
          </a:p>
          <a:p>
            <a:pPr>
              <a:buFont typeface="Wingdings" panose="05000000000000000000" pitchFamily="2" charset="2"/>
              <a:buChar char="§"/>
            </a:pPr>
            <a:r>
              <a:rPr lang="en-US" sz="2400" dirty="0" smtClean="0"/>
              <a:t>Change the word order: Ancient Egyptians collapsed when… =&gt; the collapse of Egyptian society began when…</a:t>
            </a:r>
            <a:endParaRPr lang="en-US" sz="2400" dirty="0"/>
          </a:p>
          <a:p>
            <a:r>
              <a:rPr lang="en-US" sz="2400" dirty="0" smtClean="0"/>
              <a:t>To remove unnecessary citations, you could write: Brainy et al. (1999) and references therein suggest that …. </a:t>
            </a:r>
            <a:endParaRPr lang="en-US" sz="2400" dirty="0"/>
          </a:p>
        </p:txBody>
      </p:sp>
    </p:spTree>
    <p:extLst>
      <p:ext uri="{BB962C8B-B14F-4D97-AF65-F5344CB8AC3E}">
        <p14:creationId xmlns:p14="http://schemas.microsoft.com/office/powerpoint/2010/main" val="3695018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7650"/>
            <a:ext cx="8596668" cy="1320800"/>
          </a:xfrm>
        </p:spPr>
        <p:txBody>
          <a:bodyPr>
            <a:normAutofit/>
          </a:bodyPr>
          <a:lstStyle/>
          <a:p>
            <a:r>
              <a:rPr lang="en-US" sz="3200" dirty="0" smtClean="0"/>
              <a:t>The Language of LR: Referring to Past Studies</a:t>
            </a:r>
            <a:endParaRPr lang="en-US" sz="3200" dirty="0"/>
          </a:p>
        </p:txBody>
      </p:sp>
      <p:sp>
        <p:nvSpPr>
          <p:cNvPr id="3" name="Content Placeholder 2"/>
          <p:cNvSpPr>
            <a:spLocks noGrp="1"/>
          </p:cNvSpPr>
          <p:nvPr>
            <p:ph idx="1"/>
          </p:nvPr>
        </p:nvSpPr>
        <p:spPr>
          <a:xfrm>
            <a:off x="677334" y="1724026"/>
            <a:ext cx="8596668" cy="5203162"/>
          </a:xfrm>
        </p:spPr>
        <p:txBody>
          <a:bodyPr/>
          <a:lstStyle/>
          <a:p>
            <a:r>
              <a:rPr lang="en-US" dirty="0" smtClean="0"/>
              <a:t>Many researchers have argued that …… (e.g. Ellis, 2008; Johnson, 2011)</a:t>
            </a:r>
          </a:p>
          <a:p>
            <a:r>
              <a:rPr lang="en-US" dirty="0" smtClean="0"/>
              <a:t>Numerous studies have attempted to explain …… (e.g. Jones, 2014)</a:t>
            </a:r>
          </a:p>
          <a:p>
            <a:r>
              <a:rPr lang="en-US" dirty="0" smtClean="0"/>
              <a:t>Recent evidence suggests that …… (O’Neill, 2016; </a:t>
            </a:r>
            <a:r>
              <a:rPr lang="en-US" dirty="0"/>
              <a:t>Smith, 2015</a:t>
            </a:r>
            <a:r>
              <a:rPr lang="en-US" dirty="0" smtClean="0"/>
              <a:t>)</a:t>
            </a:r>
          </a:p>
          <a:p>
            <a:r>
              <a:rPr lang="en-US" dirty="0" smtClean="0"/>
              <a:t>Several attempts have been made to …… (Smith, 1996; </a:t>
            </a:r>
            <a:r>
              <a:rPr lang="en-US" dirty="0" err="1" smtClean="0"/>
              <a:t>Laya</a:t>
            </a:r>
            <a:r>
              <a:rPr lang="en-US" dirty="0" smtClean="0"/>
              <a:t>, 2011; Zhu, 2010)</a:t>
            </a:r>
          </a:p>
          <a:p>
            <a:r>
              <a:rPr lang="en-US" dirty="0" smtClean="0"/>
              <a:t>Previous studies have reported ……. (e.g. ….)</a:t>
            </a:r>
          </a:p>
          <a:p>
            <a:r>
              <a:rPr lang="en-US" dirty="0" smtClean="0"/>
              <a:t>Previous research findings into …… </a:t>
            </a:r>
            <a:r>
              <a:rPr lang="en-US" u="sng" dirty="0" smtClean="0"/>
              <a:t>have been inconsistent and contradictory</a:t>
            </a:r>
            <a:r>
              <a:rPr lang="en-US" dirty="0" smtClean="0"/>
              <a:t> (Ross, 2014)</a:t>
            </a:r>
          </a:p>
          <a:p>
            <a:r>
              <a:rPr lang="en-US" dirty="0" smtClean="0"/>
              <a:t>Many studies worldwide have examined the relationship between …. and ….</a:t>
            </a:r>
          </a:p>
          <a:p>
            <a:r>
              <a:rPr lang="en-US" dirty="0" smtClean="0"/>
              <a:t>It has been demonstrated that ……. (e.g. ……)</a:t>
            </a:r>
          </a:p>
          <a:p>
            <a:r>
              <a:rPr lang="en-US" dirty="0" smtClean="0"/>
              <a:t>The relationship between …… and …… </a:t>
            </a:r>
            <a:r>
              <a:rPr lang="en-US" u="sng" dirty="0" smtClean="0"/>
              <a:t>has been widely investigated </a:t>
            </a:r>
            <a:r>
              <a:rPr lang="en-US" dirty="0" smtClean="0"/>
              <a:t>(e.g. ….)</a:t>
            </a:r>
            <a:endParaRPr lang="en-US" dirty="0"/>
          </a:p>
        </p:txBody>
      </p:sp>
    </p:spTree>
    <p:extLst>
      <p:ext uri="{BB962C8B-B14F-4D97-AF65-F5344CB8AC3E}">
        <p14:creationId xmlns:p14="http://schemas.microsoft.com/office/powerpoint/2010/main" val="5962937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The Language of LR: Referring to Past Studies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01058110"/>
              </p:ext>
            </p:extLst>
          </p:nvPr>
        </p:nvGraphicFramePr>
        <p:xfrm>
          <a:off x="677861" y="1466850"/>
          <a:ext cx="9599613" cy="5191760"/>
        </p:xfrm>
        <a:graphic>
          <a:graphicData uri="http://schemas.openxmlformats.org/drawingml/2006/table">
            <a:tbl>
              <a:tblPr firstRow="1" bandRow="1">
                <a:tableStyleId>{5C22544A-7EE6-4342-B048-85BDC9FD1C3A}</a:tableStyleId>
              </a:tblPr>
              <a:tblGrid>
                <a:gridCol w="3295602"/>
                <a:gridCol w="6304011"/>
              </a:tblGrid>
              <a:tr h="370840">
                <a:tc rowSpan="14">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3600" dirty="0" smtClean="0"/>
                        <a:t>Smith (1999)</a:t>
                      </a:r>
                      <a:endParaRPr lang="en-US" sz="3600" dirty="0"/>
                    </a:p>
                  </a:txBody>
                  <a:tcPr/>
                </a:tc>
                <a:tc>
                  <a:txBody>
                    <a:bodyPr/>
                    <a:lstStyle/>
                    <a:p>
                      <a:r>
                        <a:rPr lang="en-US" b="1" u="sng" dirty="0" smtClean="0"/>
                        <a:t>found</a:t>
                      </a:r>
                      <a:r>
                        <a:rPr lang="en-US" dirty="0" smtClean="0"/>
                        <a:t> that … </a:t>
                      </a:r>
                      <a:endParaRPr lang="en-US" dirty="0"/>
                    </a:p>
                  </a:txBody>
                  <a:tcPr/>
                </a:tc>
              </a:tr>
              <a:tr h="370840">
                <a:tc vMerge="1">
                  <a:txBody>
                    <a:bodyPr/>
                    <a:lstStyle/>
                    <a:p>
                      <a:endParaRPr lang="en-US" dirty="0"/>
                    </a:p>
                  </a:txBody>
                  <a:tcPr/>
                </a:tc>
                <a:tc>
                  <a:txBody>
                    <a:bodyPr/>
                    <a:lstStyle/>
                    <a:p>
                      <a:r>
                        <a:rPr lang="en-US" b="1" dirty="0" smtClean="0"/>
                        <a:t>demonstrated</a:t>
                      </a:r>
                      <a:r>
                        <a:rPr lang="en-US" dirty="0" smtClean="0"/>
                        <a:t> that …..</a:t>
                      </a:r>
                      <a:endParaRPr lang="en-US" dirty="0"/>
                    </a:p>
                  </a:txBody>
                  <a:tcPr/>
                </a:tc>
              </a:tr>
              <a:tr h="370840">
                <a:tc vMerge="1">
                  <a:txBody>
                    <a:bodyPr/>
                    <a:lstStyle/>
                    <a:p>
                      <a:endParaRPr lang="en-US" dirty="0"/>
                    </a:p>
                  </a:txBody>
                  <a:tcPr/>
                </a:tc>
                <a:tc>
                  <a:txBody>
                    <a:bodyPr/>
                    <a:lstStyle/>
                    <a:p>
                      <a:r>
                        <a:rPr lang="en-US" b="1" dirty="0" smtClean="0"/>
                        <a:t>investigated</a:t>
                      </a:r>
                      <a:r>
                        <a:rPr lang="en-US" dirty="0" smtClean="0"/>
                        <a:t> the differential impacts of …… on ……</a:t>
                      </a:r>
                      <a:endParaRPr lang="en-US" dirty="0"/>
                    </a:p>
                  </a:txBody>
                  <a:tcPr/>
                </a:tc>
              </a:tr>
              <a:tr h="370840">
                <a:tc vMerge="1">
                  <a:txBody>
                    <a:bodyPr/>
                    <a:lstStyle/>
                    <a:p>
                      <a:endParaRPr lang="en-US" dirty="0"/>
                    </a:p>
                  </a:txBody>
                  <a:tcPr/>
                </a:tc>
                <a:tc>
                  <a:txBody>
                    <a:bodyPr/>
                    <a:lstStyle/>
                    <a:p>
                      <a:r>
                        <a:rPr lang="en-US" b="1" dirty="0" smtClean="0"/>
                        <a:t>analyzed</a:t>
                      </a:r>
                      <a:r>
                        <a:rPr lang="en-US" dirty="0" smtClean="0"/>
                        <a:t> the</a:t>
                      </a:r>
                      <a:r>
                        <a:rPr lang="en-US" baseline="0" dirty="0" smtClean="0"/>
                        <a:t> data from 72 countries and concluded ...</a:t>
                      </a:r>
                      <a:endParaRPr lang="en-US" dirty="0"/>
                    </a:p>
                  </a:txBody>
                  <a:tcPr/>
                </a:tc>
              </a:tr>
              <a:tr h="370840">
                <a:tc vMerge="1">
                  <a:txBody>
                    <a:bodyPr/>
                    <a:lstStyle/>
                    <a:p>
                      <a:endParaRPr lang="en-US" dirty="0"/>
                    </a:p>
                  </a:txBody>
                  <a:tcPr/>
                </a:tc>
                <a:tc>
                  <a:txBody>
                    <a:bodyPr/>
                    <a:lstStyle/>
                    <a:p>
                      <a:r>
                        <a:rPr lang="en-US" b="1" dirty="0" smtClean="0"/>
                        <a:t>interviewed</a:t>
                      </a:r>
                      <a:r>
                        <a:rPr lang="en-US" dirty="0" smtClean="0"/>
                        <a:t> 250 undergraduate students and ….</a:t>
                      </a:r>
                      <a:endParaRPr lang="en-US" dirty="0"/>
                    </a:p>
                  </a:txBody>
                  <a:tcPr/>
                </a:tc>
              </a:tr>
              <a:tr h="370840">
                <a:tc vMerge="1">
                  <a:txBody>
                    <a:bodyPr/>
                    <a:lstStyle/>
                    <a:p>
                      <a:endParaRPr lang="en-US" dirty="0"/>
                    </a:p>
                  </a:txBody>
                  <a:tcPr/>
                </a:tc>
                <a:tc>
                  <a:txBody>
                    <a:bodyPr/>
                    <a:lstStyle/>
                    <a:p>
                      <a:r>
                        <a:rPr lang="en-US" b="1" dirty="0" smtClean="0"/>
                        <a:t>studied</a:t>
                      </a:r>
                      <a:r>
                        <a:rPr lang="en-US" dirty="0" smtClean="0"/>
                        <a:t> the effects of …… on ……</a:t>
                      </a:r>
                      <a:endParaRPr lang="en-US" dirty="0"/>
                    </a:p>
                  </a:txBody>
                  <a:tcPr/>
                </a:tc>
              </a:tr>
              <a:tr h="370840">
                <a:tc vMerge="1">
                  <a:txBody>
                    <a:bodyPr/>
                    <a:lstStyle/>
                    <a:p>
                      <a:endParaRPr lang="en-US" dirty="0"/>
                    </a:p>
                  </a:txBody>
                  <a:tcPr/>
                </a:tc>
                <a:tc>
                  <a:txBody>
                    <a:bodyPr/>
                    <a:lstStyle/>
                    <a:p>
                      <a:r>
                        <a:rPr lang="en-US" b="1" dirty="0" smtClean="0"/>
                        <a:t>performed</a:t>
                      </a:r>
                      <a:r>
                        <a:rPr lang="en-US" dirty="0" smtClean="0"/>
                        <a:t> a similar series of experiments to show that ....</a:t>
                      </a:r>
                      <a:endParaRPr lang="en-US" dirty="0"/>
                    </a:p>
                  </a:txBody>
                  <a:tcPr/>
                </a:tc>
              </a:tr>
              <a:tr h="370840">
                <a:tc vMerge="1">
                  <a:txBody>
                    <a:bodyPr/>
                    <a:lstStyle/>
                    <a:p>
                      <a:endParaRPr lang="en-US" dirty="0"/>
                    </a:p>
                  </a:txBody>
                  <a:tcPr/>
                </a:tc>
                <a:tc>
                  <a:txBody>
                    <a:bodyPr/>
                    <a:lstStyle/>
                    <a:p>
                      <a:r>
                        <a:rPr lang="en-US" b="1" dirty="0" smtClean="0"/>
                        <a:t>carried out</a:t>
                      </a:r>
                      <a:r>
                        <a:rPr lang="en-US" dirty="0" smtClean="0"/>
                        <a:t> a number of investigations into …… </a:t>
                      </a:r>
                      <a:endParaRPr lang="en-US" dirty="0"/>
                    </a:p>
                  </a:txBody>
                  <a:tcPr/>
                </a:tc>
              </a:tr>
              <a:tr h="370840">
                <a:tc vMerge="1">
                  <a:txBody>
                    <a:bodyPr/>
                    <a:lstStyle/>
                    <a:p>
                      <a:endParaRPr lang="en-US" dirty="0"/>
                    </a:p>
                  </a:txBody>
                  <a:tcPr/>
                </a:tc>
                <a:tc>
                  <a:txBody>
                    <a:bodyPr/>
                    <a:lstStyle/>
                    <a:p>
                      <a:r>
                        <a:rPr lang="en-US" b="1" dirty="0" smtClean="0"/>
                        <a:t>used</a:t>
                      </a:r>
                      <a:r>
                        <a:rPr lang="en-US" dirty="0" smtClean="0"/>
                        <a:t> a</a:t>
                      </a:r>
                      <a:r>
                        <a:rPr lang="en-US" baseline="0" dirty="0" smtClean="0"/>
                        <a:t> survey to assess ……</a:t>
                      </a:r>
                      <a:endParaRPr lang="en-US" dirty="0"/>
                    </a:p>
                  </a:txBody>
                  <a:tcPr/>
                </a:tc>
              </a:tr>
              <a:tr h="370840">
                <a:tc vMerge="1">
                  <a:txBody>
                    <a:bodyPr/>
                    <a:lstStyle/>
                    <a:p>
                      <a:endParaRPr lang="en-US" dirty="0"/>
                    </a:p>
                  </a:txBody>
                  <a:tcPr/>
                </a:tc>
                <a:tc>
                  <a:txBody>
                    <a:bodyPr/>
                    <a:lstStyle/>
                    <a:p>
                      <a:r>
                        <a:rPr lang="en-US" b="1" dirty="0" smtClean="0"/>
                        <a:t>identified</a:t>
                      </a:r>
                      <a:r>
                        <a:rPr lang="en-US" dirty="0" smtClean="0"/>
                        <a:t> …. As the major cause of ….</a:t>
                      </a:r>
                      <a:endParaRPr lang="en-US" dirty="0"/>
                    </a:p>
                  </a:txBody>
                  <a:tcPr/>
                </a:tc>
              </a:tr>
              <a:tr h="370840">
                <a:tc vMerge="1">
                  <a:txBody>
                    <a:bodyPr/>
                    <a:lstStyle/>
                    <a:p>
                      <a:endParaRPr lang="en-US" dirty="0"/>
                    </a:p>
                  </a:txBody>
                  <a:tcPr/>
                </a:tc>
                <a:tc>
                  <a:txBody>
                    <a:bodyPr/>
                    <a:lstStyle/>
                    <a:p>
                      <a:r>
                        <a:rPr lang="en-US" b="1" dirty="0" smtClean="0"/>
                        <a:t>listed</a:t>
                      </a:r>
                      <a:r>
                        <a:rPr lang="en-US" dirty="0" smtClean="0"/>
                        <a:t> three reasons why ……</a:t>
                      </a:r>
                      <a:endParaRPr lang="en-US" dirty="0"/>
                    </a:p>
                  </a:txBody>
                  <a:tcPr/>
                </a:tc>
              </a:tr>
              <a:tr h="370840">
                <a:tc vMerge="1">
                  <a:txBody>
                    <a:bodyPr/>
                    <a:lstStyle/>
                    <a:p>
                      <a:endParaRPr lang="en-US" dirty="0"/>
                    </a:p>
                  </a:txBody>
                  <a:tcPr/>
                </a:tc>
                <a:tc>
                  <a:txBody>
                    <a:bodyPr/>
                    <a:lstStyle/>
                    <a:p>
                      <a:r>
                        <a:rPr lang="en-US" b="1" dirty="0" smtClean="0"/>
                        <a:t>highlighted</a:t>
                      </a:r>
                      <a:r>
                        <a:rPr lang="en-US" dirty="0" smtClean="0"/>
                        <a:t> the need for …..</a:t>
                      </a:r>
                      <a:endParaRPr lang="en-US" dirty="0"/>
                    </a:p>
                  </a:txBody>
                  <a:tcPr/>
                </a:tc>
              </a:tr>
              <a:tr h="370840">
                <a:tc vMerge="1">
                  <a:txBody>
                    <a:bodyPr/>
                    <a:lstStyle/>
                    <a:p>
                      <a:endParaRPr lang="en-US" dirty="0"/>
                    </a:p>
                  </a:txBody>
                  <a:tcPr/>
                </a:tc>
                <a:tc>
                  <a:txBody>
                    <a:bodyPr/>
                    <a:lstStyle/>
                    <a:p>
                      <a:r>
                        <a:rPr lang="en-US" b="1" dirty="0" smtClean="0"/>
                        <a:t>questioned</a:t>
                      </a:r>
                      <a:r>
                        <a:rPr lang="en-US" dirty="0" smtClean="0"/>
                        <a:t> whether  ……</a:t>
                      </a:r>
                      <a:endParaRPr lang="en-US" dirty="0"/>
                    </a:p>
                  </a:txBody>
                  <a:tcPr/>
                </a:tc>
              </a:tr>
              <a:tr h="370840">
                <a:tc vMerge="1">
                  <a:txBody>
                    <a:bodyPr/>
                    <a:lstStyle/>
                    <a:p>
                      <a:endParaRPr lang="en-US" dirty="0"/>
                    </a:p>
                  </a:txBody>
                  <a:tcPr/>
                </a:tc>
                <a:tc>
                  <a:txBody>
                    <a:bodyPr/>
                    <a:lstStyle/>
                    <a:p>
                      <a:r>
                        <a:rPr lang="en-US" b="1" dirty="0" smtClean="0"/>
                        <a:t>drew</a:t>
                      </a:r>
                      <a:r>
                        <a:rPr lang="en-US" dirty="0" smtClean="0"/>
                        <a:t> the researchers’ attention to  ……</a:t>
                      </a:r>
                      <a:endParaRPr lang="en-US" dirty="0"/>
                    </a:p>
                  </a:txBody>
                  <a:tcPr/>
                </a:tc>
              </a:tr>
            </a:tbl>
          </a:graphicData>
        </a:graphic>
      </p:graphicFrame>
    </p:spTree>
    <p:extLst>
      <p:ext uri="{BB962C8B-B14F-4D97-AF65-F5344CB8AC3E}">
        <p14:creationId xmlns:p14="http://schemas.microsoft.com/office/powerpoint/2010/main" val="2366132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Title Page</a:t>
            </a:r>
            <a:endParaRPr lang="en-US" dirty="0"/>
          </a:p>
        </p:txBody>
      </p:sp>
      <p:sp>
        <p:nvSpPr>
          <p:cNvPr id="3" name="Content Placeholder 2"/>
          <p:cNvSpPr>
            <a:spLocks noGrp="1"/>
          </p:cNvSpPr>
          <p:nvPr>
            <p:ph idx="1"/>
          </p:nvPr>
        </p:nvSpPr>
        <p:spPr>
          <a:xfrm>
            <a:off x="677334" y="1392383"/>
            <a:ext cx="8596668" cy="5247408"/>
          </a:xfrm>
        </p:spPr>
        <p:txBody>
          <a:bodyPr>
            <a:normAutofit fontScale="92500"/>
          </a:bodyPr>
          <a:lstStyle/>
          <a:p>
            <a:r>
              <a:rPr lang="en-US" sz="2300" b="1" dirty="0" smtClean="0"/>
              <a:t>Title </a:t>
            </a:r>
          </a:p>
          <a:p>
            <a:pPr>
              <a:buFont typeface="Wingdings" panose="05000000000000000000" pitchFamily="2" charset="2"/>
              <a:buChar char="§"/>
            </a:pPr>
            <a:r>
              <a:rPr lang="en-US" sz="2300" dirty="0"/>
              <a:t>at most 10-12 words</a:t>
            </a:r>
          </a:p>
          <a:p>
            <a:pPr>
              <a:buFont typeface="Wingdings" panose="05000000000000000000" pitchFamily="2" charset="2"/>
              <a:buChar char="§"/>
            </a:pPr>
            <a:r>
              <a:rPr lang="en-US" sz="2300" dirty="0" smtClean="0"/>
              <a:t>Content Words Capitalized, e.g. Collaborative Learning in Writing Classes</a:t>
            </a:r>
            <a:endParaRPr lang="en-US" sz="2300" dirty="0"/>
          </a:p>
          <a:p>
            <a:pPr>
              <a:buFont typeface="Wingdings" panose="05000000000000000000" pitchFamily="2" charset="2"/>
              <a:buChar char="§"/>
            </a:pPr>
            <a:r>
              <a:rPr lang="en-US" sz="2300" dirty="0" smtClean="0"/>
              <a:t>No use of such words in the title: Novel, First, A Study of, etc.</a:t>
            </a:r>
          </a:p>
          <a:p>
            <a:pPr>
              <a:buFont typeface="Wingdings" panose="05000000000000000000" pitchFamily="2" charset="2"/>
              <a:buChar char="§"/>
            </a:pPr>
            <a:r>
              <a:rPr lang="en-US" sz="2300" dirty="0" smtClean="0"/>
              <a:t>No use of abbreviation or acronym in the title</a:t>
            </a:r>
          </a:p>
          <a:p>
            <a:r>
              <a:rPr lang="en-US" sz="2300" b="1" dirty="0" smtClean="0"/>
              <a:t>Authors’ Names</a:t>
            </a:r>
            <a:r>
              <a:rPr lang="en-US" sz="2300" dirty="0" smtClean="0"/>
              <a:t> (initial letters in capital)</a:t>
            </a:r>
          </a:p>
          <a:p>
            <a:pPr>
              <a:buFont typeface="Wingdings" panose="05000000000000000000" pitchFamily="2" charset="2"/>
              <a:buChar char="§"/>
            </a:pPr>
            <a:r>
              <a:rPr lang="en-US" sz="2300" dirty="0" smtClean="0"/>
              <a:t>Corresponding Author?! Order of Names?!</a:t>
            </a:r>
          </a:p>
          <a:p>
            <a:r>
              <a:rPr lang="en-US" sz="2300" b="1" dirty="0" smtClean="0"/>
              <a:t>Affiliation</a:t>
            </a:r>
          </a:p>
          <a:p>
            <a:pPr>
              <a:buFont typeface="Wingdings" panose="05000000000000000000" pitchFamily="2" charset="2"/>
              <a:buChar char="§"/>
            </a:pPr>
            <a:r>
              <a:rPr lang="en-US" sz="2300" dirty="0"/>
              <a:t>Department of English, </a:t>
            </a:r>
            <a:r>
              <a:rPr lang="en-US" sz="2300" dirty="0" err="1" smtClean="0"/>
              <a:t>Shahrekord</a:t>
            </a:r>
            <a:r>
              <a:rPr lang="en-US" sz="2300" dirty="0" smtClean="0"/>
              <a:t> </a:t>
            </a:r>
            <a:r>
              <a:rPr lang="en-US" sz="2300" dirty="0"/>
              <a:t>Branch, Islamic Azad University, </a:t>
            </a:r>
            <a:r>
              <a:rPr lang="en-US" sz="2300" dirty="0" err="1" smtClean="0"/>
              <a:t>Shahrekord</a:t>
            </a:r>
            <a:r>
              <a:rPr lang="en-US" sz="2300" dirty="0" smtClean="0"/>
              <a:t>, </a:t>
            </a:r>
            <a:r>
              <a:rPr lang="en-US" sz="2300" dirty="0" smtClean="0"/>
              <a:t>Iran</a:t>
            </a:r>
          </a:p>
          <a:p>
            <a:r>
              <a:rPr lang="en-US" sz="2300" b="1" dirty="0"/>
              <a:t>Font:</a:t>
            </a:r>
            <a:r>
              <a:rPr lang="en-US" sz="2300" dirty="0"/>
              <a:t> Consistent in the title page; Cultivate </a:t>
            </a:r>
            <a:r>
              <a:rPr lang="en-US" sz="2300" dirty="0" smtClean="0"/>
              <a:t>simplicity</a:t>
            </a:r>
          </a:p>
          <a:p>
            <a:pPr>
              <a:buFont typeface="Wingdings" panose="05000000000000000000" pitchFamily="2" charset="2"/>
              <a:buChar char="§"/>
            </a:pPr>
            <a:endParaRPr lang="en-US" dirty="0" smtClean="0"/>
          </a:p>
        </p:txBody>
      </p:sp>
    </p:spTree>
    <p:extLst>
      <p:ext uri="{BB962C8B-B14F-4D97-AF65-F5344CB8AC3E}">
        <p14:creationId xmlns:p14="http://schemas.microsoft.com/office/powerpoint/2010/main" val="129317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Language of LR: Referring to </a:t>
            </a:r>
            <a:r>
              <a:rPr lang="en-US" dirty="0" smtClean="0"/>
              <a:t>the Gap in Previous </a:t>
            </a:r>
            <a:r>
              <a:rPr lang="en-US" dirty="0"/>
              <a:t>Studies</a:t>
            </a:r>
          </a:p>
        </p:txBody>
      </p:sp>
      <p:sp>
        <p:nvSpPr>
          <p:cNvPr id="3" name="Content Placeholder 2"/>
          <p:cNvSpPr>
            <a:spLocks noGrp="1"/>
          </p:cNvSpPr>
          <p:nvPr>
            <p:ph idx="1"/>
          </p:nvPr>
        </p:nvSpPr>
        <p:spPr>
          <a:xfrm>
            <a:off x="114300" y="2160589"/>
            <a:ext cx="11201400" cy="3880773"/>
          </a:xfrm>
        </p:spPr>
        <p:txBody>
          <a:bodyPr/>
          <a:lstStyle/>
          <a:p>
            <a:r>
              <a:rPr lang="en-US" dirty="0" smtClean="0"/>
              <a:t>However, </a:t>
            </a:r>
            <a:r>
              <a:rPr lang="en-US" u="sng" dirty="0" smtClean="0"/>
              <a:t>there have been no controlled studies </a:t>
            </a:r>
            <a:r>
              <a:rPr lang="en-US" dirty="0" smtClean="0"/>
              <a:t>which compare differences in ……</a:t>
            </a:r>
          </a:p>
          <a:p>
            <a:r>
              <a:rPr lang="en-US" dirty="0" smtClean="0"/>
              <a:t>In addition, </a:t>
            </a:r>
            <a:r>
              <a:rPr lang="en-US" u="sng" dirty="0" smtClean="0"/>
              <a:t>no research has been found </a:t>
            </a:r>
            <a:r>
              <a:rPr lang="en-US" dirty="0" smtClean="0"/>
              <a:t>surveying the learners’ beliefs about L1 use.</a:t>
            </a:r>
          </a:p>
          <a:p>
            <a:r>
              <a:rPr lang="en-US" dirty="0" smtClean="0"/>
              <a:t>However, </a:t>
            </a:r>
            <a:r>
              <a:rPr lang="en-US" u="sng" dirty="0" smtClean="0"/>
              <a:t>a question that needs to be answered </a:t>
            </a:r>
            <a:r>
              <a:rPr lang="en-US" dirty="0" smtClean="0"/>
              <a:t>is whether …. is superior to …. or not.</a:t>
            </a:r>
          </a:p>
          <a:p>
            <a:r>
              <a:rPr lang="en-US" dirty="0" smtClean="0"/>
              <a:t>To date, </a:t>
            </a:r>
            <a:r>
              <a:rPr lang="en-US" b="1" u="sng" dirty="0" smtClean="0"/>
              <a:t>there has been little agreement on what constitutes</a:t>
            </a:r>
            <a:r>
              <a:rPr lang="en-US" dirty="0" smtClean="0"/>
              <a:t> the best technique for …., and the </a:t>
            </a:r>
            <a:r>
              <a:rPr lang="en-US" b="1" u="sng" dirty="0" smtClean="0"/>
              <a:t>findings are still inconclusive</a:t>
            </a:r>
            <a:r>
              <a:rPr lang="en-US" dirty="0" smtClean="0"/>
              <a:t>.</a:t>
            </a:r>
          </a:p>
          <a:p>
            <a:r>
              <a:rPr lang="en-US" u="sng" dirty="0" smtClean="0"/>
              <a:t>Few researchers have addressed </a:t>
            </a:r>
            <a:r>
              <a:rPr lang="en-US" dirty="0" smtClean="0"/>
              <a:t>the problem of ……</a:t>
            </a:r>
          </a:p>
          <a:p>
            <a:r>
              <a:rPr lang="en-US" dirty="0" smtClean="0"/>
              <a:t>There remains a need for …..</a:t>
            </a:r>
          </a:p>
          <a:p>
            <a:r>
              <a:rPr lang="en-US" dirty="0" smtClean="0"/>
              <a:t>However, far too little attention has been paid to …..</a:t>
            </a:r>
          </a:p>
          <a:p>
            <a:r>
              <a:rPr lang="en-US" dirty="0" smtClean="0"/>
              <a:t>The research to date has focused on ….. rather than ……</a:t>
            </a:r>
          </a:p>
          <a:p>
            <a:r>
              <a:rPr lang="en-US" dirty="0" smtClean="0"/>
              <a:t>In sum, </a:t>
            </a:r>
            <a:r>
              <a:rPr lang="en-US" u="sng" dirty="0" smtClean="0"/>
              <a:t>despite a large number of studies on </a:t>
            </a:r>
            <a:r>
              <a:rPr lang="en-US" dirty="0" smtClean="0"/>
              <a:t>……, </a:t>
            </a:r>
            <a:r>
              <a:rPr lang="en-US" u="sng" dirty="0" smtClean="0"/>
              <a:t>very few studies have investigated </a:t>
            </a:r>
            <a:r>
              <a:rPr lang="en-US" dirty="0" smtClean="0"/>
              <a:t>….</a:t>
            </a:r>
            <a:endParaRPr lang="en-US" dirty="0"/>
          </a:p>
        </p:txBody>
      </p:sp>
    </p:spTree>
    <p:extLst>
      <p:ext uri="{BB962C8B-B14F-4D97-AF65-F5344CB8AC3E}">
        <p14:creationId xmlns:p14="http://schemas.microsoft.com/office/powerpoint/2010/main" val="21285813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Language of LR: </a:t>
            </a:r>
            <a:r>
              <a:rPr lang="en-US" dirty="0" smtClean="0"/>
              <a:t>Stating the Aims</a:t>
            </a:r>
            <a:endParaRPr lang="en-US" dirty="0"/>
          </a:p>
        </p:txBody>
      </p:sp>
      <p:sp>
        <p:nvSpPr>
          <p:cNvPr id="3" name="Content Placeholder 2"/>
          <p:cNvSpPr>
            <a:spLocks noGrp="1"/>
          </p:cNvSpPr>
          <p:nvPr>
            <p:ph idx="1"/>
          </p:nvPr>
        </p:nvSpPr>
        <p:spPr/>
        <p:txBody>
          <a:bodyPr/>
          <a:lstStyle/>
          <a:p>
            <a:r>
              <a:rPr lang="en-US" dirty="0" smtClean="0"/>
              <a:t>This paper focuses on …..</a:t>
            </a:r>
          </a:p>
          <a:p>
            <a:r>
              <a:rPr lang="en-US" dirty="0" smtClean="0"/>
              <a:t>The purpose of this study is to describe and examine …..</a:t>
            </a:r>
          </a:p>
          <a:p>
            <a:r>
              <a:rPr lang="en-US" dirty="0" smtClean="0"/>
              <a:t>This paper reviews relevant literature on …..</a:t>
            </a:r>
          </a:p>
          <a:p>
            <a:r>
              <a:rPr lang="en-US" dirty="0" smtClean="0"/>
              <a:t>This paper is organized as follows: ….</a:t>
            </a:r>
          </a:p>
          <a:p>
            <a:r>
              <a:rPr lang="en-US" dirty="0" smtClean="0"/>
              <a:t>This study is especially concerned with …..</a:t>
            </a:r>
          </a:p>
          <a:p>
            <a:r>
              <a:rPr lang="en-US" u="sng" dirty="0" smtClean="0"/>
              <a:t>This paper focuses on/ examines/ gives an account of</a:t>
            </a:r>
            <a:r>
              <a:rPr lang="en-US" dirty="0" smtClean="0"/>
              <a:t> ….</a:t>
            </a:r>
          </a:p>
          <a:p>
            <a:r>
              <a:rPr lang="en-US" u="sng" dirty="0" smtClean="0"/>
              <a:t>The objectives of the research are to</a:t>
            </a:r>
            <a:r>
              <a:rPr lang="en-US" dirty="0" smtClean="0"/>
              <a:t> determine …. and ….examine …..</a:t>
            </a:r>
          </a:p>
          <a:p>
            <a:r>
              <a:rPr lang="en-US" dirty="0" smtClean="0"/>
              <a:t>The aim pf this paper was to evaluate and validate ……</a:t>
            </a:r>
          </a:p>
          <a:p>
            <a:r>
              <a:rPr lang="en-US" dirty="0" smtClean="0"/>
              <a:t>In light of the points highlighted by previous literature, the present study was guided by the following research questions: </a:t>
            </a:r>
            <a:endParaRPr lang="en-US" dirty="0"/>
          </a:p>
        </p:txBody>
      </p:sp>
    </p:spTree>
    <p:extLst>
      <p:ext uri="{BB962C8B-B14F-4D97-AF65-F5344CB8AC3E}">
        <p14:creationId xmlns:p14="http://schemas.microsoft.com/office/powerpoint/2010/main" val="13199144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Methodology</a:t>
            </a:r>
            <a:endParaRPr lang="en-US" dirty="0"/>
          </a:p>
        </p:txBody>
      </p:sp>
      <p:sp>
        <p:nvSpPr>
          <p:cNvPr id="3" name="Content Placeholder 2"/>
          <p:cNvSpPr>
            <a:spLocks noGrp="1"/>
          </p:cNvSpPr>
          <p:nvPr>
            <p:ph idx="1"/>
          </p:nvPr>
        </p:nvSpPr>
        <p:spPr/>
        <p:txBody>
          <a:bodyPr/>
          <a:lstStyle/>
          <a:p>
            <a:pPr marL="0" indent="0">
              <a:buNone/>
            </a:pPr>
            <a:r>
              <a:rPr lang="en-US" dirty="0" smtClean="0"/>
              <a:t>	Methodology includes:</a:t>
            </a:r>
          </a:p>
          <a:p>
            <a:r>
              <a:rPr lang="en-US" sz="2400" dirty="0" smtClean="0"/>
              <a:t>Research design</a:t>
            </a:r>
          </a:p>
          <a:p>
            <a:r>
              <a:rPr lang="en-US" sz="2400" dirty="0" smtClean="0"/>
              <a:t>Participants: their characteristics (age, sex, ethnic group, level of education…) and the sampling procedure</a:t>
            </a:r>
          </a:p>
          <a:p>
            <a:r>
              <a:rPr lang="en-US" sz="2400" dirty="0" smtClean="0"/>
              <a:t>Materials and instruments (i.e. data collection techniques)</a:t>
            </a:r>
          </a:p>
          <a:p>
            <a:r>
              <a:rPr lang="en-US" sz="2400" dirty="0" smtClean="0"/>
              <a:t>Procedures</a:t>
            </a:r>
          </a:p>
          <a:p>
            <a:r>
              <a:rPr lang="en-US" sz="2400" dirty="0" smtClean="0"/>
              <a:t>Data analysis</a:t>
            </a:r>
          </a:p>
          <a:p>
            <a:endParaRPr lang="en-US" dirty="0" smtClean="0"/>
          </a:p>
          <a:p>
            <a:endParaRPr lang="en-US" dirty="0"/>
          </a:p>
        </p:txBody>
      </p:sp>
    </p:spTree>
    <p:extLst>
      <p:ext uri="{BB962C8B-B14F-4D97-AF65-F5344CB8AC3E}">
        <p14:creationId xmlns:p14="http://schemas.microsoft.com/office/powerpoint/2010/main" val="25027464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Language of Methodology: SAMPLE</a:t>
            </a:r>
            <a:endParaRPr lang="en-US" dirty="0"/>
          </a:p>
        </p:txBody>
      </p:sp>
      <p:sp>
        <p:nvSpPr>
          <p:cNvPr id="3" name="Content Placeholder 2"/>
          <p:cNvSpPr>
            <a:spLocks noGrp="1"/>
          </p:cNvSpPr>
          <p:nvPr>
            <p:ph idx="1"/>
          </p:nvPr>
        </p:nvSpPr>
        <p:spPr>
          <a:xfrm>
            <a:off x="677334" y="1552575"/>
            <a:ext cx="8596668" cy="5181600"/>
          </a:xfrm>
        </p:spPr>
        <p:txBody>
          <a:bodyPr>
            <a:normAutofit fontScale="92500"/>
          </a:bodyPr>
          <a:lstStyle/>
          <a:p>
            <a:r>
              <a:rPr lang="en-US" dirty="0" smtClean="0"/>
              <a:t>The </a:t>
            </a:r>
            <a:r>
              <a:rPr lang="en-US" u="sng" dirty="0" smtClean="0"/>
              <a:t>initial sample consisted of </a:t>
            </a:r>
            <a:r>
              <a:rPr lang="en-US" dirty="0" smtClean="0"/>
              <a:t>200 students </a:t>
            </a:r>
            <a:r>
              <a:rPr lang="en-US" u="sng" dirty="0" smtClean="0"/>
              <a:t>of whom 13 did not complete </a:t>
            </a:r>
            <a:r>
              <a:rPr lang="en-US" dirty="0" smtClean="0"/>
              <a:t>all of the interviews.</a:t>
            </a:r>
          </a:p>
          <a:p>
            <a:r>
              <a:rPr lang="en-US" dirty="0" smtClean="0"/>
              <a:t>All of the </a:t>
            </a:r>
            <a:r>
              <a:rPr lang="en-US" u="sng" dirty="0" smtClean="0"/>
              <a:t>participants were aged between 18 and 19 </a:t>
            </a:r>
            <a:r>
              <a:rPr lang="en-US" dirty="0" smtClean="0"/>
              <a:t>at the beginning of the study.</a:t>
            </a:r>
          </a:p>
          <a:p>
            <a:r>
              <a:rPr lang="en-US" dirty="0" smtClean="0"/>
              <a:t>Two groups of subjects were interviewed, namely X and Y. The first group were/ was ….</a:t>
            </a:r>
          </a:p>
          <a:p>
            <a:r>
              <a:rPr lang="en-US" dirty="0" smtClean="0"/>
              <a:t>A random sample of patients with …… </a:t>
            </a:r>
            <a:r>
              <a:rPr lang="en-US" b="1" u="sng" dirty="0" smtClean="0"/>
              <a:t>was recruited</a:t>
            </a:r>
            <a:r>
              <a:rPr lang="en-US" dirty="0" smtClean="0"/>
              <a:t> from …..</a:t>
            </a:r>
          </a:p>
          <a:p>
            <a:r>
              <a:rPr lang="en-US" dirty="0" smtClean="0"/>
              <a:t>The students were divided into two groups based on their performance on the ……. Test.</a:t>
            </a:r>
          </a:p>
          <a:p>
            <a:r>
              <a:rPr lang="en-US" dirty="0" smtClean="0"/>
              <a:t>The project used a convenience sample of 32 first-year language students/</a:t>
            </a:r>
          </a:p>
          <a:p>
            <a:r>
              <a:rPr lang="en-US" dirty="0" smtClean="0"/>
              <a:t>Just over half of the sample (53%) was female, of whom 69% were married.</a:t>
            </a:r>
          </a:p>
          <a:p>
            <a:r>
              <a:rPr lang="en-US" u="sng" dirty="0" smtClean="0"/>
              <a:t>Participants were recruited from </a:t>
            </a:r>
            <a:r>
              <a:rPr lang="en-US" dirty="0" smtClean="0"/>
              <a:t>clinics across ….., covering urban and rural areas.</a:t>
            </a:r>
          </a:p>
          <a:p>
            <a:r>
              <a:rPr lang="en-US" dirty="0" smtClean="0"/>
              <a:t>A small sample size was chosen </a:t>
            </a:r>
            <a:r>
              <a:rPr lang="en-US" b="1" dirty="0" smtClean="0"/>
              <a:t>because of </a:t>
            </a:r>
            <a:r>
              <a:rPr lang="en-US" dirty="0" smtClean="0"/>
              <a:t>……</a:t>
            </a:r>
          </a:p>
          <a:p>
            <a:r>
              <a:rPr lang="en-US" dirty="0" smtClean="0"/>
              <a:t>The subjects were selected </a:t>
            </a:r>
            <a:r>
              <a:rPr lang="en-US" b="1" dirty="0" smtClean="0"/>
              <a:t>on the basis of </a:t>
            </a:r>
            <a:r>
              <a:rPr lang="en-US" dirty="0" smtClean="0"/>
              <a:t>……</a:t>
            </a:r>
          </a:p>
          <a:p>
            <a:r>
              <a:rPr lang="en-US" u="sng" dirty="0" smtClean="0"/>
              <a:t>Criteria for selecting the subjects were as follows</a:t>
            </a:r>
            <a:r>
              <a:rPr lang="en-US" dirty="0" smtClean="0"/>
              <a:t>:  </a:t>
            </a:r>
            <a:endParaRPr lang="en-US" dirty="0"/>
          </a:p>
        </p:txBody>
      </p:sp>
    </p:spTree>
    <p:extLst>
      <p:ext uri="{BB962C8B-B14F-4D97-AF65-F5344CB8AC3E}">
        <p14:creationId xmlns:p14="http://schemas.microsoft.com/office/powerpoint/2010/main" val="3937775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10477500" cy="1320800"/>
          </a:xfrm>
        </p:spPr>
        <p:txBody>
          <a:bodyPr/>
          <a:lstStyle/>
          <a:p>
            <a:r>
              <a:rPr lang="en-US" dirty="0"/>
              <a:t>The Language of Methodology: </a:t>
            </a:r>
            <a:r>
              <a:rPr lang="en-US" dirty="0" smtClean="0"/>
              <a:t>INSTRUMENTS</a:t>
            </a:r>
            <a:endParaRPr lang="en-US" dirty="0"/>
          </a:p>
        </p:txBody>
      </p:sp>
      <p:sp>
        <p:nvSpPr>
          <p:cNvPr id="3" name="Content Placeholder 2"/>
          <p:cNvSpPr>
            <a:spLocks noGrp="1"/>
          </p:cNvSpPr>
          <p:nvPr>
            <p:ph idx="1"/>
          </p:nvPr>
        </p:nvSpPr>
        <p:spPr>
          <a:xfrm>
            <a:off x="152400" y="1560514"/>
            <a:ext cx="10477500" cy="5164136"/>
          </a:xfrm>
        </p:spPr>
        <p:txBody>
          <a:bodyPr>
            <a:normAutofit/>
          </a:bodyPr>
          <a:lstStyle/>
          <a:p>
            <a:r>
              <a:rPr lang="en-US" dirty="0" smtClean="0"/>
              <a:t>To investigate the 2 research </a:t>
            </a:r>
            <a:r>
              <a:rPr lang="en-US" b="1" u="sng" dirty="0" smtClean="0"/>
              <a:t>questions posed</a:t>
            </a:r>
            <a:r>
              <a:rPr lang="en-US" dirty="0" smtClean="0"/>
              <a:t> in the present study, a questionnaire consisting of two major parts </a:t>
            </a:r>
            <a:r>
              <a:rPr lang="en-US" b="1" u="sng" dirty="0" smtClean="0"/>
              <a:t>was developed/adopted/adapted</a:t>
            </a:r>
            <a:r>
              <a:rPr lang="en-US" dirty="0" smtClean="0"/>
              <a:t> based on the relevant literature about …</a:t>
            </a:r>
          </a:p>
          <a:p>
            <a:r>
              <a:rPr lang="en-US" dirty="0" smtClean="0"/>
              <a:t>In the first part of the questionnaire, </a:t>
            </a:r>
            <a:r>
              <a:rPr lang="en-US" u="sng" dirty="0" smtClean="0"/>
              <a:t>the participants were asked to provide demographic information</a:t>
            </a:r>
            <a:r>
              <a:rPr lang="en-US" dirty="0" smtClean="0"/>
              <a:t> such as gender, age, and language background.</a:t>
            </a:r>
          </a:p>
          <a:p>
            <a:r>
              <a:rPr lang="en-US" dirty="0" smtClean="0"/>
              <a:t>The second part </a:t>
            </a:r>
            <a:r>
              <a:rPr lang="en-US" u="sng" dirty="0" smtClean="0"/>
              <a:t>assessed the participants’ degrees of</a:t>
            </a:r>
            <a:r>
              <a:rPr lang="en-US" dirty="0" smtClean="0"/>
              <a:t> ….. across three domains (i.e., ……, ……, and ……).</a:t>
            </a:r>
          </a:p>
          <a:p>
            <a:r>
              <a:rPr lang="en-US" dirty="0" smtClean="0"/>
              <a:t>All </a:t>
            </a:r>
            <a:r>
              <a:rPr lang="en-US" u="sng" dirty="0" smtClean="0"/>
              <a:t>the questionnaire items were based on a 7-point Likert scale</a:t>
            </a:r>
            <a:r>
              <a:rPr lang="en-US" dirty="0" smtClean="0"/>
              <a:t> with the values ranging from 1 (strongly disagree) to 7 (strongly agree) </a:t>
            </a:r>
            <a:r>
              <a:rPr lang="en-US" u="sng" dirty="0" smtClean="0"/>
              <a:t>to ensure sufficient variation among the item scores</a:t>
            </a:r>
            <a:r>
              <a:rPr lang="en-US" dirty="0" smtClean="0"/>
              <a:t>.</a:t>
            </a:r>
          </a:p>
          <a:p>
            <a:r>
              <a:rPr lang="en-US" dirty="0" smtClean="0"/>
              <a:t>The pretest was a vocabulary knowledge</a:t>
            </a:r>
            <a:r>
              <a:rPr lang="en-US" b="1" u="sng" dirty="0" smtClean="0"/>
              <a:t> test comprising/including/consisting of 30 multiple-choice questions</a:t>
            </a:r>
            <a:r>
              <a:rPr lang="en-US" dirty="0" smtClean="0"/>
              <a:t>. This test had already been piloted on a small group (n = 10) of students with similar characteristics to those of the participants in this study, and its reliability (calculated through Cronbach’s alpha) was found to be .85. In addition, a panel of experts </a:t>
            </a:r>
            <a:r>
              <a:rPr lang="en-US" b="1" u="sng" dirty="0" smtClean="0"/>
              <a:t>approved of/established its validity</a:t>
            </a:r>
            <a:r>
              <a:rPr lang="en-US" dirty="0" smtClean="0"/>
              <a:t>.</a:t>
            </a:r>
          </a:p>
          <a:p>
            <a:r>
              <a:rPr lang="en-US" u="sng" dirty="0" smtClean="0"/>
              <a:t>The posttest was similar to the pretest  in terms of content and format, except that the order and organization of the items and options were altered</a:t>
            </a:r>
            <a:r>
              <a:rPr lang="en-US" dirty="0" smtClean="0"/>
              <a:t>.</a:t>
            </a:r>
            <a:endParaRPr lang="en-US" dirty="0"/>
          </a:p>
        </p:txBody>
      </p:sp>
    </p:spTree>
    <p:extLst>
      <p:ext uri="{BB962C8B-B14F-4D97-AF65-F5344CB8AC3E}">
        <p14:creationId xmlns:p14="http://schemas.microsoft.com/office/powerpoint/2010/main" val="23688940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609600"/>
            <a:ext cx="10058400" cy="1320800"/>
          </a:xfrm>
        </p:spPr>
        <p:txBody>
          <a:bodyPr/>
          <a:lstStyle/>
          <a:p>
            <a:r>
              <a:rPr lang="en-US" dirty="0"/>
              <a:t>The Language of Methodology: </a:t>
            </a:r>
            <a:r>
              <a:rPr lang="en-US" dirty="0" smtClean="0"/>
              <a:t>PROCEDURES</a:t>
            </a:r>
            <a:endParaRPr lang="en-US" dirty="0"/>
          </a:p>
        </p:txBody>
      </p:sp>
      <p:sp>
        <p:nvSpPr>
          <p:cNvPr id="3" name="Content Placeholder 2"/>
          <p:cNvSpPr>
            <a:spLocks noGrp="1"/>
          </p:cNvSpPr>
          <p:nvPr>
            <p:ph idx="1"/>
          </p:nvPr>
        </p:nvSpPr>
        <p:spPr>
          <a:xfrm>
            <a:off x="333375" y="1647825"/>
            <a:ext cx="10058399" cy="4981575"/>
          </a:xfrm>
        </p:spPr>
        <p:txBody>
          <a:bodyPr/>
          <a:lstStyle/>
          <a:p>
            <a:r>
              <a:rPr lang="en-US" b="1" u="sng" dirty="0" smtClean="0"/>
              <a:t>Prior to the commencement of the experiment</a:t>
            </a:r>
            <a:r>
              <a:rPr lang="en-US" dirty="0" smtClean="0"/>
              <a:t>, ethical clearance was sought from ….</a:t>
            </a:r>
          </a:p>
          <a:p>
            <a:r>
              <a:rPr lang="en-US" b="1" u="sng" dirty="0" smtClean="0"/>
              <a:t>At the outset of</a:t>
            </a:r>
            <a:r>
              <a:rPr lang="en-US" dirty="0" smtClean="0"/>
              <a:t> the study, …..</a:t>
            </a:r>
          </a:p>
          <a:p>
            <a:r>
              <a:rPr lang="en-US" dirty="0" smtClean="0"/>
              <a:t>Once the exposures were completed, the </a:t>
            </a:r>
            <a:r>
              <a:rPr lang="en-US" dirty="0" err="1" smtClean="0"/>
              <a:t>Xs</a:t>
            </a:r>
            <a:r>
              <a:rPr lang="en-US" dirty="0" smtClean="0"/>
              <a:t> were removed from each Y and placed in …</a:t>
            </a:r>
          </a:p>
          <a:p>
            <a:r>
              <a:rPr lang="en-US" dirty="0" smtClean="0"/>
              <a:t>Finally, questions were asked as to the role of ….</a:t>
            </a:r>
          </a:p>
          <a:p>
            <a:r>
              <a:rPr lang="en-US" dirty="0" smtClean="0"/>
              <a:t>Data management and analysis was performed using SPSS, version 21.</a:t>
            </a:r>
          </a:p>
          <a:p>
            <a:r>
              <a:rPr lang="en-US" dirty="0" smtClean="0"/>
              <a:t>Injection solutions were coded by a colleague </a:t>
            </a:r>
            <a:r>
              <a:rPr lang="en-US" u="sng" dirty="0" smtClean="0"/>
              <a:t>to reduce experimenter bias</a:t>
            </a:r>
            <a:r>
              <a:rPr lang="en-US" dirty="0" smtClean="0"/>
              <a:t>.</a:t>
            </a:r>
          </a:p>
          <a:p>
            <a:r>
              <a:rPr lang="en-US" dirty="0" smtClean="0"/>
              <a:t>The subjects were asked to pay close attention to ….</a:t>
            </a:r>
          </a:p>
          <a:p>
            <a:r>
              <a:rPr lang="en-US" dirty="0" smtClean="0"/>
              <a:t>Blood </a:t>
            </a:r>
            <a:r>
              <a:rPr lang="en-US" u="sng" dirty="0" smtClean="0"/>
              <a:t>samples were obtained</a:t>
            </a:r>
            <a:r>
              <a:rPr lang="en-US" dirty="0" smtClean="0"/>
              <a:t> with consent from 256 patients.</a:t>
            </a:r>
          </a:p>
          <a:p>
            <a:r>
              <a:rPr lang="en-US" u="sng" dirty="0" smtClean="0"/>
              <a:t>One-way ANOVA was conducted</a:t>
            </a:r>
            <a:r>
              <a:rPr lang="en-US" dirty="0" smtClean="0"/>
              <a:t> </a:t>
            </a:r>
            <a:r>
              <a:rPr lang="en-US" u="sng" dirty="0" smtClean="0"/>
              <a:t>to capture the possible differences</a:t>
            </a:r>
            <a:r>
              <a:rPr lang="en-US" dirty="0" smtClean="0"/>
              <a:t> among the learners in the 4 groups, and </a:t>
            </a:r>
            <a:r>
              <a:rPr lang="en-US" u="sng" dirty="0" smtClean="0"/>
              <a:t>a post hoc </a:t>
            </a:r>
            <a:r>
              <a:rPr lang="en-US" u="sng" dirty="0" err="1" smtClean="0"/>
              <a:t>Scheffe</a:t>
            </a:r>
            <a:r>
              <a:rPr lang="en-US" u="sng" dirty="0" smtClean="0"/>
              <a:t> test was also run</a:t>
            </a:r>
            <a:r>
              <a:rPr lang="en-US" dirty="0" smtClean="0"/>
              <a:t> for this purpose.</a:t>
            </a:r>
          </a:p>
          <a:p>
            <a:r>
              <a:rPr lang="en-US" u="sng" dirty="0" smtClean="0"/>
              <a:t>Significance level was set at .01</a:t>
            </a:r>
            <a:r>
              <a:rPr lang="en-US" dirty="0" smtClean="0"/>
              <a:t> </a:t>
            </a:r>
            <a:r>
              <a:rPr lang="en-US" u="sng" dirty="0" smtClean="0"/>
              <a:t>for the analyses performed</a:t>
            </a:r>
            <a:r>
              <a:rPr lang="en-US" dirty="0" smtClean="0"/>
              <a:t> in this study.</a:t>
            </a:r>
            <a:endParaRPr lang="en-US" dirty="0"/>
          </a:p>
        </p:txBody>
      </p:sp>
    </p:spTree>
    <p:extLst>
      <p:ext uri="{BB962C8B-B14F-4D97-AF65-F5344CB8AC3E}">
        <p14:creationId xmlns:p14="http://schemas.microsoft.com/office/powerpoint/2010/main" val="13715999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Results</a:t>
            </a:r>
            <a:endParaRPr lang="en-US" dirty="0"/>
          </a:p>
        </p:txBody>
      </p:sp>
      <p:sp>
        <p:nvSpPr>
          <p:cNvPr id="3" name="Content Placeholder 2"/>
          <p:cNvSpPr>
            <a:spLocks noGrp="1"/>
          </p:cNvSpPr>
          <p:nvPr>
            <p:ph idx="1"/>
          </p:nvPr>
        </p:nvSpPr>
        <p:spPr/>
        <p:txBody>
          <a:bodyPr>
            <a:normAutofit/>
          </a:bodyPr>
          <a:lstStyle/>
          <a:p>
            <a:r>
              <a:rPr lang="en-US" sz="2400" dirty="0" smtClean="0"/>
              <a:t>Statistics; choose the right statistics</a:t>
            </a:r>
          </a:p>
          <a:p>
            <a:r>
              <a:rPr lang="en-US" sz="2400" dirty="0" smtClean="0"/>
              <a:t>Tables; write table captions correctly</a:t>
            </a:r>
          </a:p>
          <a:p>
            <a:r>
              <a:rPr lang="en-US" sz="2400" dirty="0" smtClean="0"/>
              <a:t>Figures</a:t>
            </a:r>
          </a:p>
          <a:p>
            <a:r>
              <a:rPr lang="en-US" sz="2400" dirty="0" smtClean="0"/>
              <a:t>Do not repeat in your tables what you have written in the text</a:t>
            </a:r>
            <a:endParaRPr lang="en-US" sz="2400" dirty="0"/>
          </a:p>
        </p:txBody>
      </p:sp>
    </p:spTree>
    <p:extLst>
      <p:ext uri="{BB962C8B-B14F-4D97-AF65-F5344CB8AC3E}">
        <p14:creationId xmlns:p14="http://schemas.microsoft.com/office/powerpoint/2010/main" val="34686254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4850"/>
          </a:xfrm>
        </p:spPr>
        <p:txBody>
          <a:bodyPr/>
          <a:lstStyle/>
          <a:p>
            <a:pPr algn="ctr"/>
            <a:r>
              <a:rPr lang="en-US" dirty="0" smtClean="0"/>
              <a:t>The Language of Results</a:t>
            </a:r>
            <a:endParaRPr lang="en-US" dirty="0"/>
          </a:p>
        </p:txBody>
      </p:sp>
      <p:sp>
        <p:nvSpPr>
          <p:cNvPr id="3" name="Content Placeholder 2"/>
          <p:cNvSpPr>
            <a:spLocks noGrp="1"/>
          </p:cNvSpPr>
          <p:nvPr>
            <p:ph idx="1"/>
          </p:nvPr>
        </p:nvSpPr>
        <p:spPr>
          <a:xfrm>
            <a:off x="677334" y="1390651"/>
            <a:ext cx="8596668" cy="4650712"/>
          </a:xfrm>
        </p:spPr>
        <p:txBody>
          <a:bodyPr/>
          <a:lstStyle/>
          <a:p>
            <a:r>
              <a:rPr lang="en-US" u="sng" dirty="0" smtClean="0"/>
              <a:t>The most striking result which emerged</a:t>
            </a:r>
            <a:r>
              <a:rPr lang="en-US" dirty="0" smtClean="0"/>
              <a:t> from the data was that ….</a:t>
            </a:r>
          </a:p>
          <a:p>
            <a:r>
              <a:rPr lang="en-US" dirty="0" smtClean="0"/>
              <a:t>Interestingly, this correlation is related to ….</a:t>
            </a:r>
          </a:p>
          <a:p>
            <a:r>
              <a:rPr lang="en-US" dirty="0" smtClean="0"/>
              <a:t>The correlation between …. and ….. was interesting because …..</a:t>
            </a:r>
          </a:p>
          <a:p>
            <a:r>
              <a:rPr lang="en-US" dirty="0" smtClean="0"/>
              <a:t>The </a:t>
            </a:r>
            <a:r>
              <a:rPr lang="en-US" b="1" dirty="0" smtClean="0"/>
              <a:t>response rate</a:t>
            </a:r>
            <a:r>
              <a:rPr lang="en-US" dirty="0" smtClean="0"/>
              <a:t> was 60% at six months and 52% at 12 months.</a:t>
            </a:r>
          </a:p>
          <a:p>
            <a:r>
              <a:rPr lang="en-US" dirty="0" smtClean="0"/>
              <a:t>Of the initial participants, 90 students and 12 teachers </a:t>
            </a:r>
            <a:r>
              <a:rPr lang="en-US" u="sng" dirty="0" smtClean="0"/>
              <a:t>completed and returned the questionnaires</a:t>
            </a:r>
            <a:r>
              <a:rPr lang="en-US" dirty="0" smtClean="0"/>
              <a:t>.</a:t>
            </a:r>
          </a:p>
          <a:p>
            <a:r>
              <a:rPr lang="en-US" dirty="0" smtClean="0"/>
              <a:t>The majority of the </a:t>
            </a:r>
            <a:r>
              <a:rPr lang="en-US" u="sng" dirty="0" smtClean="0"/>
              <a:t>respondents f</a:t>
            </a:r>
            <a:r>
              <a:rPr lang="en-US" b="1" u="sng" dirty="0" smtClean="0"/>
              <a:t>elt/ thought/ believed/ maintained/ claimed/ were of the opinion</a:t>
            </a:r>
            <a:r>
              <a:rPr lang="en-US" u="sng" dirty="0" smtClean="0"/>
              <a:t> that</a:t>
            </a:r>
            <a:r>
              <a:rPr lang="en-US" dirty="0" smtClean="0"/>
              <a:t> ….</a:t>
            </a:r>
          </a:p>
          <a:p>
            <a:r>
              <a:rPr lang="en-US" dirty="0" smtClean="0"/>
              <a:t>When the subjects were asked about …., the majority commented that …..</a:t>
            </a:r>
          </a:p>
          <a:p>
            <a:r>
              <a:rPr lang="en-US" dirty="0" smtClean="0"/>
              <a:t>Some participants expressed the belief that ……</a:t>
            </a:r>
          </a:p>
          <a:p>
            <a:r>
              <a:rPr lang="en-US" dirty="0" smtClean="0"/>
              <a:t>One individual stated that …., and another commented that …..</a:t>
            </a:r>
            <a:endParaRPr lang="en-US" dirty="0"/>
          </a:p>
        </p:txBody>
      </p:sp>
    </p:spTree>
    <p:extLst>
      <p:ext uri="{BB962C8B-B14F-4D97-AF65-F5344CB8AC3E}">
        <p14:creationId xmlns:p14="http://schemas.microsoft.com/office/powerpoint/2010/main" val="8907350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62016" cy="790575"/>
          </a:xfrm>
        </p:spPr>
        <p:txBody>
          <a:bodyPr>
            <a:normAutofit fontScale="90000"/>
          </a:bodyPr>
          <a:lstStyle/>
          <a:p>
            <a:pPr algn="ctr"/>
            <a:r>
              <a:rPr lang="en-US" dirty="0"/>
              <a:t>The Language of </a:t>
            </a:r>
            <a:r>
              <a:rPr lang="en-US" dirty="0" smtClean="0"/>
              <a:t>Results: DESCRIBING FIGURES</a:t>
            </a:r>
            <a:endParaRPr lang="en-US" dirty="0"/>
          </a:p>
        </p:txBody>
      </p:sp>
      <p:sp>
        <p:nvSpPr>
          <p:cNvPr id="3" name="Content Placeholder 2"/>
          <p:cNvSpPr>
            <a:spLocks noGrp="1"/>
          </p:cNvSpPr>
          <p:nvPr>
            <p:ph idx="1"/>
          </p:nvPr>
        </p:nvSpPr>
        <p:spPr>
          <a:xfrm>
            <a:off x="677334" y="1638301"/>
            <a:ext cx="9362016" cy="3581399"/>
          </a:xfrm>
        </p:spPr>
        <p:txBody>
          <a:bodyPr/>
          <a:lstStyle/>
          <a:p>
            <a:r>
              <a:rPr lang="en-US" dirty="0" smtClean="0"/>
              <a:t>Figure 1 </a:t>
            </a:r>
            <a:r>
              <a:rPr lang="en-US" b="1" u="sng" dirty="0" smtClean="0"/>
              <a:t>shows/ presents/ displays/ demonstrates</a:t>
            </a:r>
            <a:r>
              <a:rPr lang="en-US" dirty="0" smtClean="0"/>
              <a:t> that ……</a:t>
            </a:r>
          </a:p>
          <a:p>
            <a:r>
              <a:rPr lang="en-US" dirty="0" smtClean="0"/>
              <a:t>The results obtained from the preliminary analysis of X are shown/ presented in Figure 2.</a:t>
            </a:r>
          </a:p>
          <a:p>
            <a:r>
              <a:rPr lang="en-US" dirty="0" smtClean="0"/>
              <a:t>As shown in Figure 3, ….</a:t>
            </a:r>
          </a:p>
          <a:p>
            <a:r>
              <a:rPr lang="en-US" dirty="0" smtClean="0"/>
              <a:t>The pie chart above </a:t>
            </a:r>
            <a:r>
              <a:rPr lang="en-US" b="1" u="sng" dirty="0" smtClean="0"/>
              <a:t>clearly illustrates</a:t>
            </a:r>
            <a:r>
              <a:rPr lang="en-US" dirty="0" smtClean="0"/>
              <a:t> the …… </a:t>
            </a:r>
          </a:p>
          <a:p>
            <a:r>
              <a:rPr lang="en-US" dirty="0" smtClean="0"/>
              <a:t>The bar chart reveals that ….</a:t>
            </a:r>
          </a:p>
          <a:p>
            <a:r>
              <a:rPr lang="en-US" dirty="0" smtClean="0"/>
              <a:t>It is obvious from the figure that …..</a:t>
            </a:r>
          </a:p>
          <a:p>
            <a:r>
              <a:rPr lang="en-US" dirty="0" smtClean="0"/>
              <a:t>The most important piece of information in Figure 2 concerns the …..</a:t>
            </a:r>
            <a:endParaRPr lang="en-US" dirty="0"/>
          </a:p>
        </p:txBody>
      </p:sp>
    </p:spTree>
    <p:extLst>
      <p:ext uri="{BB962C8B-B14F-4D97-AF65-F5344CB8AC3E}">
        <p14:creationId xmlns:p14="http://schemas.microsoft.com/office/powerpoint/2010/main" val="10092438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523941" cy="1320800"/>
          </a:xfrm>
        </p:spPr>
        <p:txBody>
          <a:bodyPr/>
          <a:lstStyle/>
          <a:p>
            <a:r>
              <a:rPr lang="en-US" dirty="0"/>
              <a:t>The Language of Results: DESCRIBING </a:t>
            </a:r>
            <a:r>
              <a:rPr lang="en-US" dirty="0" smtClean="0"/>
              <a:t>TABLES</a:t>
            </a:r>
            <a:endParaRPr lang="en-US" dirty="0"/>
          </a:p>
        </p:txBody>
      </p:sp>
      <p:sp>
        <p:nvSpPr>
          <p:cNvPr id="3" name="Content Placeholder 2"/>
          <p:cNvSpPr>
            <a:spLocks noGrp="1"/>
          </p:cNvSpPr>
          <p:nvPr>
            <p:ph idx="1"/>
          </p:nvPr>
        </p:nvSpPr>
        <p:spPr>
          <a:xfrm>
            <a:off x="677334" y="2160590"/>
            <a:ext cx="9523940" cy="3582986"/>
          </a:xfrm>
        </p:spPr>
        <p:txBody>
          <a:bodyPr/>
          <a:lstStyle/>
          <a:p>
            <a:r>
              <a:rPr lang="en-US" dirty="0" smtClean="0"/>
              <a:t>Table 1, shows the mean scores and the standard deviations of the two groups in the study.</a:t>
            </a:r>
          </a:p>
          <a:p>
            <a:r>
              <a:rPr lang="en-US" dirty="0" smtClean="0"/>
              <a:t>The results, as shown in Table 1, indicated that …..</a:t>
            </a:r>
          </a:p>
          <a:p>
            <a:r>
              <a:rPr lang="en-US" dirty="0" smtClean="0"/>
              <a:t>As Table 3 shows, there was a significant difference (</a:t>
            </a:r>
            <a:r>
              <a:rPr lang="en-US" i="1" dirty="0" smtClean="0"/>
              <a:t>t </a:t>
            </a:r>
            <a:r>
              <a:rPr lang="en-US" dirty="0" smtClean="0"/>
              <a:t>= -2.15, </a:t>
            </a:r>
            <a:r>
              <a:rPr lang="en-US" i="1" dirty="0" smtClean="0"/>
              <a:t>p </a:t>
            </a:r>
            <a:r>
              <a:rPr lang="en-US" dirty="0" smtClean="0"/>
              <a:t>= .03) between the two groups.</a:t>
            </a:r>
          </a:p>
          <a:p>
            <a:r>
              <a:rPr lang="en-US" dirty="0" smtClean="0"/>
              <a:t>Data from this table can be compared with the data in Table 6, which shows ….</a:t>
            </a:r>
          </a:p>
          <a:p>
            <a:r>
              <a:rPr lang="en-US" dirty="0" smtClean="0"/>
              <a:t>It is apparent from this table that …..</a:t>
            </a:r>
          </a:p>
          <a:p>
            <a:r>
              <a:rPr lang="en-US" dirty="0" smtClean="0"/>
              <a:t>Table 5 shows/ compares/ presents/ provides the experimental data on X.</a:t>
            </a:r>
          </a:p>
          <a:p>
            <a:r>
              <a:rPr lang="en-US" dirty="0" smtClean="0"/>
              <a:t>This table is quite revealing in several ways. First, unlike the other tables, …..</a:t>
            </a:r>
            <a:endParaRPr lang="en-US" dirty="0"/>
          </a:p>
        </p:txBody>
      </p:sp>
    </p:spTree>
    <p:extLst>
      <p:ext uri="{BB962C8B-B14F-4D97-AF65-F5344CB8AC3E}">
        <p14:creationId xmlns:p14="http://schemas.microsoft.com/office/powerpoint/2010/main" val="3798902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Abstract</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Abstract contains: </a:t>
            </a:r>
          </a:p>
          <a:p>
            <a:r>
              <a:rPr lang="en-US" sz="2800" dirty="0" smtClean="0"/>
              <a:t>Overview (background) of the study</a:t>
            </a:r>
          </a:p>
          <a:p>
            <a:r>
              <a:rPr lang="en-US" sz="2800" dirty="0" smtClean="0"/>
              <a:t>Aim of the study (the problem of the study)</a:t>
            </a:r>
          </a:p>
          <a:p>
            <a:r>
              <a:rPr lang="en-US" sz="2800" dirty="0" smtClean="0"/>
              <a:t>Methodology used in the study (participants, data collection instruments, procedures, data analysis tools)</a:t>
            </a:r>
          </a:p>
          <a:p>
            <a:r>
              <a:rPr lang="en-US" sz="2800" dirty="0" smtClean="0"/>
              <a:t>Findings</a:t>
            </a:r>
          </a:p>
          <a:p>
            <a:r>
              <a:rPr lang="en-US" sz="2800" dirty="0" smtClean="0"/>
              <a:t>Implications</a:t>
            </a:r>
            <a:endParaRPr lang="en-US" sz="2800" dirty="0"/>
          </a:p>
        </p:txBody>
      </p:sp>
    </p:spTree>
    <p:extLst>
      <p:ext uri="{BB962C8B-B14F-4D97-AF65-F5344CB8AC3E}">
        <p14:creationId xmlns:p14="http://schemas.microsoft.com/office/powerpoint/2010/main" val="31203665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Language of Results: </a:t>
            </a:r>
            <a:r>
              <a:rPr lang="en-US" dirty="0" smtClean="0"/>
              <a:t>T Test</a:t>
            </a:r>
            <a:endParaRPr lang="en-US" dirty="0"/>
          </a:p>
        </p:txBody>
      </p:sp>
      <p:sp>
        <p:nvSpPr>
          <p:cNvPr id="3" name="Content Placeholder 2"/>
          <p:cNvSpPr>
            <a:spLocks noGrp="1"/>
          </p:cNvSpPr>
          <p:nvPr>
            <p:ph idx="1"/>
          </p:nvPr>
        </p:nvSpPr>
        <p:spPr/>
        <p:txBody>
          <a:bodyPr/>
          <a:lstStyle/>
          <a:p>
            <a:r>
              <a:rPr lang="en-US" dirty="0"/>
              <a:t>An independent </a:t>
            </a:r>
            <a:r>
              <a:rPr lang="en-US" dirty="0" smtClean="0"/>
              <a:t>t test </a:t>
            </a:r>
            <a:r>
              <a:rPr lang="en-US" dirty="0"/>
              <a:t>was conducted to compare the posttest scores of the control and experimental group. There was a significant difference in the control group (</a:t>
            </a:r>
            <a:r>
              <a:rPr lang="en-US" i="1" dirty="0" smtClean="0"/>
              <a:t>M </a:t>
            </a:r>
            <a:r>
              <a:rPr lang="en-US" dirty="0" smtClean="0"/>
              <a:t>= 13.85</a:t>
            </a:r>
            <a:r>
              <a:rPr lang="en-US" dirty="0"/>
              <a:t>, </a:t>
            </a:r>
            <a:r>
              <a:rPr lang="en-US" i="1" dirty="0" smtClean="0"/>
              <a:t>SD</a:t>
            </a:r>
            <a:r>
              <a:rPr lang="en-US" dirty="0" smtClean="0"/>
              <a:t> = 2.83</a:t>
            </a:r>
            <a:r>
              <a:rPr lang="en-US" dirty="0"/>
              <a:t>) and experimental group (</a:t>
            </a:r>
            <a:r>
              <a:rPr lang="en-US" i="1" dirty="0" smtClean="0"/>
              <a:t>M</a:t>
            </a:r>
            <a:r>
              <a:rPr lang="en-US" dirty="0" smtClean="0"/>
              <a:t> = 15.60</a:t>
            </a:r>
            <a:r>
              <a:rPr lang="en-US" dirty="0"/>
              <a:t>, </a:t>
            </a:r>
            <a:r>
              <a:rPr lang="en-US" i="1" dirty="0" smtClean="0"/>
              <a:t>SD</a:t>
            </a:r>
            <a:r>
              <a:rPr lang="en-US" dirty="0" smtClean="0"/>
              <a:t> = 2.30</a:t>
            </a:r>
            <a:r>
              <a:rPr lang="en-US" dirty="0"/>
              <a:t>); </a:t>
            </a:r>
            <a:r>
              <a:rPr lang="en-US" i="1" dirty="0"/>
              <a:t>t</a:t>
            </a:r>
            <a:r>
              <a:rPr lang="en-US" dirty="0"/>
              <a:t>(38</a:t>
            </a:r>
            <a:r>
              <a:rPr lang="en-US" dirty="0" smtClean="0"/>
              <a:t>) = </a:t>
            </a:r>
            <a:r>
              <a:rPr lang="en-US" dirty="0"/>
              <a:t>-2.143, </a:t>
            </a:r>
            <a:r>
              <a:rPr lang="en-US" i="1" dirty="0" smtClean="0"/>
              <a:t>p </a:t>
            </a:r>
            <a:r>
              <a:rPr lang="en-US" dirty="0" smtClean="0"/>
              <a:t>= 0.039 &lt; 0.05</a:t>
            </a:r>
            <a:r>
              <a:rPr lang="en-US" dirty="0"/>
              <a:t>. The magnitude of the difference in the means was small/moderate/large</a:t>
            </a:r>
            <a:r>
              <a:rPr lang="en-US" dirty="0" smtClean="0"/>
              <a:t>.</a:t>
            </a:r>
          </a:p>
          <a:p>
            <a:r>
              <a:rPr lang="en-US" dirty="0"/>
              <a:t>A paired-samples </a:t>
            </a:r>
            <a:r>
              <a:rPr lang="en-US" dirty="0" smtClean="0"/>
              <a:t>t test </a:t>
            </a:r>
            <a:r>
              <a:rPr lang="en-US" dirty="0"/>
              <a:t>was conducted to evaluate the impact of teaching reading comprehension strategies on their reading comprehension ability. There was a statistically significant increase in reading comprehension scores from the pretest (</a:t>
            </a:r>
            <a:r>
              <a:rPr lang="en-US" i="1" dirty="0" smtClean="0"/>
              <a:t>M </a:t>
            </a:r>
            <a:r>
              <a:rPr lang="en-US" dirty="0" smtClean="0"/>
              <a:t>= 13.6</a:t>
            </a:r>
            <a:r>
              <a:rPr lang="en-US" dirty="0"/>
              <a:t>, </a:t>
            </a:r>
            <a:r>
              <a:rPr lang="en-US" i="1" dirty="0" smtClean="0"/>
              <a:t>SD </a:t>
            </a:r>
            <a:r>
              <a:rPr lang="en-US" dirty="0" smtClean="0"/>
              <a:t>= 2.77</a:t>
            </a:r>
            <a:r>
              <a:rPr lang="en-US" dirty="0"/>
              <a:t>) to the posttest (</a:t>
            </a:r>
            <a:r>
              <a:rPr lang="en-US" i="1" dirty="0" smtClean="0"/>
              <a:t>M </a:t>
            </a:r>
            <a:r>
              <a:rPr lang="en-US" dirty="0" smtClean="0"/>
              <a:t>= 15.6</a:t>
            </a:r>
            <a:r>
              <a:rPr lang="en-US" dirty="0"/>
              <a:t>, </a:t>
            </a:r>
            <a:r>
              <a:rPr lang="en-US" i="1" dirty="0" smtClean="0"/>
              <a:t>SD </a:t>
            </a:r>
            <a:r>
              <a:rPr lang="en-US" dirty="0" smtClean="0"/>
              <a:t>= 2.30</a:t>
            </a:r>
            <a:r>
              <a:rPr lang="en-US" dirty="0"/>
              <a:t>), </a:t>
            </a:r>
            <a:r>
              <a:rPr lang="en-US" i="1" dirty="0"/>
              <a:t>t</a:t>
            </a:r>
            <a:r>
              <a:rPr lang="en-US" dirty="0"/>
              <a:t>(19</a:t>
            </a:r>
            <a:r>
              <a:rPr lang="en-US" dirty="0" smtClean="0"/>
              <a:t>) = -</a:t>
            </a:r>
            <a:r>
              <a:rPr lang="en-US" dirty="0"/>
              <a:t>2.629, </a:t>
            </a:r>
            <a:r>
              <a:rPr lang="en-US" i="1" dirty="0" smtClean="0"/>
              <a:t>p </a:t>
            </a:r>
            <a:r>
              <a:rPr lang="en-US" dirty="0" smtClean="0"/>
              <a:t>= 0.017 &lt; 0.05</a:t>
            </a:r>
            <a:r>
              <a:rPr lang="en-US" dirty="0"/>
              <a:t>. The eta square statistic indicated a large/moderate/small effect size.</a:t>
            </a:r>
            <a:endParaRPr lang="en-US" dirty="0" smtClean="0"/>
          </a:p>
          <a:p>
            <a:endParaRPr lang="en-US" dirty="0"/>
          </a:p>
        </p:txBody>
      </p:sp>
    </p:spTree>
    <p:extLst>
      <p:ext uri="{BB962C8B-B14F-4D97-AF65-F5344CB8AC3E}">
        <p14:creationId xmlns:p14="http://schemas.microsoft.com/office/powerpoint/2010/main" val="37152964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Language of Results: </a:t>
            </a:r>
            <a:r>
              <a:rPr lang="en-US" dirty="0" smtClean="0"/>
              <a:t>ANOVA</a:t>
            </a:r>
            <a:endParaRPr lang="en-US" dirty="0"/>
          </a:p>
        </p:txBody>
      </p:sp>
      <p:sp>
        <p:nvSpPr>
          <p:cNvPr id="3" name="Content Placeholder 2"/>
          <p:cNvSpPr>
            <a:spLocks noGrp="1"/>
          </p:cNvSpPr>
          <p:nvPr>
            <p:ph idx="1"/>
          </p:nvPr>
        </p:nvSpPr>
        <p:spPr/>
        <p:txBody>
          <a:bodyPr/>
          <a:lstStyle/>
          <a:p>
            <a:r>
              <a:rPr lang="en-US" dirty="0"/>
              <a:t>A one-way between-groups ANOVA was conducted to explore the impact of instruction mode on writing quality. Subjects were divided into three groups according to the mode of input delivery (traditional, web-based, and hybrid groups). There was a statistically significant difference at </a:t>
            </a:r>
            <a:r>
              <a:rPr lang="en-US" i="1" dirty="0" smtClean="0"/>
              <a:t>p </a:t>
            </a:r>
            <a:r>
              <a:rPr lang="en-US" dirty="0" smtClean="0"/>
              <a:t>= 0.000 &lt; 0.05 </a:t>
            </a:r>
            <a:r>
              <a:rPr lang="en-US" dirty="0"/>
              <a:t>level in writing scores for the three groups. Effect </a:t>
            </a:r>
            <a:r>
              <a:rPr lang="en-US" dirty="0" smtClean="0"/>
              <a:t>Size was calculated and seen to be .12. </a:t>
            </a:r>
            <a:r>
              <a:rPr lang="en-US" dirty="0"/>
              <a:t>Post-hoc comparisons using </a:t>
            </a:r>
            <a:r>
              <a:rPr lang="en-US" dirty="0" err="1"/>
              <a:t>Scheffe</a:t>
            </a:r>
            <a:r>
              <a:rPr lang="en-US" dirty="0"/>
              <a:t> test indicated that the mean score of hybrid group (</a:t>
            </a:r>
            <a:r>
              <a:rPr lang="en-US" i="1" dirty="0" smtClean="0"/>
              <a:t>M </a:t>
            </a:r>
            <a:r>
              <a:rPr lang="en-US" dirty="0" smtClean="0"/>
              <a:t>= 17.21</a:t>
            </a:r>
            <a:r>
              <a:rPr lang="en-US" dirty="0"/>
              <a:t>) was significantly different from traditional group (</a:t>
            </a:r>
            <a:r>
              <a:rPr lang="en-US" i="1" dirty="0" smtClean="0"/>
              <a:t>M </a:t>
            </a:r>
            <a:r>
              <a:rPr lang="en-US" dirty="0" smtClean="0"/>
              <a:t>= 13.60</a:t>
            </a:r>
            <a:r>
              <a:rPr lang="en-US" dirty="0"/>
              <a:t>) and web-based group (</a:t>
            </a:r>
            <a:r>
              <a:rPr lang="en-US" i="1" dirty="0" smtClean="0"/>
              <a:t>M </a:t>
            </a:r>
            <a:r>
              <a:rPr lang="en-US" dirty="0" smtClean="0"/>
              <a:t>= 14.70</a:t>
            </a:r>
            <a:r>
              <a:rPr lang="en-US" dirty="0"/>
              <a:t>). There was not, however, a significant difference between traditional group and web-based group.</a:t>
            </a:r>
            <a:endParaRPr lang="en-US" dirty="0"/>
          </a:p>
        </p:txBody>
      </p:sp>
    </p:spTree>
    <p:extLst>
      <p:ext uri="{BB962C8B-B14F-4D97-AF65-F5344CB8AC3E}">
        <p14:creationId xmlns:p14="http://schemas.microsoft.com/office/powerpoint/2010/main" val="24670399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Language of Results: </a:t>
            </a:r>
            <a:r>
              <a:rPr lang="en-US" dirty="0" smtClean="0"/>
              <a:t>Correlation and Chi-Square</a:t>
            </a:r>
            <a:endParaRPr lang="en-US" dirty="0"/>
          </a:p>
        </p:txBody>
      </p:sp>
      <p:sp>
        <p:nvSpPr>
          <p:cNvPr id="3" name="Content Placeholder 2"/>
          <p:cNvSpPr>
            <a:spLocks noGrp="1"/>
          </p:cNvSpPr>
          <p:nvPr>
            <p:ph idx="1"/>
          </p:nvPr>
        </p:nvSpPr>
        <p:spPr>
          <a:xfrm>
            <a:off x="677334" y="2160589"/>
            <a:ext cx="8596668" cy="2849561"/>
          </a:xfrm>
        </p:spPr>
        <p:txBody>
          <a:bodyPr/>
          <a:lstStyle/>
          <a:p>
            <a:r>
              <a:rPr lang="en-US" dirty="0"/>
              <a:t>The relationship between the scores of teacher-made test and the TOEFL was investigated using Pearson product-moment correlation coefficient. There was a strong positive correlation between the two variables, </a:t>
            </a:r>
            <a:r>
              <a:rPr lang="en-US" i="1" dirty="0"/>
              <a:t>r </a:t>
            </a:r>
            <a:r>
              <a:rPr lang="en-US" dirty="0"/>
              <a:t>= 0.96, </a:t>
            </a:r>
            <a:r>
              <a:rPr lang="en-US" i="1" dirty="0"/>
              <a:t>n</a:t>
            </a:r>
            <a:r>
              <a:rPr lang="en-US" dirty="0"/>
              <a:t> = 10, </a:t>
            </a:r>
            <a:r>
              <a:rPr lang="en-US" i="1" dirty="0"/>
              <a:t>p</a:t>
            </a:r>
            <a:r>
              <a:rPr lang="en-US" dirty="0"/>
              <a:t> &lt; 0.05, with high scores on the teacher-made test associated with high scores of the TOEFL</a:t>
            </a:r>
            <a:r>
              <a:rPr lang="en-US" dirty="0" smtClean="0"/>
              <a:t>.</a:t>
            </a:r>
          </a:p>
          <a:p>
            <a:r>
              <a:rPr lang="en-US" dirty="0"/>
              <a:t>Chi-square test indicated a significant association between the participants (teachers and policy makers) and their opinions; </a:t>
            </a:r>
            <a:r>
              <a:rPr lang="en-US" i="1" dirty="0" smtClean="0"/>
              <a:t>p</a:t>
            </a:r>
            <a:r>
              <a:rPr lang="en-US" dirty="0" smtClean="0"/>
              <a:t> = 0.000</a:t>
            </a:r>
            <a:endParaRPr lang="en-US" dirty="0"/>
          </a:p>
        </p:txBody>
      </p:sp>
    </p:spTree>
    <p:extLst>
      <p:ext uri="{BB962C8B-B14F-4D97-AF65-F5344CB8AC3E}">
        <p14:creationId xmlns:p14="http://schemas.microsoft.com/office/powerpoint/2010/main" val="11149719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 and Conclusions</a:t>
            </a:r>
            <a:endParaRPr lang="en-US" dirty="0"/>
          </a:p>
        </p:txBody>
      </p:sp>
      <p:sp>
        <p:nvSpPr>
          <p:cNvPr id="3" name="Content Placeholder 2"/>
          <p:cNvSpPr>
            <a:spLocks noGrp="1"/>
          </p:cNvSpPr>
          <p:nvPr>
            <p:ph idx="1"/>
          </p:nvPr>
        </p:nvSpPr>
        <p:spPr/>
        <p:txBody>
          <a:bodyPr>
            <a:noAutofit/>
          </a:bodyPr>
          <a:lstStyle/>
          <a:p>
            <a:r>
              <a:rPr lang="en-US" sz="2000" dirty="0" smtClean="0"/>
              <a:t>Discussion includes:</a:t>
            </a:r>
          </a:p>
          <a:p>
            <a:pPr>
              <a:buFont typeface="Wingdings" panose="05000000000000000000" pitchFamily="2" charset="2"/>
              <a:buChar char="§"/>
            </a:pPr>
            <a:r>
              <a:rPr lang="en-US" sz="2000" dirty="0" smtClean="0"/>
              <a:t>Restatement of the problem</a:t>
            </a:r>
          </a:p>
          <a:p>
            <a:pPr>
              <a:buFont typeface="Wingdings" panose="05000000000000000000" pitchFamily="2" charset="2"/>
              <a:buChar char="§"/>
            </a:pPr>
            <a:r>
              <a:rPr lang="en-US" sz="2000" dirty="0" smtClean="0"/>
              <a:t>Summary of the results</a:t>
            </a:r>
          </a:p>
          <a:p>
            <a:pPr>
              <a:buFont typeface="Wingdings" panose="05000000000000000000" pitchFamily="2" charset="2"/>
              <a:buChar char="§"/>
            </a:pPr>
            <a:r>
              <a:rPr lang="en-US" sz="2000" dirty="0" smtClean="0"/>
              <a:t>Explanation of the results in the light of the research questions</a:t>
            </a:r>
          </a:p>
          <a:p>
            <a:pPr>
              <a:buFont typeface="Wingdings" panose="05000000000000000000" pitchFamily="2" charset="2"/>
              <a:buChar char="§"/>
            </a:pPr>
            <a:r>
              <a:rPr lang="en-US" sz="2000" dirty="0" smtClean="0"/>
              <a:t>Comparison of the results with the findings of the previous researchers</a:t>
            </a:r>
          </a:p>
          <a:p>
            <a:r>
              <a:rPr lang="en-US" sz="2000" dirty="0" smtClean="0"/>
              <a:t>Conclusion summarizes the research</a:t>
            </a:r>
          </a:p>
          <a:p>
            <a:r>
              <a:rPr lang="en-US" sz="2000" dirty="0" smtClean="0"/>
              <a:t>Implications (theoretical/practical), limitations of the study, and suggestions for further research may also appear at the end of a paper.</a:t>
            </a:r>
            <a:endParaRPr lang="en-US" sz="2000" dirty="0"/>
          </a:p>
        </p:txBody>
      </p:sp>
    </p:spTree>
    <p:extLst>
      <p:ext uri="{BB962C8B-B14F-4D97-AF65-F5344CB8AC3E}">
        <p14:creationId xmlns:p14="http://schemas.microsoft.com/office/powerpoint/2010/main" val="21900981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Precautions to Keep in Mind for Writing the Discussion Section</a:t>
            </a:r>
            <a:endParaRPr lang="en-US" dirty="0"/>
          </a:p>
        </p:txBody>
      </p:sp>
      <p:sp>
        <p:nvSpPr>
          <p:cNvPr id="3" name="Content Placeholder 2"/>
          <p:cNvSpPr>
            <a:spLocks noGrp="1"/>
          </p:cNvSpPr>
          <p:nvPr>
            <p:ph idx="1"/>
          </p:nvPr>
        </p:nvSpPr>
        <p:spPr/>
        <p:txBody>
          <a:bodyPr>
            <a:normAutofit/>
          </a:bodyPr>
          <a:lstStyle/>
          <a:p>
            <a:r>
              <a:rPr lang="en-US" sz="2800" dirty="0" smtClean="0"/>
              <a:t>Discussion should not be longer than Introduction or Results</a:t>
            </a:r>
          </a:p>
          <a:p>
            <a:r>
              <a:rPr lang="en-US" sz="2800" dirty="0" smtClean="0"/>
              <a:t>No new results should be found in the Discussion section of a paper</a:t>
            </a:r>
            <a:endParaRPr lang="en-US" sz="2800" dirty="0"/>
          </a:p>
        </p:txBody>
      </p:sp>
    </p:spTree>
    <p:extLst>
      <p:ext uri="{BB962C8B-B14F-4D97-AF65-F5344CB8AC3E}">
        <p14:creationId xmlns:p14="http://schemas.microsoft.com/office/powerpoint/2010/main" val="36115420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104841" cy="1320800"/>
          </a:xfrm>
        </p:spPr>
        <p:txBody>
          <a:bodyPr/>
          <a:lstStyle/>
          <a:p>
            <a:pPr algn="ctr"/>
            <a:r>
              <a:rPr lang="en-US" dirty="0" smtClean="0"/>
              <a:t>The Language of Discussion: COMPARISONS</a:t>
            </a:r>
            <a:endParaRPr lang="en-US" dirty="0"/>
          </a:p>
        </p:txBody>
      </p:sp>
      <p:sp>
        <p:nvSpPr>
          <p:cNvPr id="3" name="Content Placeholder 2"/>
          <p:cNvSpPr>
            <a:spLocks noGrp="1"/>
          </p:cNvSpPr>
          <p:nvPr>
            <p:ph idx="1"/>
          </p:nvPr>
        </p:nvSpPr>
        <p:spPr>
          <a:xfrm>
            <a:off x="677334" y="1533525"/>
            <a:ext cx="9104840" cy="4507837"/>
          </a:xfrm>
        </p:spPr>
        <p:txBody>
          <a:bodyPr/>
          <a:lstStyle/>
          <a:p>
            <a:r>
              <a:rPr lang="en-US" dirty="0" smtClean="0"/>
              <a:t>The study </a:t>
            </a:r>
            <a:r>
              <a:rPr lang="en-US" u="sng" dirty="0" smtClean="0"/>
              <a:t>yielded results which </a:t>
            </a:r>
            <a:r>
              <a:rPr lang="en-US" b="1" u="sng" dirty="0" smtClean="0"/>
              <a:t>corroborate</a:t>
            </a:r>
            <a:r>
              <a:rPr lang="en-US" dirty="0" smtClean="0"/>
              <a:t> the findings of a myriad of researchers in the field (e.g. …).</a:t>
            </a:r>
          </a:p>
          <a:p>
            <a:r>
              <a:rPr lang="en-US" dirty="0" smtClean="0"/>
              <a:t>The findings of the current study </a:t>
            </a:r>
            <a:r>
              <a:rPr lang="en-US" u="sng" dirty="0" smtClean="0"/>
              <a:t>are consistent with</a:t>
            </a:r>
            <a:r>
              <a:rPr lang="en-US" dirty="0" smtClean="0"/>
              <a:t> those of </a:t>
            </a:r>
            <a:r>
              <a:rPr lang="en-US" dirty="0" err="1" smtClean="0"/>
              <a:t>Gass</a:t>
            </a:r>
            <a:r>
              <a:rPr lang="en-US" dirty="0" smtClean="0"/>
              <a:t> (2001, 2004).</a:t>
            </a:r>
          </a:p>
          <a:p>
            <a:r>
              <a:rPr lang="en-US" b="1" u="sng" dirty="0" smtClean="0"/>
              <a:t>This finding lends support to</a:t>
            </a:r>
            <a:r>
              <a:rPr lang="en-US" dirty="0" smtClean="0"/>
              <a:t> the idea of Smith (2009), who suggested that ….</a:t>
            </a:r>
          </a:p>
          <a:p>
            <a:r>
              <a:rPr lang="en-US" dirty="0" smtClean="0"/>
              <a:t>This finding </a:t>
            </a:r>
            <a:r>
              <a:rPr lang="en-US" u="sng" dirty="0" smtClean="0"/>
              <a:t>is in agreement with</a:t>
            </a:r>
            <a:r>
              <a:rPr lang="en-US" dirty="0" smtClean="0"/>
              <a:t> </a:t>
            </a:r>
            <a:r>
              <a:rPr lang="en-US" dirty="0" err="1" smtClean="0"/>
              <a:t>Ahad’s</a:t>
            </a:r>
            <a:r>
              <a:rPr lang="en-US" dirty="0" smtClean="0"/>
              <a:t> (1999) findings, which showed ….</a:t>
            </a:r>
          </a:p>
          <a:p>
            <a:r>
              <a:rPr lang="en-US" dirty="0" smtClean="0"/>
              <a:t>There are similarities between the attitudes expressed by the respondents in this study and those described by Rian (2006) and </a:t>
            </a:r>
            <a:r>
              <a:rPr lang="en-US" dirty="0" err="1" smtClean="0"/>
              <a:t>Susuka</a:t>
            </a:r>
            <a:r>
              <a:rPr lang="en-US" dirty="0" smtClean="0"/>
              <a:t> (1998).</a:t>
            </a:r>
          </a:p>
          <a:p>
            <a:r>
              <a:rPr lang="en-US" dirty="0" smtClean="0"/>
              <a:t>The findings further support the idea of …..</a:t>
            </a:r>
          </a:p>
          <a:p>
            <a:r>
              <a:rPr lang="en-US" dirty="0" smtClean="0"/>
              <a:t>This also </a:t>
            </a:r>
            <a:r>
              <a:rPr lang="en-US" u="sng" dirty="0" smtClean="0"/>
              <a:t>accords with/ complies with</a:t>
            </a:r>
            <a:r>
              <a:rPr lang="en-US" dirty="0" smtClean="0"/>
              <a:t> our earlier observations, which showed that …….</a:t>
            </a:r>
          </a:p>
          <a:p>
            <a:r>
              <a:rPr lang="en-US" dirty="0" smtClean="0"/>
              <a:t>The obtained results in this study </a:t>
            </a:r>
            <a:r>
              <a:rPr lang="en-US" u="sng" dirty="0" smtClean="0"/>
              <a:t>are congruent with/ in line with/ compatible with</a:t>
            </a:r>
            <a:r>
              <a:rPr lang="en-US" dirty="0" smtClean="0"/>
              <a:t> those of previous researchers.</a:t>
            </a:r>
            <a:endParaRPr lang="en-US" dirty="0"/>
          </a:p>
        </p:txBody>
      </p:sp>
    </p:spTree>
    <p:extLst>
      <p:ext uri="{BB962C8B-B14F-4D97-AF65-F5344CB8AC3E}">
        <p14:creationId xmlns:p14="http://schemas.microsoft.com/office/powerpoint/2010/main" val="21164771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038166" cy="1320800"/>
          </a:xfrm>
        </p:spPr>
        <p:txBody>
          <a:bodyPr/>
          <a:lstStyle/>
          <a:p>
            <a:r>
              <a:rPr lang="en-US" dirty="0"/>
              <a:t>The Language of Discussion: COMPARISONS</a:t>
            </a:r>
          </a:p>
        </p:txBody>
      </p:sp>
      <p:sp>
        <p:nvSpPr>
          <p:cNvPr id="3" name="Content Placeholder 2"/>
          <p:cNvSpPr>
            <a:spLocks noGrp="1"/>
          </p:cNvSpPr>
          <p:nvPr>
            <p:ph idx="1"/>
          </p:nvPr>
        </p:nvSpPr>
        <p:spPr>
          <a:xfrm>
            <a:off x="677334" y="2160589"/>
            <a:ext cx="9038166" cy="4554536"/>
          </a:xfrm>
        </p:spPr>
        <p:txBody>
          <a:bodyPr>
            <a:normAutofit fontScale="92500" lnSpcReduction="10000"/>
          </a:bodyPr>
          <a:lstStyle/>
          <a:p>
            <a:r>
              <a:rPr lang="en-US" dirty="0" smtClean="0"/>
              <a:t>However, the findings of the present study </a:t>
            </a:r>
            <a:r>
              <a:rPr lang="en-US" b="1" u="sng" dirty="0" smtClean="0"/>
              <a:t>do not support/ contradict/ run counter to/ are in contradiction with</a:t>
            </a:r>
            <a:r>
              <a:rPr lang="en-US" dirty="0" smtClean="0"/>
              <a:t> previous research.</a:t>
            </a:r>
          </a:p>
          <a:p>
            <a:r>
              <a:rPr lang="en-US" u="sng" dirty="0" smtClean="0"/>
              <a:t>In contrast to earlier findings, however</a:t>
            </a:r>
            <a:r>
              <a:rPr lang="en-US" dirty="0" smtClean="0"/>
              <a:t>, no evidence of X was detected.</a:t>
            </a:r>
          </a:p>
          <a:p>
            <a:r>
              <a:rPr lang="en-US" dirty="0" smtClean="0"/>
              <a:t>Although these results are consistent with those of Hite (2015) and Willis (2014), they differ from some published studies like Alan (2006).</a:t>
            </a:r>
          </a:p>
          <a:p>
            <a:r>
              <a:rPr lang="en-US" dirty="0" smtClean="0"/>
              <a:t>There are several possible explanations for this result: </a:t>
            </a:r>
          </a:p>
          <a:p>
            <a:r>
              <a:rPr lang="en-US" dirty="0" smtClean="0"/>
              <a:t>A plausible explanation for this might be …..</a:t>
            </a:r>
          </a:p>
          <a:p>
            <a:r>
              <a:rPr lang="en-US" dirty="0" smtClean="0"/>
              <a:t>This </a:t>
            </a:r>
            <a:r>
              <a:rPr lang="en-US" u="sng" dirty="0" smtClean="0"/>
              <a:t>results might be justified/ explained by the fact that</a:t>
            </a:r>
            <a:r>
              <a:rPr lang="en-US" dirty="0" smtClean="0"/>
              <a:t> ….</a:t>
            </a:r>
          </a:p>
          <a:p>
            <a:r>
              <a:rPr lang="en-US" dirty="0" smtClean="0"/>
              <a:t>The </a:t>
            </a:r>
            <a:r>
              <a:rPr lang="en-US" u="sng" dirty="0" smtClean="0"/>
              <a:t>inconsistency/ discrepancy may be due to</a:t>
            </a:r>
            <a:r>
              <a:rPr lang="en-US" dirty="0" smtClean="0"/>
              <a:t> …..</a:t>
            </a:r>
          </a:p>
          <a:p>
            <a:r>
              <a:rPr lang="en-US" dirty="0" smtClean="0"/>
              <a:t>The possible interference of X cannot be rules out.</a:t>
            </a:r>
          </a:p>
          <a:p>
            <a:r>
              <a:rPr lang="en-US" dirty="0" smtClean="0"/>
              <a:t>The observed increase in X </a:t>
            </a:r>
            <a:r>
              <a:rPr lang="en-US" b="1" u="sng" dirty="0" smtClean="0"/>
              <a:t>could be attributed to/ accounted for by/ explained by</a:t>
            </a:r>
            <a:r>
              <a:rPr lang="en-US" dirty="0" smtClean="0"/>
              <a:t> ….</a:t>
            </a:r>
          </a:p>
          <a:p>
            <a:r>
              <a:rPr lang="en-US" dirty="0" smtClean="0"/>
              <a:t>Some authors have speculated that …</a:t>
            </a:r>
          </a:p>
          <a:p>
            <a:r>
              <a:rPr lang="en-US" dirty="0" smtClean="0"/>
              <a:t>A possible explanation for this results may be (due to) the lack of adequate …. </a:t>
            </a:r>
            <a:endParaRPr lang="en-US" dirty="0"/>
          </a:p>
        </p:txBody>
      </p:sp>
    </p:spTree>
    <p:extLst>
      <p:ext uri="{BB962C8B-B14F-4D97-AF65-F5344CB8AC3E}">
        <p14:creationId xmlns:p14="http://schemas.microsoft.com/office/powerpoint/2010/main" val="27142376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390591" cy="1320800"/>
          </a:xfrm>
        </p:spPr>
        <p:txBody>
          <a:bodyPr/>
          <a:lstStyle/>
          <a:p>
            <a:r>
              <a:rPr lang="en-US" dirty="0" smtClean="0"/>
              <a:t>The Language of Discussion: Contributions</a:t>
            </a:r>
            <a:endParaRPr lang="en-US" dirty="0"/>
          </a:p>
        </p:txBody>
      </p:sp>
      <p:sp>
        <p:nvSpPr>
          <p:cNvPr id="3" name="Content Placeholder 2"/>
          <p:cNvSpPr>
            <a:spLocks noGrp="1"/>
          </p:cNvSpPr>
          <p:nvPr>
            <p:ph idx="1"/>
          </p:nvPr>
        </p:nvSpPr>
        <p:spPr>
          <a:xfrm>
            <a:off x="677333" y="1789114"/>
            <a:ext cx="9390590" cy="3880773"/>
          </a:xfrm>
        </p:spPr>
        <p:txBody>
          <a:bodyPr>
            <a:normAutofit/>
          </a:bodyPr>
          <a:lstStyle/>
          <a:p>
            <a:r>
              <a:rPr lang="en-US" sz="2200" dirty="0" smtClean="0"/>
              <a:t>The </a:t>
            </a:r>
            <a:r>
              <a:rPr lang="en-US" sz="2200" u="sng" dirty="0" smtClean="0"/>
              <a:t>findings enhance our understanding of</a:t>
            </a:r>
            <a:r>
              <a:rPr lang="en-US" sz="2200" dirty="0" smtClean="0"/>
              <a:t> ……</a:t>
            </a:r>
          </a:p>
          <a:p>
            <a:r>
              <a:rPr lang="en-US" sz="2200" dirty="0" smtClean="0"/>
              <a:t>This research will serve as a base for future studies and ….</a:t>
            </a:r>
          </a:p>
          <a:p>
            <a:r>
              <a:rPr lang="en-US" sz="2200" dirty="0" smtClean="0"/>
              <a:t>The current findings </a:t>
            </a:r>
            <a:r>
              <a:rPr lang="en-US" sz="2200" u="sng" dirty="0" smtClean="0"/>
              <a:t>add substantially to our understanding of</a:t>
            </a:r>
            <a:r>
              <a:rPr lang="en-US" sz="2200" dirty="0" smtClean="0"/>
              <a:t> ……</a:t>
            </a:r>
          </a:p>
          <a:p>
            <a:r>
              <a:rPr lang="en-US" sz="2200" dirty="0" smtClean="0"/>
              <a:t>The current </a:t>
            </a:r>
            <a:r>
              <a:rPr lang="en-US" sz="2200" u="sng" dirty="0" smtClean="0"/>
              <a:t>findings add to a growing body of literature on</a:t>
            </a:r>
            <a:r>
              <a:rPr lang="en-US" sz="2200" dirty="0" smtClean="0"/>
              <a:t> ……</a:t>
            </a:r>
          </a:p>
          <a:p>
            <a:r>
              <a:rPr lang="en-US" sz="2200" dirty="0" smtClean="0"/>
              <a:t>The study has gone some ways towards enhancing our understanding of ……</a:t>
            </a:r>
          </a:p>
          <a:p>
            <a:r>
              <a:rPr lang="en-US" sz="2200" dirty="0" smtClean="0"/>
              <a:t>The present study </a:t>
            </a:r>
            <a:r>
              <a:rPr lang="en-US" sz="2200" u="sng" dirty="0" smtClean="0"/>
              <a:t>makes several noteworthy contributions to</a:t>
            </a:r>
            <a:r>
              <a:rPr lang="en-US" sz="2200" dirty="0" smtClean="0"/>
              <a:t> ……</a:t>
            </a:r>
          </a:p>
          <a:p>
            <a:r>
              <a:rPr lang="en-US" sz="2200" dirty="0" smtClean="0"/>
              <a:t>The empirical findings in this study </a:t>
            </a:r>
            <a:r>
              <a:rPr lang="en-US" sz="2200" u="sng" dirty="0" smtClean="0"/>
              <a:t>provide a new understanding of</a:t>
            </a:r>
            <a:r>
              <a:rPr lang="en-US" sz="2200" dirty="0" smtClean="0"/>
              <a:t> ….</a:t>
            </a:r>
            <a:endParaRPr lang="en-US" sz="2200" dirty="0"/>
          </a:p>
        </p:txBody>
      </p:sp>
    </p:spTree>
    <p:extLst>
      <p:ext uri="{BB962C8B-B14F-4D97-AF65-F5344CB8AC3E}">
        <p14:creationId xmlns:p14="http://schemas.microsoft.com/office/powerpoint/2010/main" val="8276569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3200" dirty="0" smtClean="0"/>
              <a:t>References Vs. Bibliography</a:t>
            </a:r>
          </a:p>
          <a:p>
            <a:r>
              <a:rPr lang="en-US" sz="3200" dirty="0" smtClean="0"/>
              <a:t>Format?!!!</a:t>
            </a:r>
            <a:endParaRPr lang="en-US" sz="3200" dirty="0"/>
          </a:p>
        </p:txBody>
      </p:sp>
    </p:spTree>
    <p:extLst>
      <p:ext uri="{BB962C8B-B14F-4D97-AF65-F5344CB8AC3E}">
        <p14:creationId xmlns:p14="http://schemas.microsoft.com/office/powerpoint/2010/main" val="33008009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Acknowledgements</a:t>
            </a:r>
            <a:endParaRPr lang="en-US" dirty="0"/>
          </a:p>
        </p:txBody>
      </p:sp>
      <p:sp>
        <p:nvSpPr>
          <p:cNvPr id="3" name="Content Placeholder 2"/>
          <p:cNvSpPr>
            <a:spLocks noGrp="1"/>
          </p:cNvSpPr>
          <p:nvPr>
            <p:ph idx="1"/>
          </p:nvPr>
        </p:nvSpPr>
        <p:spPr/>
        <p:txBody>
          <a:bodyPr>
            <a:normAutofit/>
          </a:bodyPr>
          <a:lstStyle/>
          <a:p>
            <a:r>
              <a:rPr lang="en-US" sz="3200" dirty="0" smtClean="0"/>
              <a:t>Who should be acknowledged?</a:t>
            </a:r>
          </a:p>
          <a:p>
            <a:r>
              <a:rPr lang="en-US" sz="3200" dirty="0" smtClean="0"/>
              <a:t>How?</a:t>
            </a:r>
            <a:endParaRPr lang="en-US" sz="3200" dirty="0"/>
          </a:p>
        </p:txBody>
      </p:sp>
    </p:spTree>
    <p:extLst>
      <p:ext uri="{BB962C8B-B14F-4D97-AF65-F5344CB8AC3E}">
        <p14:creationId xmlns:p14="http://schemas.microsoft.com/office/powerpoint/2010/main" val="609076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26918"/>
          </a:xfrm>
        </p:spPr>
        <p:txBody>
          <a:bodyPr>
            <a:normAutofit fontScale="90000"/>
          </a:bodyPr>
          <a:lstStyle/>
          <a:p>
            <a:pPr algn="ctr"/>
            <a:r>
              <a:rPr lang="en-US" dirty="0"/>
              <a:t>A Sample Abstract</a:t>
            </a:r>
          </a:p>
        </p:txBody>
      </p:sp>
      <p:sp>
        <p:nvSpPr>
          <p:cNvPr id="3" name="Content Placeholder 2"/>
          <p:cNvSpPr>
            <a:spLocks noGrp="1"/>
          </p:cNvSpPr>
          <p:nvPr>
            <p:ph idx="1"/>
          </p:nvPr>
        </p:nvSpPr>
        <p:spPr>
          <a:xfrm>
            <a:off x="677334" y="626919"/>
            <a:ext cx="8596668" cy="6314208"/>
          </a:xfrm>
        </p:spPr>
        <p:txBody>
          <a:bodyPr>
            <a:normAutofit fontScale="85000" lnSpcReduction="20000"/>
          </a:bodyPr>
          <a:lstStyle/>
          <a:p>
            <a:pPr marL="0" indent="0">
              <a:buNone/>
            </a:pPr>
            <a:r>
              <a:rPr lang="en-US" sz="2200" dirty="0">
                <a:solidFill>
                  <a:srgbClr val="002060"/>
                </a:solidFill>
              </a:rPr>
              <a:t>Computer technology has crept into many areas of education and language pedagogy, and has left mixed results behind. The motive behind this study was to figure out (a) whether teaching prewriting strategies via the computer software </a:t>
            </a:r>
            <a:r>
              <a:rPr lang="en-US" sz="2200" i="1" dirty="0">
                <a:solidFill>
                  <a:srgbClr val="002060"/>
                </a:solidFill>
              </a:rPr>
              <a:t>Inspiration 9 </a:t>
            </a:r>
            <a:r>
              <a:rPr lang="en-US" sz="2200" dirty="0">
                <a:solidFill>
                  <a:srgbClr val="002060"/>
                </a:solidFill>
              </a:rPr>
              <a:t>could be used as a viable resource to boost EFL learners’ command of L2 writing, and (b) whether the targeted L2 learners welcomed the application of this software for the purpose of prewriting strategies instruction. To meet the objectives of the study, 63 intermediate Iranian EFL learners (41 female and 22 male) who were studying English in intact classes at </a:t>
            </a:r>
            <a:r>
              <a:rPr lang="en-US" sz="2200" dirty="0" err="1">
                <a:solidFill>
                  <a:srgbClr val="002060"/>
                </a:solidFill>
              </a:rPr>
              <a:t>Jahad</a:t>
            </a:r>
            <a:r>
              <a:rPr lang="en-US" sz="2200" dirty="0">
                <a:solidFill>
                  <a:srgbClr val="002060"/>
                </a:solidFill>
              </a:rPr>
              <a:t> </a:t>
            </a:r>
            <a:r>
              <a:rPr lang="en-US" sz="2200" dirty="0" err="1">
                <a:solidFill>
                  <a:srgbClr val="002060"/>
                </a:solidFill>
              </a:rPr>
              <a:t>Daneshgahi</a:t>
            </a:r>
            <a:r>
              <a:rPr lang="en-US" sz="2200" dirty="0">
                <a:solidFill>
                  <a:srgbClr val="002060"/>
                </a:solidFill>
              </a:rPr>
              <a:t>, Isfahan, Iran, were conveniently accessed. The learners formed an experimental group, which was taught, through </a:t>
            </a:r>
            <a:r>
              <a:rPr lang="en-US" sz="2200" i="1" dirty="0">
                <a:solidFill>
                  <a:srgbClr val="002060"/>
                </a:solidFill>
              </a:rPr>
              <a:t>Inspiration 9 </a:t>
            </a:r>
            <a:r>
              <a:rPr lang="en-US" sz="2200" dirty="0">
                <a:solidFill>
                  <a:srgbClr val="002060"/>
                </a:solidFill>
              </a:rPr>
              <a:t>software, to use prewriting strategies pertinent to generating ideas through freewriting, brainstorming, listing, clustering, and asking </a:t>
            </a:r>
            <a:r>
              <a:rPr lang="en-US" sz="2200" dirty="0" err="1">
                <a:solidFill>
                  <a:srgbClr val="002060"/>
                </a:solidFill>
              </a:rPr>
              <a:t>wh</a:t>
            </a:r>
            <a:r>
              <a:rPr lang="en-US" sz="2200" dirty="0">
                <a:solidFill>
                  <a:srgbClr val="002060"/>
                </a:solidFill>
              </a:rPr>
              <a:t>-questions during the planning stage of writing, and a control group, in which the learners received the same type of instruction in a traditional classroom setting. Data obtained from writing pretest and posttest scores of the two groups were analyzed through independent-sample </a:t>
            </a:r>
            <a:r>
              <a:rPr lang="en-US" sz="2200" i="1" dirty="0">
                <a:solidFill>
                  <a:srgbClr val="002060"/>
                </a:solidFill>
              </a:rPr>
              <a:t>t </a:t>
            </a:r>
            <a:r>
              <a:rPr lang="en-US" sz="2200" dirty="0">
                <a:solidFill>
                  <a:srgbClr val="002060"/>
                </a:solidFill>
              </a:rPr>
              <a:t>test, and indicated that the experimental groupers significantly outperformed their control group counterparts. A researcher-made questionnaire was also handed out to the learners in the experimental group, the results of which, analyzed through one-sample </a:t>
            </a:r>
            <a:r>
              <a:rPr lang="en-US" sz="2200" i="1" dirty="0">
                <a:solidFill>
                  <a:srgbClr val="002060"/>
                </a:solidFill>
              </a:rPr>
              <a:t>t </a:t>
            </a:r>
            <a:r>
              <a:rPr lang="en-US" sz="2200" dirty="0">
                <a:solidFill>
                  <a:srgbClr val="002060"/>
                </a:solidFill>
              </a:rPr>
              <a:t>test, revealed that the EFL learners under investigation held positive attitudes towards the teaching of prewriting strategies via the computer software </a:t>
            </a:r>
            <a:r>
              <a:rPr lang="en-US" sz="2200" i="1" dirty="0">
                <a:solidFill>
                  <a:srgbClr val="002060"/>
                </a:solidFill>
              </a:rPr>
              <a:t>Inspiration 9</a:t>
            </a:r>
            <a:r>
              <a:rPr lang="en-US" sz="2200" dirty="0">
                <a:solidFill>
                  <a:srgbClr val="002060"/>
                </a:solidFill>
              </a:rPr>
              <a:t>. Implications for ELT teachers include, among other things, incorporation of useful technological tools, such as </a:t>
            </a:r>
            <a:r>
              <a:rPr lang="en-US" sz="2200" i="1" dirty="0">
                <a:solidFill>
                  <a:srgbClr val="002060"/>
                </a:solidFill>
              </a:rPr>
              <a:t>Inspiration 9</a:t>
            </a:r>
            <a:r>
              <a:rPr lang="en-US" sz="2200" dirty="0">
                <a:solidFill>
                  <a:srgbClr val="002060"/>
                </a:solidFill>
              </a:rPr>
              <a:t>, in L2 teaching classes.</a:t>
            </a:r>
          </a:p>
          <a:p>
            <a:endParaRPr lang="en-US" dirty="0"/>
          </a:p>
        </p:txBody>
      </p:sp>
    </p:spTree>
    <p:extLst>
      <p:ext uri="{BB962C8B-B14F-4D97-AF65-F5344CB8AC3E}">
        <p14:creationId xmlns:p14="http://schemas.microsoft.com/office/powerpoint/2010/main" val="1874710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99655"/>
          </a:xfrm>
        </p:spPr>
        <p:txBody>
          <a:bodyPr/>
          <a:lstStyle/>
          <a:p>
            <a:pPr algn="ctr"/>
            <a:r>
              <a:rPr lang="en-US" dirty="0" smtClean="0"/>
              <a:t>Th</a:t>
            </a:r>
            <a:r>
              <a:rPr lang="en-US" dirty="0" smtClean="0"/>
              <a:t>e Abstract’s Structure</a:t>
            </a:r>
            <a:endParaRPr lang="en-US" dirty="0"/>
          </a:p>
        </p:txBody>
      </p:sp>
      <p:sp>
        <p:nvSpPr>
          <p:cNvPr id="3" name="Content Placeholder 2"/>
          <p:cNvSpPr>
            <a:spLocks noGrp="1"/>
          </p:cNvSpPr>
          <p:nvPr>
            <p:ph idx="1"/>
          </p:nvPr>
        </p:nvSpPr>
        <p:spPr>
          <a:xfrm>
            <a:off x="-1" y="699655"/>
            <a:ext cx="11357265" cy="6033654"/>
          </a:xfrm>
        </p:spPr>
        <p:txBody>
          <a:bodyPr>
            <a:noAutofit/>
          </a:bodyPr>
          <a:lstStyle/>
          <a:p>
            <a:pPr marL="0" indent="0">
              <a:buNone/>
            </a:pPr>
            <a:r>
              <a:rPr lang="en-US" sz="2000" dirty="0">
                <a:solidFill>
                  <a:srgbClr val="FF0000"/>
                </a:solidFill>
              </a:rPr>
              <a:t>Computer technology has crept into many areas of education and language pedagogy, and has left mixed results behind. </a:t>
            </a:r>
            <a:r>
              <a:rPr lang="en-US" sz="2000" dirty="0">
                <a:solidFill>
                  <a:srgbClr val="002060"/>
                </a:solidFill>
              </a:rPr>
              <a:t>The motive behind this study was to figure out (a) whether teaching prewriting strategies via the computer software </a:t>
            </a:r>
            <a:r>
              <a:rPr lang="en-US" sz="2000" i="1" dirty="0">
                <a:solidFill>
                  <a:srgbClr val="002060"/>
                </a:solidFill>
              </a:rPr>
              <a:t>Inspiration 9 </a:t>
            </a:r>
            <a:r>
              <a:rPr lang="en-US" sz="2000" dirty="0">
                <a:solidFill>
                  <a:srgbClr val="002060"/>
                </a:solidFill>
              </a:rPr>
              <a:t>could be used as a viable resource to boost EFL learners’ command of L2 writing, and (b) whether the targeted L2 learners welcomed the application of this software for the purpose of prewriting strategies instruction.</a:t>
            </a:r>
            <a:r>
              <a:rPr lang="en-US" sz="2000" dirty="0"/>
              <a:t> </a:t>
            </a:r>
            <a:r>
              <a:rPr lang="en-US" sz="2000" dirty="0">
                <a:solidFill>
                  <a:srgbClr val="FF0000"/>
                </a:solidFill>
              </a:rPr>
              <a:t>To meet the objectives of the study, 63 intermediate Iranian EFL learners (41 female and 22 male) who were studying English in intact classes at </a:t>
            </a:r>
            <a:r>
              <a:rPr lang="en-US" sz="2000" dirty="0" err="1">
                <a:solidFill>
                  <a:srgbClr val="FF0000"/>
                </a:solidFill>
              </a:rPr>
              <a:t>Jahad</a:t>
            </a:r>
            <a:r>
              <a:rPr lang="en-US" sz="2000" dirty="0">
                <a:solidFill>
                  <a:srgbClr val="FF0000"/>
                </a:solidFill>
              </a:rPr>
              <a:t> </a:t>
            </a:r>
            <a:r>
              <a:rPr lang="en-US" sz="2000" dirty="0" err="1">
                <a:solidFill>
                  <a:srgbClr val="FF0000"/>
                </a:solidFill>
              </a:rPr>
              <a:t>Daneshgahi</a:t>
            </a:r>
            <a:r>
              <a:rPr lang="en-US" sz="2000" dirty="0">
                <a:solidFill>
                  <a:srgbClr val="FF0000"/>
                </a:solidFill>
              </a:rPr>
              <a:t>, Isfahan, Iran, were conveniently accessed. The learners formed an experimental group, which was </a:t>
            </a:r>
            <a:r>
              <a:rPr lang="en-US" sz="2000" dirty="0" smtClean="0">
                <a:solidFill>
                  <a:srgbClr val="FF0000"/>
                </a:solidFill>
              </a:rPr>
              <a:t>taught, </a:t>
            </a:r>
            <a:r>
              <a:rPr lang="en-US" sz="2000" dirty="0">
                <a:solidFill>
                  <a:srgbClr val="FF0000"/>
                </a:solidFill>
              </a:rPr>
              <a:t>through </a:t>
            </a:r>
            <a:r>
              <a:rPr lang="en-US" sz="2000" i="1" dirty="0">
                <a:solidFill>
                  <a:srgbClr val="FF0000"/>
                </a:solidFill>
              </a:rPr>
              <a:t>Inspiration 9 </a:t>
            </a:r>
            <a:r>
              <a:rPr lang="en-US" sz="2000" dirty="0">
                <a:solidFill>
                  <a:srgbClr val="FF0000"/>
                </a:solidFill>
              </a:rPr>
              <a:t>software, to use prewriting strategies pertinent to generating ideas through freewriting, brainstorming, listing, clustering, and asking </a:t>
            </a:r>
            <a:r>
              <a:rPr lang="en-US" sz="2000" dirty="0" err="1">
                <a:solidFill>
                  <a:srgbClr val="FF0000"/>
                </a:solidFill>
              </a:rPr>
              <a:t>wh</a:t>
            </a:r>
            <a:r>
              <a:rPr lang="en-US" sz="2000" dirty="0">
                <a:solidFill>
                  <a:srgbClr val="FF0000"/>
                </a:solidFill>
              </a:rPr>
              <a:t>-questions during the planning stage of writing, and a control group, in which the learners received the same type of instruction in a traditional classroom setting. Data obtained from writing pretest and posttest scores of the two groups were analyzed through independent-sample </a:t>
            </a:r>
            <a:r>
              <a:rPr lang="en-US" sz="2000" i="1" dirty="0">
                <a:solidFill>
                  <a:srgbClr val="FF0000"/>
                </a:solidFill>
              </a:rPr>
              <a:t>t </a:t>
            </a:r>
            <a:r>
              <a:rPr lang="en-US" sz="2000" dirty="0">
                <a:solidFill>
                  <a:srgbClr val="FF0000"/>
                </a:solidFill>
              </a:rPr>
              <a:t>test</a:t>
            </a:r>
            <a:r>
              <a:rPr lang="en-US" sz="2000" dirty="0"/>
              <a:t>, </a:t>
            </a:r>
            <a:r>
              <a:rPr lang="en-US" sz="2000" dirty="0">
                <a:solidFill>
                  <a:srgbClr val="002060"/>
                </a:solidFill>
              </a:rPr>
              <a:t>and indicated that the experimental groupers significantly outperformed their control group counterparts. A researcher-made questionnaire was also handed out to the learners in the experimental group, the results of which, analyzed through one-sample </a:t>
            </a:r>
            <a:r>
              <a:rPr lang="en-US" sz="2000" i="1" dirty="0">
                <a:solidFill>
                  <a:srgbClr val="002060"/>
                </a:solidFill>
              </a:rPr>
              <a:t>t </a:t>
            </a:r>
            <a:r>
              <a:rPr lang="en-US" sz="2000" dirty="0">
                <a:solidFill>
                  <a:srgbClr val="002060"/>
                </a:solidFill>
              </a:rPr>
              <a:t>test, revealed that the EFL learners under investigation held positive attitudes towards the teaching of prewriting strategies via the computer software </a:t>
            </a:r>
            <a:r>
              <a:rPr lang="en-US" sz="2000" i="1" dirty="0">
                <a:solidFill>
                  <a:srgbClr val="002060"/>
                </a:solidFill>
              </a:rPr>
              <a:t>Inspiration 9</a:t>
            </a:r>
            <a:r>
              <a:rPr lang="en-US" sz="2000" dirty="0">
                <a:solidFill>
                  <a:srgbClr val="002060"/>
                </a:solidFill>
              </a:rPr>
              <a:t>. </a:t>
            </a:r>
            <a:r>
              <a:rPr lang="en-US" sz="2000" dirty="0">
                <a:solidFill>
                  <a:srgbClr val="FF0000"/>
                </a:solidFill>
              </a:rPr>
              <a:t>Implications for ELT teachers include, among other things, incorporation of useful technological tools, such as </a:t>
            </a:r>
            <a:r>
              <a:rPr lang="en-US" sz="2000" i="1" dirty="0">
                <a:solidFill>
                  <a:srgbClr val="FF0000"/>
                </a:solidFill>
              </a:rPr>
              <a:t>Inspiration 9</a:t>
            </a:r>
            <a:r>
              <a:rPr lang="en-US" sz="2000" dirty="0">
                <a:solidFill>
                  <a:srgbClr val="FF0000"/>
                </a:solidFill>
              </a:rPr>
              <a:t>, in L2 teaching classes.</a:t>
            </a:r>
            <a:endParaRPr lang="en-US" sz="2000" dirty="0">
              <a:solidFill>
                <a:srgbClr val="FF0000"/>
              </a:solidFill>
            </a:endParaRPr>
          </a:p>
        </p:txBody>
      </p:sp>
    </p:spTree>
    <p:extLst>
      <p:ext uri="{BB962C8B-B14F-4D97-AF65-F5344CB8AC3E}">
        <p14:creationId xmlns:p14="http://schemas.microsoft.com/office/powerpoint/2010/main" val="233799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 y="0"/>
            <a:ext cx="10099963" cy="685800"/>
          </a:xfrm>
        </p:spPr>
        <p:txBody>
          <a:bodyPr/>
          <a:lstStyle/>
          <a:p>
            <a:r>
              <a:rPr lang="en-US" dirty="0" smtClean="0"/>
              <a:t>Exercise: Identify the Structure of This Abstract</a:t>
            </a:r>
            <a:endParaRPr lang="en-US" dirty="0"/>
          </a:p>
        </p:txBody>
      </p:sp>
      <p:sp>
        <p:nvSpPr>
          <p:cNvPr id="3" name="Content Placeholder 2"/>
          <p:cNvSpPr>
            <a:spLocks noGrp="1"/>
          </p:cNvSpPr>
          <p:nvPr>
            <p:ph idx="1"/>
          </p:nvPr>
        </p:nvSpPr>
        <p:spPr>
          <a:xfrm>
            <a:off x="93517" y="810491"/>
            <a:ext cx="11035147" cy="5974773"/>
          </a:xfrm>
        </p:spPr>
        <p:txBody>
          <a:bodyPr>
            <a:noAutofit/>
          </a:bodyPr>
          <a:lstStyle/>
          <a:p>
            <a:r>
              <a:rPr lang="en-US" sz="1900" dirty="0"/>
              <a:t>Grammatical competence, as a subcomponent of the overall language competence, has long been the target of much controversial debate in SLA, and its importance as well as the vital role it plays in the process of SLA are beyond question. In the history of SLA, a myriad of techniques have been proposed to help L2 learners develop their grammatical competence. The aim of the present was to examine the effectiveness of </a:t>
            </a:r>
            <a:r>
              <a:rPr lang="en-US" sz="1900" dirty="0" err="1"/>
              <a:t>dicto</a:t>
            </a:r>
            <a:r>
              <a:rPr lang="en-US" sz="1900" dirty="0"/>
              <a:t>-comp and standard dictation in boosting male and female intermediate Iranian EFL learners. To achieve the objective of the study, 120 intermediate learners studying English at a language institute in Isfahan, Iran, were the selected as the subjects of the study after they took a placement test (the OQPT) and were shown to meet the homogeneity criterion. The learners were then divided into four groups of equal size: Female </a:t>
            </a:r>
            <a:r>
              <a:rPr lang="en-US" sz="1900" dirty="0" err="1"/>
              <a:t>Dicto</a:t>
            </a:r>
            <a:r>
              <a:rPr lang="en-US" sz="1900" dirty="0"/>
              <a:t>-Comp Group (FDCG), Male </a:t>
            </a:r>
            <a:r>
              <a:rPr lang="en-US" sz="1900" dirty="0" err="1"/>
              <a:t>Dicto</a:t>
            </a:r>
            <a:r>
              <a:rPr lang="en-US" sz="1900" dirty="0"/>
              <a:t>-Comp Group (MDCG), Female Standard Dictation Group (FSDG), and Male Standard Dictation Group (MSDG). All the subjects in different groups took a grammar pretest. FDCG and MDCG learners were exposed to </a:t>
            </a:r>
            <a:r>
              <a:rPr lang="en-US" sz="1900" dirty="0" err="1"/>
              <a:t>dicto</a:t>
            </a:r>
            <a:r>
              <a:rPr lang="en-US" sz="1900" dirty="0"/>
              <a:t>-comp in their classes, while FSDG and MSDG were in classes where standard dictation was practiced. Subsequently, the all learners were given a grammar posttest. Comparisons of pretest-posttest scores of the four groups through paired-samples </a:t>
            </a:r>
            <a:r>
              <a:rPr lang="en-US" sz="1900" i="1" dirty="0"/>
              <a:t>t </a:t>
            </a:r>
            <a:r>
              <a:rPr lang="en-US" sz="1900" dirty="0"/>
              <a:t>tests revealed that both </a:t>
            </a:r>
            <a:r>
              <a:rPr lang="en-US" sz="1900" dirty="0" err="1"/>
              <a:t>dicto</a:t>
            </a:r>
            <a:r>
              <a:rPr lang="en-US" sz="1900" dirty="0"/>
              <a:t>-comp and dictation exerted statistically significant effects on the grammatical competence of both female and male EFL learners, yet </a:t>
            </a:r>
            <a:r>
              <a:rPr lang="en-US" sz="1900" dirty="0" err="1"/>
              <a:t>dicto</a:t>
            </a:r>
            <a:r>
              <a:rPr lang="en-US" sz="1900" dirty="0"/>
              <a:t>-comp appeared to have greater effects on the grammatical competence of the learners, and female learners were found to improve slightly more than did male learners. Implication of the study include, among other things, a more serious incorporation of both dictation and </a:t>
            </a:r>
            <a:r>
              <a:rPr lang="en-US" sz="1900" dirty="0" err="1"/>
              <a:t>dicto</a:t>
            </a:r>
            <a:r>
              <a:rPr lang="en-US" sz="1900" dirty="0"/>
              <a:t>-comp in the language teaching curricula.</a:t>
            </a:r>
            <a:endParaRPr lang="en-US" sz="1900" dirty="0"/>
          </a:p>
        </p:txBody>
      </p:sp>
    </p:spTree>
    <p:extLst>
      <p:ext uri="{BB962C8B-B14F-4D97-AF65-F5344CB8AC3E}">
        <p14:creationId xmlns:p14="http://schemas.microsoft.com/office/powerpoint/2010/main" val="1998460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Precautions to Keep in Mind for Writing an Abstract</a:t>
            </a:r>
            <a:endParaRPr lang="en-US" dirty="0"/>
          </a:p>
        </p:txBody>
      </p:sp>
      <p:sp>
        <p:nvSpPr>
          <p:cNvPr id="3" name="Content Placeholder 2"/>
          <p:cNvSpPr>
            <a:spLocks noGrp="1"/>
          </p:cNvSpPr>
          <p:nvPr>
            <p:ph idx="1"/>
          </p:nvPr>
        </p:nvSpPr>
        <p:spPr/>
        <p:txBody>
          <a:bodyPr>
            <a:normAutofit/>
          </a:bodyPr>
          <a:lstStyle/>
          <a:p>
            <a:r>
              <a:rPr lang="en-US" sz="2800" dirty="0" smtClean="0"/>
              <a:t>No use of abbreviations or acronyms unless they are either common or defined</a:t>
            </a:r>
          </a:p>
          <a:p>
            <a:r>
              <a:rPr lang="en-US" sz="2800" dirty="0" smtClean="0"/>
              <a:t>No in-text citation in the abstract</a:t>
            </a:r>
          </a:p>
          <a:p>
            <a:r>
              <a:rPr lang="en-US" sz="2800" dirty="0" smtClean="0"/>
              <a:t>Between 150-200 words</a:t>
            </a:r>
          </a:p>
          <a:p>
            <a:r>
              <a:rPr lang="en-US" sz="2800" dirty="0" smtClean="0"/>
              <a:t>Check the abstract against your title; if there are words in your title which are not reflected in your abstract, consider revising either of them.</a:t>
            </a:r>
            <a:endParaRPr lang="en-US" sz="2800" dirty="0"/>
          </a:p>
        </p:txBody>
      </p:sp>
    </p:spTree>
    <p:extLst>
      <p:ext uri="{BB962C8B-B14F-4D97-AF65-F5344CB8AC3E}">
        <p14:creationId xmlns:p14="http://schemas.microsoft.com/office/powerpoint/2010/main" val="3406593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8482"/>
          </a:xfrm>
        </p:spPr>
        <p:txBody>
          <a:bodyPr/>
          <a:lstStyle/>
          <a:p>
            <a:pPr algn="ctr"/>
            <a:r>
              <a:rPr lang="en-US" dirty="0" smtClean="0"/>
              <a:t>The Language of Abstracts: AIMS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03456164"/>
              </p:ext>
            </p:extLst>
          </p:nvPr>
        </p:nvGraphicFramePr>
        <p:xfrm>
          <a:off x="677690" y="1547524"/>
          <a:ext cx="8596312" cy="5191760"/>
        </p:xfrm>
        <a:graphic>
          <a:graphicData uri="http://schemas.openxmlformats.org/drawingml/2006/table">
            <a:tbl>
              <a:tblPr firstRow="1" bandRow="1">
                <a:tableStyleId>{5C22544A-7EE6-4342-B048-85BDC9FD1C3A}</a:tableStyleId>
              </a:tblPr>
              <a:tblGrid>
                <a:gridCol w="2460365"/>
                <a:gridCol w="6135947"/>
              </a:tblGrid>
              <a:tr h="370840">
                <a:tc rowSpan="14">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3600" dirty="0" smtClean="0"/>
                        <a:t>This Study</a:t>
                      </a:r>
                      <a:endParaRPr lang="en-US" sz="3600" dirty="0"/>
                    </a:p>
                  </a:txBody>
                  <a:tcPr/>
                </a:tc>
                <a:tc>
                  <a:txBody>
                    <a:bodyPr/>
                    <a:lstStyle/>
                    <a:p>
                      <a:endParaRPr lang="en-US" dirty="0"/>
                    </a:p>
                  </a:txBody>
                  <a:tcPr/>
                </a:tc>
              </a:tr>
              <a:tr h="370840">
                <a:tc vMerge="1">
                  <a:txBody>
                    <a:bodyPr/>
                    <a:lstStyle/>
                    <a:p>
                      <a:endParaRPr lang="en-US" dirty="0"/>
                    </a:p>
                  </a:txBody>
                  <a:tcPr/>
                </a:tc>
                <a:tc>
                  <a:txBody>
                    <a:bodyPr/>
                    <a:lstStyle/>
                    <a:p>
                      <a:r>
                        <a:rPr lang="en-US" b="1" u="sng" dirty="0" smtClean="0"/>
                        <a:t>investigates</a:t>
                      </a:r>
                      <a:r>
                        <a:rPr lang="en-US" dirty="0" smtClean="0"/>
                        <a:t> the effects of …. on ….</a:t>
                      </a:r>
                      <a:endParaRPr lang="en-US" dirty="0"/>
                    </a:p>
                  </a:txBody>
                  <a:tcPr/>
                </a:tc>
              </a:tr>
              <a:tr h="370840">
                <a:tc vMerge="1">
                  <a:txBody>
                    <a:bodyPr/>
                    <a:lstStyle/>
                    <a:p>
                      <a:endParaRPr lang="en-US" dirty="0"/>
                    </a:p>
                  </a:txBody>
                  <a:tcPr/>
                </a:tc>
                <a:tc>
                  <a:txBody>
                    <a:bodyPr/>
                    <a:lstStyle/>
                    <a:p>
                      <a:r>
                        <a:rPr lang="en-US" b="1" u="sng" dirty="0" smtClean="0"/>
                        <a:t>aims</a:t>
                      </a:r>
                      <a:r>
                        <a:rPr lang="en-US" dirty="0" smtClean="0"/>
                        <a:t> to illustrate ……</a:t>
                      </a:r>
                      <a:endParaRPr lang="en-US" dirty="0"/>
                    </a:p>
                  </a:txBody>
                  <a:tcPr/>
                </a:tc>
              </a:tr>
              <a:tr h="370840">
                <a:tc vMerge="1">
                  <a:txBody>
                    <a:bodyPr/>
                    <a:lstStyle/>
                    <a:p>
                      <a:endParaRPr lang="en-US" dirty="0"/>
                    </a:p>
                  </a:txBody>
                  <a:tcPr/>
                </a:tc>
                <a:tc>
                  <a:txBody>
                    <a:bodyPr/>
                    <a:lstStyle/>
                    <a:p>
                      <a:r>
                        <a:rPr lang="en-US" b="1" u="sng" dirty="0" smtClean="0"/>
                        <a:t>examines</a:t>
                      </a:r>
                      <a:r>
                        <a:rPr lang="en-US" dirty="0" smtClean="0"/>
                        <a:t> the role of …… in ……</a:t>
                      </a:r>
                      <a:endParaRPr lang="en-US" dirty="0"/>
                    </a:p>
                  </a:txBody>
                  <a:tcPr/>
                </a:tc>
              </a:tr>
              <a:tr h="370840">
                <a:tc vMerge="1">
                  <a:txBody>
                    <a:bodyPr/>
                    <a:lstStyle/>
                    <a:p>
                      <a:endParaRPr lang="en-US" dirty="0"/>
                    </a:p>
                  </a:txBody>
                  <a:tcPr/>
                </a:tc>
                <a:tc>
                  <a:txBody>
                    <a:bodyPr/>
                    <a:lstStyle/>
                    <a:p>
                      <a:r>
                        <a:rPr lang="en-US" b="1" u="sng" dirty="0" smtClean="0"/>
                        <a:t>explores</a:t>
                      </a:r>
                      <a:r>
                        <a:rPr lang="en-US" dirty="0" smtClean="0"/>
                        <a:t> why ……</a:t>
                      </a:r>
                      <a:endParaRPr lang="en-US" dirty="0"/>
                    </a:p>
                  </a:txBody>
                  <a:tcPr/>
                </a:tc>
              </a:tr>
              <a:tr h="370840">
                <a:tc vMerge="1">
                  <a:txBody>
                    <a:bodyPr/>
                    <a:lstStyle/>
                    <a:p>
                      <a:endParaRPr lang="en-US" dirty="0"/>
                    </a:p>
                  </a:txBody>
                  <a:tcPr/>
                </a:tc>
                <a:tc>
                  <a:txBody>
                    <a:bodyPr/>
                    <a:lstStyle/>
                    <a:p>
                      <a:r>
                        <a:rPr lang="en-US" b="1" u="sng" dirty="0" smtClean="0"/>
                        <a:t>assesses</a:t>
                      </a:r>
                      <a:r>
                        <a:rPr lang="en-US" dirty="0" smtClean="0"/>
                        <a:t> the impact of …… on ……</a:t>
                      </a:r>
                      <a:endParaRPr lang="en-US" dirty="0"/>
                    </a:p>
                  </a:txBody>
                  <a:tcPr/>
                </a:tc>
              </a:tr>
              <a:tr h="370840">
                <a:tc vMerge="1">
                  <a:txBody>
                    <a:bodyPr/>
                    <a:lstStyle/>
                    <a:p>
                      <a:endParaRPr lang="en-US" dirty="0"/>
                    </a:p>
                  </a:txBody>
                  <a:tcPr/>
                </a:tc>
                <a:tc>
                  <a:txBody>
                    <a:bodyPr/>
                    <a:lstStyle/>
                    <a:p>
                      <a:r>
                        <a:rPr lang="en-US" b="1" u="sng" dirty="0" smtClean="0"/>
                        <a:t>outlined</a:t>
                      </a:r>
                      <a:r>
                        <a:rPr lang="en-US" dirty="0" smtClean="0"/>
                        <a:t> how ……</a:t>
                      </a:r>
                      <a:endParaRPr lang="en-US" dirty="0"/>
                    </a:p>
                  </a:txBody>
                  <a:tcPr/>
                </a:tc>
              </a:tr>
              <a:tr h="370840">
                <a:tc vMerge="1">
                  <a:txBody>
                    <a:bodyPr/>
                    <a:lstStyle/>
                    <a:p>
                      <a:endParaRPr lang="en-US" dirty="0"/>
                    </a:p>
                  </a:txBody>
                  <a:tcPr/>
                </a:tc>
                <a:tc>
                  <a:txBody>
                    <a:bodyPr/>
                    <a:lstStyle/>
                    <a:p>
                      <a:r>
                        <a:rPr lang="en-US" b="1" u="sng" dirty="0" smtClean="0"/>
                        <a:t>introduces</a:t>
                      </a:r>
                      <a:r>
                        <a:rPr lang="en-US" dirty="0" smtClean="0"/>
                        <a:t> the concept of ……</a:t>
                      </a:r>
                      <a:endParaRPr lang="en-US" dirty="0"/>
                    </a:p>
                  </a:txBody>
                  <a:tcPr/>
                </a:tc>
              </a:tr>
              <a:tr h="370840">
                <a:tc vMerge="1">
                  <a:txBody>
                    <a:bodyPr/>
                    <a:lstStyle/>
                    <a:p>
                      <a:endParaRPr lang="en-US" dirty="0"/>
                    </a:p>
                  </a:txBody>
                  <a:tcPr/>
                </a:tc>
                <a:tc>
                  <a:txBody>
                    <a:bodyPr/>
                    <a:lstStyle/>
                    <a:p>
                      <a:r>
                        <a:rPr lang="en-US" b="1" u="sng" dirty="0" smtClean="0"/>
                        <a:t>extends</a:t>
                      </a:r>
                      <a:r>
                        <a:rPr lang="en-US" dirty="0" smtClean="0"/>
                        <a:t> prior</a:t>
                      </a:r>
                      <a:r>
                        <a:rPr lang="en-US" baseline="0" dirty="0" smtClean="0"/>
                        <a:t> work on ……</a:t>
                      </a:r>
                      <a:endParaRPr lang="en-US" dirty="0"/>
                    </a:p>
                  </a:txBody>
                  <a:tcPr/>
                </a:tc>
              </a:tr>
              <a:tr h="370840">
                <a:tc vMerge="1">
                  <a:txBody>
                    <a:bodyPr/>
                    <a:lstStyle/>
                    <a:p>
                      <a:endParaRPr lang="en-US" dirty="0"/>
                    </a:p>
                  </a:txBody>
                  <a:tcPr/>
                </a:tc>
                <a:tc>
                  <a:txBody>
                    <a:bodyPr/>
                    <a:lstStyle/>
                    <a:p>
                      <a:r>
                        <a:rPr lang="en-US" b="1" u="sng" dirty="0" smtClean="0"/>
                        <a:t>sought</a:t>
                      </a:r>
                      <a:r>
                        <a:rPr lang="en-US" dirty="0" smtClean="0"/>
                        <a:t> to provide further evidence of whether ……</a:t>
                      </a:r>
                      <a:endParaRPr lang="en-US" dirty="0"/>
                    </a:p>
                  </a:txBody>
                  <a:tcPr/>
                </a:tc>
              </a:tr>
              <a:tr h="370840">
                <a:tc vMerge="1">
                  <a:txBody>
                    <a:bodyPr/>
                    <a:lstStyle/>
                    <a:p>
                      <a:endParaRPr lang="en-US" dirty="0"/>
                    </a:p>
                  </a:txBody>
                  <a:tcPr/>
                </a:tc>
                <a:tc>
                  <a:txBody>
                    <a:bodyPr/>
                    <a:lstStyle/>
                    <a:p>
                      <a:r>
                        <a:rPr lang="en-US" b="1" u="sng" dirty="0" smtClean="0"/>
                        <a:t>aimed</a:t>
                      </a:r>
                      <a:r>
                        <a:rPr lang="en-US" dirty="0" smtClean="0"/>
                        <a:t> to identify what benefits …… brings …..</a:t>
                      </a:r>
                      <a:endParaRPr lang="en-US" dirty="0"/>
                    </a:p>
                  </a:txBody>
                  <a:tcPr/>
                </a:tc>
              </a:tr>
              <a:tr h="370840">
                <a:tc vMerge="1">
                  <a:txBody>
                    <a:bodyPr/>
                    <a:lstStyle/>
                    <a:p>
                      <a:endParaRPr lang="en-US" dirty="0"/>
                    </a:p>
                  </a:txBody>
                  <a:tcPr/>
                </a:tc>
                <a:tc>
                  <a:txBody>
                    <a:bodyPr/>
                    <a:lstStyle/>
                    <a:p>
                      <a:r>
                        <a:rPr lang="en-US" b="1" u="sng" dirty="0" smtClean="0"/>
                        <a:t>was designed</a:t>
                      </a:r>
                      <a:r>
                        <a:rPr lang="en-US" dirty="0" smtClean="0"/>
                        <a:t> to determine the effects of ……</a:t>
                      </a:r>
                      <a:endParaRPr lang="en-US" dirty="0"/>
                    </a:p>
                  </a:txBody>
                  <a:tcPr/>
                </a:tc>
              </a:tr>
              <a:tr h="370840">
                <a:tc vMerge="1">
                  <a:txBody>
                    <a:bodyPr/>
                    <a:lstStyle/>
                    <a:p>
                      <a:endParaRPr lang="en-US" dirty="0"/>
                    </a:p>
                  </a:txBody>
                  <a:tcPr/>
                </a:tc>
                <a:tc>
                  <a:txBody>
                    <a:bodyPr/>
                    <a:lstStyle/>
                    <a:p>
                      <a:r>
                        <a:rPr lang="en-US" b="1" u="sng" dirty="0" smtClean="0"/>
                        <a:t>is motivated</a:t>
                      </a:r>
                      <a:r>
                        <a:rPr lang="en-US" dirty="0" smtClean="0"/>
                        <a:t> by two research questions: </a:t>
                      </a:r>
                      <a:endParaRPr lang="en-US" dirty="0"/>
                    </a:p>
                  </a:txBody>
                  <a:tcPr/>
                </a:tc>
              </a:tr>
              <a:tr h="370840">
                <a:tc vMerge="1">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561337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1682</TotalTime>
  <Words>4757</Words>
  <Application>Microsoft Office PowerPoint</Application>
  <PresentationFormat>Widescreen</PresentationFormat>
  <Paragraphs>383</Paragraphs>
  <Slides>49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Trebuchet MS</vt:lpstr>
      <vt:lpstr>Wingdings</vt:lpstr>
      <vt:lpstr>Wingdings 3</vt:lpstr>
      <vt:lpstr>Facet</vt:lpstr>
      <vt:lpstr>How to Write  a Research Paper in English</vt:lpstr>
      <vt:lpstr>The Structure of a Research Paper</vt:lpstr>
      <vt:lpstr>Title Page</vt:lpstr>
      <vt:lpstr>Abstract</vt:lpstr>
      <vt:lpstr>A Sample Abstract</vt:lpstr>
      <vt:lpstr>The Abstract’s Structure</vt:lpstr>
      <vt:lpstr>Exercise: Identify the Structure of This Abstract</vt:lpstr>
      <vt:lpstr>Precautions to Keep in Mind for Writing an Abstract</vt:lpstr>
      <vt:lpstr>The Language of Abstracts: AIMS</vt:lpstr>
      <vt:lpstr>The Language of Abstract Contd.</vt:lpstr>
      <vt:lpstr>The Language of Abstracts: METHODS</vt:lpstr>
      <vt:lpstr>The Language of Abstracts: METHODS Contd.</vt:lpstr>
      <vt:lpstr>The Language of Abstracts: RESULTS</vt:lpstr>
      <vt:lpstr>The Language of Abstracts: IMPLICATIONS</vt:lpstr>
      <vt:lpstr>Introduction</vt:lpstr>
      <vt:lpstr>Establishing a Research Territory</vt:lpstr>
      <vt:lpstr>Establishing a Niche</vt:lpstr>
      <vt:lpstr>Occupying the Niche</vt:lpstr>
      <vt:lpstr>Precautions to Keep in Mind for Writing an Introduction</vt:lpstr>
      <vt:lpstr>The Language of Introduction</vt:lpstr>
      <vt:lpstr>Literature Review</vt:lpstr>
      <vt:lpstr>Arrangement of Materials in the LR</vt:lpstr>
      <vt:lpstr>For Providing Background Information, You Need to Ask:</vt:lpstr>
      <vt:lpstr>Verbs Often Used in the LR</vt:lpstr>
      <vt:lpstr>Critiquing Previous Research</vt:lpstr>
      <vt:lpstr>To Comment on Previous Research, You May Use:</vt:lpstr>
      <vt:lpstr>Points to Keep in Mind for Writing LR</vt:lpstr>
      <vt:lpstr>The Language of LR: Referring to Past Studies</vt:lpstr>
      <vt:lpstr>The Language of LR: Referring to Past Studies</vt:lpstr>
      <vt:lpstr>The Language of LR: Referring to the Gap in Previous Studies</vt:lpstr>
      <vt:lpstr>The Language of LR: Stating the Aims</vt:lpstr>
      <vt:lpstr>Methodology</vt:lpstr>
      <vt:lpstr>The Language of Methodology: SAMPLE</vt:lpstr>
      <vt:lpstr>The Language of Methodology: INSTRUMENTS</vt:lpstr>
      <vt:lpstr>The Language of Methodology: PROCEDURES</vt:lpstr>
      <vt:lpstr>Results</vt:lpstr>
      <vt:lpstr>The Language of Results</vt:lpstr>
      <vt:lpstr>The Language of Results: DESCRIBING FIGURES</vt:lpstr>
      <vt:lpstr>The Language of Results: DESCRIBING TABLES</vt:lpstr>
      <vt:lpstr>The Language of Results: T Test</vt:lpstr>
      <vt:lpstr>The Language of Results: ANOVA</vt:lpstr>
      <vt:lpstr>The Language of Results: Correlation and Chi-Square</vt:lpstr>
      <vt:lpstr>Discussion and Conclusions</vt:lpstr>
      <vt:lpstr>Precautions to Keep in Mind for Writing the Discussion Section</vt:lpstr>
      <vt:lpstr>The Language of Discussion: COMPARISONS</vt:lpstr>
      <vt:lpstr>The Language of Discussion: COMPARISONS</vt:lpstr>
      <vt:lpstr>The Language of Discussion: Contributions</vt:lpstr>
      <vt:lpstr>References</vt:lpstr>
      <vt:lpstr>Acknowledgements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Research Paper in English</dc:title>
  <dc:creator>SONY</dc:creator>
  <cp:lastModifiedBy>Anonymous</cp:lastModifiedBy>
  <cp:revision>71</cp:revision>
  <dcterms:created xsi:type="dcterms:W3CDTF">2014-03-03T23:21:44Z</dcterms:created>
  <dcterms:modified xsi:type="dcterms:W3CDTF">2016-11-09T08:01:14Z</dcterms:modified>
</cp:coreProperties>
</file>