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7" r:id="rId11"/>
    <p:sldId id="267" r:id="rId12"/>
    <p:sldId id="264" r:id="rId13"/>
    <p:sldId id="265" r:id="rId14"/>
    <p:sldId id="266" r:id="rId15"/>
    <p:sldId id="268" r:id="rId16"/>
    <p:sldId id="269" r:id="rId17"/>
    <p:sldId id="272" r:id="rId18"/>
    <p:sldId id="270" r:id="rId19"/>
    <p:sldId id="271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Academic World Lists: Truths and Myths</a:t>
            </a:r>
            <a:endParaRPr lang="en-GB" b="1" dirty="0">
              <a:solidFill>
                <a:schemeClr val="accent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41910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Mohammad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Alipour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Islamic Azad University, Ahvaz Branch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2511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-It does not include words in the GSL.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-However, a significant percentage of the vocabulary contained within the AWL is of general use.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-Words such as </a:t>
            </a:r>
            <a:r>
              <a:rPr lang="en-GB" sz="2000" i="1" dirty="0">
                <a:latin typeface="Times New Roman" pitchFamily="18" charset="0"/>
                <a:cs typeface="Times New Roman" pitchFamily="18" charset="0"/>
              </a:rPr>
              <a:t>area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GB" sz="2000" i="1" dirty="0">
                <a:latin typeface="Times New Roman" pitchFamily="18" charset="0"/>
                <a:cs typeface="Times New Roman" pitchFamily="18" charset="0"/>
              </a:rPr>
              <a:t>approach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i="1" dirty="0">
                <a:latin typeface="Times New Roman" pitchFamily="18" charset="0"/>
                <a:cs typeface="Times New Roman" pitchFamily="18" charset="0"/>
              </a:rPr>
              <a:t>create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GB" sz="2000" i="1" dirty="0">
                <a:latin typeface="Times New Roman" pitchFamily="18" charset="0"/>
                <a:cs typeface="Times New Roman" pitchFamily="18" charset="0"/>
              </a:rPr>
              <a:t>similar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, and </a:t>
            </a: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occur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000" dirty="0" err="1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Coxhead’s</a:t>
            </a:r>
            <a:r>
              <a:rPr lang="en-GB" sz="3000" dirty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 (2000) AWL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2072299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 fontAlgn="base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1. Range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word families also had to occur in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at least 15 of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the 28 subject areas of the Academic Corpus.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principle ensures that the words in the AWL are useful for all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learners.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2. Frequency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They had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to occur over 100 times in the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corpus. This ensures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that the words will be met a reasonable number of times in academic texts.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3. Proper nouns and Latin forms were excluded.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000" b="1" dirty="0" smtClean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Word selection principles</a:t>
            </a:r>
            <a:endParaRPr lang="en-GB" sz="3000" b="1" dirty="0">
              <a:solidFill>
                <a:schemeClr val="accent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998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2000" i="1" dirty="0">
                <a:latin typeface="Times New Roman" pitchFamily="18" charset="0"/>
                <a:cs typeface="Times New Roman" pitchFamily="18" charset="0"/>
              </a:rPr>
              <a:t>analysis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000" i="1" dirty="0">
                <a:latin typeface="Times New Roman" pitchFamily="18" charset="0"/>
                <a:cs typeface="Times New Roman" pitchFamily="18" charset="0"/>
              </a:rPr>
              <a:t>approach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000" i="1" dirty="0">
                <a:latin typeface="Times New Roman" pitchFamily="18" charset="0"/>
                <a:cs typeface="Times New Roman" pitchFamily="18" charset="0"/>
              </a:rPr>
              <a:t>area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000" i="1" dirty="0">
                <a:latin typeface="Times New Roman" pitchFamily="18" charset="0"/>
                <a:cs typeface="Times New Roman" pitchFamily="18" charset="0"/>
              </a:rPr>
              <a:t>assessment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assume</a:t>
            </a:r>
          </a:p>
          <a:p>
            <a:pPr>
              <a:lnSpc>
                <a:spcPct val="150000"/>
              </a:lnSpc>
            </a:pP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authority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available</a:t>
            </a: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benefit </a:t>
            </a: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000" b="1" dirty="0" smtClean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Sub-list one</a:t>
            </a:r>
            <a:endParaRPr lang="en-GB" sz="3000" b="1" dirty="0">
              <a:solidFill>
                <a:schemeClr val="accent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192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en-GB" sz="2900" i="1" dirty="0">
                <a:latin typeface="Times New Roman" pitchFamily="18" charset="0"/>
                <a:cs typeface="Times New Roman" pitchFamily="18" charset="0"/>
              </a:rPr>
              <a:t>adjacent </a:t>
            </a:r>
            <a:endParaRPr lang="en-GB" sz="29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en-GB" sz="2900" i="1" dirty="0">
                <a:latin typeface="Times New Roman" pitchFamily="18" charset="0"/>
                <a:cs typeface="Times New Roman" pitchFamily="18" charset="0"/>
              </a:rPr>
              <a:t>albeit</a:t>
            </a:r>
            <a:r>
              <a:rPr lang="en-GB" sz="29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70000"/>
              </a:lnSpc>
            </a:pPr>
            <a:r>
              <a:rPr lang="en-GB" sz="2900" i="1" dirty="0">
                <a:latin typeface="Times New Roman" pitchFamily="18" charset="0"/>
                <a:cs typeface="Times New Roman" pitchFamily="18" charset="0"/>
              </a:rPr>
              <a:t>assembly</a:t>
            </a:r>
            <a:r>
              <a:rPr lang="en-GB" sz="29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70000"/>
              </a:lnSpc>
            </a:pPr>
            <a:r>
              <a:rPr lang="en-GB" sz="2900" i="1" dirty="0">
                <a:latin typeface="Times New Roman" pitchFamily="18" charset="0"/>
                <a:cs typeface="Times New Roman" pitchFamily="18" charset="0"/>
              </a:rPr>
              <a:t>collapse</a:t>
            </a:r>
            <a:r>
              <a:rPr lang="en-GB" sz="29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70000"/>
              </a:lnSpc>
            </a:pPr>
            <a:r>
              <a:rPr lang="en-GB" sz="2900" i="1" dirty="0">
                <a:latin typeface="Times New Roman" pitchFamily="18" charset="0"/>
                <a:cs typeface="Times New Roman" pitchFamily="18" charset="0"/>
              </a:rPr>
              <a:t>colleagues</a:t>
            </a:r>
            <a:r>
              <a:rPr lang="en-GB" sz="29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70000"/>
              </a:lnSpc>
            </a:pPr>
            <a:r>
              <a:rPr lang="en-GB" sz="2900" i="1" dirty="0">
                <a:latin typeface="Times New Roman" pitchFamily="18" charset="0"/>
                <a:cs typeface="Times New Roman" pitchFamily="18" charset="0"/>
              </a:rPr>
              <a:t>compiled</a:t>
            </a:r>
            <a:r>
              <a:rPr lang="en-GB" sz="29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70000"/>
              </a:lnSpc>
            </a:pPr>
            <a:r>
              <a:rPr lang="en-GB" sz="2900" i="1" dirty="0">
                <a:latin typeface="Times New Roman" pitchFamily="18" charset="0"/>
                <a:cs typeface="Times New Roman" pitchFamily="18" charset="0"/>
              </a:rPr>
              <a:t>conceived</a:t>
            </a:r>
            <a:r>
              <a:rPr lang="en-GB" sz="29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70000"/>
              </a:lnSpc>
            </a:pPr>
            <a:r>
              <a:rPr lang="en-GB" sz="2900" i="1" dirty="0">
                <a:latin typeface="Times New Roman" pitchFamily="18" charset="0"/>
                <a:cs typeface="Times New Roman" pitchFamily="18" charset="0"/>
              </a:rPr>
              <a:t>convinced</a:t>
            </a:r>
            <a:r>
              <a:rPr lang="en-GB" sz="29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000" b="1" dirty="0" smtClean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Sub-list ten</a:t>
            </a:r>
            <a:endParaRPr lang="en-GB" sz="3000" b="1" dirty="0">
              <a:solidFill>
                <a:schemeClr val="accent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565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b="1" dirty="0"/>
              <a:t> </a:t>
            </a:r>
            <a:endParaRPr lang="en-GB" dirty="0"/>
          </a:p>
          <a:p>
            <a:pPr marL="0" indent="0" algn="ctr">
              <a:buNone/>
            </a:pPr>
            <a:r>
              <a:rPr lang="en-GB" b="1" dirty="0">
                <a:latin typeface="Times New Roman" pitchFamily="18" charset="0"/>
                <a:cs typeface="Times New Roman" pitchFamily="18" charset="0"/>
              </a:rPr>
              <a:t>Malaria Fights Back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GB" b="1" dirty="0">
                <a:latin typeface="Times New Roman" pitchFamily="18" charset="0"/>
                <a:cs typeface="Times New Roman" pitchFamily="18" charset="0"/>
              </a:rPr>
              <a:t>  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Drug-resistant strains of malaria, already one of the world’s 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major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killers, are spreading steadily across the 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globe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The deadly strains have 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established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themselves in South East Asia and South America, and have recently begun to spread across India and Africa. Formerly under control in many 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areas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the disease now threatens two billion people living in more than 100 countries. 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Estimates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suggest that there are now more than 350 million cases of malaria a year - a total four times the level of the early 1970s. In Africa alone the disease kills one million children each year.</a:t>
            </a:r>
          </a:p>
          <a:p>
            <a:pPr marL="0" indent="0" algn="just">
              <a:buNone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Several 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factors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are responsible for this disturbing development. Spreading world poverty has deprived nations of 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funds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for sanitation, so that many health 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projects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have been stopped, while increased movements of 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migrant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workers and tourists have carried infections more rapidly from one country to another. At the same time, the overuse of drugs, especially antibiotics, has led to the 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establishment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of resistant strains of diseases.</a:t>
            </a:r>
          </a:p>
          <a:p>
            <a:pPr marL="0" indent="0" algn="just"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000" b="1" dirty="0" smtClean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A sample text</a:t>
            </a:r>
            <a:endParaRPr lang="en-GB" sz="3000" b="1" dirty="0">
              <a:solidFill>
                <a:schemeClr val="accent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157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Coxhead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found that AWL covered 10% of the words in her corpus.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-Only 1.4% of a similar-sized corpus of fiction. So, items are more useful for EAP learners.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-Together, GSL and AWL accounted for 86% of the academic corpus.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-It helps distinguish EAP from general English and suits a focused language learning agenda.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000" b="1" dirty="0" smtClean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AWL findings</a:t>
            </a:r>
            <a:endParaRPr lang="en-GB" sz="3000" b="1" dirty="0">
              <a:solidFill>
                <a:schemeClr val="accent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075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-Teaching vocabulary should not be decontextualized but based on concordance lines.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AWL can be used to set EAP goals, construct materials, and focus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on useful words. 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000" b="1" dirty="0" smtClean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Implications of AWL</a:t>
            </a:r>
            <a:endParaRPr lang="en-GB" sz="3000" b="1" dirty="0">
              <a:solidFill>
                <a:schemeClr val="accent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403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3236047"/>
              </p:ext>
            </p:extLst>
          </p:nvPr>
        </p:nvGraphicFramePr>
        <p:xfrm>
          <a:off x="381000" y="1295400"/>
          <a:ext cx="8229600" cy="318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2216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1.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Sanctions, such as withholding</a:t>
                      </a:r>
                      <a:r>
                        <a:rPr lang="en-GB" sz="1000">
                          <a:effectLst/>
                        </a:rPr>
                        <a:t> </a:t>
                      </a: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economic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aid, may be applied to any faction.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62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2.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Nothing can be achieved without</a:t>
                      </a:r>
                      <a:endParaRPr lang="en-GB" sz="12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economic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growth.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54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Women usually did not have</a:t>
                      </a:r>
                      <a:r>
                        <a:rPr lang="en-GB" sz="1000">
                          <a:effectLst/>
                        </a:rPr>
                        <a:t> </a:t>
                      </a: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economic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independence, nor freedom to …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4.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… to determine if they are escaping </a:t>
                      </a:r>
                      <a:endParaRPr lang="en-GB" sz="12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economic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or political hardship.  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5.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…aware of the shortcomings in the Bush 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economic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policy as a whole.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96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6.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… add to the growing political and </a:t>
                      </a:r>
                      <a:endParaRPr lang="en-GB" sz="12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economic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pressures Cuba is facing.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7.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He said</a:t>
                      </a:r>
                      <a:endParaRPr lang="en-GB" sz="12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economic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recovery had also been crippled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8.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He said he still hopes </a:t>
                      </a:r>
                      <a:endParaRPr lang="en-GB" sz="12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economic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sanctions can work.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299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2352604"/>
              </p:ext>
            </p:extLst>
          </p:nvPr>
        </p:nvGraphicFramePr>
        <p:xfrm>
          <a:off x="1066800" y="1295400"/>
          <a:ext cx="7086600" cy="35553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1442"/>
                <a:gridCol w="2045284"/>
                <a:gridCol w="917797"/>
                <a:gridCol w="3272077"/>
              </a:tblGrid>
              <a:tr h="368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Everyone enjoys a simple, </a:t>
                      </a:r>
                      <a:endParaRPr lang="en-GB" sz="12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economical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and friendly way to travel.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2.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… a great little car, reliable and </a:t>
                      </a:r>
                      <a:endParaRPr lang="en-GB" sz="12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economical,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but it had one drawback.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We offer the most </a:t>
                      </a:r>
                      <a:endParaRPr lang="en-GB" sz="12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economical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car parking rates for Glasgow.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27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4.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There is a terrific range of very </a:t>
                      </a:r>
                      <a:endParaRPr lang="en-GB" sz="12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economical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occasional furniture at MFI.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7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5.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This laptop is very 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economical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to use; the batteries last up to 3 hours …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63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6.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To make the most effective and 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economical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use of your cooker, it is wise to …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7.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They are considerably more </a:t>
                      </a:r>
                      <a:endParaRPr lang="en-GB" sz="12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economical,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especially in stop-start situations.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27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8.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It’s efficient, although it's not as </a:t>
                      </a:r>
                      <a:endParaRPr lang="en-GB" sz="12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economical,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as a gas condensing boiler.          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5225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-Hyland and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Tse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(2007) levelled criticism at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Coxhead’s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AWL.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-The idea of a core academic vocabulary is contentious as it means considerable learning effort with little return.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-This idea also fails to engage with current findings of EAP research.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-It ignores significant differences in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collocational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and semantic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behavior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of words.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-Therefore, it does not respond with the ways language is actually used in academic writing and for different disciplines. 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000" b="1" dirty="0" smtClean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Shortcomings </a:t>
            </a:r>
            <a:r>
              <a:rPr lang="en-GB" sz="3000" b="1" dirty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of AWL</a:t>
            </a:r>
            <a:endParaRPr lang="en-GB" sz="3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44557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/>
          </a:bodyPr>
          <a:lstStyle/>
          <a:p>
            <a:pPr marL="109728" indent="0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-Significance of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cademic vocabulary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-Three types of vocabulary 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-General Service List (GSL)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-Academic vocabulary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Coxhead’s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Academic Word List (AWL)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-Shortcomings of AWL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-The suggestion?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-Corpus selection considerations</a:t>
            </a:r>
          </a:p>
          <a:p>
            <a:pPr marL="109728" indent="0">
              <a:lnSpc>
                <a:spcPct val="150000"/>
              </a:lnSpc>
              <a:buNone/>
            </a:pP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lnSpc>
                <a:spcPct val="150000"/>
              </a:lnSpc>
              <a:buNone/>
            </a:pP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77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-Their findings revealed a more complex picture of language use in disciplines than a general academic vocabulary.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-The word families were not distributed evenly across the disciplines. Both frequencies and ranges were different.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-Different disciplines show clear preferences for particular meanings and collocations.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000" b="1" dirty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Shortcomings of AWL</a:t>
            </a:r>
            <a:endParaRPr lang="en-GB" sz="3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109992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-E.g. the word </a:t>
            </a:r>
            <a:r>
              <a:rPr lang="en-GB" sz="2000" i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is far more likely to be used as a noun by engineering and science students than social scientists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. This is because of nominalization or grammatical metaphor.</a:t>
            </a:r>
            <a:endParaRPr lang="en-GB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: A constant volume combustion </a:t>
            </a: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-Similarly, </a:t>
            </a:r>
            <a:r>
              <a:rPr lang="en-GB" sz="2000" i="1" dirty="0" err="1" smtClean="0">
                <a:latin typeface="Times New Roman" pitchFamily="18" charset="0"/>
                <a:cs typeface="Times New Roman" pitchFamily="18" charset="0"/>
              </a:rPr>
              <a:t>analyze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tends to occur more as a noun in social science, while in engineering, students are six times more likely to encounter it as </a:t>
            </a: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analytical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: The proteins were </a:t>
            </a:r>
            <a:r>
              <a:rPr lang="en-GB" sz="2000" i="1" dirty="0" err="1" smtClean="0">
                <a:latin typeface="Times New Roman" pitchFamily="18" charset="0"/>
                <a:cs typeface="Times New Roman" pitchFamily="18" charset="0"/>
              </a:rPr>
              <a:t>analyzed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by autoradiography.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000" b="1" dirty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Shortcomings of AWL</a:t>
            </a:r>
            <a:endParaRPr lang="en-GB" sz="3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405630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-Each discipline represents a way of making sense of human experience that has evolved over generations, and each is dependent on its own rhetorical practices.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-Since all fields draw on a specialized lexis, we need to represent a precise disciplinary lexical arsenal.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-General AWLs have little usefulness, so we cannot depend on them.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-The suggested solution is that students’ target needs must be identified and then they can be addressed by developing discipline-specific AWLs (e.g. chemistry, engineering, applied linguistics, etc.).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000" b="1" dirty="0" smtClean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The suggestion?</a:t>
            </a:r>
            <a:endParaRPr lang="en-GB" sz="3000" b="1" dirty="0">
              <a:solidFill>
                <a:schemeClr val="accent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8152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1. Size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2. Manageability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3. Representativeness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4. Generalizability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5. Content or composition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6. Data Saturation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000" b="1" dirty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Corpus </a:t>
            </a:r>
            <a:r>
              <a:rPr lang="en-GB" sz="3000" b="1" dirty="0" smtClean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collection considerations</a:t>
            </a:r>
            <a:endParaRPr lang="en-GB" sz="3000" b="1" dirty="0">
              <a:solidFill>
                <a:schemeClr val="accent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63653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-An indispensable component of academic reading abilities.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-Linked to academic success, economic opportunities, and societal well-being.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-This is true for both native and non-native speakers at all levels of education.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-The single most important discriminator in the gate-keeping tests such as IELTS and TOEFL.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-An increasing number of L2 students across the world reading academic texts in English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000" b="1" dirty="0" smtClean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Significance of academic vocabulary knowledge</a:t>
            </a:r>
            <a:endParaRPr lang="en-GB" sz="3000" b="1" dirty="0">
              <a:solidFill>
                <a:schemeClr val="accent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84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Nation (2001):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High frequency: such as West’s (1953) General Service List (GSL) of the most useful word families covering about 80% of most texts.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Academic vocabulary: frequent in academic writing comprising some 8% to 10% of running words in academic texts.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Technical vocabulary: differing by subject area and covering up to 5% of texts.</a:t>
            </a:r>
          </a:p>
          <a:p>
            <a:pPr marL="0" indent="0" algn="just">
              <a:buNone/>
            </a:pP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000" b="1" dirty="0" smtClean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Three groups of vocabulary</a:t>
            </a:r>
            <a:endParaRPr lang="en-GB" sz="3000" b="1" dirty="0">
              <a:solidFill>
                <a:schemeClr val="accent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62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-Developed by West (1957) from a corpus of 5 million words.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-For the needs of EF/SL learners.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-Containing the most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useful 2000 word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families in English.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elected based on frequency, ease of learning, and coverage.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-Covering 90% of fiction texts, 75% of nonfiction texts, and 76% of the academic corpus.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000" b="1" dirty="0" smtClean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General </a:t>
            </a:r>
            <a:r>
              <a:rPr lang="en-GB" sz="3000" b="1" dirty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Service List (GSL)</a:t>
            </a:r>
            <a:endParaRPr lang="en-GB" sz="3000" b="1" dirty="0">
              <a:solidFill>
                <a:schemeClr val="accent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5477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-It has a long history in teaching ES/AP courses.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-Variably referred to as sub-technical vocabulary, semi-technical vocabulary, specialized nontechnical lexis.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-Items are reasonably frequent in a range of academic genres.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-They are relatively uncommon in other kinds of texts.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-Key element of an academic style of writing.</a:t>
            </a:r>
          </a:p>
          <a:p>
            <a:pPr marL="0" indent="0" algn="just">
              <a:buNone/>
            </a:pP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000" b="1" dirty="0" smtClean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Academic vocabulary</a:t>
            </a:r>
            <a:endParaRPr lang="en-GB" sz="3000" b="1" dirty="0">
              <a:solidFill>
                <a:schemeClr val="accent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21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-Particularly challenging for students as they are not familiar with these words like technical ones.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-Many of these words occur infrequently to allow incidental learning.</a:t>
            </a:r>
          </a:p>
          <a:p>
            <a:pPr marL="0" indent="0" algn="just">
              <a:buNone/>
            </a:pP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000" b="1" dirty="0" smtClean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Challenges?</a:t>
            </a:r>
            <a:endParaRPr lang="en-GB" sz="3000" b="1" dirty="0">
              <a:solidFill>
                <a:schemeClr val="accent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598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-The need to identify the most frequent and useful academic words.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-Developing an Academic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ord List (AWL).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-AWL can be used by learners, teachers, course designers, and materials developers.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-AWL must be taught directly.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-An ideal word list must be based on frequency of word families in a corpus of texts occurring in a variety of academic genres and registers</a:t>
            </a:r>
          </a:p>
          <a:p>
            <a:pPr marL="0" indent="0" algn="just">
              <a:buNone/>
            </a:pP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000" b="1" dirty="0" smtClean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What is the idea? AWL?</a:t>
            </a:r>
            <a:endParaRPr lang="en-GB" sz="3000" b="1" dirty="0">
              <a:solidFill>
                <a:schemeClr val="accent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633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-Developed by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Averil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Coxhead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(2000) using the Range software.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-The assumption is that EAP students should study a core of high frequency academic words because they are common in academic registers and texts.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-A corpus of 3.5 million words from written texts in Arts, Commerce, Law, and Science.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-The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list contains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570 word families.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These are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divided into 10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sub-lists ordered from the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most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to the least frequent words.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000" b="1" dirty="0" err="1" smtClean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Coxhead’s</a:t>
            </a:r>
            <a:r>
              <a:rPr lang="en-GB" sz="3000" b="1" dirty="0" smtClean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 (2000) AWL</a:t>
            </a:r>
            <a:endParaRPr lang="en-GB" sz="3000" b="1" dirty="0">
              <a:solidFill>
                <a:schemeClr val="accent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5713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315</TotalTime>
  <Words>1362</Words>
  <Application>Microsoft Office PowerPoint</Application>
  <PresentationFormat>On-screen Show (4:3)</PresentationFormat>
  <Paragraphs>197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Academic World Lists: Truths and Myths</vt:lpstr>
      <vt:lpstr>PowerPoint Presentation</vt:lpstr>
      <vt:lpstr>Significance of academic vocabulary knowledge</vt:lpstr>
      <vt:lpstr>Three groups of vocabulary</vt:lpstr>
      <vt:lpstr>General Service List (GSL)</vt:lpstr>
      <vt:lpstr>Academic vocabulary</vt:lpstr>
      <vt:lpstr>Challenges?</vt:lpstr>
      <vt:lpstr>What is the idea? AWL?</vt:lpstr>
      <vt:lpstr>Coxhead’s (2000) AWL</vt:lpstr>
      <vt:lpstr>Coxhead’s (2000) AWL</vt:lpstr>
      <vt:lpstr>Word selection principles</vt:lpstr>
      <vt:lpstr>Sub-list one</vt:lpstr>
      <vt:lpstr>Sub-list ten</vt:lpstr>
      <vt:lpstr>A sample text</vt:lpstr>
      <vt:lpstr>AWL findings</vt:lpstr>
      <vt:lpstr>Implications of AWL</vt:lpstr>
      <vt:lpstr>PowerPoint Presentation</vt:lpstr>
      <vt:lpstr>PowerPoint Presentation</vt:lpstr>
      <vt:lpstr>Shortcomings of AWL</vt:lpstr>
      <vt:lpstr>Shortcomings of AWL</vt:lpstr>
      <vt:lpstr>Shortcomings of AWL</vt:lpstr>
      <vt:lpstr>The suggestion?</vt:lpstr>
      <vt:lpstr>Corpus collection considerations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World List and Corpus Linguistics</dc:title>
  <dc:creator>Asus Pc</dc:creator>
  <cp:lastModifiedBy>Asus Pc</cp:lastModifiedBy>
  <cp:revision>110</cp:revision>
  <dcterms:created xsi:type="dcterms:W3CDTF">2006-08-16T00:00:00Z</dcterms:created>
  <dcterms:modified xsi:type="dcterms:W3CDTF">2015-12-07T18:58:57Z</dcterms:modified>
</cp:coreProperties>
</file>