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67" r:id="rId12"/>
    <p:sldId id="264" r:id="rId13"/>
    <p:sldId id="265" r:id="rId14"/>
    <p:sldId id="266" r:id="rId15"/>
    <p:sldId id="268" r:id="rId16"/>
    <p:sldId id="269" r:id="rId17"/>
    <p:sldId id="272" r:id="rId18"/>
    <p:sldId id="270" r:id="rId19"/>
    <p:sldId id="271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Academic World Lists: Truths and Myths</a:t>
            </a:r>
            <a:endParaRPr lang="en-GB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419100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Mohammad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Alipour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Islamic Azad University, Ahvaz Branch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2511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-It does not include words in the GSL.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-However, a significant percentage of the vocabulary contained within the AWL is of general use.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-Words such as 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create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similar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, and </a:t>
            </a: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occur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dirty="0" err="1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Coxhead’s</a:t>
            </a:r>
            <a:r>
              <a:rPr lang="en-GB" sz="3000" dirty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 (2000) AWL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2072299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 fontAlgn="base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1. Range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word families also had to occur in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at least 15 of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the 28 subject areas of the Academic Corpus.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principle ensures that the words in the AWL are useful for all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learners.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2. Frequency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They had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to occur over 100 times in the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corpus. This ensures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that the words will be met a reasonable number of times in academic texts.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3. Proper nouns and Latin forms were excluded.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Word selection principles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99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analysis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approach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area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assessment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assume</a:t>
            </a:r>
          </a:p>
          <a:p>
            <a:pPr>
              <a:lnSpc>
                <a:spcPct val="150000"/>
              </a:lnSpc>
            </a:pP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authority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available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benefit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Sub-list one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192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adjacent </a:t>
            </a:r>
            <a:endParaRPr lang="en-GB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albeit</a:t>
            </a:r>
            <a:r>
              <a:rPr lang="en-GB" sz="2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assembly</a:t>
            </a:r>
            <a:r>
              <a:rPr lang="en-GB" sz="2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collapse</a:t>
            </a:r>
            <a:r>
              <a:rPr lang="en-GB" sz="2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colleagues</a:t>
            </a:r>
            <a:r>
              <a:rPr lang="en-GB" sz="2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compiled</a:t>
            </a:r>
            <a:r>
              <a:rPr lang="en-GB" sz="2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conceived</a:t>
            </a:r>
            <a:r>
              <a:rPr lang="en-GB" sz="2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en-GB" sz="2900" i="1" dirty="0">
                <a:latin typeface="Times New Roman" pitchFamily="18" charset="0"/>
                <a:cs typeface="Times New Roman" pitchFamily="18" charset="0"/>
              </a:rPr>
              <a:t>convinced</a:t>
            </a:r>
            <a:r>
              <a:rPr lang="en-GB" sz="2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Sub-list ten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565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 </a:t>
            </a:r>
            <a:endParaRPr lang="en-GB" dirty="0"/>
          </a:p>
          <a:p>
            <a:pPr marL="0" indent="0" algn="ctr">
              <a:buNone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Malaria Fights Back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GB" b="1" dirty="0">
                <a:latin typeface="Times New Roman" pitchFamily="18" charset="0"/>
                <a:cs typeface="Times New Roman" pitchFamily="18" charset="0"/>
              </a:rPr>
              <a:t>  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Drug-resistant strains of malaria, already one of the world’s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major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killers, are spreading steadily across the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globe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. The deadly strains have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established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themselves in South East Asia and South America, and have recently begun to spread across India and Africa. Formerly under control in many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areas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, the disease now threatens two billion people living in more than 100 countries.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Estimates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suggest that there are now more than 350 million cases of malaria a year - a total four times the level of the early 1970s. In Africa alone the disease kills one million children each year.</a:t>
            </a:r>
          </a:p>
          <a:p>
            <a:pPr marL="0" indent="0" algn="just"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en-GB" dirty="0">
                <a:latin typeface="Times New Roman" pitchFamily="18" charset="0"/>
                <a:cs typeface="Times New Roman" pitchFamily="18" charset="0"/>
              </a:rPr>
              <a:t>Several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are responsible for this disturbing development. Spreading world poverty has deprived nations of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funds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for sanitation, so that many health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projects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have been stopped, while increased movements of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migrant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workers and tourists have carried infections more rapidly from one country to another. At the same time, the overuse of drugs, especially antibiotics, has led to the </a:t>
            </a:r>
            <a:r>
              <a:rPr lang="en-GB" b="1" dirty="0">
                <a:latin typeface="Times New Roman" pitchFamily="18" charset="0"/>
                <a:cs typeface="Times New Roman" pitchFamily="18" charset="0"/>
              </a:rPr>
              <a:t>establishment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of resistant strains of diseases.</a:t>
            </a:r>
          </a:p>
          <a:p>
            <a:pPr marL="0" indent="0" algn="just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A sample text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15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Coxhead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found that AWL covered 10% of the words in her corpus.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-Only 1.4% of a similar-sized corpus of fiction. So, items are more useful for EAP learners.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-Together, GSL and AWL accounted for 86% of the academic corpus.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-It helps distinguish EAP from general English and suits a focused language learning agenda.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AWL findings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075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-Teaching vocabulary should not be decontextualized but based on concordance lines.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AWL can be used to set EAP goals, construct materials, and focus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on useful words.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Implications of AWL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03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236047"/>
              </p:ext>
            </p:extLst>
          </p:nvPr>
        </p:nvGraphicFramePr>
        <p:xfrm>
          <a:off x="381000" y="1295400"/>
          <a:ext cx="8229600" cy="3185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221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1.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Sanctions, such as withholding</a:t>
                      </a:r>
                      <a:r>
                        <a:rPr lang="en-GB" sz="1000">
                          <a:effectLst/>
                        </a:rPr>
                        <a:t> </a:t>
                      </a: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aid, may be applied to any faction.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62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Nothing can be achieved without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growth.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25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Women usually did not have</a:t>
                      </a:r>
                      <a:r>
                        <a:rPr lang="en-GB" sz="1000">
                          <a:effectLst/>
                        </a:rPr>
                        <a:t> </a:t>
                      </a: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independence, nor freedom to …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… to determine if they are escaping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or political hardship.  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…aware of the shortcomings in the Bush 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policy as a whole.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968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… add to the growing political and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pressures Cuba is facing.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He said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recovery had also been crippled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He said he still hopes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sanctions can work.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299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352604"/>
              </p:ext>
            </p:extLst>
          </p:nvPr>
        </p:nvGraphicFramePr>
        <p:xfrm>
          <a:off x="1066800" y="1295400"/>
          <a:ext cx="7086600" cy="3555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1442"/>
                <a:gridCol w="2045284"/>
                <a:gridCol w="917797"/>
                <a:gridCol w="3272077"/>
              </a:tblGrid>
              <a:tr h="368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1.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Everyone enjoys a simple, </a:t>
                      </a:r>
                      <a:endParaRPr lang="en-GB" sz="12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economical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and friendly way to travel.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8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… a great little car, reliable and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economical,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but it had one drawback.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8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We offer the most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economical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car parking rates for Glasgow.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4.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There is a terrific range of very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economical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occasional furniture at MFI.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5.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This laptop is very 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economical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 use; the batteries last up to 3 hours …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163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6.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 make the most effective and 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economical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use of your cooker, it is wise to …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85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7.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They are considerably more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economical,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especially in stop-start situations.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2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8.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It’s efficient, although it's not as </a:t>
                      </a:r>
                      <a:endParaRPr lang="en-GB" sz="120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economical,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as a gas condensing boiler.          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522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-Hyland and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Tse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(2007) levelled criticism at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Coxhead’s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AWL.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idea of a core academic vocabulary is contentious as it means considerable learning effort with little return.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-This idea also fails to engage with current findings of EAP research.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-It ignores significant differences in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collocational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and semantic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of words.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-Therefore, it does not respond with the ways language is actually used in academic writing and for different disciplines.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Shortcomings </a:t>
            </a:r>
            <a:r>
              <a:rPr lang="en-GB" sz="3000" b="1" dirty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of AWL</a:t>
            </a:r>
            <a:endParaRPr lang="en-GB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4557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-Significance of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cademic vocabulary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-Three types of vocabulary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-General Service List (GSL)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-Academic vocabulary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Coxhead’s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Academic Word List (AWL)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-Shortcomings of AWL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suggestion?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-Corpus selection considerations</a:t>
            </a:r>
          </a:p>
          <a:p>
            <a:pPr marL="109728" indent="0">
              <a:lnSpc>
                <a:spcPct val="150000"/>
              </a:lnSpc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lnSpc>
                <a:spcPct val="150000"/>
              </a:lnSpc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77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-Their findings revealed a more complex picture of language use in disciplines than a general academic vocabulary.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word families were not distributed evenly across the disciplines. Both frequencies and ranges were different.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-Different disciplines show clear preferences for particular meanings and collocations.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Shortcomings of AWL</a:t>
            </a:r>
            <a:endParaRPr lang="en-GB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0999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-E.g. the word 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is far more likely to be used as a noun by engineering and science students than social scientists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This is because of nominalization or grammatical metaphor.</a:t>
            </a:r>
            <a:endParaRPr lang="en-GB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: A constant volume combustion </a:t>
            </a: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-Similarly, </a:t>
            </a:r>
            <a:r>
              <a:rPr lang="en-GB" sz="2000" i="1" dirty="0" err="1" smtClean="0">
                <a:latin typeface="Times New Roman" pitchFamily="18" charset="0"/>
                <a:cs typeface="Times New Roman" pitchFamily="18" charset="0"/>
              </a:rPr>
              <a:t>analyze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tends to occur more as a noun in social science, while in engineering, students are six times more likely to encounter it as </a:t>
            </a:r>
            <a:r>
              <a:rPr lang="en-GB" sz="2000" i="1" dirty="0" smtClean="0">
                <a:latin typeface="Times New Roman" pitchFamily="18" charset="0"/>
                <a:cs typeface="Times New Roman" pitchFamily="18" charset="0"/>
              </a:rPr>
              <a:t>analytical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: The proteins were </a:t>
            </a:r>
            <a:r>
              <a:rPr lang="en-GB" sz="2000" i="1" dirty="0" err="1" smtClean="0">
                <a:latin typeface="Times New Roman" pitchFamily="18" charset="0"/>
                <a:cs typeface="Times New Roman" pitchFamily="18" charset="0"/>
              </a:rPr>
              <a:t>analyzed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by autoradiography.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Shortcomings of AWL</a:t>
            </a:r>
            <a:endParaRPr lang="en-GB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40563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-Each discipline represents a way of making sense of human experience that has evolved over generations, and each is dependent on its own rhetorical practices.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-Since all fields draw on a specialized lexis, we need to represent a precise disciplinary lexical arsenal.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-General AWLs have little usefulness, so we cannot depend on them.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suggested solution is that students’ target needs must be identified and then they can be addressed by developing discipline-specific AWLs (e.g. chemistry, engineering, applied linguistics, etc.).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The suggestion?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815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1. Size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2. Manageability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3. Representativeness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4. Generalizability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5. Content or composition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6. Data Saturation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Corpus </a:t>
            </a:r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collection considerations</a:t>
            </a:r>
            <a:endParaRPr lang="en-GB" sz="3000" b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3653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-An indispensable component of academic reading abilities.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-Linked to academic success, economic opportunities, and societal well-being.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-This is true for both native and non-native speakers at all levels of education.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single most important discriminator in the gate-keeping tests such as IELTS and TOEFL.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-An increasing number of L2 students across the world reading academic texts in English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Significance of academic vocabulary knowledge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84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Nation (2001):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High frequency: such as West’s (1953) General Service List (GSL) of the most useful word families covering about 80% of most texts.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Academic vocabulary: frequent in academic writing comprising some 8% to 10% of running words in academic texts.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Technical vocabulary: differing by subject area and covering up to 5% of texts.</a:t>
            </a:r>
          </a:p>
          <a:p>
            <a:pPr marL="0" indent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Three groups of vocabulary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6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-Developed by West (1957) from a corpus of 5 million words.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-For the needs of EF/SL learners.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-Containing the most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useful 2000 word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families in English.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elected based on frequency, ease of learning, and coverage.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-Covering 90% of fiction texts, 75% of nonfiction texts, and 76% of the academic corpus.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GB" sz="3000" b="1" dirty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Service List (GSL)</a:t>
            </a:r>
            <a:endParaRPr lang="en-GB" sz="3000" b="1" dirty="0">
              <a:solidFill>
                <a:schemeClr val="accent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547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-It has a long history in teaching ES/AP courses.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-Variably referred to as sub-technical vocabulary, semi-technical vocabulary, specialized nontechnical lexis.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-Items are reasonably frequent in a range of academic genres.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-They are relatively uncommon in other kinds of texts.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-Key element of an academic style of writing.</a:t>
            </a:r>
          </a:p>
          <a:p>
            <a:pPr marL="0" indent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Academic vocabulary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2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-Particularly challenging for students as they are not familiar with these words like technical ones.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-Many of these words occur infrequently to allow incidental learning.</a:t>
            </a:r>
          </a:p>
          <a:p>
            <a:pPr marL="0" indent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Challenges?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598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need to identify the most frequent and useful academic words.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-Developing an Academic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ord List (AWL).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-AWL can be used by learners, teachers, course designers, and materials developers.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-AWL must be taught directly.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-An ideal word list must be based on frequency of word families in a corpus of texts occurring in a variety of academic genres and registers</a:t>
            </a:r>
          </a:p>
          <a:p>
            <a:pPr marL="0" indent="0" algn="just">
              <a:buNone/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What is the idea? AWL?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33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-Developed by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Averil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Coxhead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(2000) using the Range software.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assumption is that EAP students should study a core of high frequency academic words because they are common in academic registers and texts.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-A corpus of 3.5 million words from written texts in Arts, Commerce, Law, and Science.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-The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list contains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570 word families.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These are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divided into 10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sub-lists ordered from the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to the least frequent words.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000" b="1" dirty="0" err="1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Coxhead’s</a:t>
            </a:r>
            <a:r>
              <a:rPr lang="en-GB" sz="3000" b="1" dirty="0" smtClean="0">
                <a:solidFill>
                  <a:schemeClr val="accent1"/>
                </a:solidFill>
                <a:effectLst/>
                <a:latin typeface="Times New Roman" pitchFamily="18" charset="0"/>
                <a:cs typeface="Times New Roman" pitchFamily="18" charset="0"/>
              </a:rPr>
              <a:t> (2000) AWL</a:t>
            </a:r>
            <a:endParaRPr lang="en-GB" sz="3000" b="1" dirty="0"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571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315</TotalTime>
  <Words>1362</Words>
  <Application>Microsoft Office PowerPoint</Application>
  <PresentationFormat>On-screen Show (4:3)</PresentationFormat>
  <Paragraphs>197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Academic World Lists: Truths and Myths</vt:lpstr>
      <vt:lpstr>PowerPoint Presentation</vt:lpstr>
      <vt:lpstr>Significance of academic vocabulary knowledge</vt:lpstr>
      <vt:lpstr>Three groups of vocabulary</vt:lpstr>
      <vt:lpstr>General Service List (GSL)</vt:lpstr>
      <vt:lpstr>Academic vocabulary</vt:lpstr>
      <vt:lpstr>Challenges?</vt:lpstr>
      <vt:lpstr>What is the idea? AWL?</vt:lpstr>
      <vt:lpstr>Coxhead’s (2000) AWL</vt:lpstr>
      <vt:lpstr>Coxhead’s (2000) AWL</vt:lpstr>
      <vt:lpstr>Word selection principles</vt:lpstr>
      <vt:lpstr>Sub-list one</vt:lpstr>
      <vt:lpstr>Sub-list ten</vt:lpstr>
      <vt:lpstr>A sample text</vt:lpstr>
      <vt:lpstr>AWL findings</vt:lpstr>
      <vt:lpstr>Implications of AWL</vt:lpstr>
      <vt:lpstr>PowerPoint Presentation</vt:lpstr>
      <vt:lpstr>PowerPoint Presentation</vt:lpstr>
      <vt:lpstr>Shortcomings of AWL</vt:lpstr>
      <vt:lpstr>Shortcomings of AWL</vt:lpstr>
      <vt:lpstr>Shortcomings of AWL</vt:lpstr>
      <vt:lpstr>The suggestion?</vt:lpstr>
      <vt:lpstr>Corpus collection considerations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World List and Corpus Linguistics</dc:title>
  <dc:creator>Asus Pc</dc:creator>
  <cp:lastModifiedBy>Asus Pc</cp:lastModifiedBy>
  <cp:revision>110</cp:revision>
  <dcterms:created xsi:type="dcterms:W3CDTF">2006-08-16T00:00:00Z</dcterms:created>
  <dcterms:modified xsi:type="dcterms:W3CDTF">2015-12-07T18:58:57Z</dcterms:modified>
</cp:coreProperties>
</file>