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</p:sldMasterIdLst>
  <p:handoutMasterIdLst>
    <p:handoutMasterId r:id="rId20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9" r:id="rId9"/>
    <p:sldId id="270" r:id="rId10"/>
    <p:sldId id="262" r:id="rId11"/>
    <p:sldId id="264" r:id="rId12"/>
    <p:sldId id="263" r:id="rId13"/>
    <p:sldId id="266" r:id="rId14"/>
    <p:sldId id="271" r:id="rId15"/>
    <p:sldId id="272" r:id="rId16"/>
    <p:sldId id="265" r:id="rId17"/>
    <p:sldId id="267" r:id="rId18"/>
    <p:sldId id="268" r:id="rId19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A35C6F7-B569-4474-B2CF-E46CFB70369B}" type="datetimeFigureOut">
              <a:rPr lang="fa-IR" smtClean="0"/>
              <a:t>09/02/1436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54E249B-21A0-4C10-8343-56285A6C09E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28188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2CE975-66C4-47BE-BE96-E1DB406CD27A}" type="datetimeFigureOut">
              <a:rPr lang="fa-IR" smtClean="0"/>
              <a:pPr/>
              <a:t>09/02/1436</a:t>
            </a:fld>
            <a:endParaRPr lang="fa-I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6607CB7-A1FA-4791-87BA-B238E5D618B8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CE975-66C4-47BE-BE96-E1DB406CD27A}" type="datetimeFigureOut">
              <a:rPr lang="fa-IR" smtClean="0"/>
              <a:pPr/>
              <a:t>09/02/1436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607CB7-A1FA-4791-87BA-B238E5D618B8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CE975-66C4-47BE-BE96-E1DB406CD27A}" type="datetimeFigureOut">
              <a:rPr lang="fa-IR" smtClean="0"/>
              <a:pPr/>
              <a:t>09/02/1436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607CB7-A1FA-4791-87BA-B238E5D618B8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F6E9-8863-4DF9-A7AD-8F61DACF8FE3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09/02/1436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2E6D-C1E7-499B-BC38-EFF14E68E27B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356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F6E9-8863-4DF9-A7AD-8F61DACF8FE3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09/02/1436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2E6D-C1E7-499B-BC38-EFF14E68E27B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324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F6E9-8863-4DF9-A7AD-8F61DACF8FE3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09/02/1436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2E6D-C1E7-499B-BC38-EFF14E68E27B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78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F6E9-8863-4DF9-A7AD-8F61DACF8FE3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09/02/1436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2E6D-C1E7-499B-BC38-EFF14E68E27B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137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F6E9-8863-4DF9-A7AD-8F61DACF8FE3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09/02/1436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2E6D-C1E7-499B-BC38-EFF14E68E27B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379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F6E9-8863-4DF9-A7AD-8F61DACF8FE3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09/02/1436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2E6D-C1E7-499B-BC38-EFF14E68E27B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7264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F6E9-8863-4DF9-A7AD-8F61DACF8FE3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09/02/1436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2E6D-C1E7-499B-BC38-EFF14E68E27B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5321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F6E9-8863-4DF9-A7AD-8F61DACF8FE3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09/02/1436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2E6D-C1E7-499B-BC38-EFF14E68E27B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609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CE975-66C4-47BE-BE96-E1DB406CD27A}" type="datetimeFigureOut">
              <a:rPr lang="fa-IR" smtClean="0"/>
              <a:pPr/>
              <a:t>09/02/1436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607CB7-A1FA-4791-87BA-B238E5D618B8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F6E9-8863-4DF9-A7AD-8F61DACF8FE3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09/02/1436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2E6D-C1E7-499B-BC38-EFF14E68E27B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5990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F6E9-8863-4DF9-A7AD-8F61DACF8FE3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09/02/1436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2E6D-C1E7-499B-BC38-EFF14E68E27B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3824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F6E9-8863-4DF9-A7AD-8F61DACF8FE3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09/02/1436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2E6D-C1E7-499B-BC38-EFF14E68E27B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729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CE975-66C4-47BE-BE96-E1DB406CD27A}" type="datetimeFigureOut">
              <a:rPr lang="fa-IR" smtClean="0"/>
              <a:pPr/>
              <a:t>09/02/1436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607CB7-A1FA-4791-87BA-B238E5D618B8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CE975-66C4-47BE-BE96-E1DB406CD27A}" type="datetimeFigureOut">
              <a:rPr lang="fa-IR" smtClean="0"/>
              <a:pPr/>
              <a:t>09/02/1436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607CB7-A1FA-4791-87BA-B238E5D618B8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CE975-66C4-47BE-BE96-E1DB406CD27A}" type="datetimeFigureOut">
              <a:rPr lang="fa-IR" smtClean="0"/>
              <a:pPr/>
              <a:t>09/02/1436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607CB7-A1FA-4791-87BA-B238E5D618B8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CE975-66C4-47BE-BE96-E1DB406CD27A}" type="datetimeFigureOut">
              <a:rPr lang="fa-IR" smtClean="0"/>
              <a:pPr/>
              <a:t>09/02/1436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607CB7-A1FA-4791-87BA-B238E5D618B8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CE975-66C4-47BE-BE96-E1DB406CD27A}" type="datetimeFigureOut">
              <a:rPr lang="fa-IR" smtClean="0"/>
              <a:pPr/>
              <a:t>09/02/1436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607CB7-A1FA-4791-87BA-B238E5D618B8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42CE975-66C4-47BE-BE96-E1DB406CD27A}" type="datetimeFigureOut">
              <a:rPr lang="fa-IR" smtClean="0"/>
              <a:pPr/>
              <a:t>09/02/1436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607CB7-A1FA-4791-87BA-B238E5D618B8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2CE975-66C4-47BE-BE96-E1DB406CD27A}" type="datetimeFigureOut">
              <a:rPr lang="fa-IR" smtClean="0"/>
              <a:pPr/>
              <a:t>09/02/1436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6607CB7-A1FA-4791-87BA-B238E5D618B8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42CE975-66C4-47BE-BE96-E1DB406CD27A}" type="datetimeFigureOut">
              <a:rPr lang="fa-IR" smtClean="0"/>
              <a:pPr/>
              <a:t>09/02/1436</a:t>
            </a:fld>
            <a:endParaRPr lang="fa-I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6607CB7-A1FA-4791-87BA-B238E5D618B8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6F6E9-8863-4DF9-A7AD-8F61DACF8FE3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09/02/1436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72E6D-C1E7-499B-BC38-EFF14E68E27B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850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shervin8060.persiangig.com/DARHAM.htm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Picornaviridae</a:t>
            </a: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800" dirty="0" smtClean="0"/>
              <a:t>From Microbiology </a:t>
            </a:r>
            <a:r>
              <a:rPr lang="en-US" sz="1800" dirty="0" err="1" smtClean="0"/>
              <a:t>Jawetz</a:t>
            </a:r>
            <a:r>
              <a:rPr lang="en-US" sz="1800" dirty="0" smtClean="0"/>
              <a:t>, 24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edition</a:t>
            </a:r>
            <a:endParaRPr lang="fa-IR" sz="1800" dirty="0" smtClean="0"/>
          </a:p>
          <a:p>
            <a:pPr algn="l"/>
            <a:endParaRPr lang="fa-I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a-IR" dirty="0" smtClean="0"/>
              <a:t>جداسازی ویروس از نمونه های سواب حلقی بیماران در روزهای اولیه شروع علایم امکان پذیر است.</a:t>
            </a:r>
          </a:p>
          <a:p>
            <a:r>
              <a:rPr lang="fa-IR" dirty="0" smtClean="0"/>
              <a:t>جداسازی ویروس از نمونه مدفوع بیماران برای مدت طولانی تری امکان پذیر می باشد.</a:t>
            </a:r>
          </a:p>
          <a:p>
            <a:r>
              <a:rPr lang="fa-IR" dirty="0" smtClean="0"/>
              <a:t>امکان جداسازی پولیو ویروس از مایع نخاع بیماران بسیار کم است، و امکان جداسازی کوکساکی ویروس ها و اکوویروس ها از مایع نخاع بیشتر است.</a:t>
            </a:r>
          </a:p>
          <a:p>
            <a:r>
              <a:rPr lang="fa-IR" dirty="0" smtClean="0"/>
              <a:t>نمونه های تهیه شده می بایست به صورت منجمد به آزمایشگاه ارسال گردد </a:t>
            </a:r>
            <a:r>
              <a:rPr lang="en-US" dirty="0" smtClean="0"/>
              <a:t>(dry ice)</a:t>
            </a:r>
            <a:r>
              <a:rPr lang="fa-IR" dirty="0" smtClean="0"/>
              <a:t> </a:t>
            </a:r>
          </a:p>
          <a:p>
            <a:r>
              <a:rPr lang="fa-IR" dirty="0" smtClean="0"/>
              <a:t>در محیط کشت سلولی بعد از 3 تا 6 روز علایم </a:t>
            </a:r>
            <a:r>
              <a:rPr lang="en-US" dirty="0" smtClean="0"/>
              <a:t>CPE</a:t>
            </a:r>
            <a:r>
              <a:rPr lang="fa-IR" dirty="0" smtClean="0"/>
              <a:t> قابل مشاهد خواهد بود.</a:t>
            </a:r>
          </a:p>
          <a:p>
            <a:r>
              <a:rPr lang="fa-IR" dirty="0" smtClean="0"/>
              <a:t>با استفاده از آنتی بادی های اختصاصی هر سویه از ویروس، امکان شناسایی سویه های ویروسی وجود دارد.</a:t>
            </a:r>
          </a:p>
          <a:p>
            <a:r>
              <a:rPr lang="fa-IR" dirty="0" smtClean="0"/>
              <a:t>استفاده از </a:t>
            </a:r>
            <a:r>
              <a:rPr lang="en-US" dirty="0" smtClean="0"/>
              <a:t>PCR</a:t>
            </a:r>
            <a:r>
              <a:rPr lang="fa-IR" dirty="0" smtClean="0"/>
              <a:t> برای شناسایی ویروس در نمونه های بالینی نیز از روشهای مناسب و اختصاصی می باشد.</a:t>
            </a:r>
          </a:p>
          <a:p>
            <a:r>
              <a:rPr lang="fa-IR" dirty="0" smtClean="0"/>
              <a:t>روشهای سرولوژیک برای تعیین تیتر آنتی بادی های اختصاصی ویروس نیز از دیگر روشهای رایج و در دسترس می باشد.</a:t>
            </a:r>
            <a:endParaRPr lang="fa-I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تشخیص آزمایشگاهی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در حال حاضر دو نوع واکسن در دسترس می باشد:</a:t>
            </a:r>
          </a:p>
          <a:p>
            <a:pPr lvl="1"/>
            <a:r>
              <a:rPr lang="fa-IR" dirty="0" smtClean="0"/>
              <a:t>واکسن تزریقی سالک </a:t>
            </a:r>
            <a:r>
              <a:rPr lang="en-US" dirty="0" smtClean="0"/>
              <a:t>(Salk)</a:t>
            </a:r>
            <a:r>
              <a:rPr lang="fa-IR" dirty="0" smtClean="0"/>
              <a:t> تهیه شده از ویروس غیرفعال شده در فرمالین با استفاده از سلولهای کلیه میمون</a:t>
            </a:r>
          </a:p>
          <a:p>
            <a:pPr lvl="1"/>
            <a:r>
              <a:rPr lang="fa-IR" dirty="0" smtClean="0"/>
              <a:t>واکسن خوراکی سابین </a:t>
            </a:r>
            <a:r>
              <a:rPr lang="en-US" dirty="0" smtClean="0"/>
              <a:t>(Sabin)</a:t>
            </a:r>
            <a:r>
              <a:rPr lang="fa-IR" dirty="0" smtClean="0"/>
              <a:t> تهیه شده از ویروس تخفیف حدت یافته با استفاده از سلولهای کلیه میمون و یا سلول های دیپلوییدی انسان</a:t>
            </a:r>
            <a:endParaRPr lang="fa-I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کنترل و پیشگیری</a:t>
            </a:r>
            <a:endParaRPr lang="fa-IR" dirty="0"/>
          </a:p>
        </p:txBody>
      </p:sp>
      <p:pic>
        <p:nvPicPr>
          <p:cNvPr id="5122" name="Picture 2" descr="http://t2.gstatic.com/images?q=tbn:ANd9GcTNMzwZv3yzhxkXiAOnzngUJBq7UlSus_Zc7d0_1AIbmtobc8I-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897812"/>
            <a:ext cx="2466975" cy="1847851"/>
          </a:xfrm>
          <a:prstGeom prst="rect">
            <a:avLst/>
          </a:prstGeom>
          <a:noFill/>
        </p:spPr>
      </p:pic>
      <p:pic>
        <p:nvPicPr>
          <p:cNvPr id="5124" name="Picture 4" descr="http://t2.gstatic.com/images?q=tbn:ANd9GcQNFUFFC6FPBkp0UVYfCwEJcvJw3taULGG_MAlByn_k5Ow6Ds9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857628"/>
            <a:ext cx="1214446" cy="1897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a-IR" dirty="0" smtClean="0"/>
              <a:t>تغییرات سرمی آنتی بادی های تولید شده در برابر واکسن های تزریقی و خوراکی فلج اطفال</a:t>
            </a:r>
            <a:endParaRPr lang="en-CA" dirty="0"/>
          </a:p>
        </p:txBody>
      </p:sp>
      <p:pic>
        <p:nvPicPr>
          <p:cNvPr id="1026" name="Picture 2" descr="C:\Users\Ali Rahimi\Pictures\2014-12-01\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579" y="1500235"/>
            <a:ext cx="2966613" cy="531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45850" y="6372036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Murray, sixth edition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5365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/>
              <a:t>مزایا و معایب واکسن های خوراکی و تزریقی</a:t>
            </a:r>
            <a:endParaRPr lang="en-CA" dirty="0"/>
          </a:p>
        </p:txBody>
      </p:sp>
      <p:pic>
        <p:nvPicPr>
          <p:cNvPr id="1026" name="Picture 2" descr="C:\Users\Ali Rahimi\Pictures\2014-12-01\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06" y="1911350"/>
            <a:ext cx="8815021" cy="403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309320"/>
            <a:ext cx="26098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89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در برنامه های تدوین شده سازمان جهانی بهداشت، مقرر شده بود که تا سال 2000 میلادی بیماری پولیومیلیت از همه ی کشورها ریشه کن شود. </a:t>
            </a:r>
          </a:p>
          <a:p>
            <a:r>
              <a:rPr lang="fa-IR" dirty="0" smtClean="0"/>
              <a:t>بسیاری از کشورها توانستند به این هدف نایل شوند: آمریکا 1994، کشورهای ناحیه ی غرب اقیانوس پاسیفیک 2000، اروپا 2002.</a:t>
            </a:r>
          </a:p>
          <a:p>
            <a:r>
              <a:rPr lang="fa-IR" dirty="0" smtClean="0"/>
              <a:t>متاسفانه تعداد کمی از کشورها همچنان موارد جدیدی از فلج اطفال مرتبط با پولیو ویروس را گزارش می نمایند: در سال 2003 تنها 6 کشور مواردی از بیماری را گزارش نموده اند.</a:t>
            </a:r>
          </a:p>
          <a:p>
            <a:r>
              <a:rPr lang="fa-IR" dirty="0" smtClean="0"/>
              <a:t>و در سالهای 2005-2004 میلادی مواردی از ویروس وحشی پولیو در کشورهایی که واکسیناسیون را قطع نموده بودند گزارش شده است.</a:t>
            </a:r>
          </a:p>
          <a:p>
            <a:endParaRPr lang="fa-I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ریشه کنی بیماری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7388" y="1960563"/>
            <a:ext cx="7772400" cy="1828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a-IR" sz="5100" smtClean="0"/>
              <a:t>سوال؟</a:t>
            </a:r>
            <a:br>
              <a:rPr lang="fa-IR" sz="5100" smtClean="0"/>
            </a:br>
            <a:r>
              <a:rPr lang="fa-IR" sz="5100" smtClean="0"/>
              <a:t/>
            </a:r>
            <a:br>
              <a:rPr lang="fa-IR" sz="5100" smtClean="0"/>
            </a:br>
            <a:r>
              <a:rPr lang="fa-IR" sz="5100" smtClean="0"/>
              <a:t>و یا موضوعی برای بحث؟</a:t>
            </a:r>
            <a:endParaRPr lang="en-US" sz="5100" smtClean="0"/>
          </a:p>
        </p:txBody>
      </p:sp>
      <p:sp>
        <p:nvSpPr>
          <p:cNvPr id="20482" name="Rectangle 22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535ECB-2BB7-48D1-9291-ED4EAEC14B4D}" type="slidenum">
              <a:rPr lang="ar-SA" smtClean="0"/>
              <a:pPr/>
              <a:t>16</a:t>
            </a:fld>
            <a:endParaRPr lang="en-US" smtClean="0"/>
          </a:p>
        </p:txBody>
      </p:sp>
      <p:pic>
        <p:nvPicPr>
          <p:cNvPr id="20483" name="Picture 2" descr="question%20in%20the%20sk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" y="3175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2751138" y="24352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64A1D7-EA22-4F0B-B0EC-6116E02FD420}" type="slidenum">
              <a:rPr lang="ar-SA" smtClean="0"/>
              <a:pPr/>
              <a:t>17</a:t>
            </a:fld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a-IR" smtClean="0"/>
              <a:t>شاد و پیروز باشید!</a:t>
            </a:r>
            <a:endParaRPr lang="en-US" smtClean="0"/>
          </a:p>
        </p:txBody>
      </p:sp>
      <p:pic>
        <p:nvPicPr>
          <p:cNvPr id="21508" name="Picture 2" descr="گروه اينترنتي درهم | www.darhami.com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209675"/>
            <a:ext cx="7048500" cy="529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b="1" dirty="0" err="1" smtClean="0"/>
              <a:t>Virion</a:t>
            </a:r>
            <a:r>
              <a:rPr lang="en-US" b="1" dirty="0" smtClean="0"/>
              <a:t>: </a:t>
            </a:r>
            <a:r>
              <a:rPr lang="en-US" dirty="0" err="1" smtClean="0"/>
              <a:t>Icosahedral</a:t>
            </a:r>
            <a:r>
              <a:rPr lang="en-US" dirty="0" smtClean="0"/>
              <a:t>, 28-30 nm in diameter, contains 60 subunits</a:t>
            </a:r>
          </a:p>
          <a:p>
            <a:pPr algn="l" rtl="0"/>
            <a:r>
              <a:rPr lang="en-US" b="1" dirty="0" smtClean="0"/>
              <a:t>Composition: </a:t>
            </a:r>
            <a:r>
              <a:rPr lang="en-US" dirty="0" smtClean="0"/>
              <a:t>RNA (30%), protein (70%)</a:t>
            </a:r>
          </a:p>
          <a:p>
            <a:pPr algn="l" rtl="0"/>
            <a:r>
              <a:rPr lang="en-US" b="1" dirty="0" smtClean="0"/>
              <a:t>Genome: </a:t>
            </a:r>
            <a:r>
              <a:rPr lang="en-US" dirty="0" smtClean="0"/>
              <a:t>Single-stranded RNA, linear, positive-sense, 7.2-8.4 kb in size, MW 2.5 million, infectious, contains genome-linked protein (</a:t>
            </a:r>
            <a:r>
              <a:rPr lang="en-US" dirty="0" err="1" smtClean="0"/>
              <a:t>VPg</a:t>
            </a:r>
            <a:r>
              <a:rPr lang="en-US" dirty="0" smtClean="0"/>
              <a:t>)</a:t>
            </a:r>
          </a:p>
          <a:p>
            <a:pPr algn="l" rtl="0"/>
            <a:r>
              <a:rPr lang="en-US" b="1" dirty="0" smtClean="0"/>
              <a:t>Proteins: </a:t>
            </a:r>
            <a:r>
              <a:rPr lang="en-US" dirty="0" smtClean="0"/>
              <a:t>Four major polypeptides cleaved from a large precursor </a:t>
            </a:r>
            <a:r>
              <a:rPr lang="en-US" dirty="0" err="1" smtClean="0"/>
              <a:t>polyprotein</a:t>
            </a:r>
            <a:r>
              <a:rPr lang="en-US" dirty="0" smtClean="0"/>
              <a:t>. Surface </a:t>
            </a:r>
            <a:r>
              <a:rPr lang="en-US" dirty="0" err="1" smtClean="0"/>
              <a:t>capsid</a:t>
            </a:r>
            <a:r>
              <a:rPr lang="en-US" dirty="0" smtClean="0"/>
              <a:t> proteins VP1 and VP3 are major antibody-binding sites. VP4 is an internal protein.</a:t>
            </a:r>
          </a:p>
          <a:p>
            <a:pPr algn="l" rtl="0"/>
            <a:r>
              <a:rPr lang="en-US" b="1" dirty="0" smtClean="0"/>
              <a:t>Envelope:</a:t>
            </a:r>
            <a:r>
              <a:rPr lang="en-US" dirty="0" smtClean="0"/>
              <a:t> None</a:t>
            </a:r>
          </a:p>
          <a:p>
            <a:pPr algn="l" rtl="0"/>
            <a:r>
              <a:rPr lang="en-US" b="1" dirty="0" smtClean="0"/>
              <a:t>Replication: </a:t>
            </a:r>
            <a:r>
              <a:rPr lang="en-US" dirty="0" smtClean="0"/>
              <a:t>Cytoplasm</a:t>
            </a:r>
          </a:p>
          <a:p>
            <a:pPr algn="l" rtl="0"/>
            <a:r>
              <a:rPr lang="en-US" b="1" dirty="0" smtClean="0"/>
              <a:t>Outstanding characteristics: </a:t>
            </a:r>
            <a:r>
              <a:rPr lang="en-US" dirty="0" smtClean="0"/>
              <a:t>Family is made up of many </a:t>
            </a:r>
            <a:r>
              <a:rPr lang="en-US" dirty="0" err="1" smtClean="0"/>
              <a:t>enterovirus</a:t>
            </a:r>
            <a:r>
              <a:rPr lang="en-US" dirty="0" smtClean="0"/>
              <a:t> and rhinovirus types that infect humans and lower animals, causing various illnesses ranging from poliomyelitis to aseptic meningitis to the common cold.</a:t>
            </a:r>
            <a:endParaRPr lang="fa-I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properties of </a:t>
            </a:r>
            <a:r>
              <a:rPr lang="en-US" dirty="0" err="1" smtClean="0"/>
              <a:t>Picornaviruses</a:t>
            </a:r>
            <a:r>
              <a:rPr lang="fa-IR" dirty="0" smtClean="0"/>
              <a:t/>
            </a:r>
            <a:br>
              <a:rPr lang="fa-IR" dirty="0" smtClean="0"/>
            </a:br>
            <a:r>
              <a:rPr lang="en-US" sz="1600" dirty="0" smtClean="0"/>
              <a:t>Table 36-1</a:t>
            </a:r>
            <a:endParaRPr lang="fa-I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err="1" smtClean="0"/>
              <a:t>Enteroviruses</a:t>
            </a:r>
            <a:endParaRPr lang="en-US" dirty="0" smtClean="0"/>
          </a:p>
          <a:p>
            <a:pPr lvl="1" algn="l" rtl="0"/>
            <a:r>
              <a:rPr lang="en-US" sz="2400" dirty="0" smtClean="0"/>
              <a:t>Polioviruses (1-3)</a:t>
            </a:r>
          </a:p>
          <a:p>
            <a:pPr lvl="1" algn="l" rtl="0"/>
            <a:r>
              <a:rPr lang="en-US" sz="2400" dirty="0" err="1" smtClean="0"/>
              <a:t>Coxsakiviruses</a:t>
            </a:r>
            <a:r>
              <a:rPr lang="en-US" sz="2400" dirty="0" smtClean="0"/>
              <a:t> (A1-24) &amp; (B1-6)</a:t>
            </a:r>
          </a:p>
          <a:p>
            <a:pPr lvl="1" algn="l" rtl="0"/>
            <a:r>
              <a:rPr lang="en-US" sz="2400" dirty="0" smtClean="0"/>
              <a:t>Echoviruses (1-33)</a:t>
            </a:r>
          </a:p>
          <a:p>
            <a:pPr lvl="1" algn="l" rtl="0"/>
            <a:r>
              <a:rPr lang="en-US" sz="2400" dirty="0" err="1" smtClean="0"/>
              <a:t>Enteroviruses</a:t>
            </a:r>
            <a:r>
              <a:rPr lang="en-US" sz="2400" dirty="0" smtClean="0"/>
              <a:t> (68-78)</a:t>
            </a:r>
          </a:p>
          <a:p>
            <a:pPr lvl="1" algn="l" rtl="0">
              <a:buNone/>
            </a:pPr>
            <a:endParaRPr lang="en-US" sz="2400" dirty="0" smtClean="0"/>
          </a:p>
          <a:p>
            <a:pPr algn="l" rtl="0"/>
            <a:r>
              <a:rPr lang="en-US" dirty="0" err="1" smtClean="0"/>
              <a:t>Parechoviruses</a:t>
            </a:r>
            <a:r>
              <a:rPr lang="en-US" dirty="0" smtClean="0"/>
              <a:t> </a:t>
            </a:r>
            <a:r>
              <a:rPr lang="en-US" sz="2400" dirty="0" smtClean="0"/>
              <a:t>(1-3)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Rhinoviruses </a:t>
            </a:r>
            <a:r>
              <a:rPr lang="en-US" sz="2400" dirty="0" smtClean="0"/>
              <a:t>(&gt; 100)</a:t>
            </a:r>
          </a:p>
          <a:p>
            <a:pPr algn="l" rtl="0"/>
            <a:endParaRPr lang="fa-I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</a:t>
            </a:r>
            <a:r>
              <a:rPr lang="en-US" dirty="0" err="1" smtClean="0"/>
              <a:t>Picornaviruses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پیکورنا ویروس ها از طریق دستگاه گوارش (دهان) وارد بدن می شوند.</a:t>
            </a:r>
          </a:p>
          <a:p>
            <a:r>
              <a:rPr lang="fa-IR" dirty="0" smtClean="0"/>
              <a:t>محل تکثیر ویروسها عبارتند از: لوزه ها، غدد لنفاوی ناحیه گردن، پلاک های پی یر </a:t>
            </a:r>
            <a:r>
              <a:rPr lang="en-US" dirty="0" smtClean="0"/>
              <a:t>(</a:t>
            </a:r>
            <a:r>
              <a:rPr lang="en-US" dirty="0" err="1" smtClean="0"/>
              <a:t>Peyer’s</a:t>
            </a:r>
            <a:r>
              <a:rPr lang="en-US" dirty="0" smtClean="0"/>
              <a:t> patches)</a:t>
            </a:r>
            <a:r>
              <a:rPr lang="fa-IR" dirty="0" smtClean="0"/>
              <a:t> ، و روده باریک می باشد.</a:t>
            </a:r>
          </a:p>
          <a:p>
            <a:r>
              <a:rPr lang="fa-IR" dirty="0" smtClean="0"/>
              <a:t>پولیو ویروس توانایی راه یابی به سیستم اعصاب مرکزی و سلول های عصبی حرکتی را از طریق آکسون های محیطی دارا می باشد.</a:t>
            </a:r>
          </a:p>
          <a:p>
            <a:endParaRPr lang="fa-IR" dirty="0" smtClean="0"/>
          </a:p>
          <a:p>
            <a:endParaRPr lang="fa-I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بیماری زایی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2893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1049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a-IR" b="1" dirty="0" smtClean="0"/>
              <a:t>بیماری خفیف</a:t>
            </a:r>
          </a:p>
          <a:p>
            <a:pPr lvl="1"/>
            <a:r>
              <a:rPr lang="fa-IR" dirty="0" smtClean="0"/>
              <a:t>این حالت شایع ترین حالت ابتلا به عفونت است که ممکن است با تب، خستگی، سرگیجه، سر درد، بی اشتهایی، استفراغ، و گلودرد همراه باشد که این حالت برای چند روز دوام می آورد.</a:t>
            </a:r>
          </a:p>
          <a:p>
            <a:r>
              <a:rPr lang="fa-IR" b="1" dirty="0" smtClean="0"/>
              <a:t>پولیو میلیت بدون فلج (مننژیت آسپتیک)</a:t>
            </a:r>
          </a:p>
          <a:p>
            <a:pPr lvl="1"/>
            <a:r>
              <a:rPr lang="fa-IR" dirty="0" smtClean="0"/>
              <a:t>در این حالت علاوه بر علایم مذکور ممکن است گرفتگی و درد عضلات ناحیه پشت و گردن فرد آلوده به ویروس بروز نماید که این حالت 2 تا 10 روز به طول می انجامد.</a:t>
            </a:r>
          </a:p>
          <a:p>
            <a:r>
              <a:rPr lang="fa-IR" b="1" dirty="0" smtClean="0"/>
              <a:t>پولیومیلیت با فلج شل</a:t>
            </a:r>
          </a:p>
          <a:p>
            <a:pPr lvl="1"/>
            <a:r>
              <a:rPr lang="fa-IR" dirty="0" smtClean="0"/>
              <a:t>در این حالت به علت صدمه دیدن سلول های عصبی حرکتی، فلج شل </a:t>
            </a:r>
            <a:r>
              <a:rPr lang="en-US" dirty="0" smtClean="0"/>
              <a:t>(flaccid paralysis)</a:t>
            </a:r>
            <a:r>
              <a:rPr lang="fa-IR" dirty="0" smtClean="0"/>
              <a:t> بروز می نماید. که البته اسپاسم های دردناک عضلانی نیز ممکن است بروز نماید. بسته به میزان صدمات سلول های عصبی حالت فلج شل معمولا ظرف مدت 6 ماه بهبود می یابد.</a:t>
            </a:r>
          </a:p>
          <a:p>
            <a:r>
              <a:rPr lang="fa-IR" b="1" dirty="0" smtClean="0"/>
              <a:t>آتروفی عضلانی بعد از فلج</a:t>
            </a:r>
          </a:p>
          <a:p>
            <a:pPr lvl="1"/>
            <a:r>
              <a:rPr lang="fa-IR" dirty="0" smtClean="0"/>
              <a:t>بدنبال پولیو میلیت فلج دهنده، امکان بروز آتروفی عضلانی اندام های گرفتار وجود دارد.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علایم بالینی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214</TotalTime>
  <Words>756</Words>
  <Application>Microsoft Office PowerPoint</Application>
  <PresentationFormat>On-screen Show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Concourse</vt:lpstr>
      <vt:lpstr>Office Theme</vt:lpstr>
      <vt:lpstr>Picornaviridae</vt:lpstr>
      <vt:lpstr>Important properties of Picornaviruses Table 36-1</vt:lpstr>
      <vt:lpstr>Human Picornaviruses</vt:lpstr>
      <vt:lpstr>PowerPoint Presentation</vt:lpstr>
      <vt:lpstr>PowerPoint Presentation</vt:lpstr>
      <vt:lpstr>بیماری زایی</vt:lpstr>
      <vt:lpstr>PowerPoint Presentation</vt:lpstr>
      <vt:lpstr>PowerPoint Presentation</vt:lpstr>
      <vt:lpstr>علایم بالینی</vt:lpstr>
      <vt:lpstr>PowerPoint Presentation</vt:lpstr>
      <vt:lpstr>تشخیص آزمایشگاهی</vt:lpstr>
      <vt:lpstr>کنترل و پیشگیری</vt:lpstr>
      <vt:lpstr>تغییرات سرمی آنتی بادی های تولید شده در برابر واکسن های تزریقی و خوراکی فلج اطفال</vt:lpstr>
      <vt:lpstr>مزایا و معایب واکسن های خوراکی و تزریقی</vt:lpstr>
      <vt:lpstr>ریشه کنی بیماری</vt:lpstr>
      <vt:lpstr>سوال؟  و یا موضوعی برای بحث؟</vt:lpstr>
      <vt:lpstr>شاد و پیروز باشید!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Picornaviridae</dc:title>
  <dc:creator>s</dc:creator>
  <cp:lastModifiedBy>Ali Rahimi</cp:lastModifiedBy>
  <cp:revision>28</cp:revision>
  <dcterms:created xsi:type="dcterms:W3CDTF">2011-05-01T06:06:27Z</dcterms:created>
  <dcterms:modified xsi:type="dcterms:W3CDTF">2014-12-01T20:23:32Z</dcterms:modified>
</cp:coreProperties>
</file>