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08" r:id="rId1"/>
  </p:sldMasterIdLst>
  <p:notesMasterIdLst>
    <p:notesMasterId r:id="rId21"/>
  </p:notesMasterIdLst>
  <p:sldIdLst>
    <p:sldId id="256" r:id="rId2"/>
    <p:sldId id="337" r:id="rId3"/>
    <p:sldId id="335" r:id="rId4"/>
    <p:sldId id="369" r:id="rId5"/>
    <p:sldId id="362" r:id="rId6"/>
    <p:sldId id="363" r:id="rId7"/>
    <p:sldId id="364" r:id="rId8"/>
    <p:sldId id="365" r:id="rId9"/>
    <p:sldId id="366" r:id="rId10"/>
    <p:sldId id="370" r:id="rId11"/>
    <p:sldId id="371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79" r:id="rId20"/>
  </p:sldIdLst>
  <p:sldSz cx="9144000" cy="6858000" type="screen4x3"/>
  <p:notesSz cx="6858000" cy="9144000"/>
  <p:embeddedFontLst>
    <p:embeddedFont>
      <p:font typeface="Nazanin" panose="00000400000000000000" pitchFamily="2" charset="-78"/>
      <p:regular r:id="rId22"/>
      <p:bold r:id="rId23"/>
    </p:embeddedFont>
    <p:embeddedFont>
      <p:font typeface="B Titr" panose="00000700000000000000" pitchFamily="2" charset="-78"/>
      <p:bold r:id="rId24"/>
    </p:embeddedFont>
    <p:embeddedFont>
      <p:font typeface="Gill Sans MT" panose="020B0502020104020203" pitchFamily="34" charset="0"/>
      <p:regular r:id="rId25"/>
      <p:bold r:id="rId26"/>
      <p:italic r:id="rId27"/>
      <p:boldItalic r:id="rId28"/>
    </p:embeddedFont>
    <p:embeddedFont>
      <p:font typeface="B Nazanin" panose="00000400000000000000" pitchFamily="2" charset="-78"/>
      <p:regular r:id="rId29"/>
      <p:bold r:id="rId30"/>
    </p:embeddedFont>
    <p:embeddedFont>
      <p:font typeface="Titr" panose="00000700000000000000" pitchFamily="2" charset="-78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Verdana" panose="020B0604030504040204" pitchFamily="34" charset="0"/>
      <p:regular r:id="rId36"/>
      <p:bold r:id="rId37"/>
      <p:italic r:id="rId38"/>
      <p:boldItalic r:id="rId39"/>
    </p:embeddedFont>
    <p:embeddedFont>
      <p:font typeface="Wingdings 2" panose="05020102010507070707" pitchFamily="18" charset="2"/>
      <p:regular r:id="rId4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modifyVerifier cryptProviderType="rsaFull" cryptAlgorithmClass="hash" cryptAlgorithmType="typeAny" cryptAlgorithmSid="4" spinCount="50000" saltData="rW/eVyF4yqsSKWyaEgHREw==" hashData="FqBqE+ecAy1ifaleFjj+1BDjeVI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0" autoAdjust="0"/>
    <p:restoredTop sz="86323" autoAdjust="0"/>
  </p:normalViewPr>
  <p:slideViewPr>
    <p:cSldViewPr>
      <p:cViewPr>
        <p:scale>
          <a:sx n="60" d="100"/>
          <a:sy n="60" d="100"/>
        </p:scale>
        <p:origin x="-732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86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CDC980D-357A-4F9E-8A07-353E589356AA}" type="datetimeFigureOut">
              <a:rPr lang="en-US"/>
              <a:pPr>
                <a:defRPr/>
              </a:pPr>
              <a:t>4/25/2016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BAFB980-F476-4C7F-8FAB-22FE7D65D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18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00125"/>
            <a:ext cx="9140825" cy="58578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 bwMode="invGray">
          <a:xfrm rot="5400000">
            <a:off x="4464844" y="-3536156"/>
            <a:ext cx="214312" cy="9144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62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7272" y="831477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3250" y="762000"/>
            <a:ext cx="63500" cy="6508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44" y="142852"/>
            <a:ext cx="8829692" cy="571504"/>
          </a:xfrm>
        </p:spPr>
        <p:txBody>
          <a:bodyPr anchor="b">
            <a:normAutofit/>
          </a:bodyPr>
          <a:lstStyle>
            <a:lvl1pPr marL="18288" indent="0" algn="r" rtl="1">
              <a:lnSpc>
                <a:spcPts val="2300"/>
              </a:lnSpc>
              <a:spcBef>
                <a:spcPts val="0"/>
              </a:spcBef>
              <a:buNone/>
              <a:defRPr sz="2800" b="1" baseline="0">
                <a:solidFill>
                  <a:srgbClr val="0070C0"/>
                </a:solidFill>
                <a:effectLst/>
                <a:cs typeface="B Nazanin" pitchFamily="2" charset="-78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42875" y="6286500"/>
            <a:ext cx="457200" cy="404813"/>
          </a:xfrm>
        </p:spPr>
        <p:txBody>
          <a:bodyPr/>
          <a:lstStyle>
            <a:lvl1pPr>
              <a:defRPr>
                <a:cs typeface="B Nazanin" panose="00000400000000000000" pitchFamily="2" charset="-78"/>
              </a:defRPr>
            </a:lvl1pPr>
            <a:extLst/>
          </a:lstStyle>
          <a:p>
            <a:pPr>
              <a:defRPr/>
            </a:pPr>
            <a:fld id="{69A725B6-B4B4-4C46-AFF8-C7469C57C7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290" y="1583792"/>
            <a:ext cx="6572296" cy="3362332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  <a:cs typeface="B Nazanin" panose="00000400000000000000" pitchFamily="2" charset="-78"/>
            </a:endParaRPr>
          </a:p>
        </p:txBody>
      </p:sp>
      <p:sp>
        <p:nvSpPr>
          <p:cNvPr id="3" name="Flowchart: Process 2"/>
          <p:cNvSpPr/>
          <p:nvPr/>
        </p:nvSpPr>
        <p:spPr>
          <a:xfrm rot="19468671">
            <a:off x="995363" y="1471613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Process 3"/>
          <p:cNvSpPr/>
          <p:nvPr/>
        </p:nvSpPr>
        <p:spPr>
          <a:xfrm rot="2103354" flipH="1">
            <a:off x="7643813" y="1454150"/>
            <a:ext cx="649287" cy="20320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2099733"/>
            <a:ext cx="6619244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5414" y="1830325"/>
            <a:ext cx="990599" cy="2285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1508" y="3265933"/>
            <a:ext cx="3859795" cy="2286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4406" y="295730"/>
            <a:ext cx="62864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7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2603500"/>
            <a:ext cx="6619244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95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 userDrawn="1"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 userDrawn="1"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dirty="0" smtClean="0"/>
              <a:t>Click to edit Master text styles</a:t>
            </a:r>
          </a:p>
          <a:p>
            <a:pPr lvl="1"/>
            <a:r>
              <a:rPr lang="en-US" altLang="fa-IR" dirty="0" smtClean="0"/>
              <a:t>Second level</a:t>
            </a:r>
          </a:p>
          <a:p>
            <a:pPr lvl="2"/>
            <a:r>
              <a:rPr lang="en-US" altLang="fa-IR" dirty="0" smtClean="0"/>
              <a:t>Third level</a:t>
            </a:r>
          </a:p>
          <a:p>
            <a:pPr lvl="3"/>
            <a:r>
              <a:rPr lang="en-US" altLang="fa-IR" dirty="0" smtClean="0"/>
              <a:t>Fourth level</a:t>
            </a:r>
          </a:p>
          <a:p>
            <a:pPr lvl="4"/>
            <a:r>
              <a:rPr lang="en-US" altLang="fa-IR" dirty="0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r>
              <a:rPr lang="fa-IR"/>
              <a:t>مباني فناوري اطلاعات و ارتباطات – جلسه 2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7334ED4C-27BA-48AC-AB5A-46771B79B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B Nazanin" panose="00000400000000000000" pitchFamily="2" charset="-7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B Nazanin" panose="00000400000000000000" pitchFamily="2" charset="-78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B Nazanin" panose="00000400000000000000" pitchFamily="2" charset="-78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B Nazanin" panose="00000400000000000000" pitchFamily="2" charset="-78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B Nazanin" panose="00000400000000000000" pitchFamily="2" charset="-78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B Nazanin" panose="00000400000000000000" pitchFamily="2" charset="-78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285750"/>
            <a:ext cx="7772400" cy="64293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fa-IR" sz="3200" b="1" dirty="0">
                <a:latin typeface="Nazanin" pitchFamily="2" charset="-78"/>
                <a:ea typeface="+mj-ea"/>
                <a:cs typeface="B Nazanin" panose="00000400000000000000" pitchFamily="2" charset="-78"/>
              </a:rPr>
              <a:t>به نام خدا</a:t>
            </a:r>
            <a:endParaRPr lang="en-US" sz="3200" b="1" dirty="0">
              <a:latin typeface="Nazanin" pitchFamily="2" charset="-78"/>
              <a:ea typeface="+mj-ea"/>
              <a:cs typeface="B Nazanin" panose="00000400000000000000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43063" y="1643063"/>
            <a:ext cx="58578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fa-IR" altLang="fa-IR" sz="3600" b="1" dirty="0" smtClean="0">
                <a:solidFill>
                  <a:srgbClr val="002060"/>
                </a:solidFill>
                <a:latin typeface="Nazanin" pitchFamily="2" charset="-78"/>
                <a:cs typeface="B Nazanin" panose="00000400000000000000" pitchFamily="2" charset="-78"/>
              </a:rPr>
              <a:t>ماشین مجازی</a:t>
            </a:r>
            <a:endParaRPr lang="en-US" altLang="fa-IR" sz="3600" b="1" dirty="0">
              <a:solidFill>
                <a:srgbClr val="002060"/>
              </a:solidFill>
              <a:latin typeface="Nazanin" pitchFamily="2" charset="-78"/>
              <a:cs typeface="B Nazanin" panose="00000400000000000000" pitchFamily="2" charset="-7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606675" y="5956300"/>
            <a:ext cx="39306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000" kern="0" dirty="0">
                <a:latin typeface="Calibri" panose="020F0502020204030204" pitchFamily="34" charset="0"/>
                <a:cs typeface="Nazanin" pitchFamily="2" charset="-78"/>
              </a:rPr>
              <a:t>Provider : </a:t>
            </a:r>
            <a:r>
              <a:rPr lang="en-US" sz="2000" kern="0" dirty="0" err="1">
                <a:latin typeface="Calibri" panose="020F0502020204030204" pitchFamily="34" charset="0"/>
                <a:cs typeface="Nazanin" pitchFamily="2" charset="-78"/>
              </a:rPr>
              <a:t>M.Miandari</a:t>
            </a:r>
            <a:endParaRPr lang="fa-IR" sz="2000" kern="0" dirty="0">
              <a:latin typeface="Calibri" panose="020F0502020204030204" pitchFamily="34" charset="0"/>
              <a:cs typeface="Nazanin" pitchFamily="2" charset="-78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1600" kern="0" dirty="0">
                <a:latin typeface="Calibri" panose="020F0502020204030204" pitchFamily="34" charset="0"/>
                <a:cs typeface="Nazanin" pitchFamily="2" charset="-78"/>
              </a:rPr>
              <a:t>Email:    miyandari@hotmail.com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606675" y="5143500"/>
            <a:ext cx="39306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fa-IR" sz="2000" b="1" kern="0" dirty="0">
                <a:latin typeface="Nazanin" pitchFamily="2" charset="-78"/>
                <a:cs typeface="B Nazanin" panose="00000400000000000000" pitchFamily="2" charset="-78"/>
              </a:rPr>
              <a:t>اسلايد </a:t>
            </a:r>
            <a:r>
              <a:rPr lang="fa-IR" sz="2000" b="1" kern="0" dirty="0" smtClean="0">
                <a:latin typeface="Nazanin" pitchFamily="2" charset="-78"/>
                <a:cs typeface="B Nazanin" panose="00000400000000000000" pitchFamily="2" charset="-78"/>
              </a:rPr>
              <a:t>پنجم</a:t>
            </a:r>
            <a:endParaRPr lang="en-US" sz="2000" b="1" kern="0" dirty="0">
              <a:latin typeface="Nazanin" pitchFamily="2" charset="-78"/>
              <a:cs typeface="B Nazanin" panose="00000400000000000000" pitchFamily="2" charset="-78"/>
            </a:endParaRPr>
          </a:p>
        </p:txBody>
      </p:sp>
      <p:pic>
        <p:nvPicPr>
          <p:cNvPr id="1026" name="Picture 2" descr="http://www.thedataschool.co.uk/wp-content/uploads/2015/08/vm-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447" y="2420888"/>
            <a:ext cx="276510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dirty="0" smtClean="0"/>
              <a:t>امکان </a:t>
            </a:r>
            <a:r>
              <a:rPr lang="en-US" dirty="0" smtClean="0"/>
              <a:t>Thin Provisioning</a:t>
            </a:r>
            <a:r>
              <a:rPr lang="fa-IR" dirty="0" smtClean="0"/>
              <a:t> در دیسک مجازی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1">
              <a:defRPr/>
            </a:pPr>
            <a:fld id="{429830D8-B413-4124-B6C7-00A4AD994C3B}" type="slidenum">
              <a:rPr lang="en-US">
                <a:latin typeface="Nazanin" pitchFamily="2" charset="-78"/>
              </a:rPr>
              <a:pPr rtl="1">
                <a:defRPr/>
              </a:pPr>
              <a:t>10</a:t>
            </a:fld>
            <a:endParaRPr lang="en-US" dirty="0">
              <a:latin typeface="Nazanin" pitchFamily="2" charset="-78"/>
            </a:endParaRPr>
          </a:p>
        </p:txBody>
      </p:sp>
      <p:sp>
        <p:nvSpPr>
          <p:cNvPr id="2" name="AutoShape 2" descr="http://cdn.ttgtmedia.com/digitalguide/images/Misc/vsz1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22" y="1052736"/>
            <a:ext cx="83629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843" y="3596707"/>
            <a:ext cx="5224314" cy="318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45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en-US" altLang="fa-IR" dirty="0" smtClean="0"/>
              <a:t>Virtual Appliance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1">
              <a:defRPr/>
            </a:pPr>
            <a:fld id="{429830D8-B413-4124-B6C7-00A4AD994C3B}" type="slidenum">
              <a:rPr lang="en-US">
                <a:latin typeface="Nazanin" pitchFamily="2" charset="-78"/>
              </a:rPr>
              <a:pPr rtl="1">
                <a:defRPr/>
              </a:pPr>
              <a:t>11</a:t>
            </a:fld>
            <a:endParaRPr lang="en-US" dirty="0">
              <a:latin typeface="Nazanin" pitchFamily="2" charset="-78"/>
            </a:endParaRPr>
          </a:p>
        </p:txBody>
      </p:sp>
      <p:sp>
        <p:nvSpPr>
          <p:cNvPr id="2" name="AutoShape 2" descr="http://cdn.ttgtmedia.com/digitalguide/images/Misc/vsz1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37"/>
          <a:stretch/>
        </p:blipFill>
        <p:spPr bwMode="auto">
          <a:xfrm>
            <a:off x="1221614" y="4365762"/>
            <a:ext cx="3400425" cy="231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77" y="1124744"/>
            <a:ext cx="83915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13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829" y="4249133"/>
            <a:ext cx="5812343" cy="241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/>
              <a:t>نصب یک قالب </a:t>
            </a:r>
            <a:r>
              <a:rPr lang="en-US" altLang="fa-IR" dirty="0" smtClean="0"/>
              <a:t>OVF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1">
              <a:defRPr/>
            </a:pPr>
            <a:fld id="{429830D8-B413-4124-B6C7-00A4AD994C3B}" type="slidenum">
              <a:rPr lang="en-US">
                <a:latin typeface="Nazanin" pitchFamily="2" charset="-78"/>
              </a:rPr>
              <a:pPr rtl="1">
                <a:defRPr/>
              </a:pPr>
              <a:t>12</a:t>
            </a:fld>
            <a:endParaRPr lang="en-US" dirty="0">
              <a:latin typeface="Nazanin" pitchFamily="2" charset="-78"/>
            </a:endParaRPr>
          </a:p>
        </p:txBody>
      </p:sp>
      <p:sp>
        <p:nvSpPr>
          <p:cNvPr id="2" name="AutoShape 2" descr="http://cdn.ttgtmedia.com/digitalguide/images/Misc/vsz1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980728"/>
            <a:ext cx="8391525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15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88" y="2978985"/>
            <a:ext cx="7839025" cy="376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en-US" altLang="fa-IR" dirty="0" smtClean="0"/>
              <a:t>VMware vCenter Server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1">
              <a:defRPr/>
            </a:pPr>
            <a:fld id="{429830D8-B413-4124-B6C7-00A4AD994C3B}" type="slidenum">
              <a:rPr lang="en-US">
                <a:latin typeface="Nazanin" pitchFamily="2" charset="-78"/>
              </a:rPr>
              <a:pPr rtl="1">
                <a:defRPr/>
              </a:pPr>
              <a:t>13</a:t>
            </a:fld>
            <a:endParaRPr lang="en-US" dirty="0">
              <a:latin typeface="Nazanin" pitchFamily="2" charset="-78"/>
            </a:endParaRPr>
          </a:p>
        </p:txBody>
      </p:sp>
      <p:sp>
        <p:nvSpPr>
          <p:cNvPr id="2" name="AutoShape 2" descr="http://cdn.ttgtmedia.com/digitalguide/images/Misc/vsz1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88" y="1052736"/>
            <a:ext cx="7839025" cy="206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50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/>
              <a:t>معماری </a:t>
            </a:r>
            <a:r>
              <a:rPr lang="en-US" altLang="fa-IR" dirty="0" smtClean="0"/>
              <a:t>vCenter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1">
              <a:defRPr/>
            </a:pPr>
            <a:fld id="{429830D8-B413-4124-B6C7-00A4AD994C3B}" type="slidenum">
              <a:rPr lang="en-US">
                <a:latin typeface="Nazanin" pitchFamily="2" charset="-78"/>
              </a:rPr>
              <a:pPr rtl="1">
                <a:defRPr/>
              </a:pPr>
              <a:t>14</a:t>
            </a:fld>
            <a:endParaRPr lang="en-US" dirty="0">
              <a:latin typeface="Nazanin" pitchFamily="2" charset="-78"/>
            </a:endParaRPr>
          </a:p>
        </p:txBody>
      </p:sp>
      <p:sp>
        <p:nvSpPr>
          <p:cNvPr id="2" name="AutoShape 2" descr="http://cdn.ttgtmedia.com/digitalguide/images/Misc/vsz1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723231"/>
            <a:ext cx="831532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26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/>
              <a:t>ارتباط </a:t>
            </a:r>
            <a:r>
              <a:rPr lang="en-US" altLang="fa-IR" dirty="0" err="1" smtClean="0"/>
              <a:t>ESXi</a:t>
            </a:r>
            <a:r>
              <a:rPr lang="fa-IR" altLang="fa-IR" dirty="0" smtClean="0"/>
              <a:t> و </a:t>
            </a:r>
            <a:r>
              <a:rPr lang="en-US" altLang="fa-IR" dirty="0" smtClean="0"/>
              <a:t>vCenter Server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1">
              <a:defRPr/>
            </a:pPr>
            <a:fld id="{429830D8-B413-4124-B6C7-00A4AD994C3B}" type="slidenum">
              <a:rPr lang="en-US">
                <a:latin typeface="Nazanin" pitchFamily="2" charset="-78"/>
              </a:rPr>
              <a:pPr rtl="1">
                <a:defRPr/>
              </a:pPr>
              <a:t>15</a:t>
            </a:fld>
            <a:endParaRPr lang="en-US" dirty="0">
              <a:latin typeface="Nazanin" pitchFamily="2" charset="-78"/>
            </a:endParaRPr>
          </a:p>
        </p:txBody>
      </p:sp>
      <p:sp>
        <p:nvSpPr>
          <p:cNvPr id="2" name="AutoShape 2" descr="http://cdn.ttgtmedia.com/digitalguide/images/Misc/vsz1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94385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94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/>
              <a:t>کامپوننت های </a:t>
            </a:r>
            <a:r>
              <a:rPr lang="en-US" altLang="fa-IR" dirty="0" smtClean="0"/>
              <a:t>vCenter Server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1">
              <a:defRPr/>
            </a:pPr>
            <a:fld id="{429830D8-B413-4124-B6C7-00A4AD994C3B}" type="slidenum">
              <a:rPr lang="en-US">
                <a:latin typeface="Nazanin" pitchFamily="2" charset="-78"/>
              </a:rPr>
              <a:pPr rtl="1">
                <a:defRPr/>
              </a:pPr>
              <a:t>16</a:t>
            </a:fld>
            <a:endParaRPr lang="en-US" dirty="0">
              <a:latin typeface="Nazanin" pitchFamily="2" charset="-78"/>
            </a:endParaRPr>
          </a:p>
        </p:txBody>
      </p:sp>
      <p:sp>
        <p:nvSpPr>
          <p:cNvPr id="2" name="AutoShape 2" descr="http://cdn.ttgtmedia.com/digitalguide/images/Misc/vsz1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39" y="1342603"/>
            <a:ext cx="816292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78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/>
              <a:t>ماژولهای پیش فرض </a:t>
            </a:r>
            <a:r>
              <a:rPr lang="en-US" altLang="fa-IR" dirty="0" smtClean="0"/>
              <a:t>vCenter Server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1">
              <a:defRPr/>
            </a:pPr>
            <a:fld id="{429830D8-B413-4124-B6C7-00A4AD994C3B}" type="slidenum">
              <a:rPr lang="en-US">
                <a:latin typeface="Nazanin" pitchFamily="2" charset="-78"/>
              </a:rPr>
              <a:pPr rtl="1">
                <a:defRPr/>
              </a:pPr>
              <a:t>17</a:t>
            </a:fld>
            <a:endParaRPr lang="en-US" dirty="0">
              <a:latin typeface="Nazanin" pitchFamily="2" charset="-78"/>
            </a:endParaRPr>
          </a:p>
        </p:txBody>
      </p:sp>
      <p:sp>
        <p:nvSpPr>
          <p:cNvPr id="2" name="AutoShape 2" descr="http://cdn.ttgtmedia.com/digitalguide/images/Misc/vsz1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55" y="1166961"/>
            <a:ext cx="850582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27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73796" y="3691656"/>
            <a:ext cx="179640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/>
              <a:t>گزینه های پیاده سازی </a:t>
            </a:r>
            <a:r>
              <a:rPr lang="en-US" altLang="fa-IR" dirty="0" smtClean="0"/>
              <a:t>vCenter Server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1">
              <a:defRPr/>
            </a:pPr>
            <a:fld id="{429830D8-B413-4124-B6C7-00A4AD994C3B}" type="slidenum">
              <a:rPr lang="en-US">
                <a:latin typeface="Nazanin" pitchFamily="2" charset="-78"/>
              </a:rPr>
              <a:pPr rtl="1">
                <a:defRPr/>
              </a:pPr>
              <a:t>18</a:t>
            </a:fld>
            <a:endParaRPr lang="en-US" dirty="0">
              <a:latin typeface="Nazanin" pitchFamily="2" charset="-78"/>
            </a:endParaRPr>
          </a:p>
        </p:txBody>
      </p:sp>
      <p:sp>
        <p:nvSpPr>
          <p:cNvPr id="2" name="AutoShape 2" descr="http://cdn.ttgtmedia.com/digitalguide/images/Misc/vsz1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980728"/>
            <a:ext cx="8448675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09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/>
              <a:t>نیازمندیهای </a:t>
            </a:r>
            <a:r>
              <a:rPr lang="fa-IR" altLang="fa-IR" smtClean="0"/>
              <a:t>سخت افزاری و نرم افزاری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1">
              <a:defRPr/>
            </a:pPr>
            <a:fld id="{429830D8-B413-4124-B6C7-00A4AD994C3B}" type="slidenum">
              <a:rPr lang="en-US">
                <a:latin typeface="Nazanin" pitchFamily="2" charset="-78"/>
              </a:rPr>
              <a:pPr rtl="1">
                <a:defRPr/>
              </a:pPr>
              <a:t>19</a:t>
            </a:fld>
            <a:endParaRPr lang="en-US" dirty="0">
              <a:latin typeface="Nazanin" pitchFamily="2" charset="-78"/>
            </a:endParaRPr>
          </a:p>
        </p:txBody>
      </p:sp>
      <p:sp>
        <p:nvSpPr>
          <p:cNvPr id="2" name="AutoShape 2" descr="http://cdn.ttgtmedia.com/digitalguide/images/Misc/vsz1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124744"/>
            <a:ext cx="862965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1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فصل دوم:</a:t>
            </a:r>
            <a:endParaRPr lang="en-US" altLang="fa-IR" dirty="0" smtClean="0">
              <a:latin typeface="Calibri" pitchFamily="34" charset="0"/>
            </a:endParaRPr>
          </a:p>
        </p:txBody>
      </p:sp>
      <p:grpSp>
        <p:nvGrpSpPr>
          <p:cNvPr id="6147" name="Group 213"/>
          <p:cNvGrpSpPr>
            <a:grpSpLocks/>
          </p:cNvGrpSpPr>
          <p:nvPr/>
        </p:nvGrpSpPr>
        <p:grpSpPr bwMode="auto">
          <a:xfrm>
            <a:off x="598488" y="1214438"/>
            <a:ext cx="8116887" cy="5214937"/>
            <a:chOff x="1338" y="975"/>
            <a:chExt cx="3988" cy="2805"/>
          </a:xfrm>
        </p:grpSpPr>
        <p:grpSp>
          <p:nvGrpSpPr>
            <p:cNvPr id="6148" name="Group 206"/>
            <p:cNvGrpSpPr>
              <a:grpSpLocks/>
            </p:cNvGrpSpPr>
            <p:nvPr/>
          </p:nvGrpSpPr>
          <p:grpSpPr bwMode="auto">
            <a:xfrm>
              <a:off x="3016" y="975"/>
              <a:ext cx="2310" cy="986"/>
              <a:chOff x="2971" y="657"/>
              <a:chExt cx="2310" cy="986"/>
            </a:xfrm>
          </p:grpSpPr>
          <p:pic>
            <p:nvPicPr>
              <p:cNvPr id="6152" name="Picture 199" descr="j030125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128" y="657"/>
                <a:ext cx="1153" cy="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153" name="Group 204"/>
              <p:cNvGrpSpPr>
                <a:grpSpLocks/>
              </p:cNvGrpSpPr>
              <p:nvPr/>
            </p:nvGrpSpPr>
            <p:grpSpPr bwMode="auto">
              <a:xfrm>
                <a:off x="2971" y="845"/>
                <a:ext cx="1180" cy="318"/>
                <a:chOff x="657" y="527"/>
                <a:chExt cx="1180" cy="318"/>
              </a:xfrm>
            </p:grpSpPr>
            <p:sp>
              <p:nvSpPr>
                <p:cNvPr id="6154" name="AutoShape 201"/>
                <p:cNvSpPr>
                  <a:spLocks noChangeArrowheads="1"/>
                </p:cNvSpPr>
                <p:nvPr/>
              </p:nvSpPr>
              <p:spPr bwMode="auto">
                <a:xfrm>
                  <a:off x="657" y="527"/>
                  <a:ext cx="1180" cy="318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FDEB8"/>
                    </a:gs>
                    <a:gs pos="100000">
                      <a:schemeClr val="bg1"/>
                    </a:gs>
                  </a:gsLst>
                  <a:path path="rect">
                    <a:fillToRect l="100000" t="100000"/>
                  </a:path>
                </a:gradFill>
                <a:ln w="9525">
                  <a:solidFill>
                    <a:srgbClr val="0066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 altLang="fa-IR"/>
                </a:p>
              </p:txBody>
            </p:sp>
            <p:sp>
              <p:nvSpPr>
                <p:cNvPr id="6155" name="Text Box 202"/>
                <p:cNvSpPr txBox="1">
                  <a:spLocks noChangeArrowheads="1"/>
                </p:cNvSpPr>
                <p:nvPr/>
              </p:nvSpPr>
              <p:spPr bwMode="auto">
                <a:xfrm>
                  <a:off x="657" y="572"/>
                  <a:ext cx="1089" cy="1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fa-IR" altLang="fa-IR" sz="1600" dirty="0">
                      <a:solidFill>
                        <a:srgbClr val="FF0000"/>
                      </a:solidFill>
                      <a:cs typeface="B Titr" panose="00000700000000000000" pitchFamily="2" charset="-78"/>
                    </a:rPr>
                    <a:t>هدفهاي آموزشي :</a:t>
                  </a:r>
                  <a:endParaRPr lang="en-US" altLang="fa-IR" sz="1600" dirty="0">
                    <a:solidFill>
                      <a:srgbClr val="FF0000"/>
                    </a:solidFill>
                    <a:cs typeface="B Titr" panose="00000700000000000000" pitchFamily="2" charset="-78"/>
                  </a:endParaRPr>
                </a:p>
              </p:txBody>
            </p:sp>
          </p:grpSp>
        </p:grpSp>
        <p:grpSp>
          <p:nvGrpSpPr>
            <p:cNvPr id="6149" name="Group 211"/>
            <p:cNvGrpSpPr>
              <a:grpSpLocks/>
            </p:cNvGrpSpPr>
            <p:nvPr/>
          </p:nvGrpSpPr>
          <p:grpSpPr bwMode="auto">
            <a:xfrm>
              <a:off x="1338" y="1920"/>
              <a:ext cx="2902" cy="1860"/>
              <a:chOff x="1565" y="1693"/>
              <a:chExt cx="2902" cy="1860"/>
            </a:xfrm>
          </p:grpSpPr>
          <p:sp>
            <p:nvSpPr>
              <p:cNvPr id="6150" name="AutoShape 208"/>
              <p:cNvSpPr>
                <a:spLocks noChangeArrowheads="1"/>
              </p:cNvSpPr>
              <p:nvPr/>
            </p:nvSpPr>
            <p:spPr bwMode="auto">
              <a:xfrm>
                <a:off x="1565" y="1693"/>
                <a:ext cx="2902" cy="186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FDEB8"/>
                  </a:gs>
                  <a:gs pos="100000">
                    <a:schemeClr val="bg1"/>
                  </a:gs>
                </a:gsLst>
                <a:path path="rect">
                  <a:fillToRect l="100000" t="100000"/>
                </a:path>
              </a:gra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a-IR" altLang="fa-IR">
                  <a:solidFill>
                    <a:srgbClr val="006666"/>
                  </a:solidFill>
                  <a:cs typeface="Titr" pitchFamily="2" charset="-78"/>
                </a:endParaRPr>
              </a:p>
            </p:txBody>
          </p:sp>
          <p:sp>
            <p:nvSpPr>
              <p:cNvPr id="6151" name="Text Box 210"/>
              <p:cNvSpPr txBox="1">
                <a:spLocks noChangeArrowheads="1"/>
              </p:cNvSpPr>
              <p:nvPr/>
            </p:nvSpPr>
            <p:spPr bwMode="auto">
              <a:xfrm>
                <a:off x="1607" y="1977"/>
                <a:ext cx="2812" cy="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285750" indent="-285750" algn="r" rtl="1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fa-IR" dirty="0" smtClean="0">
                    <a:cs typeface="B Nazanin" panose="00000400000000000000" pitchFamily="2" charset="-78"/>
                  </a:rPr>
                  <a:t>کنترل سرور با </a:t>
                </a:r>
                <a:r>
                  <a:rPr lang="en-US" dirty="0" err="1" smtClean="0">
                    <a:cs typeface="B Nazanin" panose="00000400000000000000" pitchFamily="2" charset="-78"/>
                  </a:rPr>
                  <a:t>vSpher</a:t>
                </a:r>
                <a:r>
                  <a:rPr lang="en-US" dirty="0" smtClean="0">
                    <a:cs typeface="B Nazanin" panose="00000400000000000000" pitchFamily="2" charset="-78"/>
                  </a:rPr>
                  <a:t> Client </a:t>
                </a:r>
                <a:endParaRPr lang="fa-IR" dirty="0" smtClean="0">
                  <a:cs typeface="B Nazanin" panose="00000400000000000000" pitchFamily="2" charset="-78"/>
                </a:endParaRPr>
              </a:p>
              <a:p>
                <a:pPr marL="285750" indent="-285750" algn="r" rtl="1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fa-IR" dirty="0" smtClean="0">
                    <a:cs typeface="B Nazanin" panose="00000400000000000000" pitchFamily="2" charset="-78"/>
                  </a:rPr>
                  <a:t>معرفی </a:t>
                </a:r>
                <a:r>
                  <a:rPr lang="en-US" dirty="0" err="1" smtClean="0">
                    <a:cs typeface="B Nazanin" panose="00000400000000000000" pitchFamily="2" charset="-78"/>
                  </a:rPr>
                  <a:t>vCenter</a:t>
                </a:r>
                <a:r>
                  <a:rPr lang="en-US" smtClean="0">
                    <a:cs typeface="B Nazanin" panose="00000400000000000000" pitchFamily="2" charset="-78"/>
                  </a:rPr>
                  <a:t> Server</a:t>
                </a:r>
                <a:endParaRPr lang="en-US" dirty="0" smtClean="0">
                  <a:cs typeface="B Nazanin" panose="00000400000000000000" pitchFamily="2" charset="-78"/>
                </a:endParaRPr>
              </a:p>
              <a:p>
                <a:pPr marL="285750" indent="-285750" algn="r" rtl="1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endParaRPr lang="en-US" dirty="0">
                  <a:cs typeface="B Nazanin" panose="00000400000000000000" pitchFamily="2" charset="-78"/>
                </a:endParaRPr>
              </a:p>
              <a:p>
                <a:pPr marL="285750" indent="-285750" algn="r" rtl="1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endParaRPr lang="fa-IR" altLang="fa-IR" b="1" dirty="0" smtClean="0">
                  <a:latin typeface="Calibri" pitchFamily="34" charset="0"/>
                  <a:cs typeface="B Nazanin" panose="00000400000000000000" pitchFamily="2" charset="-78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361950" lvl="1" indent="0" algn="r" rtl="1">
              <a:spcBef>
                <a:spcPct val="50000"/>
              </a:spcBef>
            </a:pPr>
            <a:r>
              <a:rPr lang="fa-IR" altLang="fa-IR" sz="2800" b="1" dirty="0" smtClean="0">
                <a:solidFill>
                  <a:srgbClr val="0070C0"/>
                </a:solidFill>
                <a:latin typeface="Calibri" pitchFamily="34" charset="0"/>
              </a:rPr>
              <a:t>سربرگ پیکربندی </a:t>
            </a:r>
            <a:r>
              <a:rPr lang="en-US" altLang="fa-IR" sz="2800" b="1" dirty="0" smtClean="0">
                <a:solidFill>
                  <a:srgbClr val="0070C0"/>
                </a:solidFill>
                <a:latin typeface="Calibri" pitchFamily="34" charset="0"/>
              </a:rPr>
              <a:t>vSphere Client</a:t>
            </a:r>
            <a:endParaRPr lang="en-US" altLang="fa-IR" sz="2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1">
              <a:defRPr/>
            </a:pPr>
            <a:fld id="{598EF61B-9C9B-4EED-8B5F-83511E928145}" type="slidenum">
              <a:rPr lang="en-US">
                <a:latin typeface="Calibri" panose="020F0502020204030204" pitchFamily="34" charset="0"/>
              </a:rPr>
              <a:pPr rtl="1">
                <a:defRPr/>
              </a:pPr>
              <a:t>3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AutoShape 4" descr="Image result for rosenblum vmw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ge result for rosenblum vmwa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ge result for rosenblum vmwa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rosenblum vmwar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rosenblum vmwar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Image result for rosenblum vmwar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6" descr="Image result for rosenblum vmwar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64" y="1052736"/>
            <a:ext cx="8807524" cy="25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83"/>
          <a:stretch/>
        </p:blipFill>
        <p:spPr bwMode="auto">
          <a:xfrm>
            <a:off x="1201476" y="3573016"/>
            <a:ext cx="7014170" cy="312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361950" lvl="1" indent="0" algn="r" rtl="1">
              <a:spcBef>
                <a:spcPct val="50000"/>
              </a:spcBef>
            </a:pPr>
            <a:r>
              <a:rPr lang="fa-IR" altLang="fa-IR" sz="2800" b="1" dirty="0" smtClean="0">
                <a:solidFill>
                  <a:srgbClr val="0070C0"/>
                </a:solidFill>
                <a:latin typeface="Calibri" pitchFamily="34" charset="0"/>
              </a:rPr>
              <a:t>مشاهده پیکربندی پردازنده و حافظه </a:t>
            </a:r>
            <a:endParaRPr lang="en-US" altLang="fa-IR" sz="2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1">
              <a:defRPr/>
            </a:pPr>
            <a:fld id="{598EF61B-9C9B-4EED-8B5F-83511E928145}" type="slidenum">
              <a:rPr lang="en-US">
                <a:latin typeface="Calibri" panose="020F0502020204030204" pitchFamily="34" charset="0"/>
              </a:rPr>
              <a:pPr rtl="1">
                <a:defRPr/>
              </a:pPr>
              <a:t>4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AutoShape 4" descr="Image result for rosenblum vmw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ge result for rosenblum vmwa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ge result for rosenblum vmwa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rosenblum vmwar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rosenblum vmwar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Image result for rosenblum vmwar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6" descr="Image result for rosenblum vmwar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236296" y="1268760"/>
            <a:ext cx="1728192" cy="2448272"/>
          </a:xfrm>
          <a:prstGeom prst="line">
            <a:avLst/>
          </a:prstGeom>
          <a:ln w="254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65" y="2915502"/>
            <a:ext cx="7326833" cy="375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" y="1084763"/>
            <a:ext cx="8968377" cy="176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24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مشاهده </a:t>
            </a:r>
            <a:r>
              <a:rPr lang="en-US" altLang="fa-IR" dirty="0" smtClean="0">
                <a:latin typeface="Calibri" pitchFamily="34" charset="0"/>
              </a:rPr>
              <a:t>Log</a:t>
            </a:r>
            <a:r>
              <a:rPr lang="fa-IR" altLang="fa-IR" dirty="0" smtClean="0">
                <a:latin typeface="Calibri" pitchFamily="34" charset="0"/>
              </a:rPr>
              <a:t> های سیستم </a:t>
            </a:r>
            <a:r>
              <a:rPr lang="en-US" altLang="fa-IR" dirty="0" err="1" smtClean="0">
                <a:latin typeface="Calibri" pitchFamily="34" charset="0"/>
              </a:rPr>
              <a:t>ESXi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1">
              <a:defRPr/>
            </a:pPr>
            <a:fld id="{429830D8-B413-4124-B6C7-00A4AD994C3B}" type="slidenum">
              <a:rPr lang="en-US">
                <a:latin typeface="Nazanin" pitchFamily="2" charset="-78"/>
              </a:rPr>
              <a:pPr rtl="1">
                <a:defRPr/>
              </a:pPr>
              <a:t>5</a:t>
            </a:fld>
            <a:endParaRPr lang="en-US" dirty="0">
              <a:latin typeface="Nazanin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92913"/>
            <a:ext cx="7058744" cy="347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12" y="974972"/>
            <a:ext cx="8915584" cy="261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en-US" altLang="fa-IR" dirty="0" err="1" smtClean="0">
                <a:latin typeface="Calibri" pitchFamily="34" charset="0"/>
              </a:rPr>
              <a:t>ESXi</a:t>
            </a:r>
            <a:r>
              <a:rPr lang="fa-IR" altLang="fa-IR" dirty="0" smtClean="0">
                <a:latin typeface="Calibri" pitchFamily="34" charset="0"/>
              </a:rPr>
              <a:t> به عنوان یک کلاینت </a:t>
            </a:r>
            <a:r>
              <a:rPr lang="en-US" altLang="fa-IR" dirty="0" smtClean="0">
                <a:latin typeface="Calibri" pitchFamily="34" charset="0"/>
              </a:rPr>
              <a:t>NTP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1">
              <a:defRPr/>
            </a:pPr>
            <a:fld id="{429830D8-B413-4124-B6C7-00A4AD994C3B}" type="slidenum">
              <a:rPr lang="en-US">
                <a:latin typeface="Nazanin" pitchFamily="2" charset="-78"/>
              </a:rPr>
              <a:pPr rtl="1">
                <a:defRPr/>
              </a:pPr>
              <a:t>6</a:t>
            </a:fld>
            <a:endParaRPr lang="en-US" dirty="0">
              <a:latin typeface="Nazanin" pitchFamily="2" charset="-78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736"/>
            <a:ext cx="83534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3933056"/>
            <a:ext cx="83439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9194" y="4347207"/>
            <a:ext cx="2280544" cy="265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28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dirty="0" smtClean="0"/>
              <a:t>تنظیمات شبکه : </a:t>
            </a:r>
            <a:r>
              <a:rPr lang="en-US" dirty="0" smtClean="0"/>
              <a:t>DNS &amp; Routing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1">
              <a:defRPr/>
            </a:pPr>
            <a:fld id="{429830D8-B413-4124-B6C7-00A4AD994C3B}" type="slidenum">
              <a:rPr lang="en-US">
                <a:latin typeface="Nazanin" pitchFamily="2" charset="-78"/>
              </a:rPr>
              <a:pPr rtl="1">
                <a:defRPr/>
              </a:pPr>
              <a:t>7</a:t>
            </a:fld>
            <a:endParaRPr lang="en-US" dirty="0">
              <a:latin typeface="Nazanin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3"/>
          <a:stretch/>
        </p:blipFill>
        <p:spPr bwMode="auto">
          <a:xfrm>
            <a:off x="1728788" y="3600841"/>
            <a:ext cx="5686425" cy="306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052736"/>
            <a:ext cx="83439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7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dirty="0" smtClean="0"/>
              <a:t>مشاهده فایلهای ماشین مجازی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1">
              <a:defRPr/>
            </a:pPr>
            <a:fld id="{429830D8-B413-4124-B6C7-00A4AD994C3B}" type="slidenum">
              <a:rPr lang="en-US">
                <a:latin typeface="Nazanin" pitchFamily="2" charset="-78"/>
              </a:rPr>
              <a:pPr rtl="1">
                <a:defRPr/>
              </a:pPr>
              <a:t>8</a:t>
            </a:fld>
            <a:endParaRPr lang="en-US" dirty="0">
              <a:latin typeface="Nazanin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24944"/>
            <a:ext cx="6586884" cy="377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991369"/>
            <a:ext cx="83248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36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dirty="0" smtClean="0"/>
              <a:t>تفاوت میان انواع دیسک های مجازی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1">
              <a:defRPr/>
            </a:pPr>
            <a:fld id="{429830D8-B413-4124-B6C7-00A4AD994C3B}" type="slidenum">
              <a:rPr lang="en-US">
                <a:latin typeface="Nazanin" pitchFamily="2" charset="-78"/>
              </a:rPr>
              <a:pPr rtl="1">
                <a:defRPr/>
              </a:pPr>
              <a:t>9</a:t>
            </a:fld>
            <a:endParaRPr lang="en-US" dirty="0">
              <a:latin typeface="Nazanin" pitchFamily="2" charset="-78"/>
            </a:endParaRPr>
          </a:p>
        </p:txBody>
      </p:sp>
      <p:sp>
        <p:nvSpPr>
          <p:cNvPr id="2" name="AutoShape 2" descr="http://cdn.ttgtmedia.com/digitalguide/images/Misc/vsz1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052736"/>
            <a:ext cx="8753475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65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7211</TotalTime>
  <Words>123</Words>
  <Application>Microsoft Office PowerPoint</Application>
  <PresentationFormat>On-screen Show (4:3)</PresentationFormat>
  <Paragraphs>43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Nazanin</vt:lpstr>
      <vt:lpstr>B Titr</vt:lpstr>
      <vt:lpstr>Gill Sans MT</vt:lpstr>
      <vt:lpstr>B Nazanin</vt:lpstr>
      <vt:lpstr>Majalla UI</vt:lpstr>
      <vt:lpstr>Titr</vt:lpstr>
      <vt:lpstr>Wingdings</vt:lpstr>
      <vt:lpstr>Calibri</vt:lpstr>
      <vt:lpstr>Verdana</vt:lpstr>
      <vt:lpstr>Wingdings 2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Javanmard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Miandari</dc:creator>
  <cp:keywords>اسلاید چهارم درس مجازی سازی</cp:keywords>
  <cp:lastModifiedBy>Mahmoud</cp:lastModifiedBy>
  <cp:revision>486</cp:revision>
  <dcterms:created xsi:type="dcterms:W3CDTF">2010-11-18T23:30:56Z</dcterms:created>
  <dcterms:modified xsi:type="dcterms:W3CDTF">2016-04-25T14:07:46Z</dcterms:modified>
</cp:coreProperties>
</file>