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4" r:id="rId1"/>
  </p:sldMasterIdLst>
  <p:sldIdLst>
    <p:sldId id="256" r:id="rId2"/>
    <p:sldId id="271" r:id="rId3"/>
    <p:sldId id="257" r:id="rId4"/>
    <p:sldId id="258" r:id="rId5"/>
    <p:sldId id="260" r:id="rId6"/>
    <p:sldId id="270" r:id="rId7"/>
    <p:sldId id="259" r:id="rId8"/>
    <p:sldId id="261" r:id="rId9"/>
    <p:sldId id="272" r:id="rId10"/>
    <p:sldId id="262" r:id="rId11"/>
    <p:sldId id="263" r:id="rId12"/>
    <p:sldId id="264" r:id="rId13"/>
    <p:sldId id="265" r:id="rId14"/>
    <p:sldId id="274" r:id="rId15"/>
    <p:sldId id="266" r:id="rId16"/>
    <p:sldId id="273" r:id="rId17"/>
    <p:sldId id="267" r:id="rId18"/>
    <p:sldId id="268" r:id="rId19"/>
    <p:sldId id="269" r:id="rId20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81" d="100"/>
          <a:sy n="81" d="100"/>
        </p:scale>
        <p:origin x="64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11/03/1437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15044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11/03/1437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13331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11/03/1437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2975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11/03/1437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49601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11/03/1437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7731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11/03/1437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887533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11/03/1437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069038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11/03/1437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70977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11/03/1437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23762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11/03/1437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00138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11/03/1437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7290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11/03/1437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46537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11/03/1437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17941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11/03/1437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10289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11/03/1437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02855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11/03/1437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49688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CD069-4E6A-4CC1-A0A6-C20A69DCE9C9}" type="datetimeFigureOut">
              <a:rPr lang="fa-IR" smtClean="0"/>
              <a:t>11/03/1437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21501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77798"/>
          </a:xfrm>
        </p:spPr>
        <p:txBody>
          <a:bodyPr>
            <a:normAutofit/>
          </a:bodyPr>
          <a:lstStyle/>
          <a:p>
            <a:pPr algn="ctr"/>
            <a:r>
              <a:rPr lang="fa-IR" sz="4400" dirty="0" smtClean="0">
                <a:cs typeface="B Titr" panose="00000700000000000000" pitchFamily="2" charset="-78"/>
              </a:rPr>
              <a:t>فصل 9– منابع انرژی </a:t>
            </a:r>
            <a:endParaRPr lang="fa-IR" sz="44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04215"/>
            <a:ext cx="8596668" cy="4137148"/>
          </a:xfrm>
        </p:spPr>
        <p:txBody>
          <a:bodyPr>
            <a:normAutofit/>
          </a:bodyPr>
          <a:lstStyle/>
          <a:p>
            <a:r>
              <a:rPr lang="fa-IR" sz="3200" dirty="0" smtClean="0">
                <a:cs typeface="B Koodak" panose="00000700000000000000" pitchFamily="2" charset="-78"/>
              </a:rPr>
              <a:t>منبع اصلی همه انرژی ها :</a:t>
            </a:r>
          </a:p>
          <a:p>
            <a:r>
              <a:rPr lang="fa-IR" sz="3200" dirty="0" smtClean="0">
                <a:cs typeface="B Koodak" panose="00000700000000000000" pitchFamily="2" charset="-78"/>
              </a:rPr>
              <a:t>خورشید است</a:t>
            </a:r>
          </a:p>
          <a:p>
            <a:r>
              <a:rPr lang="fa-IR" sz="3200" dirty="0" smtClean="0">
                <a:solidFill>
                  <a:srgbClr val="00B0F0"/>
                </a:solidFill>
                <a:cs typeface="B Koodak" panose="00000700000000000000" pitchFamily="2" charset="-78"/>
              </a:rPr>
              <a:t>نور</a:t>
            </a:r>
            <a:r>
              <a:rPr lang="fa-IR" sz="3200" dirty="0" smtClean="0">
                <a:cs typeface="B Koodak" panose="00000700000000000000" pitchFamily="2" charset="-78"/>
              </a:rPr>
              <a:t> و </a:t>
            </a:r>
            <a:r>
              <a:rPr lang="fa-IR" sz="3200" dirty="0" smtClean="0">
                <a:solidFill>
                  <a:srgbClr val="00B0F0"/>
                </a:solidFill>
                <a:cs typeface="B Koodak" panose="00000700000000000000" pitchFamily="2" charset="-78"/>
              </a:rPr>
              <a:t>گرما</a:t>
            </a:r>
            <a:r>
              <a:rPr lang="fa-IR" sz="3200" dirty="0" smtClean="0">
                <a:cs typeface="B Koodak" panose="00000700000000000000" pitchFamily="2" charset="-78"/>
              </a:rPr>
              <a:t> از سطح خورشید </a:t>
            </a:r>
          </a:p>
          <a:p>
            <a:r>
              <a:rPr lang="fa-IR" sz="3200" dirty="0" smtClean="0">
                <a:cs typeface="B Koodak" panose="00000700000000000000" pitchFamily="2" charset="-78"/>
              </a:rPr>
              <a:t>به زمین می رسد </a:t>
            </a:r>
          </a:p>
          <a:p>
            <a:r>
              <a:rPr lang="fa-IR" sz="3200" dirty="0" smtClean="0">
                <a:cs typeface="B Koodak" panose="00000700000000000000" pitchFamily="2" charset="-78"/>
              </a:rPr>
              <a:t>و حیات را امکانپذیر می کند </a:t>
            </a:r>
            <a:endParaRPr lang="fa-IR" sz="3200" dirty="0"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74303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26969"/>
          </a:xfrm>
        </p:spPr>
        <p:txBody>
          <a:bodyPr>
            <a:normAutofit/>
          </a:bodyPr>
          <a:lstStyle/>
          <a:p>
            <a:pPr algn="ctr"/>
            <a:r>
              <a:rPr lang="fa-IR" sz="4400" dirty="0" smtClean="0">
                <a:cs typeface="B Narm" panose="00000400000000000000" pitchFamily="2" charset="-78"/>
              </a:rPr>
              <a:t>2 – منابع تجدید پذیر :</a:t>
            </a:r>
            <a:endParaRPr lang="fa-IR" sz="4400" dirty="0">
              <a:cs typeface="B Narm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87399"/>
            <a:ext cx="8596668" cy="4353964"/>
          </a:xfrm>
        </p:spPr>
        <p:txBody>
          <a:bodyPr>
            <a:normAutofit/>
          </a:bodyPr>
          <a:lstStyle/>
          <a:p>
            <a:r>
              <a:rPr lang="fa-IR" sz="2000" dirty="0" smtClean="0">
                <a:solidFill>
                  <a:srgbClr val="00B0F0"/>
                </a:solidFill>
                <a:cs typeface="B Mehr" panose="00000700000000000000" pitchFamily="2" charset="-78"/>
              </a:rPr>
              <a:t>تعریف :</a:t>
            </a:r>
          </a:p>
          <a:p>
            <a:r>
              <a:rPr lang="fa-IR" sz="2000" dirty="0" smtClean="0">
                <a:cs typeface="B Mehr" panose="00000700000000000000" pitchFamily="2" charset="-78"/>
              </a:rPr>
              <a:t>منابعی هستند که می توانند به طور مداوم جایگزین شوند و هیچ وقت تمام نمی شوند</a:t>
            </a:r>
          </a:p>
          <a:p>
            <a:r>
              <a:rPr lang="fa-IR" sz="2000" dirty="0" smtClean="0">
                <a:solidFill>
                  <a:srgbClr val="00B0F0"/>
                </a:solidFill>
                <a:cs typeface="B Mehr" panose="00000700000000000000" pitchFamily="2" charset="-78"/>
              </a:rPr>
              <a:t>ویژگی این منابع :</a:t>
            </a:r>
          </a:p>
          <a:p>
            <a:r>
              <a:rPr lang="fa-IR" sz="2000" dirty="0" smtClean="0">
                <a:cs typeface="B Mehr" panose="00000700000000000000" pitchFamily="2" charset="-78"/>
              </a:rPr>
              <a:t>1 – زمین را آلوده نمی کنند </a:t>
            </a:r>
          </a:p>
          <a:p>
            <a:r>
              <a:rPr lang="fa-IR" sz="2000" dirty="0" smtClean="0">
                <a:cs typeface="B Mehr" panose="00000700000000000000" pitchFamily="2" charset="-78"/>
              </a:rPr>
              <a:t>2 – باعث گرمایش جهانی نمی شوند </a:t>
            </a:r>
          </a:p>
          <a:p>
            <a:r>
              <a:rPr lang="fa-IR" sz="2000" dirty="0" smtClean="0">
                <a:solidFill>
                  <a:srgbClr val="00B0F0"/>
                </a:solidFill>
                <a:cs typeface="B Mehr" panose="00000700000000000000" pitchFamily="2" charset="-78"/>
              </a:rPr>
              <a:t>مثال :</a:t>
            </a:r>
          </a:p>
          <a:p>
            <a:r>
              <a:rPr lang="fa-IR" sz="2000" dirty="0" smtClean="0">
                <a:cs typeface="B Mehr" panose="00000700000000000000" pitchFamily="2" charset="-78"/>
              </a:rPr>
              <a:t>انرژی خوشیدی – انرژی باد – انرژی برق آبی ( هیدرولیک )</a:t>
            </a:r>
          </a:p>
          <a:p>
            <a:r>
              <a:rPr lang="fa-IR" sz="2000" dirty="0" smtClean="0">
                <a:cs typeface="B Mehr" panose="00000700000000000000" pitchFamily="2" charset="-78"/>
              </a:rPr>
              <a:t>انرژی موجهای دریا – انرژی جزر و مد – انرژی زمین گرمایی – انرژی سوختهای گیاهی</a:t>
            </a:r>
          </a:p>
        </p:txBody>
      </p:sp>
    </p:spTree>
    <p:extLst>
      <p:ext uri="{BB962C8B-B14F-4D97-AF65-F5344CB8AC3E}">
        <p14:creationId xmlns:p14="http://schemas.microsoft.com/office/powerpoint/2010/main" val="71189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92957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>
                <a:cs typeface="B Mehr" panose="00000700000000000000" pitchFamily="2" charset="-78"/>
              </a:rPr>
              <a:t>انرژی خورشیدی :</a:t>
            </a:r>
            <a:endParaRPr lang="fa-IR" sz="4000" dirty="0">
              <a:cs typeface="B Meh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96825"/>
            <a:ext cx="8596668" cy="4344537"/>
          </a:xfrm>
        </p:spPr>
        <p:txBody>
          <a:bodyPr>
            <a:normAutofit/>
          </a:bodyPr>
          <a:lstStyle/>
          <a:p>
            <a:r>
              <a:rPr lang="fa-IR" sz="20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توضیح :</a:t>
            </a:r>
          </a:p>
          <a:p>
            <a:r>
              <a:rPr lang="fa-IR" sz="2000" dirty="0" smtClean="0">
                <a:cs typeface="B Koodak" panose="00000700000000000000" pitchFamily="2" charset="-78"/>
              </a:rPr>
              <a:t>در مرکز خورشید به طور مداوم </a:t>
            </a:r>
            <a:r>
              <a:rPr lang="fa-IR" sz="2000" dirty="0" smtClean="0">
                <a:solidFill>
                  <a:srgbClr val="00B0F0"/>
                </a:solidFill>
                <a:cs typeface="B Koodak" panose="00000700000000000000" pitchFamily="2" charset="-78"/>
              </a:rPr>
              <a:t>واکنش های هسته ای </a:t>
            </a:r>
            <a:r>
              <a:rPr lang="fa-IR" sz="2000" dirty="0" smtClean="0">
                <a:cs typeface="B Koodak" panose="00000700000000000000" pitchFamily="2" charset="-78"/>
              </a:rPr>
              <a:t>رخ می دهد </a:t>
            </a:r>
          </a:p>
          <a:p>
            <a:r>
              <a:rPr lang="fa-IR" sz="2000" dirty="0" smtClean="0">
                <a:cs typeface="B Koodak" panose="00000700000000000000" pitchFamily="2" charset="-78"/>
              </a:rPr>
              <a:t>و انرژی آزاد می شود </a:t>
            </a:r>
          </a:p>
          <a:p>
            <a:r>
              <a:rPr lang="fa-IR" sz="2000" dirty="0" smtClean="0">
                <a:cs typeface="B Koodak" panose="00000700000000000000" pitchFamily="2" charset="-78"/>
              </a:rPr>
              <a:t>و به صورت </a:t>
            </a:r>
            <a:r>
              <a:rPr lang="fa-IR" sz="2000" dirty="0" smtClean="0">
                <a:solidFill>
                  <a:srgbClr val="00B0F0"/>
                </a:solidFill>
                <a:cs typeface="B Koodak" panose="00000700000000000000" pitchFamily="2" charset="-78"/>
              </a:rPr>
              <a:t>نور</a:t>
            </a:r>
            <a:r>
              <a:rPr lang="fa-IR" sz="2000" dirty="0" smtClean="0">
                <a:cs typeface="B Koodak" panose="00000700000000000000" pitchFamily="2" charset="-78"/>
              </a:rPr>
              <a:t> و </a:t>
            </a:r>
            <a:r>
              <a:rPr lang="fa-IR" sz="2000" dirty="0" smtClean="0">
                <a:solidFill>
                  <a:srgbClr val="00B0F0"/>
                </a:solidFill>
                <a:cs typeface="B Koodak" panose="00000700000000000000" pitchFamily="2" charset="-78"/>
              </a:rPr>
              <a:t>گرما</a:t>
            </a:r>
            <a:r>
              <a:rPr lang="fa-IR" sz="2000" dirty="0" smtClean="0">
                <a:cs typeface="B Koodak" panose="00000700000000000000" pitchFamily="2" charset="-78"/>
              </a:rPr>
              <a:t> به زمین می رسد </a:t>
            </a:r>
          </a:p>
          <a:p>
            <a:r>
              <a:rPr lang="fa-IR" sz="2000" dirty="0" smtClean="0">
                <a:solidFill>
                  <a:srgbClr val="00B0F0"/>
                </a:solidFill>
                <a:cs typeface="B Koodak" panose="00000700000000000000" pitchFamily="2" charset="-78"/>
              </a:rPr>
              <a:t>کاربرد انرژی خورشیدی :</a:t>
            </a:r>
          </a:p>
          <a:p>
            <a:r>
              <a:rPr lang="fa-IR" sz="2000" dirty="0" smtClean="0">
                <a:cs typeface="B Koodak" panose="00000700000000000000" pitchFamily="2" charset="-78"/>
              </a:rPr>
              <a:t>انرژی حاصل از نور خورشید ، در صفحه های خورشیدی برای تولید انرژی الکتریکی به کار می رود </a:t>
            </a:r>
          </a:p>
          <a:p>
            <a:r>
              <a:rPr lang="fa-IR" sz="2000" dirty="0" smtClean="0">
                <a:solidFill>
                  <a:srgbClr val="00B0F0"/>
                </a:solidFill>
                <a:cs typeface="B Koodak" panose="00000700000000000000" pitchFamily="2" charset="-78"/>
              </a:rPr>
              <a:t>مثال :</a:t>
            </a:r>
          </a:p>
          <a:p>
            <a:r>
              <a:rPr lang="fa-IR" sz="2000" dirty="0" smtClean="0">
                <a:cs typeface="B Koodak" panose="00000700000000000000" pitchFamily="2" charset="-78"/>
              </a:rPr>
              <a:t>ماشین حساب / ماهواره </a:t>
            </a:r>
          </a:p>
          <a:p>
            <a:r>
              <a:rPr lang="fa-IR" sz="2000" dirty="0" smtClean="0">
                <a:cs typeface="B Koodak" panose="00000700000000000000" pitchFamily="2" charset="-78"/>
              </a:rPr>
              <a:t>چراغ های راهنمایی و رانندگی / آبگرمکن های خورشیدی </a:t>
            </a:r>
            <a:endParaRPr lang="fa-IR" sz="2000" dirty="0"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33730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26969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>
                <a:cs typeface="B Jadid" panose="00000700000000000000" pitchFamily="2" charset="-78"/>
              </a:rPr>
              <a:t>دیگر انرژی های تجدید پذیر :</a:t>
            </a:r>
            <a:endParaRPr lang="fa-IR" sz="4000" dirty="0"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62813"/>
            <a:ext cx="8596668" cy="4278550"/>
          </a:xfrm>
        </p:spPr>
        <p:txBody>
          <a:bodyPr>
            <a:normAutofit/>
          </a:bodyPr>
          <a:lstStyle/>
          <a:p>
            <a:r>
              <a:rPr lang="fa-IR" sz="2200" dirty="0" smtClean="0">
                <a:cs typeface="B Koodak" panose="00000700000000000000" pitchFamily="2" charset="-78"/>
              </a:rPr>
              <a:t>انرژی باد :</a:t>
            </a:r>
          </a:p>
          <a:p>
            <a:r>
              <a:rPr lang="fa-IR" sz="2200" dirty="0" smtClean="0">
                <a:cs typeface="B Koodak" panose="00000700000000000000" pitchFamily="2" charset="-78"/>
              </a:rPr>
              <a:t>در توربین های بادی ، انرژی </a:t>
            </a:r>
            <a:r>
              <a:rPr lang="fa-IR" sz="22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جنبشی</a:t>
            </a:r>
            <a:r>
              <a:rPr lang="fa-IR" sz="2200" dirty="0" smtClean="0">
                <a:cs typeface="B Koodak" panose="00000700000000000000" pitchFamily="2" charset="-78"/>
              </a:rPr>
              <a:t> باد به انرژی </a:t>
            </a:r>
            <a:r>
              <a:rPr lang="fa-IR" sz="22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الکتریکی</a:t>
            </a:r>
            <a:r>
              <a:rPr lang="fa-IR" sz="2200" dirty="0" smtClean="0">
                <a:cs typeface="B Koodak" panose="00000700000000000000" pitchFamily="2" charset="-78"/>
              </a:rPr>
              <a:t> تبدیل می شود </a:t>
            </a:r>
          </a:p>
          <a:p>
            <a:r>
              <a:rPr lang="fa-IR" sz="2200" dirty="0" smtClean="0">
                <a:cs typeface="B Koodak" panose="00000700000000000000" pitchFamily="2" charset="-78"/>
              </a:rPr>
              <a:t>باد چیست ؟</a:t>
            </a:r>
          </a:p>
          <a:p>
            <a:r>
              <a:rPr lang="fa-IR" sz="2200" dirty="0" smtClean="0">
                <a:cs typeface="B Koodak" panose="00000700000000000000" pitchFamily="2" charset="-78"/>
              </a:rPr>
              <a:t>همان هوای در حال حرکت است که در اثر گرم شدن نابرابر سطح زمین به وجود می آید</a:t>
            </a:r>
          </a:p>
          <a:p>
            <a:r>
              <a:rPr lang="fa-IR" sz="2200" dirty="0" smtClean="0">
                <a:cs typeface="B Koodak" panose="00000700000000000000" pitchFamily="2" charset="-78"/>
              </a:rPr>
              <a:t>انرژی موج های دریا :</a:t>
            </a:r>
          </a:p>
          <a:p>
            <a:r>
              <a:rPr lang="fa-IR" sz="2200" dirty="0" smtClean="0">
                <a:cs typeface="B Koodak" panose="00000700000000000000" pitchFamily="2" charset="-78"/>
              </a:rPr>
              <a:t>وزش باد به سطح آب دریا باعث می شود تا انرژی جنبشی باد به شکل انرژی پتانسیل گرانشی در آب ذخیره شده و پس از مدتی به شکل انرژی ( موج ) آن را پس می دهد .</a:t>
            </a:r>
            <a:endParaRPr lang="fa-IR" sz="2200" dirty="0"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55603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67093"/>
          </a:xfrm>
        </p:spPr>
        <p:txBody>
          <a:bodyPr>
            <a:normAutofit fontScale="90000"/>
          </a:bodyPr>
          <a:lstStyle/>
          <a:p>
            <a:r>
              <a:rPr lang="fa-IR" dirty="0" smtClean="0"/>
              <a:t>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40643"/>
            <a:ext cx="9051128" cy="4900719"/>
          </a:xfrm>
        </p:spPr>
        <p:txBody>
          <a:bodyPr>
            <a:noAutofit/>
          </a:bodyPr>
          <a:lstStyle/>
          <a:p>
            <a:r>
              <a:rPr lang="fa-IR" sz="2200" dirty="0" smtClean="0">
                <a:cs typeface="B Koodak" panose="00000700000000000000" pitchFamily="2" charset="-78"/>
              </a:rPr>
              <a:t>انرژی برق آبی :</a:t>
            </a:r>
          </a:p>
          <a:p>
            <a:r>
              <a:rPr lang="fa-IR" sz="2200" dirty="0" smtClean="0">
                <a:cs typeface="B Koodak" panose="00000700000000000000" pitchFamily="2" charset="-78"/>
              </a:rPr>
              <a:t>آب ذخیره شده در پشت یک سد بلند ، انرژی پتانسیل گرانشی زیادی دارد </a:t>
            </a:r>
          </a:p>
          <a:p>
            <a:r>
              <a:rPr lang="fa-IR" sz="2200" dirty="0" smtClean="0">
                <a:cs typeface="B Koodak" panose="00000700000000000000" pitchFamily="2" charset="-78"/>
              </a:rPr>
              <a:t>در هنگام خروج آب از دریچه های پایین سد ، به انرژی جنبشی تبدیل شده</a:t>
            </a:r>
          </a:p>
          <a:p>
            <a:r>
              <a:rPr lang="fa-IR" sz="2200" dirty="0" smtClean="0">
                <a:cs typeface="B Koodak" panose="00000700000000000000" pitchFamily="2" charset="-78"/>
              </a:rPr>
              <a:t>و پره های توربین را می چرخاند </a:t>
            </a:r>
          </a:p>
          <a:p>
            <a:r>
              <a:rPr lang="fa-IR" sz="2200" dirty="0" smtClean="0">
                <a:cs typeface="B Koodak" panose="00000700000000000000" pitchFamily="2" charset="-78"/>
              </a:rPr>
              <a:t>این انرژی جنبشی توربین به ژنراتور منتقل شده و در آن به انرژی الکتریکی تبدیل می شود .</a:t>
            </a:r>
          </a:p>
          <a:p>
            <a:r>
              <a:rPr lang="fa-IR" sz="2800" dirty="0" smtClean="0">
                <a:solidFill>
                  <a:srgbClr val="92D050"/>
                </a:solidFill>
                <a:cs typeface="B Jadid" panose="00000700000000000000" pitchFamily="2" charset="-78"/>
              </a:rPr>
              <a:t>نکته :</a:t>
            </a:r>
          </a:p>
          <a:p>
            <a:r>
              <a:rPr lang="fa-IR" sz="2200" dirty="0" smtClean="0">
                <a:solidFill>
                  <a:srgbClr val="FF0000"/>
                </a:solidFill>
                <a:cs typeface="B Koodak" panose="00000700000000000000" pitchFamily="2" charset="-78"/>
              </a:rPr>
              <a:t>در توربین :</a:t>
            </a:r>
          </a:p>
          <a:p>
            <a:r>
              <a:rPr lang="fa-IR" sz="2200" dirty="0" smtClean="0">
                <a:cs typeface="B Koodak" panose="00000700000000000000" pitchFamily="2" charset="-78"/>
              </a:rPr>
              <a:t>انرژی جنبشی آب به انرژی مکانیکی تبدیل می شود </a:t>
            </a:r>
          </a:p>
          <a:p>
            <a:r>
              <a:rPr lang="fa-IR" sz="2200" dirty="0" smtClean="0">
                <a:solidFill>
                  <a:srgbClr val="FF0000"/>
                </a:solidFill>
                <a:cs typeface="B Koodak" panose="00000700000000000000" pitchFamily="2" charset="-78"/>
              </a:rPr>
              <a:t>در ژنراتور :</a:t>
            </a:r>
          </a:p>
          <a:p>
            <a:r>
              <a:rPr lang="fa-IR" sz="2200" dirty="0" smtClean="0">
                <a:cs typeface="B Koodak" panose="00000700000000000000" pitchFamily="2" charset="-78"/>
              </a:rPr>
              <a:t>انرژی مکانیکی به انرژی الکتریکی تبدیل می شود </a:t>
            </a:r>
          </a:p>
        </p:txBody>
      </p:sp>
    </p:spTree>
    <p:extLst>
      <p:ext uri="{BB962C8B-B14F-4D97-AF65-F5344CB8AC3E}">
        <p14:creationId xmlns:p14="http://schemas.microsoft.com/office/powerpoint/2010/main" val="589726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92957"/>
          </a:xfrm>
        </p:spPr>
        <p:txBody>
          <a:bodyPr>
            <a:normAutofit/>
          </a:bodyPr>
          <a:lstStyle/>
          <a:p>
            <a:pPr algn="ctr"/>
            <a:r>
              <a:rPr lang="fa-IR" sz="5400" dirty="0" smtClean="0">
                <a:cs typeface="B Davat" panose="00000400000000000000" pitchFamily="2" charset="-78"/>
              </a:rPr>
              <a:t>تصویر سد :</a:t>
            </a:r>
            <a:endParaRPr lang="fa-IR" sz="5400" dirty="0">
              <a:cs typeface="B Davat" panose="000004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642" y="1602557"/>
            <a:ext cx="6858051" cy="4506012"/>
          </a:xfrm>
        </p:spPr>
      </p:pic>
    </p:spTree>
    <p:extLst>
      <p:ext uri="{BB962C8B-B14F-4D97-AF65-F5344CB8AC3E}">
        <p14:creationId xmlns:p14="http://schemas.microsoft.com/office/powerpoint/2010/main" val="2400726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30664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>
                <a:cs typeface="B Titr" panose="00000700000000000000" pitchFamily="2" charset="-78"/>
              </a:rPr>
              <a:t>انرژی زمین گرمایی :</a:t>
            </a:r>
            <a:endParaRPr lang="fa-IR" sz="40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57081"/>
            <a:ext cx="8596668" cy="4184282"/>
          </a:xfrm>
        </p:spPr>
        <p:txBody>
          <a:bodyPr>
            <a:normAutofit/>
          </a:bodyPr>
          <a:lstStyle/>
          <a:p>
            <a:r>
              <a:rPr lang="fa-IR" sz="3200" dirty="0" smtClean="0">
                <a:cs typeface="B Koodak" panose="00000700000000000000" pitchFamily="2" charset="-78"/>
              </a:rPr>
              <a:t>تعریف :</a:t>
            </a:r>
          </a:p>
          <a:p>
            <a:r>
              <a:rPr lang="fa-IR" sz="3200" dirty="0" smtClean="0">
                <a:cs typeface="B Koodak" panose="00000700000000000000" pitchFamily="2" charset="-78"/>
              </a:rPr>
              <a:t>انرژی ذخیره شده در زیر سطح زمین را می گویند .</a:t>
            </a:r>
          </a:p>
          <a:p>
            <a:r>
              <a:rPr lang="fa-IR" sz="3200" dirty="0" smtClean="0">
                <a:cs typeface="B Koodak" panose="00000700000000000000" pitchFamily="2" charset="-78"/>
              </a:rPr>
              <a:t>نشانه های وجود انرژی زمین گرمایی :</a:t>
            </a:r>
          </a:p>
          <a:p>
            <a:r>
              <a:rPr lang="fa-IR" sz="3200" dirty="0" smtClean="0">
                <a:cs typeface="B Koodak" panose="00000700000000000000" pitchFamily="2" charset="-78"/>
              </a:rPr>
              <a:t>1 – چشمه های آب گرم</a:t>
            </a:r>
          </a:p>
          <a:p>
            <a:r>
              <a:rPr lang="fa-IR" sz="3200" dirty="0" smtClean="0">
                <a:cs typeface="B Koodak" panose="00000700000000000000" pitchFamily="2" charset="-78"/>
              </a:rPr>
              <a:t>2 – آب ها داغ در حال فوران ( آب فشان )</a:t>
            </a:r>
            <a:endParaRPr lang="fa-IR" sz="3200" dirty="0"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69264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74103"/>
          </a:xfrm>
        </p:spPr>
        <p:txBody>
          <a:bodyPr>
            <a:normAutofit/>
          </a:bodyPr>
          <a:lstStyle/>
          <a:p>
            <a:pPr algn="ctr"/>
            <a:r>
              <a:rPr lang="fa-IR" sz="4400" dirty="0" smtClean="0">
                <a:cs typeface="B Davat" panose="00000400000000000000" pitchFamily="2" charset="-78"/>
              </a:rPr>
              <a:t>تصویر انرژی زمین گرمایی :</a:t>
            </a:r>
            <a:endParaRPr lang="fa-IR" sz="4400" dirty="0">
              <a:cs typeface="B Davat" panose="000004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9435" y="1583703"/>
            <a:ext cx="5832465" cy="4817097"/>
          </a:xfrm>
        </p:spPr>
      </p:pic>
    </p:spTree>
    <p:extLst>
      <p:ext uri="{BB962C8B-B14F-4D97-AF65-F5344CB8AC3E}">
        <p14:creationId xmlns:p14="http://schemas.microsoft.com/office/powerpoint/2010/main" val="2768733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36396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>
                <a:cs typeface="B Narm" panose="00000400000000000000" pitchFamily="2" charset="-78"/>
              </a:rPr>
              <a:t>کاربردهای انرژی زمین گرمایی :</a:t>
            </a:r>
            <a:endParaRPr lang="fa-IR" sz="4000" dirty="0">
              <a:cs typeface="B Narm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81667"/>
            <a:ext cx="8596668" cy="4259696"/>
          </a:xfrm>
        </p:spPr>
        <p:txBody>
          <a:bodyPr>
            <a:normAutofit/>
          </a:bodyPr>
          <a:lstStyle/>
          <a:p>
            <a:r>
              <a:rPr lang="fa-IR" sz="2400" dirty="0" smtClean="0">
                <a:cs typeface="B Koodak" panose="00000700000000000000" pitchFamily="2" charset="-78"/>
              </a:rPr>
              <a:t>1 – تولید انرژی الکتریکی </a:t>
            </a:r>
          </a:p>
          <a:p>
            <a:r>
              <a:rPr lang="fa-IR" sz="2400" dirty="0" smtClean="0">
                <a:cs typeface="B Koodak" panose="00000700000000000000" pitchFamily="2" charset="-78"/>
              </a:rPr>
              <a:t>2 – گرمایش ساختمان ها </a:t>
            </a:r>
          </a:p>
          <a:p>
            <a:r>
              <a:rPr lang="fa-IR" sz="2400" dirty="0" smtClean="0">
                <a:cs typeface="B Koodak" panose="00000700000000000000" pitchFamily="2" charset="-78"/>
              </a:rPr>
              <a:t>3 – فعالیت های صنعتی </a:t>
            </a:r>
          </a:p>
          <a:p>
            <a:r>
              <a:rPr lang="fa-IR" sz="2400" dirty="0" smtClean="0">
                <a:cs typeface="B Koodak" panose="00000700000000000000" pitchFamily="2" charset="-78"/>
              </a:rPr>
              <a:t>4 – ایجاد مراکز گردشگری ( جهت استفاده از خواص درمانی آبهای گرم )</a:t>
            </a:r>
          </a:p>
          <a:p>
            <a:endParaRPr lang="fa-IR" sz="2400" dirty="0" smtClean="0">
              <a:cs typeface="B Koodak" panose="00000700000000000000" pitchFamily="2" charset="-78"/>
            </a:endParaRPr>
          </a:p>
          <a:p>
            <a:r>
              <a:rPr lang="fa-IR" sz="2400" dirty="0" smtClean="0">
                <a:cs typeface="B Koodak" panose="00000700000000000000" pitchFamily="2" charset="-78"/>
              </a:rPr>
              <a:t>مکان انرژی زمین گرمایی در ایران :</a:t>
            </a:r>
          </a:p>
          <a:p>
            <a:r>
              <a:rPr lang="fa-IR" sz="2400" dirty="0" smtClean="0">
                <a:cs typeface="B Koodak" panose="00000700000000000000" pitchFamily="2" charset="-78"/>
              </a:rPr>
              <a:t>استان اردبیل ، دامنه کوه سبلان</a:t>
            </a:r>
            <a:endParaRPr lang="fa-IR" sz="2400" dirty="0"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01307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92957"/>
          </a:xfrm>
        </p:spPr>
        <p:txBody>
          <a:bodyPr>
            <a:normAutofit/>
          </a:bodyPr>
          <a:lstStyle/>
          <a:p>
            <a:pPr algn="ctr"/>
            <a:r>
              <a:rPr lang="fa-IR" sz="4400" dirty="0" smtClean="0">
                <a:cs typeface="B Narm" panose="00000400000000000000" pitchFamily="2" charset="-78"/>
              </a:rPr>
              <a:t>سوخت های زیستی :</a:t>
            </a:r>
            <a:endParaRPr lang="fa-IR" sz="4400" dirty="0">
              <a:cs typeface="B Narm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639" y="1736383"/>
            <a:ext cx="8596668" cy="3880773"/>
          </a:xfrm>
        </p:spPr>
        <p:txBody>
          <a:bodyPr>
            <a:normAutofit/>
          </a:bodyPr>
          <a:lstStyle/>
          <a:p>
            <a:r>
              <a:rPr lang="fa-IR" sz="28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تعریف :</a:t>
            </a:r>
          </a:p>
          <a:p>
            <a:r>
              <a:rPr lang="fa-IR" sz="2800" dirty="0" smtClean="0">
                <a:cs typeface="B Koodak" panose="00000700000000000000" pitchFamily="2" charset="-78"/>
              </a:rPr>
              <a:t>اصطلاح سوخت های زیستی ، جهت توصیف یک رشته محصولات که از طریق </a:t>
            </a:r>
            <a:r>
              <a:rPr lang="fa-IR" sz="2800" dirty="0" smtClean="0">
                <a:solidFill>
                  <a:srgbClr val="FFC000"/>
                </a:solidFill>
                <a:cs typeface="B Koodak" panose="00000700000000000000" pitchFamily="2" charset="-78"/>
              </a:rPr>
              <a:t>فتوسنتز</a:t>
            </a:r>
            <a:r>
              <a:rPr lang="fa-IR" sz="2800" dirty="0" smtClean="0">
                <a:cs typeface="B Koodak" panose="00000700000000000000" pitchFamily="2" charset="-78"/>
              </a:rPr>
              <a:t> به دست می آیند به کار می رود .</a:t>
            </a:r>
          </a:p>
          <a:p>
            <a:r>
              <a:rPr lang="fa-IR" sz="28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انواع سوخت های زیستی :</a:t>
            </a:r>
          </a:p>
          <a:p>
            <a:r>
              <a:rPr lang="fa-IR" sz="2800" dirty="0" smtClean="0">
                <a:cs typeface="B Koodak" panose="00000700000000000000" pitchFamily="2" charset="-78"/>
              </a:rPr>
              <a:t>1 – جامد : چوب و زغال </a:t>
            </a:r>
          </a:p>
          <a:p>
            <a:r>
              <a:rPr lang="fa-IR" sz="2800" dirty="0" smtClean="0">
                <a:cs typeface="B Koodak" panose="00000700000000000000" pitchFamily="2" charset="-78"/>
              </a:rPr>
              <a:t>2 – مایع : باقی مانده و تفاله شکر – برای حمل و نقل خودروها</a:t>
            </a:r>
          </a:p>
          <a:p>
            <a:r>
              <a:rPr lang="fa-IR" sz="2800" dirty="0" smtClean="0">
                <a:cs typeface="B Koodak" panose="00000700000000000000" pitchFamily="2" charset="-78"/>
              </a:rPr>
              <a:t>3 – گاز : زیست گاز</a:t>
            </a:r>
            <a:endParaRPr lang="fa-IR" sz="2800" dirty="0"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64549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8115"/>
          </a:xfrm>
        </p:spPr>
        <p:txBody>
          <a:bodyPr>
            <a:normAutofit/>
          </a:bodyPr>
          <a:lstStyle/>
          <a:p>
            <a:pPr algn="ctr"/>
            <a:r>
              <a:rPr lang="fa-IR" sz="4400" dirty="0" smtClean="0">
                <a:cs typeface="B Narm" panose="00000400000000000000" pitchFamily="2" charset="-78"/>
              </a:rPr>
              <a:t>زیست گاز :</a:t>
            </a:r>
            <a:endParaRPr lang="fa-IR" sz="4400" dirty="0">
              <a:cs typeface="B Narm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1411"/>
            <a:ext cx="8596668" cy="4419952"/>
          </a:xfrm>
        </p:spPr>
        <p:txBody>
          <a:bodyPr>
            <a:normAutofit/>
          </a:bodyPr>
          <a:lstStyle/>
          <a:p>
            <a:r>
              <a:rPr lang="fa-IR" sz="2400" dirty="0" smtClean="0">
                <a:solidFill>
                  <a:srgbClr val="FFC000"/>
                </a:solidFill>
                <a:cs typeface="B Koodak" panose="00000700000000000000" pitchFamily="2" charset="-78"/>
              </a:rPr>
              <a:t>تعریف :</a:t>
            </a:r>
          </a:p>
          <a:p>
            <a:r>
              <a:rPr lang="fa-IR" sz="2400" dirty="0" smtClean="0">
                <a:cs typeface="B Koodak" panose="00000700000000000000" pitchFamily="2" charset="-78"/>
              </a:rPr>
              <a:t>هرگاه پسماند یا باقی مانده محصولات کشاورزی در شرایط بی هوازی ( نبود هوا ) قرار بگیرند ، پس از مدتی گازهایی از آنها متصاعد می شوند که به زیست گاز معروفند </a:t>
            </a:r>
          </a:p>
          <a:p>
            <a:r>
              <a:rPr lang="fa-IR" sz="2400" dirty="0" smtClean="0">
                <a:solidFill>
                  <a:srgbClr val="FFC000"/>
                </a:solidFill>
                <a:cs typeface="B Koodak" panose="00000700000000000000" pitchFamily="2" charset="-78"/>
              </a:rPr>
              <a:t>مصارف زیست گاز :</a:t>
            </a:r>
          </a:p>
          <a:p>
            <a:r>
              <a:rPr lang="fa-IR" sz="2400" dirty="0" smtClean="0">
                <a:cs typeface="B Koodak" panose="00000700000000000000" pitchFamily="2" charset="-78"/>
              </a:rPr>
              <a:t>1 – صنعتی </a:t>
            </a:r>
          </a:p>
          <a:p>
            <a:r>
              <a:rPr lang="fa-IR" sz="2400" dirty="0" smtClean="0">
                <a:cs typeface="B Koodak" panose="00000700000000000000" pitchFamily="2" charset="-78"/>
              </a:rPr>
              <a:t>2 - خانگی</a:t>
            </a:r>
            <a:endParaRPr lang="fa-IR" sz="2400" dirty="0"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62375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842128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>
                <a:cs typeface="B Homa" panose="00000400000000000000" pitchFamily="2" charset="-78"/>
              </a:rPr>
              <a:t>تصویر خورشید :</a:t>
            </a:r>
            <a:endParaRPr lang="fa-IR" sz="4000" dirty="0">
              <a:cs typeface="B Homa" panose="000004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5190" y="1763467"/>
            <a:ext cx="7260955" cy="4015164"/>
          </a:xfrm>
        </p:spPr>
      </p:pic>
    </p:spTree>
    <p:extLst>
      <p:ext uri="{BB962C8B-B14F-4D97-AF65-F5344CB8AC3E}">
        <p14:creationId xmlns:p14="http://schemas.microsoft.com/office/powerpoint/2010/main" val="613930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5400" dirty="0" smtClean="0">
                <a:cs typeface="B Narm" panose="00000400000000000000" pitchFamily="2" charset="-78"/>
              </a:rPr>
              <a:t>منابع انرژی :</a:t>
            </a:r>
            <a:endParaRPr lang="fa-IR" sz="5400" dirty="0">
              <a:cs typeface="B Narm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4800" dirty="0" smtClean="0">
                <a:cs typeface="B Titr" panose="00000700000000000000" pitchFamily="2" charset="-78"/>
              </a:rPr>
              <a:t>1 – منابع تجدید ناپذیر </a:t>
            </a:r>
          </a:p>
          <a:p>
            <a:endParaRPr lang="fa-IR" sz="4800" dirty="0" smtClean="0">
              <a:cs typeface="B Titr" panose="00000700000000000000" pitchFamily="2" charset="-78"/>
            </a:endParaRPr>
          </a:p>
          <a:p>
            <a:r>
              <a:rPr lang="fa-IR" sz="4800" dirty="0" smtClean="0">
                <a:cs typeface="B Titr" panose="00000700000000000000" pitchFamily="2" charset="-78"/>
              </a:rPr>
              <a:t>2</a:t>
            </a:r>
            <a:r>
              <a:rPr lang="fa-IR" sz="4800" i="1" dirty="0" smtClean="0">
                <a:cs typeface="B Titr" panose="00000700000000000000" pitchFamily="2" charset="-78"/>
              </a:rPr>
              <a:t> – منابع </a:t>
            </a:r>
            <a:r>
              <a:rPr lang="fa-IR" sz="4800" dirty="0" smtClean="0">
                <a:cs typeface="B Titr" panose="00000700000000000000" pitchFamily="2" charset="-78"/>
              </a:rPr>
              <a:t>تجدید پذیر </a:t>
            </a:r>
            <a:endParaRPr lang="fa-IR" sz="48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74022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11810"/>
          </a:xfrm>
        </p:spPr>
        <p:txBody>
          <a:bodyPr>
            <a:normAutofit/>
          </a:bodyPr>
          <a:lstStyle/>
          <a:p>
            <a:pPr algn="ctr"/>
            <a:r>
              <a:rPr lang="fa-IR" sz="4800" dirty="0" smtClean="0">
                <a:cs typeface="B Narm" panose="00000400000000000000" pitchFamily="2" charset="-78"/>
              </a:rPr>
              <a:t>1 – منابع انرژی تجدید ناپذیر :</a:t>
            </a:r>
            <a:endParaRPr lang="fa-IR" sz="4800" dirty="0">
              <a:cs typeface="B Narm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43959"/>
            <a:ext cx="8596668" cy="4297403"/>
          </a:xfrm>
        </p:spPr>
        <p:txBody>
          <a:bodyPr>
            <a:normAutofit/>
          </a:bodyPr>
          <a:lstStyle/>
          <a:p>
            <a:r>
              <a:rPr lang="fa-IR" sz="2400" dirty="0" smtClean="0">
                <a:solidFill>
                  <a:srgbClr val="00B0F0"/>
                </a:solidFill>
                <a:cs typeface="B Mehr" panose="00000700000000000000" pitchFamily="2" charset="-78"/>
              </a:rPr>
              <a:t>تعریف :</a:t>
            </a:r>
          </a:p>
          <a:p>
            <a:r>
              <a:rPr lang="fa-IR" sz="2400" dirty="0" smtClean="0">
                <a:cs typeface="B Mehr" panose="00000700000000000000" pitchFamily="2" charset="-78"/>
              </a:rPr>
              <a:t>منابعی که جایگزینی آنها پس از مصرف ، تقریبا غیر ممکن است .</a:t>
            </a:r>
          </a:p>
          <a:p>
            <a:r>
              <a:rPr lang="fa-IR" sz="2400" dirty="0" smtClean="0">
                <a:solidFill>
                  <a:srgbClr val="00B0F0"/>
                </a:solidFill>
                <a:cs typeface="B Mehr" panose="00000700000000000000" pitchFamily="2" charset="-78"/>
              </a:rPr>
              <a:t>مثال :</a:t>
            </a:r>
          </a:p>
          <a:p>
            <a:r>
              <a:rPr lang="fa-IR" sz="2400" dirty="0" smtClean="0">
                <a:cs typeface="B Mehr" panose="00000700000000000000" pitchFamily="2" charset="-78"/>
              </a:rPr>
              <a:t>1 - سوختهای فسیلی </a:t>
            </a:r>
          </a:p>
          <a:p>
            <a:r>
              <a:rPr lang="fa-IR" sz="2400" dirty="0" smtClean="0">
                <a:cs typeface="B Mehr" panose="00000700000000000000" pitchFamily="2" charset="-78"/>
              </a:rPr>
              <a:t>الف ) نفت </a:t>
            </a:r>
          </a:p>
          <a:p>
            <a:r>
              <a:rPr lang="fa-IR" sz="2400" dirty="0" smtClean="0">
                <a:cs typeface="B Mehr" panose="00000700000000000000" pitchFamily="2" charset="-78"/>
              </a:rPr>
              <a:t>ب ) گاز طبیعی</a:t>
            </a:r>
          </a:p>
          <a:p>
            <a:r>
              <a:rPr lang="fa-IR" sz="2400" dirty="0" smtClean="0">
                <a:cs typeface="B Mehr" panose="00000700000000000000" pitchFamily="2" charset="-78"/>
              </a:rPr>
              <a:t>ج ) زغال سنگ</a:t>
            </a:r>
          </a:p>
          <a:p>
            <a:r>
              <a:rPr lang="fa-IR" sz="2400" dirty="0" smtClean="0">
                <a:cs typeface="B Mehr" panose="00000700000000000000" pitchFamily="2" charset="-78"/>
              </a:rPr>
              <a:t>2 – سوخت های هسته ای </a:t>
            </a:r>
            <a:endParaRPr lang="fa-IR" sz="2400" dirty="0">
              <a:cs typeface="B Meh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8508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68371"/>
          </a:xfrm>
        </p:spPr>
        <p:txBody>
          <a:bodyPr>
            <a:normAutofit/>
          </a:bodyPr>
          <a:lstStyle/>
          <a:p>
            <a:pPr algn="ctr"/>
            <a:r>
              <a:rPr lang="fa-IR" sz="4800" dirty="0" smtClean="0">
                <a:cs typeface="B Narm" panose="00000400000000000000" pitchFamily="2" charset="-78"/>
              </a:rPr>
              <a:t>سوخت های فسیلی </a:t>
            </a:r>
            <a:endParaRPr lang="fa-IR" sz="4800" dirty="0">
              <a:cs typeface="B Narm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77971"/>
            <a:ext cx="8596668" cy="4363391"/>
          </a:xfrm>
        </p:spPr>
        <p:txBody>
          <a:bodyPr>
            <a:normAutofit/>
          </a:bodyPr>
          <a:lstStyle/>
          <a:p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تعریف :</a:t>
            </a:r>
          </a:p>
          <a:p>
            <a:r>
              <a:rPr lang="fa-IR" sz="2400" dirty="0" smtClean="0">
                <a:cs typeface="B Koodak" panose="00000700000000000000" pitchFamily="2" charset="-78"/>
              </a:rPr>
              <a:t>بقایای برخی گیاهان و جانداران ( ذره بینی ) که روی زمین و به ویژه در دریاها زندگی می کردند ، با لایه هایی از گل و لای پوشیده شدند .</a:t>
            </a:r>
          </a:p>
          <a:p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شرایط تشکیل :</a:t>
            </a:r>
          </a:p>
          <a:p>
            <a:r>
              <a:rPr lang="fa-IR" sz="2400" dirty="0" smtClean="0">
                <a:cs typeface="B Koodak" panose="00000700000000000000" pitchFamily="2" charset="-78"/>
              </a:rPr>
              <a:t>با گذشت </a:t>
            </a:r>
            <a:r>
              <a:rPr lang="fa-IR" sz="2400" dirty="0" smtClean="0">
                <a:solidFill>
                  <a:srgbClr val="FFC000"/>
                </a:solidFill>
                <a:cs typeface="B Koodak" panose="00000700000000000000" pitchFamily="2" charset="-78"/>
              </a:rPr>
              <a:t>زمان طولانی </a:t>
            </a:r>
          </a:p>
          <a:p>
            <a:r>
              <a:rPr lang="fa-IR" sz="2400" dirty="0" smtClean="0">
                <a:cs typeface="B Koodak" panose="00000700000000000000" pitchFamily="2" charset="-78"/>
              </a:rPr>
              <a:t>لایه ها </a:t>
            </a:r>
            <a:r>
              <a:rPr lang="fa-IR" sz="2400" dirty="0" smtClean="0">
                <a:solidFill>
                  <a:srgbClr val="FFC000"/>
                </a:solidFill>
                <a:cs typeface="B Koodak" panose="00000700000000000000" pitchFamily="2" charset="-78"/>
              </a:rPr>
              <a:t>بیشتر متراکم </a:t>
            </a:r>
            <a:r>
              <a:rPr lang="fa-IR" sz="2400" dirty="0" smtClean="0">
                <a:cs typeface="B Koodak" panose="00000700000000000000" pitchFamily="2" charset="-78"/>
              </a:rPr>
              <a:t>شدند</a:t>
            </a:r>
          </a:p>
          <a:p>
            <a:r>
              <a:rPr lang="fa-IR" sz="2400" dirty="0" smtClean="0">
                <a:cs typeface="B Koodak" panose="00000700000000000000" pitchFamily="2" charset="-78"/>
              </a:rPr>
              <a:t>در اثر </a:t>
            </a:r>
            <a:r>
              <a:rPr lang="fa-IR" sz="2400" dirty="0" smtClean="0">
                <a:solidFill>
                  <a:srgbClr val="FFC000"/>
                </a:solidFill>
                <a:cs typeface="B Koodak" panose="00000700000000000000" pitchFamily="2" charset="-78"/>
              </a:rPr>
              <a:t>فشار زیاد</a:t>
            </a:r>
          </a:p>
          <a:p>
            <a:r>
              <a:rPr lang="fa-IR" sz="2400" dirty="0" smtClean="0">
                <a:cs typeface="B Koodak" panose="00000700000000000000" pitchFamily="2" charset="-78"/>
              </a:rPr>
              <a:t>و </a:t>
            </a:r>
            <a:r>
              <a:rPr lang="fa-IR" sz="2400" dirty="0" smtClean="0">
                <a:solidFill>
                  <a:srgbClr val="FFC000"/>
                </a:solidFill>
                <a:cs typeface="B Koodak" panose="00000700000000000000" pitchFamily="2" charset="-78"/>
              </a:rPr>
              <a:t>دمای مناسب</a:t>
            </a:r>
          </a:p>
          <a:p>
            <a:r>
              <a:rPr lang="fa-IR" sz="2400" dirty="0" smtClean="0">
                <a:cs typeface="B Koodak" panose="00000700000000000000" pitchFamily="2" charset="-78"/>
              </a:rPr>
              <a:t>این بقایا به سوخت های فسیلی تبدیل شده اند </a:t>
            </a:r>
            <a:endParaRPr lang="fa-IR" sz="2400" dirty="0"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50669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45823"/>
          </a:xfrm>
        </p:spPr>
        <p:txBody>
          <a:bodyPr>
            <a:normAutofit/>
          </a:bodyPr>
          <a:lstStyle/>
          <a:p>
            <a:pPr algn="ctr"/>
            <a:r>
              <a:rPr lang="fa-IR" sz="4400" dirty="0" smtClean="0">
                <a:cs typeface="B Davat" panose="00000400000000000000" pitchFamily="2" charset="-78"/>
              </a:rPr>
              <a:t>تصویر تهیه نفت خام و زغال سنگ :</a:t>
            </a:r>
            <a:endParaRPr lang="fa-IR" sz="4400" dirty="0">
              <a:cs typeface="B Davat" panose="000004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829" y="1794095"/>
            <a:ext cx="8034831" cy="3748866"/>
          </a:xfrm>
        </p:spPr>
      </p:pic>
    </p:spTree>
    <p:extLst>
      <p:ext uri="{BB962C8B-B14F-4D97-AF65-F5344CB8AC3E}">
        <p14:creationId xmlns:p14="http://schemas.microsoft.com/office/powerpoint/2010/main" val="2358066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9835"/>
          </a:xfrm>
        </p:spPr>
        <p:txBody>
          <a:bodyPr>
            <a:normAutofit/>
          </a:bodyPr>
          <a:lstStyle/>
          <a:p>
            <a:pPr algn="ctr"/>
            <a:r>
              <a:rPr lang="fa-IR" sz="4800" dirty="0" smtClean="0">
                <a:cs typeface="B Jadid" panose="00000700000000000000" pitchFamily="2" charset="-78"/>
              </a:rPr>
              <a:t>نکته : </a:t>
            </a:r>
            <a:endParaRPr lang="fa-IR" sz="4800" dirty="0"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30837"/>
            <a:ext cx="8596668" cy="4410525"/>
          </a:xfrm>
        </p:spPr>
        <p:txBody>
          <a:bodyPr>
            <a:normAutofit/>
          </a:bodyPr>
          <a:lstStyle/>
          <a:p>
            <a:r>
              <a:rPr lang="fa-IR" sz="2400" dirty="0">
                <a:cs typeface="B Mehr" panose="00000700000000000000" pitchFamily="2" charset="-78"/>
              </a:rPr>
              <a:t>معایب استفاده از سوختهای فسیلی :</a:t>
            </a:r>
            <a:endParaRPr lang="fa-IR" sz="2400" dirty="0" smtClean="0">
              <a:cs typeface="B Mehr" panose="00000700000000000000" pitchFamily="2" charset="-78"/>
            </a:endParaRPr>
          </a:p>
          <a:p>
            <a:r>
              <a:rPr lang="fa-IR" sz="2400" dirty="0" smtClean="0">
                <a:cs typeface="B Mehr" panose="00000700000000000000" pitchFamily="2" charset="-78"/>
              </a:rPr>
              <a:t>1 – به سادگی جایگزین نمی شوند </a:t>
            </a:r>
          </a:p>
          <a:p>
            <a:r>
              <a:rPr lang="fa-IR" sz="2400" dirty="0" smtClean="0">
                <a:cs typeface="B Mehr" panose="00000700000000000000" pitchFamily="2" charset="-78"/>
              </a:rPr>
              <a:t>2 – باعث آلودگی زمین ، اقیانوس و هواکره می شوند </a:t>
            </a:r>
          </a:p>
          <a:p>
            <a:endParaRPr lang="fa-IR" sz="2400" dirty="0" smtClean="0">
              <a:cs typeface="B Mehr" panose="00000700000000000000" pitchFamily="2" charset="-78"/>
            </a:endParaRPr>
          </a:p>
          <a:p>
            <a:r>
              <a:rPr lang="fa-IR" sz="2400" dirty="0" smtClean="0">
                <a:solidFill>
                  <a:srgbClr val="FFC000"/>
                </a:solidFill>
                <a:cs typeface="B Mehr" panose="00000700000000000000" pitchFamily="2" charset="-78"/>
              </a:rPr>
              <a:t>عوامل مهم در توسعه یک کشور :</a:t>
            </a:r>
          </a:p>
          <a:p>
            <a:r>
              <a:rPr lang="fa-IR" sz="2400" dirty="0" smtClean="0">
                <a:cs typeface="B Mehr" panose="00000700000000000000" pitchFamily="2" charset="-78"/>
              </a:rPr>
              <a:t>1 – انتقال </a:t>
            </a:r>
            <a:r>
              <a:rPr lang="fa-IR" sz="2400" dirty="0" smtClean="0">
                <a:solidFill>
                  <a:srgbClr val="FFC000"/>
                </a:solidFill>
                <a:cs typeface="B Mehr" panose="00000700000000000000" pitchFamily="2" charset="-78"/>
              </a:rPr>
              <a:t>کلان</a:t>
            </a:r>
            <a:r>
              <a:rPr lang="fa-IR" sz="2400" dirty="0" smtClean="0">
                <a:cs typeface="B Mehr" panose="00000700000000000000" pitchFamily="2" charset="-78"/>
              </a:rPr>
              <a:t> ، </a:t>
            </a:r>
            <a:r>
              <a:rPr lang="fa-IR" sz="2400" dirty="0" smtClean="0">
                <a:solidFill>
                  <a:srgbClr val="FFC000"/>
                </a:solidFill>
                <a:cs typeface="B Mehr" panose="00000700000000000000" pitchFamily="2" charset="-78"/>
              </a:rPr>
              <a:t>پایدار</a:t>
            </a:r>
            <a:r>
              <a:rPr lang="fa-IR" sz="2400" dirty="0" smtClean="0">
                <a:cs typeface="B Mehr" panose="00000700000000000000" pitchFamily="2" charset="-78"/>
              </a:rPr>
              <a:t> و </a:t>
            </a:r>
            <a:r>
              <a:rPr lang="fa-IR" sz="2400" dirty="0" smtClean="0">
                <a:solidFill>
                  <a:srgbClr val="FFC000"/>
                </a:solidFill>
                <a:cs typeface="B Mehr" panose="00000700000000000000" pitchFamily="2" charset="-78"/>
              </a:rPr>
              <a:t>ایمن</a:t>
            </a:r>
            <a:r>
              <a:rPr lang="fa-IR" sz="2400" dirty="0" smtClean="0">
                <a:cs typeface="B Mehr" panose="00000700000000000000" pitchFamily="2" charset="-78"/>
              </a:rPr>
              <a:t> نفت خام به پالایشگاه ها </a:t>
            </a:r>
          </a:p>
          <a:p>
            <a:r>
              <a:rPr lang="fa-IR" sz="2400" dirty="0" smtClean="0">
                <a:cs typeface="B Mehr" panose="00000700000000000000" pitchFamily="2" charset="-78"/>
              </a:rPr>
              <a:t>2 – و همچنین انتقال فرآورده های نفتی به نقاط مختلف</a:t>
            </a:r>
            <a:endParaRPr lang="fa-IR" sz="2400" dirty="0">
              <a:cs typeface="B Meh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2291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26969"/>
          </a:xfrm>
        </p:spPr>
        <p:txBody>
          <a:bodyPr>
            <a:normAutofit/>
          </a:bodyPr>
          <a:lstStyle/>
          <a:p>
            <a:pPr algn="ctr"/>
            <a:r>
              <a:rPr lang="fa-IR" sz="4400" dirty="0" smtClean="0">
                <a:cs typeface="B Narm" panose="00000400000000000000" pitchFamily="2" charset="-78"/>
              </a:rPr>
              <a:t>سوخت های هسته ای :</a:t>
            </a:r>
            <a:endParaRPr lang="fa-IR" sz="4400" dirty="0">
              <a:cs typeface="B Narm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77971"/>
            <a:ext cx="8596668" cy="4363391"/>
          </a:xfrm>
        </p:spPr>
        <p:txBody>
          <a:bodyPr>
            <a:normAutofit/>
          </a:bodyPr>
          <a:lstStyle/>
          <a:p>
            <a:r>
              <a:rPr lang="fa-IR" sz="2400" dirty="0" smtClean="0">
                <a:cs typeface="B Koodak" panose="00000700000000000000" pitchFamily="2" charset="-78"/>
              </a:rPr>
              <a:t>تعریف :</a:t>
            </a:r>
          </a:p>
          <a:p>
            <a:r>
              <a:rPr lang="fa-IR" sz="2400" dirty="0" smtClean="0">
                <a:cs typeface="B Koodak" panose="00000700000000000000" pitchFamily="2" charset="-78"/>
              </a:rPr>
              <a:t>وقتی اتم های تشکیل دهنده سوخت هسته ای به اتم های سبک تر تبدیل می شوند </a:t>
            </a:r>
          </a:p>
          <a:p>
            <a:r>
              <a:rPr lang="fa-IR" sz="2400" dirty="0" smtClean="0">
                <a:cs typeface="B Koodak" panose="00000700000000000000" pitchFamily="2" charset="-78"/>
              </a:rPr>
              <a:t>مقدار قابل توجهی انرژی گرمایی آزاد می شود </a:t>
            </a:r>
          </a:p>
          <a:p>
            <a:r>
              <a:rPr lang="fa-IR" sz="2400" dirty="0" smtClean="0">
                <a:cs typeface="B Koodak" panose="00000700000000000000" pitchFamily="2" charset="-78"/>
              </a:rPr>
              <a:t>فرمول واکنش :</a:t>
            </a:r>
          </a:p>
          <a:p>
            <a:r>
              <a:rPr lang="fa-IR" sz="2400" dirty="0" smtClean="0">
                <a:cs typeface="B Koodak" panose="00000700000000000000" pitchFamily="2" charset="-78"/>
              </a:rPr>
              <a:t>انرژی بسیار زیاد  +  کریپتون  + باریم                          اورانیم </a:t>
            </a:r>
            <a:endParaRPr lang="fa-IR" sz="2400" dirty="0">
              <a:cs typeface="B Koodak" panose="00000700000000000000" pitchFamily="2" charset="-78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497344" y="4260915"/>
            <a:ext cx="1338607" cy="1885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728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55249"/>
          </a:xfrm>
        </p:spPr>
        <p:txBody>
          <a:bodyPr>
            <a:normAutofit/>
          </a:bodyPr>
          <a:lstStyle/>
          <a:p>
            <a:pPr algn="ctr"/>
            <a:r>
              <a:rPr lang="fa-IR" sz="4800" dirty="0" smtClean="0">
                <a:cs typeface="B Davat" panose="00000400000000000000" pitchFamily="2" charset="-78"/>
              </a:rPr>
              <a:t>سوخت های هسته ای :</a:t>
            </a:r>
            <a:endParaRPr lang="fa-IR" sz="4800" dirty="0">
              <a:cs typeface="B Davat" panose="000004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947" y="1661727"/>
            <a:ext cx="6180160" cy="4842768"/>
          </a:xfrm>
        </p:spPr>
      </p:pic>
    </p:spTree>
    <p:extLst>
      <p:ext uri="{BB962C8B-B14F-4D97-AF65-F5344CB8AC3E}">
        <p14:creationId xmlns:p14="http://schemas.microsoft.com/office/powerpoint/2010/main" val="1622806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cet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232</TotalTime>
  <Words>785</Words>
  <Application>Microsoft Office PowerPoint</Application>
  <PresentationFormat>Widescreen</PresentationFormat>
  <Paragraphs>111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1" baseType="lpstr">
      <vt:lpstr>Arial</vt:lpstr>
      <vt:lpstr>B Davat</vt:lpstr>
      <vt:lpstr>B Homa</vt:lpstr>
      <vt:lpstr>B Jadid</vt:lpstr>
      <vt:lpstr>B Koodak</vt:lpstr>
      <vt:lpstr>B Mehr</vt:lpstr>
      <vt:lpstr>B Narm</vt:lpstr>
      <vt:lpstr>B Titr</vt:lpstr>
      <vt:lpstr>Tahoma</vt:lpstr>
      <vt:lpstr>Trebuchet MS</vt:lpstr>
      <vt:lpstr>Wingdings 3</vt:lpstr>
      <vt:lpstr>Facet</vt:lpstr>
      <vt:lpstr>فصل 9– منابع انرژی </vt:lpstr>
      <vt:lpstr>تصویر خورشید :</vt:lpstr>
      <vt:lpstr>منابع انرژی :</vt:lpstr>
      <vt:lpstr>1 – منابع انرژی تجدید ناپذیر :</vt:lpstr>
      <vt:lpstr>سوخت های فسیلی </vt:lpstr>
      <vt:lpstr>تصویر تهیه نفت خام و زغال سنگ :</vt:lpstr>
      <vt:lpstr>نکته : </vt:lpstr>
      <vt:lpstr>سوخت های هسته ای :</vt:lpstr>
      <vt:lpstr>سوخت های هسته ای :</vt:lpstr>
      <vt:lpstr>2 – منابع تجدید پذیر :</vt:lpstr>
      <vt:lpstr>انرژی خورشیدی :</vt:lpstr>
      <vt:lpstr>دیگر انرژی های تجدید پذیر :</vt:lpstr>
      <vt:lpstr> </vt:lpstr>
      <vt:lpstr>تصویر سد :</vt:lpstr>
      <vt:lpstr>انرژی زمین گرمایی :</vt:lpstr>
      <vt:lpstr>تصویر انرژی زمین گرمایی :</vt:lpstr>
      <vt:lpstr>کاربردهای انرژی زمین گرمایی :</vt:lpstr>
      <vt:lpstr>سوخت های زیستی :</vt:lpstr>
      <vt:lpstr>زیست گاز 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123</dc:creator>
  <cp:lastModifiedBy>123</cp:lastModifiedBy>
  <cp:revision>52</cp:revision>
  <dcterms:created xsi:type="dcterms:W3CDTF">2015-09-25T00:01:13Z</dcterms:created>
  <dcterms:modified xsi:type="dcterms:W3CDTF">2015-12-23T06:22:05Z</dcterms:modified>
</cp:coreProperties>
</file>