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9" r:id="rId3"/>
    <p:sldId id="264" r:id="rId4"/>
    <p:sldId id="265" r:id="rId5"/>
    <p:sldId id="266" r:id="rId6"/>
    <p:sldId id="260" r:id="rId7"/>
    <p:sldId id="261" r:id="rId8"/>
    <p:sldId id="262" r:id="rId9"/>
    <p:sldId id="267" r:id="rId10"/>
    <p:sldId id="268"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1" d="100"/>
          <a:sy n="71" d="100"/>
        </p:scale>
        <p:origin x="696"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9" name="Rectangle 8"/>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bwMode="gray">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bwMode="gray">
          <a:xfrm rot="5400000">
            <a:off x="10158984" y="1792224"/>
            <a:ext cx="990599" cy="304799"/>
          </a:xfrm>
        </p:spPr>
        <p:txBody>
          <a:bodyPr anchor="t"/>
          <a:lstStyle>
            <a:lvl1pPr algn="l">
              <a:defRPr b="0" i="0">
                <a:solidFill>
                  <a:schemeClr val="bg1">
                    <a:alpha val="60000"/>
                  </a:schemeClr>
                </a:solidFill>
              </a:defRPr>
            </a:lvl1pPr>
          </a:lstStyle>
          <a:p>
            <a:fld id="{5923F103-BC34-4FE4-A40E-EDDEECFDA5D0}" type="datetimeFigureOut">
              <a:rPr lang="en-US" dirty="0"/>
              <a:pPr/>
              <a:t>11/29/2015</a:t>
            </a:fld>
            <a:endParaRPr lang="en-US" dirty="0"/>
          </a:p>
        </p:txBody>
      </p:sp>
      <p:sp>
        <p:nvSpPr>
          <p:cNvPr id="5" name="Footer Placeholder 4"/>
          <p:cNvSpPr>
            <a:spLocks noGrp="1"/>
          </p:cNvSpPr>
          <p:nvPr>
            <p:ph type="ftr" sz="quarter" idx="11"/>
          </p:nvPr>
        </p:nvSpPr>
        <p:spPr bwMode="gray">
          <a:xfrm rot="5400000">
            <a:off x="8951976" y="3227832"/>
            <a:ext cx="3859795" cy="304801"/>
          </a:xfrm>
        </p:spPr>
        <p:txBody>
          <a:bodyPr/>
          <a:lstStyle>
            <a:lvl1pPr>
              <a:defRPr b="0" i="0">
                <a:solidFill>
                  <a:schemeClr val="bg1">
                    <a:alpha val="60000"/>
                  </a:schemeClr>
                </a:solidFill>
              </a:defRPr>
            </a:lvl1pPr>
          </a:lstStyle>
          <a:p>
            <a:r>
              <a:rPr lang="en-US" dirty="0"/>
              <a:t>
              </a:t>
            </a:r>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Slide Number Placeholder 5"/>
          <p:cNvSpPr>
            <a:spLocks noGrp="1"/>
          </p:cNvSpPr>
          <p:nvPr>
            <p:ph type="sldNum" sz="quarter" idx="12"/>
          </p:nvPr>
        </p:nvSpPr>
        <p:spPr>
          <a:xfrm>
            <a:off x="10352540" y="295729"/>
            <a:ext cx="838199" cy="767687"/>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3" name="Rectangle 12"/>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4969927"/>
            <a:ext cx="8825659"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4" y="685800"/>
            <a:ext cx="8825659"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4" y="5536665"/>
            <a:ext cx="8825658"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23A1CC3-2375-41D4-9E03-427CAF2A4C1A}" type="datetimeFigureOut">
              <a:rPr lang="en-US" dirty="0"/>
              <a:t>11/29/2015</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48798" y="1063417"/>
            <a:ext cx="8831816" cy="1372986"/>
          </a:xfrm>
        </p:spPr>
        <p:txBody>
          <a:bodyPr/>
          <a:lstStyle>
            <a:lvl1pPr>
              <a:defRPr sz="40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FF16868-8199-4C2C-A5B1-63AEE139F88E}" type="datetimeFigureOut">
              <a:rPr lang="en-US" dirty="0"/>
              <a:t>11/29/2015</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7" name="Rectangle 16"/>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881566" y="607336"/>
            <a:ext cx="801912"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13" name="TextBox 12"/>
          <p:cNvSpPr txBox="1"/>
          <p:nvPr/>
        </p:nvSpPr>
        <p:spPr bwMode="gray">
          <a:xfrm>
            <a:off x="9884458" y="2613787"/>
            <a:ext cx="652763"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581878" y="982134"/>
            <a:ext cx="8453906" cy="2696632"/>
          </a:xfrm>
        </p:spPr>
        <p:txBody>
          <a:bodyPr/>
          <a:lstStyle>
            <a:lvl1pPr>
              <a:defRPr sz="4000"/>
            </a:lvl1pPr>
          </a:lstStyle>
          <a:p>
            <a:r>
              <a:rPr lang="en-US" smtClean="0"/>
              <a:t>Click to edit Master title style</a:t>
            </a:r>
            <a:endParaRPr lang="en-US" dirty="0"/>
          </a:p>
        </p:txBody>
      </p:sp>
      <p:sp>
        <p:nvSpPr>
          <p:cNvPr id="14" name="Text Placeholder 3"/>
          <p:cNvSpPr>
            <a:spLocks noGrp="1"/>
          </p:cNvSpPr>
          <p:nvPr>
            <p:ph type="body" sz="half" idx="13"/>
          </p:nvPr>
        </p:nvSpPr>
        <p:spPr bwMode="gray">
          <a:xfrm>
            <a:off x="1945945" y="3678766"/>
            <a:ext cx="7731219" cy="342174"/>
          </a:xfrm>
        </p:spPr>
        <p:txBody>
          <a:bodyPr anchor="t">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Text Placeholder 3"/>
          <p:cNvSpPr>
            <a:spLocks noGrp="1"/>
          </p:cNvSpPr>
          <p:nvPr>
            <p:ph type="body" sz="half" idx="2"/>
          </p:nvPr>
        </p:nvSpPr>
        <p:spPr>
          <a:xfrm>
            <a:off x="1154954" y="5029199"/>
            <a:ext cx="9244897" cy="997857"/>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AD9FF7F-6988-44CC-821B-644E70CD2F73}" type="datetimeFigureOut">
              <a:rPr lang="en-US" dirty="0"/>
              <a:t>11/29/2015</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9" name="Rectangle 1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5024967"/>
            <a:ext cx="8825659"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C12C299-16B2-4475-990D-751901EACC14}" type="datetimeFigureOut">
              <a:rPr lang="en-US" dirty="0"/>
              <a:t>11/29/2015</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1154954" y="2603502"/>
            <a:ext cx="314187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1154953" y="3179764"/>
            <a:ext cx="314187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4512721" y="2603500"/>
            <a:ext cx="314700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4512721" y="3179763"/>
            <a:ext cx="314700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888135" y="2603501"/>
            <a:ext cx="314573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7888329" y="3179762"/>
            <a:ext cx="3145536"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9FE86839-B9D8-4651-8783-F325ECE74E65}" type="datetimeFigureOut">
              <a:rPr lang="en-US" dirty="0"/>
              <a:t>11/29/2015</a:t>
            </a:fld>
            <a:endParaRPr lang="en-US" dirty="0"/>
          </a:p>
        </p:txBody>
      </p:sp>
      <p:sp>
        <p:nvSpPr>
          <p:cNvPr id="8" name="Footer Placeholder 7"/>
          <p:cNvSpPr>
            <a:spLocks noGrp="1"/>
          </p:cNvSpPr>
          <p:nvPr>
            <p:ph type="ftr" sz="quarter" idx="11"/>
          </p:nvPr>
        </p:nvSpPr>
        <p:spPr/>
        <p:txBody>
          <a:bodyPr/>
          <a:lstStyle/>
          <a:p>
            <a:r>
              <a:rPr lang="en-US" dirty="0"/>
              <a:t>
              </a:t>
            </a:r>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1154954" y="4532844"/>
            <a:ext cx="30504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Picture Placeholder 2"/>
          <p:cNvSpPr>
            <a:spLocks noGrp="1" noChangeAspect="1"/>
          </p:cNvSpPr>
          <p:nvPr>
            <p:ph type="pic" idx="15"/>
          </p:nvPr>
        </p:nvSpPr>
        <p:spPr>
          <a:xfrm>
            <a:off x="133455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1154954" y="5109106"/>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4568865" y="4532844"/>
            <a:ext cx="3050438" cy="576263"/>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1" name="Picture Placeholder 2"/>
          <p:cNvSpPr>
            <a:spLocks noGrp="1" noChangeAspect="1"/>
          </p:cNvSpPr>
          <p:nvPr>
            <p:ph type="pic" idx="21"/>
          </p:nvPr>
        </p:nvSpPr>
        <p:spPr>
          <a:xfrm>
            <a:off x="4748462"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4570172" y="5109105"/>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982775" y="4532845"/>
            <a:ext cx="305109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2"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982775" y="5109104"/>
            <a:ext cx="3051096"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43" name="Straight Connector 42"/>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FD484F64-32F6-45C5-931F-ADC1662401D0}" type="datetimeFigureOut">
              <a:rPr lang="en-US" dirty="0"/>
              <a:t>11/29/2015</a:t>
            </a:fld>
            <a:endParaRPr lang="en-US" dirty="0"/>
          </a:p>
        </p:txBody>
      </p:sp>
      <p:sp>
        <p:nvSpPr>
          <p:cNvPr id="8" name="Footer Placeholder 7"/>
          <p:cNvSpPr>
            <a:spLocks noGrp="1"/>
          </p:cNvSpPr>
          <p:nvPr>
            <p:ph type="ftr" sz="quarter" idx="11"/>
          </p:nvPr>
        </p:nvSpPr>
        <p:spPr>
          <a:xfrm>
            <a:off x="561111" y="6391838"/>
            <a:ext cx="3644282" cy="304801"/>
          </a:xfrm>
        </p:spPr>
        <p:txBody>
          <a:bodyPr/>
          <a:lstStyle/>
          <a:p>
            <a:r>
              <a:rPr lang="en-US" dirty="0"/>
              <a:t>
              </a:t>
            </a:r>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10695439" y="6391838"/>
            <a:ext cx="990599" cy="304799"/>
          </a:xfrm>
        </p:spPr>
        <p:txBody>
          <a:bodyPr/>
          <a:lstStyle/>
          <a:p>
            <a:fld id="{53086D93-FCAC-47E0-A2EE-787E62CA814C}" type="datetimeFigureOut">
              <a:rPr lang="en-US" dirty="0"/>
              <a:t>11/29/2015</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78467"/>
            <a:ext cx="1409965" cy="4748590"/>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54954" y="1278467"/>
            <a:ext cx="6256025" cy="474859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10653104" y="6391838"/>
            <a:ext cx="992135" cy="304799"/>
          </a:xfrm>
        </p:spPr>
        <p:txBody>
          <a:bodyPr/>
          <a:lstStyle/>
          <a:p>
            <a:fld id="{CDA879A6-0FD0-4734-A311-86BFCA472E6E}" type="datetimeFigureOut">
              <a:rPr lang="en-US" dirty="0"/>
              <a:t>11/29/2015</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9C9CA7B-DFD4-44B5-8C60-D14B8CD1FB59}" type="datetimeFigureOut">
              <a:rPr lang="en-US" dirty="0"/>
              <a:t>11/29/2015</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677645"/>
            <a:ext cx="4351025" cy="2283824"/>
          </a:xfrm>
        </p:spPr>
        <p:txBody>
          <a:bodyPr anchor="ctr"/>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34E6425-0181-43F2-84FC-787E803FD2F8}" type="datetimeFigureOut">
              <a:rPr lang="en-US" dirty="0"/>
              <a:t>11/29/2015</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BDB8791-F1B0-41E7-B7FD-A781E65C4266}" type="datetimeFigureOut">
              <a:rPr lang="en-US" dirty="0"/>
              <a:t>11/29/2015</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08712" y="3179762"/>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FDD63B2-E120-4ED8-B27B-C685F510A5FE}" type="datetimeFigureOut">
              <a:rPr lang="en-US" dirty="0"/>
              <a:t>11/29/2015</a:t>
            </a:fld>
            <a:endParaRPr lang="en-US" dirty="0"/>
          </a:p>
        </p:txBody>
      </p:sp>
      <p:sp>
        <p:nvSpPr>
          <p:cNvPr id="8" name="Footer Placeholder 7"/>
          <p:cNvSpPr>
            <a:spLocks noGrp="1"/>
          </p:cNvSpPr>
          <p:nvPr>
            <p:ph type="ftr" sz="quarter" idx="11"/>
          </p:nvPr>
        </p:nvSpPr>
        <p:spPr/>
        <p:txBody>
          <a:bodyPr/>
          <a:lstStyle/>
          <a:p>
            <a:r>
              <a:rPr lang="en-US" dirty="0"/>
              <a:t>
              </a:t>
            </a:r>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Title 1"/>
          <p:cNvSpPr>
            <a:spLocks noGrp="1"/>
          </p:cNvSpPr>
          <p:nvPr>
            <p:ph type="title"/>
          </p:nvPr>
        </p:nvSpPr>
        <p:spPr>
          <a:xfrm>
            <a:off x="1154954" y="973668"/>
            <a:ext cx="8761413" cy="706964"/>
          </a:xfrm>
        </p:spPr>
        <p:txBody>
          <a:bodyPr/>
          <a:lstStyle>
            <a:lvl1pPr>
              <a:defRPr/>
            </a:lvl1p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7AA18ACC-A947-437B-A130-35BD54FDF1E9}" type="datetimeFigureOut">
              <a:rPr lang="en-US" dirty="0"/>
              <a:t>11/29/2015</a:t>
            </a:fld>
            <a:endParaRPr lang="en-US" dirty="0"/>
          </a:p>
        </p:txBody>
      </p:sp>
      <p:sp>
        <p:nvSpPr>
          <p:cNvPr id="4" name="Footer Placeholder 3"/>
          <p:cNvSpPr>
            <a:spLocks noGrp="1"/>
          </p:cNvSpPr>
          <p:nvPr>
            <p:ph type="ftr" sz="quarter" idx="11"/>
          </p:nvPr>
        </p:nvSpPr>
        <p:spPr/>
        <p:txBody>
          <a:bodyPr/>
          <a:lstStyle/>
          <a:p>
            <a:r>
              <a:rPr lang="en-US" dirty="0"/>
              <a:t>
              </a:t>
            </a:r>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8D7E02-BCB8-4D50-A234-369438C08659}" type="datetimeFigureOut">
              <a:rPr lang="en-US" dirty="0"/>
              <a:t>11/29/2015</a:t>
            </a:fld>
            <a:endParaRPr lang="en-US" dirty="0"/>
          </a:p>
        </p:txBody>
      </p:sp>
      <p:sp>
        <p:nvSpPr>
          <p:cNvPr id="3" name="Footer Placeholder 2"/>
          <p:cNvSpPr>
            <a:spLocks noGrp="1"/>
          </p:cNvSpPr>
          <p:nvPr>
            <p:ph type="ftr" sz="quarter" idx="11"/>
          </p:nvPr>
        </p:nvSpPr>
        <p:spPr/>
        <p:txBody>
          <a:bodyPr/>
          <a:lstStyle/>
          <a:p>
            <a:r>
              <a:rPr lang="en-US" dirty="0"/>
              <a:t>
              </a:t>
            </a:r>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295400"/>
            <a:ext cx="2793158" cy="16002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781146" y="1447800"/>
            <a:ext cx="5190066" cy="45720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bwMode="gray">
          <a:xfrm>
            <a:off x="1154954" y="3129280"/>
            <a:ext cx="2793158" cy="2895599"/>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6E86A4C-8E40-4F87-A4F0-01A0687C5742}" type="datetimeFigureOut">
              <a:rPr lang="en-US" dirty="0"/>
              <a:t>11/29/2015</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693333"/>
            <a:ext cx="3865134" cy="1735667"/>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marL="0" lvl="0" indent="0" algn="ctr">
              <a:buNone/>
            </a:pPr>
            <a:r>
              <a:rPr lang="en-US" smtClean="0"/>
              <a:t>Click icon to add picture</a:t>
            </a:r>
            <a:endParaRPr lang="en-US" dirty="0"/>
          </a:p>
        </p:txBody>
      </p:sp>
      <p:sp>
        <p:nvSpPr>
          <p:cNvPr id="4" name="Text Placeholder 3"/>
          <p:cNvSpPr>
            <a:spLocks noGrp="1"/>
          </p:cNvSpPr>
          <p:nvPr>
            <p:ph type="body" sz="half" idx="2"/>
          </p:nvPr>
        </p:nvSpPr>
        <p:spPr bwMode="gray">
          <a:xfrm>
            <a:off x="1154954" y="3657600"/>
            <a:ext cx="3859212" cy="13716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5E72C73-2D91-4E12-BA25-F0AA0C03599B}" type="datetimeFigureOut">
              <a:rPr lang="en-US" dirty="0"/>
              <a:t>11/29/2015</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7" name="Rectangle 6"/>
            <p:cNvSpPr/>
            <p:nvPr/>
          </p:nvSpPr>
          <p:spPr>
            <a:xfrm>
              <a:off x="0" y="0"/>
              <a:ext cx="12192000"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653104" y="6391838"/>
            <a:ext cx="990599" cy="304799"/>
          </a:xfrm>
          <a:prstGeom prst="rect">
            <a:avLst/>
          </a:prstGeom>
        </p:spPr>
        <p:txBody>
          <a:bodyPr vert="horz" lIns="91440" tIns="45720" rIns="91440" bIns="45720" rtlCol="0" anchor="ctr"/>
          <a:lstStyle>
            <a:lvl1pPr algn="r">
              <a:defRPr sz="1000" b="1" i="0">
                <a:solidFill>
                  <a:schemeClr val="accent1"/>
                </a:solidFill>
              </a:defRPr>
            </a:lvl1pPr>
          </a:lstStyle>
          <a:p>
            <a:fld id="{2BE451C3-0FF4-47C4-B829-773ADF60F88C}" type="datetimeFigureOut">
              <a:rPr lang="en-US" dirty="0"/>
              <a:t>11/29/2015</a:t>
            </a:fld>
            <a:endParaRPr lang="en-US" dirty="0"/>
          </a:p>
        </p:txBody>
      </p:sp>
      <p:sp>
        <p:nvSpPr>
          <p:cNvPr id="5" name="Footer Placeholder 4"/>
          <p:cNvSpPr>
            <a:spLocks noGrp="1"/>
          </p:cNvSpPr>
          <p:nvPr>
            <p:ph type="ftr" sz="quarter" idx="3"/>
          </p:nvPr>
        </p:nvSpPr>
        <p:spPr>
          <a:xfrm>
            <a:off x="561110" y="6391838"/>
            <a:ext cx="3859795" cy="304801"/>
          </a:xfrm>
          <a:prstGeom prst="rect">
            <a:avLst/>
          </a:prstGeom>
        </p:spPr>
        <p:txBody>
          <a:bodyPr vert="horz" lIns="91440" tIns="45720" rIns="91440" bIns="45720" rtlCol="0" anchor="ctr"/>
          <a:lstStyle>
            <a:lvl1pPr algn="l">
              <a:defRPr sz="1000" b="1" i="0">
                <a:solidFill>
                  <a:schemeClr val="accent1"/>
                </a:solidFill>
              </a:defRPr>
            </a:lvl1pPr>
          </a:lstStyle>
          <a:p>
            <a:r>
              <a:rPr lang="en-US" dirty="0"/>
              <a:t>
              </a:t>
            </a:r>
          </a:p>
        </p:txBody>
      </p:sp>
      <p:sp>
        <p:nvSpPr>
          <p:cNvPr id="21" name="Rectangle 2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73"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72" r:id="rId12"/>
    <p:sldLayoutId id="2147483662" r:id="rId13"/>
    <p:sldLayoutId id="2147483669" r:id="rId14"/>
    <p:sldLayoutId id="2147483670" r:id="rId15"/>
    <p:sldLayoutId id="2147483658" r:id="rId16"/>
    <p:sldLayoutId id="2147483659" r:id="rId17"/>
  </p:sldLayoutIdLst>
  <p:hf sldNum="0" hdr="0" ftr="0" dt="0"/>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a-IR" smtClean="0"/>
              <a:t> </a:t>
            </a:r>
            <a:endParaRPr lang="en-US" dirty="0"/>
          </a:p>
        </p:txBody>
      </p:sp>
      <p:sp>
        <p:nvSpPr>
          <p:cNvPr id="4" name="Subtitle 3"/>
          <p:cNvSpPr>
            <a:spLocks noGrp="1"/>
          </p:cNvSpPr>
          <p:nvPr>
            <p:ph type="subTitle" idx="1"/>
          </p:nvPr>
        </p:nvSpPr>
        <p:spPr>
          <a:xfrm>
            <a:off x="1154954" y="1107583"/>
            <a:ext cx="10049665" cy="4531217"/>
          </a:xfrm>
        </p:spPr>
        <p:txBody>
          <a:bodyPr>
            <a:normAutofit/>
          </a:bodyPr>
          <a:lstStyle/>
          <a:p>
            <a:pPr algn="r"/>
            <a:r>
              <a:rPr lang="fa-IR" sz="4800" dirty="0" smtClean="0"/>
              <a:t>کاربرد فناوری اطلاعات درداروخانه ی دیجیتال</a:t>
            </a:r>
            <a:endParaRPr lang="en-US" sz="4800" dirty="0" smtClean="0"/>
          </a:p>
          <a:p>
            <a:pPr algn="r"/>
            <a:endParaRPr lang="en-US" sz="4800" dirty="0"/>
          </a:p>
          <a:p>
            <a:pPr algn="ctr"/>
            <a:r>
              <a:rPr lang="fa-IR" sz="4800" dirty="0" smtClean="0"/>
              <a:t>نگین هاشمی نژاد</a:t>
            </a:r>
          </a:p>
          <a:p>
            <a:pPr algn="ctr"/>
            <a:r>
              <a:rPr lang="fa-IR" sz="4800" dirty="0" smtClean="0"/>
              <a:t>غزاله سجادی</a:t>
            </a:r>
            <a:r>
              <a:rPr lang="en-US" sz="4800" dirty="0" smtClean="0"/>
              <a:t> </a:t>
            </a:r>
            <a:endParaRPr lang="en-US" sz="4800" dirty="0"/>
          </a:p>
        </p:txBody>
      </p:sp>
    </p:spTree>
    <p:extLst>
      <p:ext uri="{BB962C8B-B14F-4D97-AF65-F5344CB8AC3E}">
        <p14:creationId xmlns:p14="http://schemas.microsoft.com/office/powerpoint/2010/main" val="354451166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425388" y="1506071"/>
            <a:ext cx="9587753" cy="4316505"/>
          </a:xfrm>
        </p:spPr>
        <p:txBody>
          <a:bodyPr>
            <a:normAutofit/>
          </a:bodyPr>
          <a:lstStyle/>
          <a:p>
            <a:r>
              <a:rPr lang="en-US" sz="3200" dirty="0"/>
              <a:t>http://www.civilica.com/Paper-NCSCIT02-NCSCIT02_001.html </a:t>
            </a:r>
          </a:p>
        </p:txBody>
      </p:sp>
    </p:spTree>
    <p:extLst>
      <p:ext uri="{BB962C8B-B14F-4D97-AF65-F5344CB8AC3E}">
        <p14:creationId xmlns:p14="http://schemas.microsoft.com/office/powerpoint/2010/main" val="368885972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54954" y="820271"/>
            <a:ext cx="10033000" cy="5795682"/>
          </a:xfrm>
        </p:spPr>
        <p:txBody>
          <a:bodyPr numCol="1"/>
          <a:lstStyle/>
          <a:p>
            <a:pPr algn="r"/>
            <a:r>
              <a:rPr lang="fa-IR" sz="4800" b="1" dirty="0" smtClean="0"/>
              <a:t>مقدمه</a:t>
            </a:r>
            <a:r>
              <a:rPr lang="fa-IR" sz="2800" b="1" dirty="0"/>
              <a:t/>
            </a:r>
            <a:br>
              <a:rPr lang="fa-IR" sz="2800" b="1" dirty="0"/>
            </a:br>
            <a:r>
              <a:rPr lang="fa-IR" sz="2800" b="1" dirty="0"/>
              <a:t/>
            </a:r>
            <a:br>
              <a:rPr lang="fa-IR" sz="2800" b="1" dirty="0"/>
            </a:br>
            <a:r>
              <a:rPr lang="fa-IR" sz="2400" b="1" dirty="0"/>
              <a:t>پیشرفت های علمی عصرحاضردرزمینه ی دسترسی، پردازش، ذخیره و انتقال اطلاعات به طور چشم گیری موجب توسعه ی فناوری های گوناگون اطلاعاتی شده و اطلاعات را به سمبل عصرحاضرمبدل کرده است . </a:t>
            </a:r>
            <a:br>
              <a:rPr lang="fa-IR" sz="2400" b="1" dirty="0"/>
            </a:br>
            <a:r>
              <a:rPr lang="fa-IR" sz="2400" b="1" dirty="0"/>
              <a:t>کاربرد گسترده فناوری های اطلاعات وارتباطات درزندگی اجتماعی بشربه شکل گیری جوامع اطلاعاتی منجرگشته که درآن تأکید اصلی برروی </a:t>
            </a:r>
            <a:br>
              <a:rPr lang="fa-IR" sz="2400" b="1" dirty="0"/>
            </a:br>
            <a:r>
              <a:rPr lang="fa-IR" sz="2400" b="1" dirty="0"/>
              <a:t>سیستم های کامپیوتری و شبکه های اطلاعاتی است .</a:t>
            </a:r>
            <a:br>
              <a:rPr lang="fa-IR" sz="2400" b="1" dirty="0"/>
            </a:br>
            <a:r>
              <a:rPr lang="fa-IR" sz="2400" b="1" dirty="0"/>
              <a:t>امروزه درکشورما و بسیاری از کشورهای دیگر روند تهیه دارو به صورت دستی می باشد، دراین روش بیمار برای تهیه دارو بعد دریافت نسخه از پزشک ملزم می باشد برای تهیه داروها به داروخانه ای در نزدیک مراجعه کند و داروها یا بخشی از داروها را تهیه کند، که درصورت نبودن دارو این روال با گشتن داروخانه های دیگرادامه خواهد یافت که منجربه ایجاد ترافیک شهری، اتلاف هزینه های سوختی و اقتصادی و ... می شود.</a:t>
            </a:r>
            <a:br>
              <a:rPr lang="fa-IR" sz="2400" b="1" dirty="0"/>
            </a:br>
            <a:endParaRPr lang="en-US" sz="2400" b="1" dirty="0"/>
          </a:p>
        </p:txBody>
      </p:sp>
    </p:spTree>
    <p:extLst>
      <p:ext uri="{BB962C8B-B14F-4D97-AF65-F5344CB8AC3E}">
        <p14:creationId xmlns:p14="http://schemas.microsoft.com/office/powerpoint/2010/main" val="34689649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46625" y="887506"/>
            <a:ext cx="9468222" cy="5046322"/>
          </a:xfrm>
        </p:spPr>
        <p:txBody>
          <a:bodyPr/>
          <a:lstStyle/>
          <a:p>
            <a:pPr algn="r"/>
            <a:r>
              <a:rPr lang="fa-IR" sz="4000" dirty="0"/>
              <a:t>کارهای مرتبط </a:t>
            </a:r>
            <a:r>
              <a:rPr lang="fa-IR" sz="2000" dirty="0"/>
              <a:t/>
            </a:r>
            <a:br>
              <a:rPr lang="fa-IR" sz="2000" dirty="0"/>
            </a:br>
            <a:r>
              <a:rPr lang="fa-IR" sz="2000" dirty="0"/>
              <a:t>درجوامع کنونی مخصوصا درجهان سوم برای تهیه دارو بعد از صدورنسخه پزشک، مراجعین نسخه رابه نزدیک ترین داروخانه در منطقه خود برده و دارو یا داروی مشابه را درصورت وجود تهیه می کنند، این روال در صورت موجود نبودن دارو به گشتن داروخانه ها یا رفتن به داروخانه های مرکزی ادامه می یابد. اتلاف انرژی، هزینه های ترافیک شهری، هزینه های اقتصادی،به خطر انداختن جان بیمار درمواقع اورژانسی،  مخصوصا مواقعی که بیمارستان به علت عدم وجود دارو جان بیمار را به خطر می افتد، ازجمله مواردی است که وجود این سیستم را توجیه می کند.</a:t>
            </a:r>
            <a:br>
              <a:rPr lang="fa-IR" sz="2000" dirty="0"/>
            </a:br>
            <a:r>
              <a:rPr lang="fa-IR" sz="2000" dirty="0"/>
              <a:t>در کشور های توسعه یافته تلاش هایی برای دیجیتال سازی اطلاعات ، الکترونیکی کردن نسخه ها صورت گرفته است که می توان به امنیت نسخه دستی ،توسعه وسنجش تهیه نسخه الکترونیکی ،برنامه های تجویز نظارت الکترونیکی، محدودیت های نسخه دستی نسبت به نسخه الکترونیکی، امنیت سوابق بیماران در نسخه های الکترونیکی اشاره داشت . خرید اینترنتی محصولات دارویی نیز ازجمله روش هایی است که از مدت ها پیش دراین کشورها رواج پیدا کرده است .</a:t>
            </a:r>
            <a:br>
              <a:rPr lang="fa-IR" sz="2000" dirty="0"/>
            </a:br>
            <a:r>
              <a:rPr lang="fa-IR" sz="2000" dirty="0"/>
              <a:t>روشی که پیشنهاد شده است برگرفته از فناوری اطلاعات و کاربرد آن در جوامع کنونی است . در این مقاله برای توزیع خدمات پزشکی،  تسهیلات بیماران و جلوگیری از سوء استفاده از خدمات بیمه روشی بر پایه فناوری اطلاعات پیشنهاد شده است .</a:t>
            </a:r>
            <a:br>
              <a:rPr lang="fa-IR" sz="2000" dirty="0"/>
            </a:br>
            <a:endParaRPr lang="en-US" sz="2000" dirty="0"/>
          </a:p>
        </p:txBody>
      </p:sp>
    </p:spTree>
    <p:extLst>
      <p:ext uri="{BB962C8B-B14F-4D97-AF65-F5344CB8AC3E}">
        <p14:creationId xmlns:p14="http://schemas.microsoft.com/office/powerpoint/2010/main" val="154928540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4400" y="793376"/>
            <a:ext cx="10260105" cy="5177117"/>
          </a:xfrm>
        </p:spPr>
        <p:txBody>
          <a:bodyPr/>
          <a:lstStyle/>
          <a:p>
            <a:pPr algn="r"/>
            <a:r>
              <a:rPr lang="fa-IR" sz="4000" dirty="0"/>
              <a:t>روش پیشنهادی</a:t>
            </a:r>
            <a:r>
              <a:rPr lang="fa-IR" sz="1800" dirty="0"/>
              <a:t/>
            </a:r>
            <a:br>
              <a:rPr lang="fa-IR" sz="1800" dirty="0"/>
            </a:br>
            <a:r>
              <a:rPr lang="fa-IR" sz="1800" dirty="0"/>
              <a:t>درحال حاضر،  فناوری های گوناگون اطلاع رسانی پزشکی بخش مهمی از زیرساختار سلامت جامعه را تشکیل می دهند. این فناوری ها برایجاد و کاربرد روش ها و سیستم هایی برای گردآوری ، پردازش و تفسیرداده های بیمار به کمک اطلاعات حاصل از پژوهش های علمی پرداخته و از طریق کاهش محدودیت های زمانی و مکانی موجب افزایش امکان دسترسی مردم به خدمات پزشکی ، ارتقا کیفیت مراقبت از بیمار و کاهش هزینه های این خدمات می شوند. جهت تسهیل بخشیدن به روند خدمات پزشکی با استفاده از فناوری اطلاعات می توان تغییراتی در تهیه دارو ایجاد نمود. این تغییرات در جهت بهبود روند کار داروخانه ها جلوگیری از آمارهای اشتباه،  اطلاع خودکار داروخانه از اتمام دارو یا انقراض وقت داروها ،... و بیشتر ازآن به نفع بیماران می باشد.</a:t>
            </a:r>
            <a:br>
              <a:rPr lang="fa-IR" sz="1800" dirty="0"/>
            </a:br>
            <a:r>
              <a:rPr lang="fa-IR" sz="1800" dirty="0"/>
              <a:t>دراین سیستم پزشک بعد ازارایه نسخه بصورت کتبی به بیمار، یک نمونه الکترونیکی آن را به سیستم مورد نظرارسال نموده و آدرس منزل و شماره تماس تلفن همراه را در سیستم ثبت می کند. سیستم با توجه به آدرس منزل  یا محل سکونت فعلی شخص ، نزدیک ترین داروخانه را که به بیمار نزدیک می باشد وهمچنین داروخانه ای که تمام داروهای نسخه را موجود دارد ، جستجو کرده و آدرس داروخانه را به شماره تلفن شخص به شکل پیغام ارسال می کند، همچنین سیستم در مطب پزشک و بیمارستان می تواند بعد از ارسال نسخه، آدرس داروخانه را با توجه به الگوریتم های موجود به بیمار را بدهد. همزمان با این روال سیستم جهت دریافت کامل داروها نسخه الکترونیکی را بعد از تایید خودکار بودن روال و پرداخت الکترونیکی به داروخانه مورد نظر ارسال کرده و داروخانه نسخه را آماده و برای ارسال پستی اقدام می کند. این سیستم در چهار بخش مطب و بیمارستان ، داروخانه ، بیمه و سرور اصلی طراحی و پیاده سازی خواهد شد.</a:t>
            </a:r>
            <a:r>
              <a:rPr lang="fa-IR" dirty="0"/>
              <a:t/>
            </a:r>
            <a:br>
              <a:rPr lang="fa-IR" dirty="0"/>
            </a:br>
            <a:endParaRPr lang="en-US" dirty="0"/>
          </a:p>
        </p:txBody>
      </p:sp>
    </p:spTree>
    <p:extLst>
      <p:ext uri="{BB962C8B-B14F-4D97-AF65-F5344CB8AC3E}">
        <p14:creationId xmlns:p14="http://schemas.microsoft.com/office/powerpoint/2010/main" val="31863632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95295" y="1277473"/>
            <a:ext cx="9965763" cy="4760258"/>
          </a:xfrm>
        </p:spPr>
        <p:txBody>
          <a:bodyPr/>
          <a:lstStyle/>
          <a:p>
            <a:pPr algn="r"/>
            <a:r>
              <a:rPr lang="fa-IR" sz="3200" dirty="0"/>
              <a:t>مطب و بیمارستان</a:t>
            </a:r>
            <a:r>
              <a:rPr lang="fa-IR" sz="2400" dirty="0"/>
              <a:t/>
            </a:r>
            <a:br>
              <a:rPr lang="fa-IR" sz="2400" dirty="0"/>
            </a:br>
            <a:r>
              <a:rPr lang="fa-IR" sz="2400" dirty="0"/>
              <a:t>در این سیستم در مرحله اول اطلاعات اولیه بیمار به همراه آدرس و شماره تلفن و شماره حساب بانکی به سیستم داده می شود، پزشک بعد از ویزیت نسخه بیمار را بصورت الکترونیکی ثبت می کند. سیستم با در نظر گرفتن تک تک داروها و همچنین آدرس مسکونی بیمار که به سیستم داده شده است یک داروخانه را انتخاب می کند، داروخانه منتخب هم باید تمام داروهای نسخه را داشته باشد و هم باید در صورت امکان نزدیک ترین داروخانه به محل مسکونی بیمار باشد. بعد از انتخاب داروخانه سیستم تاییدیه بیمار را برای پرداخت هزینه و ارسال داروها به آدرس داده شده می دهد. این تاییدیه می تواند توسط سیستم یا توسط پیامک صورت گیرد. برای پرداخت هزینه داروها بعد از صدور دارو و مشخص شدن داروخانه هزینه داروها مشخص شده و با وارد کردن شماره حساب و رمز اینترنتی هزینه پرداخت می شود، این پرداخت هزینه می تواند به وسیله عابر بانک ها و سایر خدمات بانکی نیز صورت گیرد.</a:t>
            </a:r>
            <a:r>
              <a:rPr lang="fa-IR" dirty="0"/>
              <a:t/>
            </a:r>
            <a:br>
              <a:rPr lang="fa-IR" dirty="0"/>
            </a:br>
            <a:endParaRPr lang="en-US" dirty="0"/>
          </a:p>
        </p:txBody>
      </p:sp>
    </p:spTree>
    <p:extLst>
      <p:ext uri="{BB962C8B-B14F-4D97-AF65-F5344CB8AC3E}">
        <p14:creationId xmlns:p14="http://schemas.microsoft.com/office/powerpoint/2010/main" val="395464780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54954" y="1030310"/>
            <a:ext cx="9792087" cy="4790941"/>
          </a:xfrm>
        </p:spPr>
        <p:txBody>
          <a:bodyPr/>
          <a:lstStyle/>
          <a:p>
            <a:pPr algn="r"/>
            <a:r>
              <a:rPr lang="fa-IR" sz="4400" dirty="0"/>
              <a:t>داروخانه</a:t>
            </a:r>
            <a:r>
              <a:rPr lang="fa-IR" sz="2400" dirty="0"/>
              <a:t/>
            </a:r>
            <a:br>
              <a:rPr lang="fa-IR" sz="2400" dirty="0"/>
            </a:br>
            <a:r>
              <a:rPr lang="fa-IR" sz="2400" dirty="0"/>
              <a:t>داروخانه بعد از دریافت نسخه و تایید پرداخت هزینه ها دارو در صورت انتخاب پرداخت الکترونیکی نسخه را پیچیده و با خدمات پستی یا پیکی به مقصد بیمار ارسال می کند. چون لیست تمام داروهای هر داروخانه در سیستم موجود می باشد با اضافه شدن دارو به داروخانه و فروش دارو ، سیستم اطلاعات هر داروخانه را به روز می کند و بدین صورت آمار صحیحی از فروش ، خرید و تاریخ اعتبار دارو در دسترس خواهد بود و از سوء استفاده های احتمالی جلوگیری خواهد شد . می توان به این نکته نیز اشاره کرد که داروهای مشابه در داروخانه ها که از لحاظ تاریخ اعتبار نیز بررسی خواهد شد که دارویی برای فروش ارجاع داده شود که مدت کمی از تاریخ انقضاء آن باقی مانده است تا اتلاف دارویی و هزینه ای را نیز کاهش دهیم .همچنین شناسایی داروخانه هایی که داروهای خاصی را به فروش می سانن تسهیل می شود. با وجود آمار کلی در مورد نرخ و حجم استفاده دارو در هر منطقه از کشور، می توان درخواست دارو را سریع تر و برحسب نیاز به عمل آورد.</a:t>
            </a:r>
          </a:p>
        </p:txBody>
      </p:sp>
    </p:spTree>
    <p:extLst>
      <p:ext uri="{BB962C8B-B14F-4D97-AF65-F5344CB8AC3E}">
        <p14:creationId xmlns:p14="http://schemas.microsoft.com/office/powerpoint/2010/main" val="136982447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54954" y="1030310"/>
            <a:ext cx="9933755" cy="4932608"/>
          </a:xfrm>
        </p:spPr>
        <p:txBody>
          <a:bodyPr/>
          <a:lstStyle/>
          <a:p>
            <a:pPr algn="r"/>
            <a:r>
              <a:rPr lang="fa-IR" sz="4800" dirty="0"/>
              <a:t>مراکزبیمه</a:t>
            </a:r>
            <a:r>
              <a:rPr lang="fa-IR" sz="3200" dirty="0"/>
              <a:t/>
            </a:r>
            <a:br>
              <a:rPr lang="fa-IR" sz="3200" dirty="0"/>
            </a:br>
            <a:r>
              <a:rPr lang="fa-IR" sz="3200" dirty="0"/>
              <a:t>در این سیستم می توان جلوی برخی از سوء استفاده های بیمه راگرفت از جمله این مسایل استفاده دفترچه بیمه بیماران توسط اشخاص دیگر است که با این سیستم می توان مانع از بروز این مشکل شد و همچنین سوء استفاده های احتمالی پزشکان و داروخانه را نیز کنترل کرد . واریز آنی هزینه بیمه برای پزشکان و داروها نیز از مزایای دیگر این سیستم می باشد.</a:t>
            </a:r>
            <a:r>
              <a:rPr lang="fa-IR" dirty="0"/>
              <a:t/>
            </a:r>
            <a:br>
              <a:rPr lang="fa-IR" dirty="0"/>
            </a:br>
            <a:r>
              <a:rPr lang="fa-IR" dirty="0"/>
              <a:t/>
            </a:r>
            <a:br>
              <a:rPr lang="fa-IR" dirty="0"/>
            </a:br>
            <a:endParaRPr lang="en-US" dirty="0"/>
          </a:p>
        </p:txBody>
      </p:sp>
    </p:spTree>
    <p:extLst>
      <p:ext uri="{BB962C8B-B14F-4D97-AF65-F5344CB8AC3E}">
        <p14:creationId xmlns:p14="http://schemas.microsoft.com/office/powerpoint/2010/main" val="360531360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11941"/>
            <a:ext cx="9979210" cy="4437530"/>
          </a:xfrm>
        </p:spPr>
        <p:txBody>
          <a:bodyPr/>
          <a:lstStyle/>
          <a:p>
            <a:pPr algn="r"/>
            <a:r>
              <a:rPr lang="fa-IR" sz="4800" dirty="0"/>
              <a:t>سرور اصلی</a:t>
            </a:r>
            <a:r>
              <a:rPr lang="fa-IR" sz="3600" dirty="0"/>
              <a:t/>
            </a:r>
            <a:br>
              <a:rPr lang="fa-IR" sz="3600" dirty="0"/>
            </a:br>
            <a:r>
              <a:rPr lang="fa-IR" sz="3600" dirty="0"/>
              <a:t>اطلاعات بیمار از جملیه اطلاعات شخصی و سوابق بیماری در چند سرور سیستم برای دسترسی در کل کشور و برای هر مطب ، بیمارستان ، مراکز درمانی معتبر و داروخانه ها در سطح بندی مختلف موجود می باشد.</a:t>
            </a:r>
            <a:r>
              <a:rPr lang="fa-IR" dirty="0"/>
              <a:t/>
            </a:r>
            <a:br>
              <a:rPr lang="fa-IR" dirty="0"/>
            </a:br>
            <a:r>
              <a:rPr lang="fa-IR" dirty="0"/>
              <a:t/>
            </a:r>
            <a:br>
              <a:rPr lang="fa-IR" dirty="0"/>
            </a:br>
            <a:endParaRPr lang="en-US" dirty="0"/>
          </a:p>
        </p:txBody>
      </p:sp>
    </p:spTree>
    <p:extLst>
      <p:ext uri="{BB962C8B-B14F-4D97-AF65-F5344CB8AC3E}">
        <p14:creationId xmlns:p14="http://schemas.microsoft.com/office/powerpoint/2010/main" val="189069899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54954" y="1290918"/>
            <a:ext cx="9925421" cy="4719917"/>
          </a:xfrm>
        </p:spPr>
        <p:txBody>
          <a:bodyPr/>
          <a:lstStyle/>
          <a:p>
            <a:pPr algn="r"/>
            <a:r>
              <a:rPr lang="fa-IR" sz="4400" dirty="0"/>
              <a:t>نتیجه گیری و کارهای </a:t>
            </a:r>
            <a:r>
              <a:rPr lang="fa-IR" sz="4400" dirty="0" smtClean="0"/>
              <a:t>آتی  </a:t>
            </a:r>
            <a:r>
              <a:rPr lang="fa-IR" sz="2000" dirty="0"/>
              <a:t/>
            </a:r>
            <a:br>
              <a:rPr lang="fa-IR" sz="2000" dirty="0"/>
            </a:br>
            <a:r>
              <a:rPr lang="fa-IR" sz="2400" dirty="0"/>
              <a:t>سیر تهیه دارو به شکل دستی و بردن نسخه به داروخانه و در نهایت تهیه دارو در برخی موارد منجر به مسایل و مشکلاتی می شود، در این مقاله راهکاری برای بهبود روند تهیه دارو بر پایه فناوری اطلاعات و ارتباطات پیشنهاد شده است . بدین منظور با استفاده از فناوری اطلاعات سیستمی با هزینه های نسبتا" کمتری پیشنهاد داده شده تا بتوان به سمت مکانیزه شدن تهیه دارو حرکت کرد و در جهت تسهیل حال بیماران و تسریع شدن خدمات پزشکان و داروخانه گامی برداشت . از مزایای استفاده از این سیستم می توان به صرفه جویی در هزینه های اقتصادی و سوختی ، کاهش ترافیک شهری ، جلوگیری از سوء استفاده خدمات بیمه و در دسترسی بودن سوابق بیماران اشاره کرد. برای جستجوی داروخانه منتخب بر حسب الگوریتم های هوشمند از جمله الگوریتم تکاملی و الگوریتم کلونی مورچه در آینده مطالعاتی صورت خواهد گرفت و امید است سیستم به صورت عملی پیاده سازی شود. همچنین بر روی جواب آزمایشگاهی الکترونیکی نیز مطالعاتی در حال انجام است .</a:t>
            </a:r>
            <a:br>
              <a:rPr lang="fa-IR" sz="2400" dirty="0"/>
            </a:br>
            <a:r>
              <a:rPr lang="fa-IR" sz="2400" dirty="0"/>
              <a:t/>
            </a:r>
            <a:br>
              <a:rPr lang="fa-IR" sz="2400" dirty="0"/>
            </a:br>
            <a:endParaRPr lang="en-US" sz="2400" dirty="0"/>
          </a:p>
        </p:txBody>
      </p:sp>
    </p:spTree>
    <p:extLst>
      <p:ext uri="{BB962C8B-B14F-4D97-AF65-F5344CB8AC3E}">
        <p14:creationId xmlns:p14="http://schemas.microsoft.com/office/powerpoint/2010/main" val="297261449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docProps/app.xml><?xml version="1.0" encoding="utf-8"?>
<Properties xmlns="http://schemas.openxmlformats.org/officeDocument/2006/extended-properties" xmlns:vt="http://schemas.openxmlformats.org/officeDocument/2006/docPropsVTypes">
  <Template>Ion Boardroom</Template>
  <TotalTime>188</TotalTime>
  <Words>32</Words>
  <Application>Microsoft Office PowerPoint</Application>
  <PresentationFormat>Widescreen</PresentationFormat>
  <Paragraphs>14</Paragraphs>
  <Slides>10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Century Gothic</vt:lpstr>
      <vt:lpstr>Times New Roman</vt:lpstr>
      <vt:lpstr>Wingdings 3</vt:lpstr>
      <vt:lpstr>Ion Boardroom</vt:lpstr>
      <vt:lpstr> </vt:lpstr>
      <vt:lpstr>مقدمه  پیشرفت های علمی عصرحاضردرزمینه ی دسترسی، پردازش، ذخیره و انتقال اطلاعات به طور چشم گیری موجب توسعه ی فناوری های گوناگون اطلاعاتی شده و اطلاعات را به سمبل عصرحاضرمبدل کرده است .  کاربرد گسترده فناوری های اطلاعات وارتباطات درزندگی اجتماعی بشربه شکل گیری جوامع اطلاعاتی منجرگشته که درآن تأکید اصلی برروی  سیستم های کامپیوتری و شبکه های اطلاعاتی است . امروزه درکشورما و بسیاری از کشورهای دیگر روند تهیه دارو به صورت دستی می باشد، دراین روش بیمار برای تهیه دارو بعد دریافت نسخه از پزشک ملزم می باشد برای تهیه داروها به داروخانه ای در نزدیک مراجعه کند و داروها یا بخشی از داروها را تهیه کند، که درصورت نبودن دارو این روال با گشتن داروخانه های دیگرادامه خواهد یافت که منجربه ایجاد ترافیک شهری، اتلاف هزینه های سوختی و اقتصادی و ... می شود. </vt:lpstr>
      <vt:lpstr>کارهای مرتبط  درجوامع کنونی مخصوصا درجهان سوم برای تهیه دارو بعد از صدورنسخه پزشک، مراجعین نسخه رابه نزدیک ترین داروخانه در منطقه خود برده و دارو یا داروی مشابه را درصورت وجود تهیه می کنند، این روال در صورت موجود نبودن دارو به گشتن داروخانه ها یا رفتن به داروخانه های مرکزی ادامه می یابد. اتلاف انرژی، هزینه های ترافیک شهری، هزینه های اقتصادی،به خطر انداختن جان بیمار درمواقع اورژانسی،  مخصوصا مواقعی که بیمارستان به علت عدم وجود دارو جان بیمار را به خطر می افتد، ازجمله مواردی است که وجود این سیستم را توجیه می کند. در کشور های توسعه یافته تلاش هایی برای دیجیتال سازی اطلاعات ، الکترونیکی کردن نسخه ها صورت گرفته است که می توان به امنیت نسخه دستی ،توسعه وسنجش تهیه نسخه الکترونیکی ،برنامه های تجویز نظارت الکترونیکی، محدودیت های نسخه دستی نسبت به نسخه الکترونیکی، امنیت سوابق بیماران در نسخه های الکترونیکی اشاره داشت . خرید اینترنتی محصولات دارویی نیز ازجمله روش هایی است که از مدت ها پیش دراین کشورها رواج پیدا کرده است . روشی که پیشنهاد شده است برگرفته از فناوری اطلاعات و کاربرد آن در جوامع کنونی است . در این مقاله برای توزیع خدمات پزشکی،  تسهیلات بیماران و جلوگیری از سوء استفاده از خدمات بیمه روشی بر پایه فناوری اطلاعات پیشنهاد شده است . </vt:lpstr>
      <vt:lpstr>روش پیشنهادی درحال حاضر،  فناوری های گوناگون اطلاع رسانی پزشکی بخش مهمی از زیرساختار سلامت جامعه را تشکیل می دهند. این فناوری ها برایجاد و کاربرد روش ها و سیستم هایی برای گردآوری ، پردازش و تفسیرداده های بیمار به کمک اطلاعات حاصل از پژوهش های علمی پرداخته و از طریق کاهش محدودیت های زمانی و مکانی موجب افزایش امکان دسترسی مردم به خدمات پزشکی ، ارتقا کیفیت مراقبت از بیمار و کاهش هزینه های این خدمات می شوند. جهت تسهیل بخشیدن به روند خدمات پزشکی با استفاده از فناوری اطلاعات می توان تغییراتی در تهیه دارو ایجاد نمود. این تغییرات در جهت بهبود روند کار داروخانه ها جلوگیری از آمارهای اشتباه،  اطلاع خودکار داروخانه از اتمام دارو یا انقراض وقت داروها ،... و بیشتر ازآن به نفع بیماران می باشد. دراین سیستم پزشک بعد ازارایه نسخه بصورت کتبی به بیمار، یک نمونه الکترونیکی آن را به سیستم مورد نظرارسال نموده و آدرس منزل و شماره تماس تلفن همراه را در سیستم ثبت می کند. سیستم با توجه به آدرس منزل  یا محل سکونت فعلی شخص ، نزدیک ترین داروخانه را که به بیمار نزدیک می باشد وهمچنین داروخانه ای که تمام داروهای نسخه را موجود دارد ، جستجو کرده و آدرس داروخانه را به شماره تلفن شخص به شکل پیغام ارسال می کند، همچنین سیستم در مطب پزشک و بیمارستان می تواند بعد از ارسال نسخه، آدرس داروخانه را با توجه به الگوریتم های موجود به بیمار را بدهد. همزمان با این روال سیستم جهت دریافت کامل داروها نسخه الکترونیکی را بعد از تایید خودکار بودن روال و پرداخت الکترونیکی به داروخانه مورد نظر ارسال کرده و داروخانه نسخه را آماده و برای ارسال پستی اقدام می کند. این سیستم در چهار بخش مطب و بیمارستان ، داروخانه ، بیمه و سرور اصلی طراحی و پیاده سازی خواهد شد. </vt:lpstr>
      <vt:lpstr>مطب و بیمارستان در این سیستم در مرحله اول اطلاعات اولیه بیمار به همراه آدرس و شماره تلفن و شماره حساب بانکی به سیستم داده می شود، پزشک بعد از ویزیت نسخه بیمار را بصورت الکترونیکی ثبت می کند. سیستم با در نظر گرفتن تک تک داروها و همچنین آدرس مسکونی بیمار که به سیستم داده شده است یک داروخانه را انتخاب می کند، داروخانه منتخب هم باید تمام داروهای نسخه را داشته باشد و هم باید در صورت امکان نزدیک ترین داروخانه به محل مسکونی بیمار باشد. بعد از انتخاب داروخانه سیستم تاییدیه بیمار را برای پرداخت هزینه و ارسال داروها به آدرس داده شده می دهد. این تاییدیه می تواند توسط سیستم یا توسط پیامک صورت گیرد. برای پرداخت هزینه داروها بعد از صدور دارو و مشخص شدن داروخانه هزینه داروها مشخص شده و با وارد کردن شماره حساب و رمز اینترنتی هزینه پرداخت می شود، این پرداخت هزینه می تواند به وسیله عابر بانک ها و سایر خدمات بانکی نیز صورت گیرد. </vt:lpstr>
      <vt:lpstr>داروخانه داروخانه بعد از دریافت نسخه و تایید پرداخت هزینه ها دارو در صورت انتخاب پرداخت الکترونیکی نسخه را پیچیده و با خدمات پستی یا پیکی به مقصد بیمار ارسال می کند. چون لیست تمام داروهای هر داروخانه در سیستم موجود می باشد با اضافه شدن دارو به داروخانه و فروش دارو ، سیستم اطلاعات هر داروخانه را به روز می کند و بدین صورت آمار صحیحی از فروش ، خرید و تاریخ اعتبار دارو در دسترس خواهد بود و از سوء استفاده های احتمالی جلوگیری خواهد شد . می توان به این نکته نیز اشاره کرد که داروهای مشابه در داروخانه ها که از لحاظ تاریخ اعتبار نیز بررسی خواهد شد که دارویی برای فروش ارجاع داده شود که مدت کمی از تاریخ انقضاء آن باقی مانده است تا اتلاف دارویی و هزینه ای را نیز کاهش دهیم .همچنین شناسایی داروخانه هایی که داروهای خاصی را به فروش می سانن تسهیل می شود. با وجود آمار کلی در مورد نرخ و حجم استفاده دارو در هر منطقه از کشور، می توان درخواست دارو را سریع تر و برحسب نیاز به عمل آورد.</vt:lpstr>
      <vt:lpstr>مراکزبیمه در این سیستم می توان جلوی برخی از سوء استفاده های بیمه راگرفت از جمله این مسایل استفاده دفترچه بیمه بیماران توسط اشخاص دیگر است که با این سیستم می توان مانع از بروز این مشکل شد و همچنین سوء استفاده های احتمالی پزشکان و داروخانه را نیز کنترل کرد . واریز آنی هزینه بیمه برای پزشکان و داروها نیز از مزایای دیگر این سیستم می باشد.  </vt:lpstr>
      <vt:lpstr>سرور اصلی اطلاعات بیمار از جملیه اطلاعات شخصی و سوابق بیماری در چند سرور سیستم برای دسترسی در کل کشور و برای هر مطب ، بیمارستان ، مراکز درمانی معتبر و داروخانه ها در سطح بندی مختلف موجود می باشد.  </vt:lpstr>
      <vt:lpstr>نتیجه گیری و کارهای آتی   سیر تهیه دارو به شکل دستی و بردن نسخه به داروخانه و در نهایت تهیه دارو در برخی موارد منجر به مسایل و مشکلاتی می شود، در این مقاله راهکاری برای بهبود روند تهیه دارو بر پایه فناوری اطلاعات و ارتباطات پیشنهاد شده است . بدین منظور با استفاده از فناوری اطلاعات سیستمی با هزینه های نسبتا" کمتری پیشنهاد داده شده تا بتوان به سمت مکانیزه شدن تهیه دارو حرکت کرد و در جهت تسهیل حال بیماران و تسریع شدن خدمات پزشکان و داروخانه گامی برداشت . از مزایای استفاده از این سیستم می توان به صرفه جویی در هزینه های اقتصادی و سوختی ، کاهش ترافیک شهری ، جلوگیری از سوء استفاده خدمات بیمه و در دسترسی بودن سوابق بیماران اشاره کرد. برای جستجوی داروخانه منتخب بر حسب الگوریتم های هوشمند از جمله الگوریتم تکاملی و الگوریتم کلونی مورچه در آینده مطالعاتی صورت خواهد گرفت و امید است سیستم به صورت عملی پیاده سازی شود. همچنین بر روی جواب آزمایشگاهی الکترونیکی نیز مطالعاتی در حال انجام است .  </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Afsane</dc:creator>
  <cp:lastModifiedBy>Afsane</cp:lastModifiedBy>
  <cp:revision>15</cp:revision>
  <dcterms:created xsi:type="dcterms:W3CDTF">2015-11-13T21:06:19Z</dcterms:created>
  <dcterms:modified xsi:type="dcterms:W3CDTF">2015-11-29T18:31:49Z</dcterms:modified>
</cp:coreProperties>
</file>