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57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1" y="977900"/>
            <a:ext cx="9321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024" y="907407"/>
            <a:ext cx="4795273" cy="706964"/>
          </a:xfrm>
        </p:spPr>
        <p:txBody>
          <a:bodyPr/>
          <a:lstStyle/>
          <a:p>
            <a:r>
              <a:rPr lang="fa-IR" sz="6000" b="1" dirty="0" smtClean="0"/>
              <a:t>مرکز حرکتی تکلم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b="1" dirty="0" smtClean="0"/>
              <a:t>حافظه حرکتی تکلم در ناحیه بروکا قرار دارد ( منطقه 44 برودمن ) </a:t>
            </a:r>
            <a:r>
              <a:rPr lang="fa-IR" sz="2800" b="1" dirty="0" smtClean="0">
                <a:sym typeface="Wingdings" panose="05000000000000000000" pitchFamily="2" charset="2"/>
              </a:rPr>
              <a:t> ضبط اطلاعات مربوط به نحوه بیان کلمات ، آهنگ کلام و جمله دستور زبان</a:t>
            </a:r>
          </a:p>
          <a:p>
            <a:endParaRPr lang="fa-IR" sz="2800" b="1" dirty="0" smtClean="0">
              <a:sym typeface="Wingdings" panose="05000000000000000000" pitchFamily="2" charset="2"/>
            </a:endParaRPr>
          </a:p>
          <a:p>
            <a:r>
              <a:rPr lang="fa-IR" sz="2800" b="1" dirty="0" smtClean="0">
                <a:sym typeface="Wingdings" panose="05000000000000000000" pitchFamily="2" charset="2"/>
              </a:rPr>
              <a:t>در اشخاص چند زبانه ، بایگانی هر کدام بصورت جداگانه</a:t>
            </a:r>
            <a:endParaRPr lang="fa-IR" sz="2800" b="1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127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511" y="1079685"/>
            <a:ext cx="6478299" cy="706964"/>
          </a:xfrm>
        </p:spPr>
        <p:txBody>
          <a:bodyPr/>
          <a:lstStyle/>
          <a:p>
            <a:r>
              <a:rPr lang="fa-IR" sz="6000" b="1" dirty="0" smtClean="0"/>
              <a:t> ضایعه مرکز </a:t>
            </a:r>
            <a:r>
              <a:rPr lang="fa-IR" sz="6000" b="1" dirty="0"/>
              <a:t>حرکتی تکلم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ضایعه کامل ناحیه بروکا </a:t>
            </a:r>
            <a:r>
              <a:rPr lang="fa-IR" sz="2800" b="1" dirty="0" smtClean="0">
                <a:sym typeface="Wingdings" panose="05000000000000000000" pitchFamily="2" charset="2"/>
              </a:rPr>
              <a:t> آفازی حرکتی یا بیانی یا بروکا  آفازی غیر روان</a:t>
            </a:r>
          </a:p>
          <a:p>
            <a:endParaRPr lang="fa-IR" sz="2800" b="1" dirty="0" smtClean="0">
              <a:sym typeface="Wingdings" panose="05000000000000000000" pitchFamily="2" charset="2"/>
            </a:endParaRPr>
          </a:p>
          <a:p>
            <a:r>
              <a:rPr lang="fa-IR" sz="2800" b="1" dirty="0"/>
              <a:t>ضایعه </a:t>
            </a:r>
            <a:r>
              <a:rPr lang="fa-IR" sz="2800" b="1" dirty="0" smtClean="0"/>
              <a:t>نا کامل </a:t>
            </a:r>
            <a:r>
              <a:rPr lang="fa-IR" sz="2800" b="1" dirty="0"/>
              <a:t>ناحیه </a:t>
            </a:r>
            <a:r>
              <a:rPr lang="fa-IR" sz="2800" b="1" dirty="0" smtClean="0"/>
              <a:t>بروکا </a:t>
            </a:r>
            <a:r>
              <a:rPr lang="fa-IR" sz="2800" b="1" dirty="0" smtClean="0">
                <a:sym typeface="Wingdings" panose="05000000000000000000" pitchFamily="2" charset="2"/>
              </a:rPr>
              <a:t> دیس فازی  اختلال در تکلم </a:t>
            </a:r>
          </a:p>
          <a:p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41133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070C0"/>
                </a:solidFill>
              </a:rPr>
              <a:t>علائم آفازی حرکتی : </a:t>
            </a:r>
          </a:p>
          <a:p>
            <a:r>
              <a:rPr lang="fa-IR" sz="2800" b="1" dirty="0" smtClean="0"/>
              <a:t>قطع تکلم</a:t>
            </a:r>
          </a:p>
          <a:p>
            <a:r>
              <a:rPr lang="fa-IR" sz="2800" b="1" dirty="0" smtClean="0"/>
              <a:t>سالم بودن درک کلام</a:t>
            </a:r>
          </a:p>
          <a:p>
            <a:r>
              <a:rPr lang="fa-IR" sz="2800" b="1" dirty="0" smtClean="0"/>
              <a:t>سالم بودن خواندن و نوشتن</a:t>
            </a:r>
          </a:p>
          <a:p>
            <a:r>
              <a:rPr lang="fa-IR" sz="2800" b="1" dirty="0" smtClean="0"/>
              <a:t>عصبانیت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11111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rgbClr val="0070C0"/>
                </a:solidFill>
              </a:rPr>
              <a:t>علائم دیس فازی :</a:t>
            </a:r>
          </a:p>
          <a:p>
            <a:r>
              <a:rPr lang="fa-IR" sz="2800" dirty="0" smtClean="0"/>
              <a:t>اختلال در بیان کلمات</a:t>
            </a:r>
          </a:p>
          <a:p>
            <a:r>
              <a:rPr lang="fa-IR" sz="2800" dirty="0" smtClean="0"/>
              <a:t>مکث</a:t>
            </a:r>
          </a:p>
          <a:p>
            <a:r>
              <a:rPr lang="fa-IR" sz="2800" dirty="0" smtClean="0"/>
              <a:t>جملات تلگرافی</a:t>
            </a:r>
          </a:p>
          <a:p>
            <a:r>
              <a:rPr lang="fa-IR" sz="2800" dirty="0" smtClean="0"/>
              <a:t>اختلال در آهنگ کلام</a:t>
            </a:r>
          </a:p>
          <a:p>
            <a:r>
              <a:rPr lang="fa-IR" sz="2800" dirty="0" smtClean="0"/>
              <a:t>اختلال در دستور زبان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68130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694" y="1000173"/>
            <a:ext cx="4251934" cy="706964"/>
          </a:xfrm>
        </p:spPr>
        <p:txBody>
          <a:bodyPr/>
          <a:lstStyle/>
          <a:p>
            <a:r>
              <a:rPr lang="fa-IR" sz="6000" b="1" dirty="0" smtClean="0"/>
              <a:t>مرکز حسی تکلم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حافظه حسی تکلم در ناحیه ورنیکه ( مناطق 39 ، 40 ، 21و 22 برودمن ) قرار دارد</a:t>
            </a:r>
          </a:p>
          <a:p>
            <a:endParaRPr lang="fa-IR" sz="2800" b="1" dirty="0" smtClean="0"/>
          </a:p>
          <a:p>
            <a:r>
              <a:rPr lang="fa-IR" sz="2800" b="1" dirty="0" smtClean="0"/>
              <a:t>مرکز خواندن و نوشتن و ذخیره اطلاعات خواندن و نوشتن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58590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163" y="1079685"/>
            <a:ext cx="6146995" cy="706964"/>
          </a:xfrm>
        </p:spPr>
        <p:txBody>
          <a:bodyPr/>
          <a:lstStyle/>
          <a:p>
            <a:r>
              <a:rPr lang="fa-IR" sz="6000" b="1" dirty="0" smtClean="0"/>
              <a:t>ضایعه مرکز </a:t>
            </a:r>
            <a:r>
              <a:rPr lang="fa-IR" sz="6000" b="1" dirty="0"/>
              <a:t>حسی تکلم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ضایعه کامل ناحیه ورنیکه </a:t>
            </a:r>
            <a:r>
              <a:rPr lang="fa-IR" sz="2800" b="1" dirty="0" smtClean="0">
                <a:sym typeface="Wingdings" panose="05000000000000000000" pitchFamily="2" charset="2"/>
              </a:rPr>
              <a:t> آفازی حسی یا دریافتی ، ورنیکه و روان</a:t>
            </a:r>
          </a:p>
          <a:p>
            <a:endParaRPr lang="fa-IR" sz="2800" b="1" dirty="0" smtClean="0">
              <a:sym typeface="Wingdings" panose="05000000000000000000" pitchFamily="2" charset="2"/>
            </a:endParaRPr>
          </a:p>
          <a:p>
            <a:r>
              <a:rPr lang="fa-IR" sz="2800" b="1" dirty="0"/>
              <a:t>ضایعه </a:t>
            </a:r>
            <a:r>
              <a:rPr lang="fa-IR" sz="2800" b="1" dirty="0" smtClean="0"/>
              <a:t>نا کامل </a:t>
            </a:r>
            <a:r>
              <a:rPr lang="fa-IR" sz="2800" b="1" dirty="0"/>
              <a:t>ناحیه </a:t>
            </a:r>
            <a:r>
              <a:rPr lang="fa-IR" sz="2800" b="1" dirty="0" smtClean="0"/>
              <a:t>ورنیکه </a:t>
            </a:r>
            <a:r>
              <a:rPr lang="fa-IR" sz="2800" b="1" dirty="0" smtClean="0">
                <a:sym typeface="Wingdings" panose="05000000000000000000" pitchFamily="2" charset="2"/>
              </a:rPr>
              <a:t> </a:t>
            </a:r>
            <a:r>
              <a:rPr lang="fa-IR" sz="2800" b="1" dirty="0">
                <a:sym typeface="Wingdings" panose="05000000000000000000" pitchFamily="2" charset="2"/>
              </a:rPr>
              <a:t>دیس فازی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406248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rgbClr val="0070C0"/>
                </a:solidFill>
              </a:rPr>
              <a:t>علائم آفازی حسی :</a:t>
            </a:r>
          </a:p>
          <a:p>
            <a:r>
              <a:rPr lang="fa-IR" sz="2800" b="1" dirty="0" smtClean="0"/>
              <a:t>عدم درک کلام</a:t>
            </a:r>
          </a:p>
          <a:p>
            <a:r>
              <a:rPr lang="fa-IR" sz="2800" b="1" dirty="0" smtClean="0"/>
              <a:t>روانی بیان : سالاد کلمات ، نئولوژیسم</a:t>
            </a:r>
          </a:p>
          <a:p>
            <a:r>
              <a:rPr lang="fa-IR" sz="2800" b="1" dirty="0" smtClean="0"/>
              <a:t>اختلال در نام گذاری</a:t>
            </a:r>
          </a:p>
          <a:p>
            <a:r>
              <a:rPr lang="fa-IR" sz="2800" b="1" dirty="0" smtClean="0"/>
              <a:t>اختلال در خواندن</a:t>
            </a:r>
          </a:p>
          <a:p>
            <a:r>
              <a:rPr lang="fa-IR" sz="2800" b="1" dirty="0" smtClean="0"/>
              <a:t>اختلال در نوشتن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8092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rgbClr val="0070C0"/>
                </a:solidFill>
              </a:rPr>
              <a:t>علائم دیس فازی حسی :</a:t>
            </a:r>
          </a:p>
          <a:p>
            <a:r>
              <a:rPr lang="fa-IR" sz="2800" b="1" dirty="0" smtClean="0"/>
              <a:t>اختلال در درک کلام </a:t>
            </a:r>
          </a:p>
          <a:p>
            <a:r>
              <a:rPr lang="fa-IR" sz="2800" b="1" dirty="0" smtClean="0"/>
              <a:t>بیان روان</a:t>
            </a:r>
          </a:p>
          <a:p>
            <a:r>
              <a:rPr lang="fa-IR" sz="2800" b="1" dirty="0" smtClean="0"/>
              <a:t>اختلال در نام گذاری </a:t>
            </a:r>
          </a:p>
          <a:p>
            <a:r>
              <a:rPr lang="fa-IR" sz="2800" b="1" dirty="0" smtClean="0"/>
              <a:t>اختلال در خواندن</a:t>
            </a:r>
          </a:p>
          <a:p>
            <a:r>
              <a:rPr lang="fa-IR" sz="2800" b="1" dirty="0" smtClean="0"/>
              <a:t>اختلال در نوشتن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72097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868" y="973668"/>
            <a:ext cx="6703586" cy="706964"/>
          </a:xfrm>
        </p:spPr>
        <p:txBody>
          <a:bodyPr/>
          <a:lstStyle/>
          <a:p>
            <a:r>
              <a:rPr lang="fa-IR" sz="6000" b="1" dirty="0" smtClean="0"/>
              <a:t>انواع دیگر اختلالات تکلم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961308"/>
            <a:ext cx="8761412" cy="3416300"/>
          </a:xfrm>
        </p:spPr>
        <p:txBody>
          <a:bodyPr/>
          <a:lstStyle/>
          <a:p>
            <a:r>
              <a:rPr lang="fa-IR" sz="2800" b="1" dirty="0" smtClean="0"/>
              <a:t>آفازی گلوبال : </a:t>
            </a:r>
            <a:r>
              <a:rPr lang="fa-IR" sz="2400" dirty="0" smtClean="0"/>
              <a:t>صدمه هردو مرکز حسی و حرکتی تکلم</a:t>
            </a:r>
          </a:p>
          <a:p>
            <a:r>
              <a:rPr lang="fa-IR" sz="2800" b="1" dirty="0" smtClean="0"/>
              <a:t>آفازی ارتباطی یا تکراری :</a:t>
            </a:r>
            <a:r>
              <a:rPr lang="fa-IR" sz="2400" dirty="0" smtClean="0"/>
              <a:t>اختلال در تکرار کلمات</a:t>
            </a:r>
          </a:p>
          <a:p>
            <a:r>
              <a:rPr lang="fa-IR" sz="2800" b="1" dirty="0" smtClean="0"/>
              <a:t>آفازی نام گذاری</a:t>
            </a:r>
          </a:p>
          <a:p>
            <a:r>
              <a:rPr lang="fa-IR" sz="2800" b="1" dirty="0" smtClean="0"/>
              <a:t>دیس آرتری :  </a:t>
            </a:r>
            <a:r>
              <a:rPr lang="fa-IR" sz="2800" dirty="0" smtClean="0"/>
              <a:t>اشکال </a:t>
            </a:r>
            <a:r>
              <a:rPr lang="fa-IR" sz="2800" dirty="0"/>
              <a:t>در تکلم و تلفظ </a:t>
            </a:r>
            <a:r>
              <a:rPr lang="fa-IR" sz="2800" dirty="0" smtClean="0"/>
              <a:t>اصوات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09209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73357"/>
            <a:ext cx="8761412" cy="4684643"/>
          </a:xfrm>
        </p:spPr>
        <p:txBody>
          <a:bodyPr>
            <a:normAutofit lnSpcReduction="10000"/>
          </a:bodyPr>
          <a:lstStyle/>
          <a:p>
            <a:r>
              <a:rPr lang="fa-IR" sz="3600" b="1" dirty="0" smtClean="0">
                <a:solidFill>
                  <a:srgbClr val="0070C0"/>
                </a:solidFill>
              </a:rPr>
              <a:t>علل دیس آرتری :</a:t>
            </a:r>
          </a:p>
          <a:p>
            <a:r>
              <a:rPr lang="fa-IR" sz="2800" b="1" dirty="0" smtClean="0"/>
              <a:t>اختلال در مناطق عمقی مغز و رشته هایی که فرمان حرکات تکلمی را به طرف عضلات می برند</a:t>
            </a:r>
          </a:p>
          <a:p>
            <a:r>
              <a:rPr lang="fa-IR" sz="2800" b="1" dirty="0" smtClean="0"/>
              <a:t>اختلال در ساقه مغز</a:t>
            </a:r>
          </a:p>
          <a:p>
            <a:r>
              <a:rPr lang="fa-IR" sz="2800" b="1" dirty="0" smtClean="0"/>
              <a:t>اختلال مخچه ای</a:t>
            </a:r>
          </a:p>
          <a:p>
            <a:r>
              <a:rPr lang="fa-IR" sz="2800" b="1" dirty="0" smtClean="0"/>
              <a:t>اختلال در اعصاب محیطی </a:t>
            </a:r>
          </a:p>
          <a:p>
            <a:r>
              <a:rPr lang="fa-IR" sz="2800" b="1" dirty="0" smtClean="0"/>
              <a:t>اختلال در محل اتصال عصب به عضله</a:t>
            </a:r>
          </a:p>
          <a:p>
            <a:r>
              <a:rPr lang="fa-IR" sz="2800" b="1" dirty="0"/>
              <a:t> </a:t>
            </a:r>
            <a:r>
              <a:rPr lang="fa-IR" sz="2800" b="1" dirty="0" smtClean="0"/>
              <a:t>اختلال در عضلات تکلمی</a:t>
            </a:r>
          </a:p>
          <a:p>
            <a:r>
              <a:rPr lang="fa-IR" sz="2800" b="1" dirty="0" smtClean="0"/>
              <a:t>اختلالات استخوانی و مفصلی فک و دهان</a:t>
            </a:r>
          </a:p>
        </p:txBody>
      </p:sp>
    </p:spTree>
    <p:extLst>
      <p:ext uri="{BB962C8B-B14F-4D97-AF65-F5344CB8AC3E}">
        <p14:creationId xmlns:p14="http://schemas.microsoft.com/office/powerpoint/2010/main" val="165963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805" y="1022354"/>
            <a:ext cx="3175747" cy="706964"/>
          </a:xfrm>
        </p:spPr>
        <p:txBody>
          <a:bodyPr/>
          <a:lstStyle/>
          <a:p>
            <a:r>
              <a:rPr lang="fa-IR" sz="6000" b="1" dirty="0" smtClean="0"/>
              <a:t>جلسه پنجم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76" y="2565400"/>
            <a:ext cx="3871167" cy="96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5400" b="1" dirty="0" smtClean="0"/>
              <a:t>لوب گیجگاهی</a:t>
            </a:r>
            <a:endParaRPr lang="fa-IR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54" y="3530600"/>
            <a:ext cx="4669809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0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425" y="861391"/>
            <a:ext cx="9064487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781" y="960416"/>
            <a:ext cx="4715760" cy="706964"/>
          </a:xfrm>
        </p:spPr>
        <p:txBody>
          <a:bodyPr/>
          <a:lstStyle/>
          <a:p>
            <a:r>
              <a:rPr lang="fa-IR" sz="6000" b="1" dirty="0" smtClean="0"/>
              <a:t>کارکرد اختصاصی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دریافت حس های شنوایی ، بویایی ، احشایی و حس دهلیزی</a:t>
            </a:r>
          </a:p>
          <a:p>
            <a:r>
              <a:rPr lang="fa-IR" sz="2800" b="1" dirty="0" smtClean="0"/>
              <a:t>پردازش و ذخیره اطلاعات حس های مذکور و حس بینایی</a:t>
            </a:r>
          </a:p>
          <a:p>
            <a:r>
              <a:rPr lang="fa-IR" sz="2800" b="1" dirty="0" smtClean="0"/>
              <a:t>مرکز حسی تکلم</a:t>
            </a:r>
          </a:p>
          <a:p>
            <a:r>
              <a:rPr lang="fa-IR" sz="2800" b="1" dirty="0" smtClean="0"/>
              <a:t>ارتباط با دستگاه عاطفی مغز ( عواطف و رفتار جنسی )</a:t>
            </a:r>
          </a:p>
          <a:p>
            <a:r>
              <a:rPr lang="fa-IR" sz="2800" b="1" dirty="0"/>
              <a:t>ارتباط </a:t>
            </a:r>
            <a:r>
              <a:rPr lang="fa-IR" sz="2800" b="1" dirty="0" smtClean="0"/>
              <a:t>با دستگاه ضبط و یادآوری خاطرات مغز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08788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قشر اولیه شنوایی مغز در لوب گیجگاهی و ناحیه 41 برودمن</a:t>
            </a:r>
          </a:p>
          <a:p>
            <a:r>
              <a:rPr lang="fa-IR" sz="2800" b="1" dirty="0"/>
              <a:t>قشر اولیه شنوایی </a:t>
            </a:r>
            <a:r>
              <a:rPr lang="fa-IR" sz="2800" b="1" dirty="0" smtClean="0"/>
              <a:t>مغز اطلاعات صوتی را از هردو گوش دریافت می کند </a:t>
            </a:r>
            <a:r>
              <a:rPr lang="fa-IR" sz="2800" b="1" dirty="0" smtClean="0">
                <a:sym typeface="Wingdings" panose="05000000000000000000" pitchFamily="2" charset="2"/>
              </a:rPr>
              <a:t> اطلاعات دریافتی از گوش طرف مقابل بیشتر</a:t>
            </a:r>
          </a:p>
          <a:p>
            <a:r>
              <a:rPr lang="fa-IR" sz="2800" b="1" dirty="0" smtClean="0">
                <a:sym typeface="Wingdings" panose="05000000000000000000" pitchFamily="2" charset="2"/>
              </a:rPr>
              <a:t>قشر ثانویه شنوایی ، در خارج قشر اولیه</a:t>
            </a:r>
          </a:p>
          <a:p>
            <a:r>
              <a:rPr lang="fa-IR" sz="2800" b="1" dirty="0" smtClean="0">
                <a:sym typeface="Wingdings" panose="05000000000000000000" pitchFamily="2" charset="2"/>
              </a:rPr>
              <a:t>پردازش وضبط اصواتی که با کدهای کلامی ارتباط دارند در نیمکره غالب و بقیه در نیمکره مغلوب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13073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قشر اولیه بویایی در هیپوکامپ</a:t>
            </a:r>
          </a:p>
          <a:p>
            <a:endParaRPr lang="fa-IR" sz="2800" b="1" dirty="0" smtClean="0"/>
          </a:p>
          <a:p>
            <a:r>
              <a:rPr lang="fa-IR" sz="2800" b="1" dirty="0" smtClean="0"/>
              <a:t>قشر ثانویه بویایی در ناحیه 28 برودمن </a:t>
            </a:r>
            <a:r>
              <a:rPr lang="fa-IR" sz="2800" b="1" dirty="0" smtClean="0">
                <a:sym typeface="Wingdings" panose="05000000000000000000" pitchFamily="2" charset="2"/>
              </a:rPr>
              <a:t> پردازش و ضبط اطلاعات بویایی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4360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قشر اولیه و ثانویه حس های احشایی در قطعه اینسولا</a:t>
            </a:r>
          </a:p>
          <a:p>
            <a:endParaRPr lang="fa-IR" sz="2800" b="1" dirty="0" smtClean="0"/>
          </a:p>
          <a:p>
            <a:r>
              <a:rPr lang="fa-IR" sz="2800" b="1" dirty="0" smtClean="0"/>
              <a:t>قشر ثالثیه بینایی</a:t>
            </a:r>
          </a:p>
          <a:p>
            <a:endParaRPr lang="fa-IR" sz="2800" b="1" dirty="0" smtClean="0"/>
          </a:p>
          <a:p>
            <a:r>
              <a:rPr lang="fa-IR" sz="2800" b="1" dirty="0" smtClean="0"/>
              <a:t>مرکز حسی تکلم یا ناحیه ورنیکه </a:t>
            </a:r>
            <a:r>
              <a:rPr lang="fa-IR" sz="2800" b="1" dirty="0" smtClean="0">
                <a:sym typeface="Wingdings" panose="05000000000000000000" pitchFamily="2" charset="2"/>
              </a:rPr>
              <a:t> در قسمت خلفی فوقانی لوب گیجگاهی </a:t>
            </a:r>
            <a:r>
              <a:rPr lang="fa-IR" sz="2800" b="1" dirty="0">
                <a:sym typeface="Wingdings" panose="05000000000000000000" pitchFamily="2" charset="2"/>
              </a:rPr>
              <a:t> </a:t>
            </a:r>
            <a:r>
              <a:rPr lang="fa-IR" sz="2800" b="1" dirty="0" smtClean="0">
                <a:sym typeface="Wingdings" panose="05000000000000000000" pitchFamily="2" charset="2"/>
              </a:rPr>
              <a:t>ادراک کدهای کلامی و خواندن ونوشتن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84379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911" y="973668"/>
            <a:ext cx="6173499" cy="706964"/>
          </a:xfrm>
        </p:spPr>
        <p:txBody>
          <a:bodyPr/>
          <a:lstStyle/>
          <a:p>
            <a:r>
              <a:rPr lang="fa-IR" sz="6000" b="1" dirty="0"/>
              <a:t>ض</a:t>
            </a:r>
            <a:r>
              <a:rPr lang="fa-IR" sz="6000" b="1" dirty="0" smtClean="0"/>
              <a:t>ایعات لوب گیجگاهی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2800" b="1" dirty="0" smtClean="0"/>
              <a:t>اختلال در دریافت حس های شنوایی ، بویایی ، احشایی و دهلیزی</a:t>
            </a:r>
          </a:p>
          <a:p>
            <a:r>
              <a:rPr lang="fa-IR" sz="2800" b="1" dirty="0" smtClean="0"/>
              <a:t>اختلال در پردازش و حافظه شنوایی ، بویایی ، بینایی ، احشایی و دهلیزی</a:t>
            </a:r>
          </a:p>
          <a:p>
            <a:r>
              <a:rPr lang="fa-IR" sz="2800" b="1" dirty="0"/>
              <a:t>آ</a:t>
            </a:r>
            <a:r>
              <a:rPr lang="fa-IR" sz="2800" b="1" dirty="0" smtClean="0"/>
              <a:t>فازی حسی</a:t>
            </a:r>
          </a:p>
          <a:p>
            <a:r>
              <a:rPr lang="fa-IR" sz="2800" b="1" dirty="0" smtClean="0"/>
              <a:t>اختلالات عاطفی و خلقی</a:t>
            </a:r>
          </a:p>
          <a:p>
            <a:r>
              <a:rPr lang="fa-IR" sz="2800" b="1" dirty="0" smtClean="0"/>
              <a:t>اختلالات جنسی</a:t>
            </a:r>
          </a:p>
          <a:p>
            <a:r>
              <a:rPr lang="fa-IR" sz="2800" b="1" dirty="0"/>
              <a:t> </a:t>
            </a:r>
            <a:r>
              <a:rPr lang="fa-IR" sz="2800" b="1" dirty="0" smtClean="0"/>
              <a:t>اختلال در حافظه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408834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911" y="920659"/>
            <a:ext cx="4649499" cy="706964"/>
          </a:xfrm>
        </p:spPr>
        <p:txBody>
          <a:bodyPr/>
          <a:lstStyle/>
          <a:p>
            <a:r>
              <a:rPr lang="fa-IR" sz="6000" b="1" dirty="0" smtClean="0"/>
              <a:t>قطعه گفتاری مغز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tx2"/>
                </a:solidFill>
              </a:rPr>
              <a:t>برای گفتار دو مرکز در قشر مغز :</a:t>
            </a:r>
          </a:p>
          <a:p>
            <a:r>
              <a:rPr lang="fa-IR" sz="2800" b="1" dirty="0" smtClean="0"/>
              <a:t>ناحیه ورنیکه یا مرکز حسی تکلم : خلفی فوقانی لوب گیجگاهی </a:t>
            </a:r>
            <a:r>
              <a:rPr lang="fa-IR" sz="2800" b="1" dirty="0" smtClean="0">
                <a:sym typeface="Wingdings" panose="05000000000000000000" pitchFamily="2" charset="2"/>
              </a:rPr>
              <a:t> درک کدهای کلامی</a:t>
            </a:r>
            <a:endParaRPr lang="fa-IR" sz="2800" b="1" dirty="0" smtClean="0"/>
          </a:p>
          <a:p>
            <a:r>
              <a:rPr lang="fa-IR" sz="2800" b="1" dirty="0" smtClean="0"/>
              <a:t>ناحیه بروکا یا مرکز حرکتی تکلم : خلفی تحتانی لوب پیشانی </a:t>
            </a:r>
            <a:r>
              <a:rPr lang="fa-IR" sz="2800" b="1" dirty="0" smtClean="0">
                <a:sym typeface="Wingdings" panose="05000000000000000000" pitchFamily="2" charset="2"/>
              </a:rPr>
              <a:t> بیان کلام</a:t>
            </a:r>
          </a:p>
          <a:p>
            <a:r>
              <a:rPr lang="fa-IR" sz="2800" b="1" dirty="0" smtClean="0">
                <a:sym typeface="Wingdings" panose="05000000000000000000" pitchFamily="2" charset="2"/>
              </a:rPr>
              <a:t>مرکز تکلم در 95 درصد افراد در نیمکره چپ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568815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</TotalTime>
  <Words>543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Wingdings 3</vt:lpstr>
      <vt:lpstr>Ion Boardroom</vt:lpstr>
      <vt:lpstr>PowerPoint Presentation</vt:lpstr>
      <vt:lpstr>جلسه پنجم</vt:lpstr>
      <vt:lpstr>PowerPoint Presentation</vt:lpstr>
      <vt:lpstr>کارکرد اختصاصی</vt:lpstr>
      <vt:lpstr>PowerPoint Presentation</vt:lpstr>
      <vt:lpstr>PowerPoint Presentation</vt:lpstr>
      <vt:lpstr>PowerPoint Presentation</vt:lpstr>
      <vt:lpstr>ضایعات لوب گیجگاهی</vt:lpstr>
      <vt:lpstr>قطعه گفتاری مغز</vt:lpstr>
      <vt:lpstr>مرکز حرکتی تکلم</vt:lpstr>
      <vt:lpstr> ضایعه مرکز حرکتی تکلم</vt:lpstr>
      <vt:lpstr>PowerPoint Presentation</vt:lpstr>
      <vt:lpstr>PowerPoint Presentation</vt:lpstr>
      <vt:lpstr>مرکز حسی تکلم</vt:lpstr>
      <vt:lpstr>ضایعه مرکز حسی تکلم</vt:lpstr>
      <vt:lpstr>PowerPoint Presentation</vt:lpstr>
      <vt:lpstr>PowerPoint Presentation</vt:lpstr>
      <vt:lpstr>انواع دیگر اختلالات تکلم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rahyab pc</dc:creator>
  <cp:lastModifiedBy>rahyab rayaneh</cp:lastModifiedBy>
  <cp:revision>17</cp:revision>
  <dcterms:created xsi:type="dcterms:W3CDTF">2016-11-21T18:19:35Z</dcterms:created>
  <dcterms:modified xsi:type="dcterms:W3CDTF">2017-04-12T08:23:16Z</dcterms:modified>
</cp:coreProperties>
</file>