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333" r:id="rId5"/>
    <p:sldId id="334" r:id="rId6"/>
    <p:sldId id="355" r:id="rId7"/>
    <p:sldId id="375" r:id="rId8"/>
    <p:sldId id="376" r:id="rId9"/>
    <p:sldId id="377" r:id="rId10"/>
    <p:sldId id="383" r:id="rId11"/>
    <p:sldId id="378" r:id="rId12"/>
    <p:sldId id="379" r:id="rId13"/>
    <p:sldId id="380" r:id="rId14"/>
    <p:sldId id="381" r:id="rId15"/>
    <p:sldId id="382" r:id="rId16"/>
    <p:sldId id="384" r:id="rId17"/>
    <p:sldId id="336" r:id="rId18"/>
    <p:sldId id="385" r:id="rId19"/>
    <p:sldId id="387" r:id="rId20"/>
    <p:sldId id="388" r:id="rId21"/>
    <p:sldId id="389" r:id="rId22"/>
    <p:sldId id="390" r:id="rId23"/>
    <p:sldId id="391" r:id="rId24"/>
    <p:sldId id="392" r:id="rId25"/>
    <p:sldId id="393" r:id="rId26"/>
    <p:sldId id="386" r:id="rId27"/>
    <p:sldId id="394" r:id="rId28"/>
    <p:sldId id="395" r:id="rId29"/>
    <p:sldId id="396" r:id="rId30"/>
    <p:sldId id="397" r:id="rId31"/>
    <p:sldId id="398" r:id="rId32"/>
    <p:sldId id="399" r:id="rId3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FDAB2CA-C881-4704-84E9-C128E993EC70}">
          <p14:sldIdLst>
            <p14:sldId id="256"/>
            <p14:sldId id="260"/>
            <p14:sldId id="333"/>
            <p14:sldId id="334"/>
            <p14:sldId id="355"/>
            <p14:sldId id="375"/>
            <p14:sldId id="376"/>
            <p14:sldId id="377"/>
            <p14:sldId id="383"/>
            <p14:sldId id="378"/>
            <p14:sldId id="379"/>
            <p14:sldId id="380"/>
            <p14:sldId id="381"/>
            <p14:sldId id="382"/>
            <p14:sldId id="384"/>
            <p14:sldId id="336"/>
            <p14:sldId id="385"/>
            <p14:sldId id="387"/>
            <p14:sldId id="388"/>
            <p14:sldId id="389"/>
            <p14:sldId id="390"/>
            <p14:sldId id="391"/>
            <p14:sldId id="392"/>
            <p14:sldId id="393"/>
            <p14:sldId id="386"/>
            <p14:sldId id="394"/>
            <p14:sldId id="395"/>
            <p14:sldId id="396"/>
            <p14:sldId id="397"/>
            <p14:sldId id="398"/>
            <p14:sldId id="399"/>
          </p14:sldIdLst>
        </p14:section>
        <p14:section name="Untitled Section" id="{9F1DD6F3-567C-438D-9C2C-2FC766EE532F}">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A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424" autoAdjust="0"/>
    <p:restoredTop sz="94660"/>
  </p:normalViewPr>
  <p:slideViewPr>
    <p:cSldViewPr>
      <p:cViewPr varScale="1">
        <p:scale>
          <a:sx n="69" d="100"/>
          <a:sy n="69" d="100"/>
        </p:scale>
        <p:origin x="-1164" y="-96"/>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57B7433A-EEC4-42A6-BD82-3D340F08FEE9}" type="datetimeFigureOut">
              <a:rPr lang="fr-FR"/>
              <a:pPr>
                <a:defRPr/>
              </a:pPr>
              <a:t>14/05/2017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FE4F399-0519-4B93-8819-19B8D40BB737}"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492AF3D2-1EF0-449A-8C30-9E63BF1AC621}" type="datetimeFigureOut">
              <a:rPr lang="fr-FR"/>
              <a:pPr>
                <a:defRPr/>
              </a:pPr>
              <a:t>14/05/2017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497BFFC-DD37-4802-B9C5-47743CC892D1}"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D9679D90-C6CD-423B-8C50-D266CD9FDAA5}" type="datetimeFigureOut">
              <a:rPr lang="fr-FR"/>
              <a:pPr>
                <a:defRPr/>
              </a:pPr>
              <a:t>14/05/2017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26F9917-AEB8-4250-B698-62E66EA141C5}"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BEF01ABA-3EBA-448D-B2D7-14388F7B5A12}" type="datetimeFigureOut">
              <a:rPr lang="fr-FR"/>
              <a:pPr>
                <a:defRPr/>
              </a:pPr>
              <a:t>14/05/2017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F96AE4F-493B-48BB-8235-DCC4FC9DB694}"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959BE060-7E67-41F1-A53F-CBE9E628F41A}" type="datetimeFigureOut">
              <a:rPr lang="fr-FR"/>
              <a:pPr>
                <a:defRPr/>
              </a:pPr>
              <a:t>14/05/2017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09D24F2-7BAE-4B37-82F0-76220F948C4B}"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0403D33F-561F-4080-A196-0873925E9B4E}" type="datetimeFigureOut">
              <a:rPr lang="fr-FR"/>
              <a:pPr>
                <a:defRPr/>
              </a:pPr>
              <a:t>14/05/2017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9B94128-3FDC-4FB4-8FB5-0B549642C24F}"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D1A46C34-D6C6-4485-A720-F2720B09BABE}" type="datetimeFigureOut">
              <a:rPr lang="fr-FR"/>
              <a:pPr>
                <a:defRPr/>
              </a:pPr>
              <a:t>14/05/2017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FEA0506-BFA8-4CAB-959E-354E84181339}"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70F6863F-6E10-4C45-B6B3-2E8B193B351F}" type="datetimeFigureOut">
              <a:rPr lang="fr-FR"/>
              <a:pPr>
                <a:defRPr/>
              </a:pPr>
              <a:t>14/05/2017</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A3A669BB-57D0-4552-8835-F2961983DF3E}"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01B5AE39-DA1F-4F1D-AB91-1626B257FBD2}" type="datetimeFigureOut">
              <a:rPr lang="fr-FR"/>
              <a:pPr>
                <a:defRPr/>
              </a:pPr>
              <a:t>14/05/2017</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A651B550-3235-4A77-A525-B53A7F7B7B4B}"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10985A7-3677-4F46-ABD9-C9A379FDAC46}" type="datetimeFigureOut">
              <a:rPr lang="fr-FR"/>
              <a:pPr>
                <a:defRPr/>
              </a:pPr>
              <a:t>14/05/2017</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3B35030E-4AE6-4414-A319-F4498C5286D4}"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40CF6797-A024-4FD7-BA87-B2B5359AB75E}" type="datetimeFigureOut">
              <a:rPr lang="fr-FR"/>
              <a:pPr>
                <a:defRPr/>
              </a:pPr>
              <a:t>14/05/2017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F78C100-DFE0-4B8E-8942-BF769926867C}"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FF73FE3-F337-4187-917B-8F55C2FE3AF4}" type="datetimeFigureOut">
              <a:rPr lang="fr-FR"/>
              <a:pPr>
                <a:defRPr/>
              </a:pPr>
              <a:t>14/05/2017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002BFCF-9D58-4421-A1B8-DD32AFDAD045}"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48F32FA3-5857-495F-BD26-1D20F6ADEF3B}" type="datetimeFigureOut">
              <a:rPr lang="fr-FR"/>
              <a:pPr>
                <a:defRPr/>
              </a:pPr>
              <a:t>14/05/2017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985F3393-B3E6-42CB-B33A-5F4025C38A73}"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A7BD600B-2EF4-49D7-BB4A-E2655282AAD1}" type="datetimeFigureOut">
              <a:rPr lang="fr-FR"/>
              <a:pPr>
                <a:defRPr/>
              </a:pPr>
              <a:t>14/05/2017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BF644212-4764-40D2-B8FF-DA808DC9AF8D}"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1DD99126-899C-4A7F-9DFF-3F633E1B7C8B}" type="datetimeFigureOut">
              <a:rPr lang="fr-FR"/>
              <a:pPr>
                <a:defRPr/>
              </a:pPr>
              <a:t>14/05/2017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3A39000-D677-4443-B2A8-F390FA899E4E}"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78D596B1-4E25-4D09-8B7A-5BDE5C4ED3F1}" type="datetimeFigureOut">
              <a:rPr lang="fr-FR"/>
              <a:pPr>
                <a:defRPr/>
              </a:pPr>
              <a:t>14/05/2017</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3151567-F2F3-41A9-9FA9-56AB59A9048F}"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F8F7584A-1451-451E-92B9-6F6618728DCC}" type="datetimeFigureOut">
              <a:rPr lang="fr-FR"/>
              <a:pPr>
                <a:defRPr/>
              </a:pPr>
              <a:t>14/05/2017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E2D201A-6443-411D-9400-CDD73DF41553}"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90E1721B-8741-474D-8BDB-FE6C1295C131}" type="datetimeFigureOut">
              <a:rPr lang="fr-FR"/>
              <a:pPr>
                <a:defRPr/>
              </a:pPr>
              <a:t>14/05/2017</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B29D18FD-EF57-4751-8C42-37EABBAF2986}"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E5286AE1-7D93-4FF7-A508-6388C2EEC5E9}" type="datetimeFigureOut">
              <a:rPr lang="fr-FR"/>
              <a:pPr>
                <a:defRPr/>
              </a:pPr>
              <a:t>14/05/2017</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62F486B9-B507-4BE6-8708-EBF9626361E0}"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BB20A9E-7747-492D-906B-44E551DECFFF}" type="datetimeFigureOut">
              <a:rPr lang="fr-FR"/>
              <a:pPr>
                <a:defRPr/>
              </a:pPr>
              <a:t>14/05/2017</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EC2CF3F8-5DBC-4567-8601-D62BA0BADF69}"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377C3130-12E3-44EF-8A82-332741AE86E9}" type="datetimeFigureOut">
              <a:rPr lang="fr-FR"/>
              <a:pPr>
                <a:defRPr/>
              </a:pPr>
              <a:t>14/05/2017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BCC5085-C63C-49E9-9DF4-F546D3D3404A}"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E2054E23-7E4D-4813-BC50-F3323101E3E0}" type="datetimeFigureOut">
              <a:rPr lang="fr-FR"/>
              <a:pPr>
                <a:defRPr/>
              </a:pPr>
              <a:t>14/05/2017</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D6025ADF-574B-4AC5-AD19-D0B16F5F98C4}" type="slidenum">
              <a:rPr lang="fr-CA"/>
              <a:pPr>
                <a:defRPr/>
              </a:pPr>
              <a:t>‹#›</a:t>
            </a:fld>
            <a:endParaRPr lang="fr-CA"/>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8A9B71C-4930-4A02-A348-C237E946A64E}" type="datetimeFigureOut">
              <a:rPr lang="fr-FR"/>
              <a:pPr>
                <a:defRPr/>
              </a:pPr>
              <a:t>14/05/2017</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D21BE44-8E36-4073-9946-79956C8E8945}"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defRPr>
      </a:lvl2pPr>
      <a:lvl3pPr algn="ctr" rtl="1" eaLnBrk="1" fontAlgn="base" hangingPunct="1">
        <a:spcBef>
          <a:spcPct val="0"/>
        </a:spcBef>
        <a:spcAft>
          <a:spcPct val="0"/>
        </a:spcAft>
        <a:defRPr sz="4400">
          <a:solidFill>
            <a:schemeClr val="tx1"/>
          </a:solidFill>
          <a:latin typeface="Calibri" pitchFamily="34" charset="0"/>
        </a:defRPr>
      </a:lvl3pPr>
      <a:lvl4pPr algn="ctr" rtl="1" eaLnBrk="1" fontAlgn="base" hangingPunct="1">
        <a:spcBef>
          <a:spcPct val="0"/>
        </a:spcBef>
        <a:spcAft>
          <a:spcPct val="0"/>
        </a:spcAft>
        <a:defRPr sz="4400">
          <a:solidFill>
            <a:schemeClr val="tx1"/>
          </a:solidFill>
          <a:latin typeface="Calibri" pitchFamily="34" charset="0"/>
        </a:defRPr>
      </a:lvl4pPr>
      <a:lvl5pPr algn="ctr" rtl="1" eaLnBrk="1" fontAlgn="base" hangingPunct="1">
        <a:spcBef>
          <a:spcPct val="0"/>
        </a:spcBef>
        <a:spcAft>
          <a:spcPct val="0"/>
        </a:spcAft>
        <a:defRPr sz="4400">
          <a:solidFill>
            <a:schemeClr val="tx1"/>
          </a:solidFill>
          <a:latin typeface="Calibri" pitchFamily="34" charset="0"/>
        </a:defRPr>
      </a:lvl5pPr>
      <a:lvl6pPr marL="457200" algn="ctr" rtl="1" eaLnBrk="1" fontAlgn="base" hangingPunct="1">
        <a:spcBef>
          <a:spcPct val="0"/>
        </a:spcBef>
        <a:spcAft>
          <a:spcPct val="0"/>
        </a:spcAft>
        <a:defRPr sz="4400">
          <a:solidFill>
            <a:schemeClr val="tx1"/>
          </a:solidFill>
          <a:latin typeface="Calibri" pitchFamily="34" charset="0"/>
        </a:defRPr>
      </a:lvl6pPr>
      <a:lvl7pPr marL="914400" algn="ctr" rtl="1" eaLnBrk="1" fontAlgn="base" hangingPunct="1">
        <a:spcBef>
          <a:spcPct val="0"/>
        </a:spcBef>
        <a:spcAft>
          <a:spcPct val="0"/>
        </a:spcAft>
        <a:defRPr sz="4400">
          <a:solidFill>
            <a:schemeClr val="tx1"/>
          </a:solidFill>
          <a:latin typeface="Calibri" pitchFamily="34" charset="0"/>
        </a:defRPr>
      </a:lvl7pPr>
      <a:lvl8pPr marL="1371600" algn="ctr" rtl="1" eaLnBrk="1" fontAlgn="base" hangingPunct="1">
        <a:spcBef>
          <a:spcPct val="0"/>
        </a:spcBef>
        <a:spcAft>
          <a:spcPct val="0"/>
        </a:spcAft>
        <a:defRPr sz="4400">
          <a:solidFill>
            <a:schemeClr val="tx1"/>
          </a:solidFill>
          <a:latin typeface="Calibri" pitchFamily="34" charset="0"/>
        </a:defRPr>
      </a:lvl8pPr>
      <a:lvl9pPr marL="1828800" algn="ctr" rtl="1" eaLnBrk="1" fontAlgn="base" hangingPunct="1">
        <a:spcBef>
          <a:spcPct val="0"/>
        </a:spcBef>
        <a:spcAft>
          <a:spcPct val="0"/>
        </a:spcAft>
        <a:defRPr sz="4400">
          <a:solidFill>
            <a:schemeClr val="tx1"/>
          </a:solidFill>
          <a:latin typeface="Calibri" pitchFamily="34" charset="0"/>
        </a:defRPr>
      </a:lvl9pPr>
    </p:titleStyle>
    <p:bodyStyle>
      <a:lvl1pPr marL="342900" indent="-342900" algn="r" rtl="1"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96D4B58-BEDB-43D3-AEAF-40A7DA1E9936}" type="datetimeFigureOut">
              <a:rPr lang="fr-FR"/>
              <a:pPr>
                <a:defRPr/>
              </a:pPr>
              <a:t>14/05/2017</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454F241-B292-47BA-AFD8-DE1F59CEC425}"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defRPr>
      </a:lvl2pPr>
      <a:lvl3pPr algn="ctr" rtl="1" eaLnBrk="1" fontAlgn="base" hangingPunct="1">
        <a:spcBef>
          <a:spcPct val="0"/>
        </a:spcBef>
        <a:spcAft>
          <a:spcPct val="0"/>
        </a:spcAft>
        <a:defRPr sz="4400">
          <a:solidFill>
            <a:schemeClr val="tx1"/>
          </a:solidFill>
          <a:latin typeface="Calibri" pitchFamily="34" charset="0"/>
        </a:defRPr>
      </a:lvl3pPr>
      <a:lvl4pPr algn="ctr" rtl="1" eaLnBrk="1" fontAlgn="base" hangingPunct="1">
        <a:spcBef>
          <a:spcPct val="0"/>
        </a:spcBef>
        <a:spcAft>
          <a:spcPct val="0"/>
        </a:spcAft>
        <a:defRPr sz="4400">
          <a:solidFill>
            <a:schemeClr val="tx1"/>
          </a:solidFill>
          <a:latin typeface="Calibri" pitchFamily="34" charset="0"/>
        </a:defRPr>
      </a:lvl4pPr>
      <a:lvl5pPr algn="ctr" rtl="1" eaLnBrk="1" fontAlgn="base" hangingPunct="1">
        <a:spcBef>
          <a:spcPct val="0"/>
        </a:spcBef>
        <a:spcAft>
          <a:spcPct val="0"/>
        </a:spcAft>
        <a:defRPr sz="4400">
          <a:solidFill>
            <a:schemeClr val="tx1"/>
          </a:solidFill>
          <a:latin typeface="Calibri" pitchFamily="34" charset="0"/>
        </a:defRPr>
      </a:lvl5pPr>
      <a:lvl6pPr marL="457200" algn="ctr" rtl="1" eaLnBrk="1" fontAlgn="base" hangingPunct="1">
        <a:spcBef>
          <a:spcPct val="0"/>
        </a:spcBef>
        <a:spcAft>
          <a:spcPct val="0"/>
        </a:spcAft>
        <a:defRPr sz="4400">
          <a:solidFill>
            <a:schemeClr val="tx1"/>
          </a:solidFill>
          <a:latin typeface="Calibri" pitchFamily="34" charset="0"/>
        </a:defRPr>
      </a:lvl6pPr>
      <a:lvl7pPr marL="914400" algn="ctr" rtl="1" eaLnBrk="1" fontAlgn="base" hangingPunct="1">
        <a:spcBef>
          <a:spcPct val="0"/>
        </a:spcBef>
        <a:spcAft>
          <a:spcPct val="0"/>
        </a:spcAft>
        <a:defRPr sz="4400">
          <a:solidFill>
            <a:schemeClr val="tx1"/>
          </a:solidFill>
          <a:latin typeface="Calibri" pitchFamily="34" charset="0"/>
        </a:defRPr>
      </a:lvl7pPr>
      <a:lvl8pPr marL="1371600" algn="ctr" rtl="1" eaLnBrk="1" fontAlgn="base" hangingPunct="1">
        <a:spcBef>
          <a:spcPct val="0"/>
        </a:spcBef>
        <a:spcAft>
          <a:spcPct val="0"/>
        </a:spcAft>
        <a:defRPr sz="4400">
          <a:solidFill>
            <a:schemeClr val="tx1"/>
          </a:solidFill>
          <a:latin typeface="Calibri" pitchFamily="34" charset="0"/>
        </a:defRPr>
      </a:lvl8pPr>
      <a:lvl9pPr marL="1828800" algn="ctr" rtl="1" eaLnBrk="1" fontAlgn="base" hangingPunct="1">
        <a:spcBef>
          <a:spcPct val="0"/>
        </a:spcBef>
        <a:spcAft>
          <a:spcPct val="0"/>
        </a:spcAft>
        <a:defRPr sz="4400">
          <a:solidFill>
            <a:schemeClr val="tx1"/>
          </a:solidFill>
          <a:latin typeface="Calibri" pitchFamily="34" charset="0"/>
        </a:defRPr>
      </a:lvl9pPr>
    </p:titleStyle>
    <p:bodyStyle>
      <a:lvl1pPr marL="342900" indent="-342900" algn="r" rtl="1"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1601;&#1610;&#1604;&#1605;&#1607;&#1575;&#1610;%20&#1570;&#1605;&#1608;&#1586;&#1588;&#1610;/&#1570;&#1605;&#1575;&#1583;&#1607;%20&#1587;&#1575;&#1586;&#1610;%20&#1575;&#1603;&#1587;&#1604;.mp4"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hyperlink" Target="&#1601;&#1610;&#1604;&#1605;&#1607;&#1575;&#1610;%20&#1570;&#1605;&#1608;&#1586;&#1588;&#1610;/&#1587;&#1740;&#1575;&#1607;&#1607;%20&#1576;&#1585;&#1583;&#1575;&#1585;&#1740;.avi"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1601;&#1610;&#1604;&#1605;&#1607;&#1575;&#1610;%20&#1570;&#1605;&#1608;&#1586;&#1588;&#1610;/&#1601;&#1593;&#1575;&#1604;%20&#1587;&#1575;&#1586;&#1740;%20&#1585;&#1601;&#1582;&#1608;&#1575;&#1606;&#1740;.mp4"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hyperlink" Target="&#1601;&#1610;&#1604;&#1605;&#1607;&#1575;&#1610;%20&#1570;&#1605;&#1608;&#1586;&#1588;&#1610;/&#1670;&#1585;&#1575;%20&#1601;&#1593;&#1575;&#1604;%20&#1587;&#1575;&#1586;&#1610;%20&#1605;&#1607;&#1605;%20&#1575;&#1587;&#1578;&#1567;.web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1601;&#1610;&#1604;&#1605;&#1607;&#1575;&#1610;%20&#1570;&#1605;&#1608;&#1586;&#1588;&#1610;/&#1601;&#1593;&#1575;&#1604;%20&#1587;&#1575;&#1586;&#1740;%20&#1585;&#1601;&#1582;&#1608;&#1575;&#1606;&#1740;.mp4"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hyperlink" Target="&#1601;&#1610;&#1604;&#1605;&#1607;&#1575;&#1610;%20&#1570;&#1605;&#1608;&#1586;&#1588;&#1610;/&#1570;&#1662;&#1604;&#1608;&#1583;%20&#1601;&#1575;&#1610;&#1604;%20&#1581;&#1575;&#1608;&#1610;%20&#1576;&#1575;&#1585;&#1603;&#1583;&#1607;&#1575;&#1610;%20&#1575;&#1587;&#1603;&#1606;%20&#1588;&#1583;&#1607;.webm"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5.gif"/></Relationships>
</file>

<file path=ppt/slides/_rels/slide26.xml.rels><?xml version="1.0" encoding="UTF-8" standalone="yes"?>
<Relationships xmlns="http://schemas.openxmlformats.org/package/2006/relationships"><Relationship Id="rId3" Type="http://schemas.openxmlformats.org/officeDocument/2006/relationships/hyperlink" Target="&#1601;&#1610;&#1604;&#1605;&#1607;&#1575;&#1610;%20&#1570;&#1605;&#1608;&#1586;&#1588;&#1610;/&#1583;&#1585;&#1610;&#1575;&#1601;&#1578;%20&#1711;&#1586;&#1575;&#1585;&#1588;%20&#1587;&#1610;&#1575;&#1607;&#1607;%20&#1576;&#1585;&#1583;&#1575;&#1585;&#1610;.webm" TargetMode="External"/><Relationship Id="rId7"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5.gif"/><Relationship Id="rId4" Type="http://schemas.openxmlformats.org/officeDocument/2006/relationships/hyperlink" Target="&#1601;&#1610;&#1604;&#1605;&#1607;&#1575;&#1610;%20&#1570;&#1605;&#1608;&#1586;&#1588;&#1610;/&#1711;&#1586;&#1575;&#1585;&#1588;%20&#1605;&#1594;&#1575;&#1610;&#1585;&#1578;&#1607;&#1575;.web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1601;&#1610;&#1604;&#1605;&#1607;&#1575;&#1610;%20&#1570;&#1605;&#1608;&#1586;&#1588;&#1610;/&#1578;&#1594;&#1610;&#1610;&#1585;%20&#1608;&#1590;&#1593;&#1610;&#1578;%20&#1607;&#1575;&#1610;%20&#1604;&#1575;&#1586;&#1605;%20-%201.webm"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5.gif"/><Relationship Id="rId4" Type="http://schemas.openxmlformats.org/officeDocument/2006/relationships/hyperlink" Target="&#1601;&#1610;&#1604;&#1605;&#1607;&#1575;&#1610;%20&#1570;&#1605;&#1608;&#1586;&#1588;&#1610;/&#1578;&#1594;&#1610;&#1610;&#1585;%20&#1608;&#1590;&#1593;&#1610;&#1578;&#1607;&#1575;&#1610;%20&#1604;&#1575;&#1586;&#1605;%20-%202.web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hyperlink" Target="&#1601;&#1610;&#1604;&#1605;&#1607;&#1575;&#1610;%20&#1570;&#1605;&#1608;&#1586;&#1588;&#1610;/&#1575;&#1578;&#1605;&#1575;&#1605;%20&#1585;&#1601;&#1582;&#1608;&#1575;&#1606;&#1610;%20&#1608;%20&#1583;&#1585;&#1610;&#1575;&#1601;&#1578;%20&#1711;&#1586;&#1575;&#1585;&#1588;%20&#1606;&#1607;&#1575;&#1610;&#1610;.webm"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rgbClr val="FFF200"/>
            </a:gs>
            <a:gs pos="45000">
              <a:srgbClr val="FF7A00"/>
            </a:gs>
            <a:gs pos="0">
              <a:srgbClr val="FF0300"/>
            </a:gs>
            <a:gs pos="100000">
              <a:srgbClr val="4D0808"/>
            </a:gs>
          </a:gsLst>
          <a:lin ang="5400000" scaled="0"/>
          <a:tileRect r="-100000" b="-100000"/>
        </a:gradFill>
        <a:effectLst/>
      </p:bgPr>
    </p:bg>
    <p:spTree>
      <p:nvGrpSpPr>
        <p:cNvPr id="1" name=""/>
        <p:cNvGrpSpPr/>
        <p:nvPr/>
      </p:nvGrpSpPr>
      <p:grpSpPr>
        <a:xfrm>
          <a:off x="0" y="0"/>
          <a:ext cx="0" cy="0"/>
          <a:chOff x="0" y="0"/>
          <a:chExt cx="0" cy="0"/>
        </a:xfrm>
      </p:grpSpPr>
      <p:sp>
        <p:nvSpPr>
          <p:cNvPr id="6" name="Round Diagonal Corner Rectangle 5"/>
          <p:cNvSpPr/>
          <p:nvPr/>
        </p:nvSpPr>
        <p:spPr>
          <a:xfrm>
            <a:off x="928662" y="535761"/>
            <a:ext cx="7286676" cy="5786478"/>
          </a:xfrm>
          <a:prstGeom prst="round2DiagRect">
            <a:avLst>
              <a:gd name="adj1" fmla="val 26989"/>
              <a:gd name="adj2" fmla="val 0"/>
            </a:avLst>
          </a:prstGeom>
          <a:noFill/>
          <a:ln w="28575" cmpd="dbl">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7" name="Picture 6" descr="060.gif"/>
          <p:cNvPicPr>
            <a:picLocks noChangeAspect="1"/>
          </p:cNvPicPr>
          <p:nvPr/>
        </p:nvPicPr>
        <p:blipFill>
          <a:blip r:embed="rId2" cstate="print"/>
          <a:stretch>
            <a:fillRect/>
          </a:stretch>
        </p:blipFill>
        <p:spPr>
          <a:xfrm>
            <a:off x="2571972" y="1821357"/>
            <a:ext cx="3689160" cy="296538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50000"/>
              </a:lnSpc>
              <a:spcAft>
                <a:spcPts val="0"/>
              </a:spcAft>
            </a:pPr>
            <a:r>
              <a:rPr lang="ar-SA" sz="2000" b="1" dirty="0">
                <a:solidFill>
                  <a:srgbClr val="FF0000"/>
                </a:solidFill>
                <a:latin typeface="IranNastaliq" panose="02020505000000020003" pitchFamily="18" charset="0"/>
                <a:ea typeface="Calibri" panose="020F0502020204030204" pitchFamily="34" charset="0"/>
                <a:cs typeface="B Mitra" panose="00000400000000000000" pitchFamily="2" charset="-78"/>
              </a:rPr>
              <a:t>تجهیزات فنی موردنیاز براي اجراي فرايند رفخواني سيستمي عبارت‌اند </a:t>
            </a:r>
            <a:r>
              <a:rPr lang="ar-SA" sz="20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rPr>
              <a:t>از</a:t>
            </a:r>
            <a:endParaRPr lang="fa-IR" sz="20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r>
              <a:rPr lang="fa-IR" sz="2000" b="1" dirty="0">
                <a:cs typeface="B Zar" panose="00000400000000000000" pitchFamily="2" charset="-78"/>
              </a:rPr>
              <a:t>باركدخوان بي سيم:</a:t>
            </a:r>
          </a:p>
          <a:p>
            <a:pPr lvl="1" algn="just">
              <a:lnSpc>
                <a:spcPct val="150000"/>
              </a:lnSpc>
              <a:spcAft>
                <a:spcPts val="0"/>
              </a:spcAft>
            </a:pPr>
            <a:endParaRPr lang="fa-IR" sz="16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6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ar-SA" sz="2800" b="1" dirty="0">
                <a:solidFill>
                  <a:schemeClr val="bg1"/>
                </a:solidFill>
                <a:cs typeface="Zar" pitchFamily="2" charset="-78"/>
              </a:rPr>
              <a:t>الزامات و </a:t>
            </a:r>
            <a:r>
              <a:rPr lang="ar-SA" sz="2800" b="1" dirty="0" smtClean="0">
                <a:solidFill>
                  <a:schemeClr val="bg1"/>
                </a:solidFill>
                <a:cs typeface="Zar" pitchFamily="2" charset="-78"/>
              </a:rPr>
              <a:t>پ</a:t>
            </a:r>
            <a:r>
              <a:rPr lang="fa-IR" sz="2800" b="1" dirty="0" smtClean="0">
                <a:solidFill>
                  <a:schemeClr val="bg1"/>
                </a:solidFill>
                <a:cs typeface="Zar" pitchFamily="2" charset="-78"/>
              </a:rPr>
              <a:t>يش‌نيازهاي</a:t>
            </a:r>
            <a:r>
              <a:rPr lang="ar-SA" sz="2800" b="1" dirty="0" smtClean="0">
                <a:solidFill>
                  <a:schemeClr val="bg1"/>
                </a:solidFill>
                <a:cs typeface="Zar" pitchFamily="2" charset="-78"/>
              </a:rPr>
              <a:t> </a:t>
            </a:r>
            <a:r>
              <a:rPr lang="ar-SA" sz="2800" b="1" dirty="0">
                <a:solidFill>
                  <a:schemeClr val="bg1"/>
                </a:solidFill>
                <a:cs typeface="Zar" pitchFamily="2" charset="-78"/>
              </a:rPr>
              <a:t>رف‌خوانی</a:t>
            </a:r>
            <a:endParaRPr lang="fa-IR" sz="2800" b="1" dirty="0">
              <a:solidFill>
                <a:schemeClr val="bg1"/>
              </a:solidFill>
              <a:cs typeface="Zar" pitchFamily="2" charset="-78"/>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345" y="3274787"/>
            <a:ext cx="4687887"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1401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50000"/>
              </a:lnSpc>
              <a:spcAft>
                <a:spcPts val="0"/>
              </a:spcAft>
            </a:pPr>
            <a:r>
              <a:rPr lang="fa-IR" sz="20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rPr>
              <a:t>باركدخوان بي سيم</a:t>
            </a:r>
          </a:p>
          <a:p>
            <a:pPr lvl="1">
              <a:lnSpc>
                <a:spcPct val="90000"/>
              </a:lnSpc>
            </a:pPr>
            <a:r>
              <a:rPr lang="fa-IR" sz="2200" b="1" dirty="0">
                <a:cs typeface="B Zar" panose="00000400000000000000" pitchFamily="2" charset="-78"/>
              </a:rPr>
              <a:t>انواع باركدخوان:</a:t>
            </a:r>
          </a:p>
          <a:p>
            <a:pPr lvl="2">
              <a:lnSpc>
                <a:spcPct val="90000"/>
              </a:lnSpc>
            </a:pPr>
            <a:r>
              <a:rPr lang="fa-IR" sz="1800" b="1" dirty="0">
                <a:cs typeface="B Zar" panose="00000400000000000000" pitchFamily="2" charset="-78"/>
              </a:rPr>
              <a:t>باركدخوان بي سيم تك بعدي:</a:t>
            </a:r>
          </a:p>
          <a:p>
            <a:pPr lvl="2">
              <a:lnSpc>
                <a:spcPct val="90000"/>
              </a:lnSpc>
            </a:pPr>
            <a:r>
              <a:rPr lang="fa-IR" sz="1800" b="1" dirty="0">
                <a:cs typeface="B Zar" panose="00000400000000000000" pitchFamily="2" charset="-78"/>
              </a:rPr>
              <a:t>باركدخوان بي سيم دو بعدي</a:t>
            </a:r>
            <a:r>
              <a:rPr lang="fa-IR" sz="1800" b="1" dirty="0" smtClean="0">
                <a:cs typeface="B Zar" panose="00000400000000000000" pitchFamily="2" charset="-78"/>
              </a:rPr>
              <a:t>:</a:t>
            </a:r>
          </a:p>
          <a:p>
            <a:pPr lvl="3">
              <a:lnSpc>
                <a:spcPct val="90000"/>
              </a:lnSpc>
            </a:pPr>
            <a:r>
              <a:rPr lang="fa-IR" sz="1800" dirty="0" smtClean="0">
                <a:cs typeface="B Zar" panose="00000400000000000000" pitchFamily="2" charset="-78"/>
              </a:rPr>
              <a:t>قادر </a:t>
            </a:r>
            <a:r>
              <a:rPr lang="fa-IR" sz="1800" dirty="0">
                <a:cs typeface="B Zar" panose="00000400000000000000" pitchFamily="2" charset="-78"/>
              </a:rPr>
              <a:t>به خواندن هر دو نوع بارکد تک بعدی و 2 بعدی (مانند باركدهاي در قالب </a:t>
            </a:r>
            <a:r>
              <a:rPr lang="en-US" sz="1800" dirty="0">
                <a:cs typeface="B Zar" panose="00000400000000000000" pitchFamily="2" charset="-78"/>
              </a:rPr>
              <a:t>QR</a:t>
            </a:r>
            <a:r>
              <a:rPr lang="fa-IR" sz="1800" dirty="0">
                <a:cs typeface="B Zar" panose="00000400000000000000" pitchFamily="2" charset="-78"/>
              </a:rPr>
              <a:t>)  هستند. </a:t>
            </a:r>
            <a:endParaRPr lang="fa-IR" sz="1800" dirty="0" smtClean="0">
              <a:cs typeface="B Zar" panose="00000400000000000000" pitchFamily="2" charset="-78"/>
            </a:endParaRPr>
          </a:p>
          <a:p>
            <a:pPr lvl="3">
              <a:lnSpc>
                <a:spcPct val="90000"/>
              </a:lnSpc>
            </a:pPr>
            <a:r>
              <a:rPr lang="fa-IR" sz="1800" dirty="0" smtClean="0">
                <a:cs typeface="B Zar" panose="00000400000000000000" pitchFamily="2" charset="-78"/>
              </a:rPr>
              <a:t>جهت </a:t>
            </a:r>
            <a:r>
              <a:rPr lang="fa-IR" sz="1800" dirty="0">
                <a:cs typeface="B Zar" panose="00000400000000000000" pitchFamily="2" charset="-78"/>
              </a:rPr>
              <a:t>بارکد در خواندن آن بی‌تأثیر است و ازهرجهتی می‌توان بارکد را خواند. </a:t>
            </a:r>
            <a:endParaRPr lang="fa-IR" sz="1800" dirty="0" smtClean="0">
              <a:cs typeface="B Zar" panose="00000400000000000000" pitchFamily="2" charset="-78"/>
            </a:endParaRPr>
          </a:p>
          <a:p>
            <a:pPr lvl="3">
              <a:lnSpc>
                <a:spcPct val="90000"/>
              </a:lnSpc>
            </a:pPr>
            <a:r>
              <a:rPr lang="fa-IR" sz="1800" dirty="0" smtClean="0">
                <a:cs typeface="B Zar" panose="00000400000000000000" pitchFamily="2" charset="-78"/>
              </a:rPr>
              <a:t>محدوده </a:t>
            </a:r>
            <a:r>
              <a:rPr lang="fa-IR" sz="1800" dirty="0">
                <a:cs typeface="B Zar" panose="00000400000000000000" pitchFamily="2" charset="-78"/>
              </a:rPr>
              <a:t>و پوشش وسیع‌تری را </a:t>
            </a:r>
            <a:r>
              <a:rPr lang="fa-IR" sz="1800" dirty="0" smtClean="0">
                <a:cs typeface="B Zar" panose="00000400000000000000" pitchFamily="2" charset="-78"/>
              </a:rPr>
              <a:t>اسكن می‌کنند.</a:t>
            </a:r>
          </a:p>
          <a:p>
            <a:pPr lvl="3">
              <a:lnSpc>
                <a:spcPct val="90000"/>
              </a:lnSpc>
            </a:pPr>
            <a:r>
              <a:rPr lang="fa-IR" sz="1800" dirty="0" smtClean="0">
                <a:cs typeface="B Zar" panose="00000400000000000000" pitchFamily="2" charset="-78"/>
              </a:rPr>
              <a:t>ممكن </a:t>
            </a:r>
            <a:r>
              <a:rPr lang="fa-IR" sz="1800" dirty="0">
                <a:cs typeface="B Zar" panose="00000400000000000000" pitchFamily="2" charset="-78"/>
              </a:rPr>
              <a:t>است در هنگام اسكن باركدهاي كتاب، باركد شابك كتاب و ساير باركدهاي متفرقه در محدوده اسكن باركدخوان دوبعدي قرار گيرد. در اين حالت، باركد كتاب قابل اسكن و خوانش </a:t>
            </a:r>
            <a:r>
              <a:rPr lang="fa-IR" sz="1800" dirty="0" smtClean="0">
                <a:cs typeface="B Zar" panose="00000400000000000000" pitchFamily="2" charset="-78"/>
              </a:rPr>
              <a:t>نخواهد </a:t>
            </a:r>
            <a:r>
              <a:rPr lang="fa-IR" sz="1800" dirty="0">
                <a:cs typeface="B Zar" panose="00000400000000000000" pitchFamily="2" charset="-78"/>
              </a:rPr>
              <a:t>بود. </a:t>
            </a:r>
            <a:endParaRPr lang="fa-IR" sz="1800" dirty="0" smtClean="0">
              <a:cs typeface="B Zar" panose="00000400000000000000" pitchFamily="2" charset="-78"/>
            </a:endParaRPr>
          </a:p>
          <a:p>
            <a:pPr lvl="3">
              <a:lnSpc>
                <a:spcPct val="90000"/>
              </a:lnSpc>
            </a:pPr>
            <a:r>
              <a:rPr lang="fa-IR" sz="1800" dirty="0">
                <a:cs typeface="B Zar" panose="00000400000000000000" pitchFamily="2" charset="-78"/>
              </a:rPr>
              <a:t>راه‌حل رفع اين مسئله، پوشاندن ساير باركدهاي متفرقه و شابك كتاب با دست يا كاغذ است </a:t>
            </a:r>
          </a:p>
          <a:p>
            <a:pPr lvl="1" algn="just">
              <a:lnSpc>
                <a:spcPct val="150000"/>
              </a:lnSpc>
              <a:spcAft>
                <a:spcPts val="0"/>
              </a:spcAft>
            </a:pPr>
            <a:endParaRPr lang="fa-IR" sz="16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6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ar-SA" sz="2800" b="1" dirty="0">
                <a:solidFill>
                  <a:schemeClr val="bg1"/>
                </a:solidFill>
                <a:cs typeface="Zar" pitchFamily="2" charset="-78"/>
              </a:rPr>
              <a:t>الزامات و </a:t>
            </a:r>
            <a:r>
              <a:rPr lang="ar-SA" sz="2800" b="1" dirty="0" smtClean="0">
                <a:solidFill>
                  <a:schemeClr val="bg1"/>
                </a:solidFill>
                <a:cs typeface="Zar" pitchFamily="2" charset="-78"/>
              </a:rPr>
              <a:t>پ</a:t>
            </a:r>
            <a:r>
              <a:rPr lang="fa-IR" sz="2800" b="1" dirty="0" smtClean="0">
                <a:solidFill>
                  <a:schemeClr val="bg1"/>
                </a:solidFill>
                <a:cs typeface="Zar" pitchFamily="2" charset="-78"/>
              </a:rPr>
              <a:t>يش‌نيازهاي</a:t>
            </a:r>
            <a:r>
              <a:rPr lang="ar-SA" sz="2800" b="1" dirty="0" smtClean="0">
                <a:solidFill>
                  <a:schemeClr val="bg1"/>
                </a:solidFill>
                <a:cs typeface="Zar" pitchFamily="2" charset="-78"/>
              </a:rPr>
              <a:t> </a:t>
            </a:r>
            <a:r>
              <a:rPr lang="ar-SA" sz="2800" b="1" dirty="0">
                <a:solidFill>
                  <a:schemeClr val="bg1"/>
                </a:solidFill>
                <a:cs typeface="Zar" pitchFamily="2" charset="-78"/>
              </a:rPr>
              <a:t>رف‌خوانی</a:t>
            </a:r>
            <a:endParaRPr lang="fa-IR" sz="2800" b="1" dirty="0">
              <a:solidFill>
                <a:schemeClr val="bg1"/>
              </a:solidFill>
              <a:cs typeface="Zar" pitchFamily="2" charset="-78"/>
            </a:endParaRPr>
          </a:p>
        </p:txBody>
      </p:sp>
    </p:spTree>
    <p:extLst>
      <p:ext uri="{BB962C8B-B14F-4D97-AF65-F5344CB8AC3E}">
        <p14:creationId xmlns:p14="http://schemas.microsoft.com/office/powerpoint/2010/main" val="182700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fontScale="92500" lnSpcReduction="10000"/>
          </a:bodyPr>
          <a:lstStyle/>
          <a:p>
            <a:pPr algn="just">
              <a:lnSpc>
                <a:spcPct val="160000"/>
              </a:lnSpc>
              <a:spcAft>
                <a:spcPts val="0"/>
              </a:spcAft>
            </a:pPr>
            <a:r>
              <a:rPr lang="fa-IR" sz="2200" b="1" dirty="0">
                <a:solidFill>
                  <a:srgbClr val="FF0000"/>
                </a:solidFill>
                <a:latin typeface="IranNastaliq" panose="02020505000000020003" pitchFamily="18" charset="0"/>
                <a:ea typeface="Calibri" panose="020F0502020204030204" pitchFamily="34" charset="0"/>
                <a:cs typeface="B Mitra" panose="00000400000000000000" pitchFamily="2" charset="-78"/>
              </a:rPr>
              <a:t>باركدخوان بي سيم</a:t>
            </a:r>
          </a:p>
          <a:p>
            <a:pPr lvl="1"/>
            <a:r>
              <a:rPr lang="ar-SA" sz="2400" dirty="0">
                <a:cs typeface="B Zar" panose="00000400000000000000" pitchFamily="2" charset="-78"/>
              </a:rPr>
              <a:t>دستگاه‌های باركدخوان بايد به طور كامل شارژ شده باشند تا به دليل خاموش شدن آن‌ها وقفه‌اي در سياهه‌برداري مجموعه كتابخانه، صورت نگيرد</a:t>
            </a:r>
            <a:r>
              <a:rPr lang="ar-SA" sz="2400" dirty="0" smtClean="0">
                <a:cs typeface="B Zar" panose="00000400000000000000" pitchFamily="2" charset="-78"/>
              </a:rPr>
              <a:t>.</a:t>
            </a:r>
            <a:endParaRPr lang="fa-IR" sz="2400" dirty="0" smtClean="0">
              <a:cs typeface="B Zar" panose="00000400000000000000" pitchFamily="2" charset="-78"/>
            </a:endParaRPr>
          </a:p>
          <a:p>
            <a:pPr lvl="1"/>
            <a:endParaRPr lang="en-US" sz="2400" dirty="0">
              <a:cs typeface="B Zar" panose="00000400000000000000" pitchFamily="2" charset="-78"/>
            </a:endParaRPr>
          </a:p>
          <a:p>
            <a:pPr lvl="1"/>
            <a:r>
              <a:rPr lang="ar-SA" sz="2400" dirty="0">
                <a:cs typeface="B Zar" panose="00000400000000000000" pitchFamily="2" charset="-78"/>
              </a:rPr>
              <a:t>بعد از اتمام سياهه‌برداري در يك كتابخانه، بايد دستگاه در طول شب شارژ شود و سپس در اختيار كتابخانه بعدي قرار گيرد</a:t>
            </a:r>
            <a:r>
              <a:rPr lang="ar-SA" sz="2400" dirty="0" smtClean="0">
                <a:cs typeface="B Zar" panose="00000400000000000000" pitchFamily="2" charset="-78"/>
              </a:rPr>
              <a:t>.</a:t>
            </a:r>
            <a:endParaRPr lang="fa-IR" sz="2400" dirty="0" smtClean="0">
              <a:cs typeface="B Zar" panose="00000400000000000000" pitchFamily="2" charset="-78"/>
            </a:endParaRPr>
          </a:p>
          <a:p>
            <a:pPr lvl="1"/>
            <a:endParaRPr lang="en-US" sz="2400" dirty="0">
              <a:cs typeface="B Zar" panose="00000400000000000000" pitchFamily="2" charset="-78"/>
            </a:endParaRPr>
          </a:p>
          <a:p>
            <a:pPr lvl="1"/>
            <a:r>
              <a:rPr lang="ar-SA" sz="2400" dirty="0">
                <a:cs typeface="B Zar" panose="00000400000000000000" pitchFamily="2" charset="-78"/>
              </a:rPr>
              <a:t>كارشناسان ستادي استان (رئيس اداره،  كارشناس مسئول و كارشناس امور كتابخانه‌ها) به همراه رئيس اداره شهرستان و مسئولين بايد در خصوص زمان‌بندی تقسيم باركدخوان ها و توزيع آن‌ها در سطح کتابخانه‌های شهرستان هماهنگي لازم را به نحوي اتخاذ كنند تا فرايند رفخواني در طول مدتي كه در نظر گرفته‌شده برگزار شود.</a:t>
            </a:r>
            <a:endParaRPr lang="en-US" sz="2400" dirty="0">
              <a:cs typeface="B Zar" panose="00000400000000000000" pitchFamily="2" charset="-78"/>
            </a:endParaRPr>
          </a:p>
          <a:p>
            <a:pPr lvl="1" algn="just">
              <a:lnSpc>
                <a:spcPct val="150000"/>
              </a:lnSpc>
              <a:spcAft>
                <a:spcPts val="0"/>
              </a:spcAft>
            </a:pPr>
            <a:endParaRPr lang="fa-IR" sz="1800" b="1" dirty="0"/>
          </a:p>
          <a:p>
            <a:pPr lvl="1" algn="just">
              <a:lnSpc>
                <a:spcPct val="150000"/>
              </a:lnSpc>
              <a:spcAft>
                <a:spcPts val="0"/>
              </a:spcAft>
            </a:pPr>
            <a:endParaRPr lang="fa-IR" sz="16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6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ar-SA" sz="2800" b="1" dirty="0">
                <a:solidFill>
                  <a:schemeClr val="bg1"/>
                </a:solidFill>
                <a:cs typeface="Zar" pitchFamily="2" charset="-78"/>
              </a:rPr>
              <a:t>الزامات و </a:t>
            </a:r>
            <a:r>
              <a:rPr lang="ar-SA" sz="2800" b="1" dirty="0" smtClean="0">
                <a:solidFill>
                  <a:schemeClr val="bg1"/>
                </a:solidFill>
                <a:cs typeface="Zar" pitchFamily="2" charset="-78"/>
              </a:rPr>
              <a:t>پ</a:t>
            </a:r>
            <a:r>
              <a:rPr lang="fa-IR" sz="2800" b="1" dirty="0" smtClean="0">
                <a:solidFill>
                  <a:schemeClr val="bg1"/>
                </a:solidFill>
                <a:cs typeface="Zar" pitchFamily="2" charset="-78"/>
              </a:rPr>
              <a:t>يش‌نيازهاي</a:t>
            </a:r>
            <a:r>
              <a:rPr lang="ar-SA" sz="2800" b="1" dirty="0" smtClean="0">
                <a:solidFill>
                  <a:schemeClr val="bg1"/>
                </a:solidFill>
                <a:cs typeface="Zar" pitchFamily="2" charset="-78"/>
              </a:rPr>
              <a:t> </a:t>
            </a:r>
            <a:r>
              <a:rPr lang="ar-SA" sz="2800" b="1" dirty="0">
                <a:solidFill>
                  <a:schemeClr val="bg1"/>
                </a:solidFill>
                <a:cs typeface="Zar" pitchFamily="2" charset="-78"/>
              </a:rPr>
              <a:t>رف‌خوانی</a:t>
            </a:r>
            <a:endParaRPr lang="fa-IR" sz="2800" b="1" dirty="0">
              <a:solidFill>
                <a:schemeClr val="bg1"/>
              </a:solidFill>
              <a:cs typeface="Zar" pitchFamily="2" charset="-78"/>
            </a:endParaRPr>
          </a:p>
        </p:txBody>
      </p:sp>
    </p:spTree>
    <p:extLst>
      <p:ext uri="{BB962C8B-B14F-4D97-AF65-F5344CB8AC3E}">
        <p14:creationId xmlns:p14="http://schemas.microsoft.com/office/powerpoint/2010/main" val="2433986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60000"/>
              </a:lnSpc>
              <a:spcAft>
                <a:spcPts val="0"/>
              </a:spcAft>
            </a:pPr>
            <a:r>
              <a:rPr lang="fa-IR" sz="2200" b="1" dirty="0">
                <a:solidFill>
                  <a:srgbClr val="FF0000"/>
                </a:solidFill>
                <a:latin typeface="IranNastaliq" panose="02020505000000020003" pitchFamily="18" charset="0"/>
                <a:ea typeface="Calibri" panose="020F0502020204030204" pitchFamily="34" charset="0"/>
                <a:cs typeface="B Mitra" panose="00000400000000000000" pitchFamily="2" charset="-78"/>
              </a:rPr>
              <a:t>باركدخوان بي سيم</a:t>
            </a:r>
          </a:p>
          <a:p>
            <a:pPr lvl="1" algn="just">
              <a:lnSpc>
                <a:spcPct val="150000"/>
              </a:lnSpc>
              <a:spcAft>
                <a:spcPts val="0"/>
              </a:spcAft>
            </a:pPr>
            <a:endParaRPr lang="fa-IR" sz="1800" b="1" dirty="0"/>
          </a:p>
          <a:p>
            <a:pPr lvl="1" algn="just">
              <a:lnSpc>
                <a:spcPct val="150000"/>
              </a:lnSpc>
              <a:spcAft>
                <a:spcPts val="0"/>
              </a:spcAft>
            </a:pPr>
            <a:endParaRPr lang="fa-IR" sz="16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6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ar-SA" sz="2800" b="1" dirty="0">
                <a:solidFill>
                  <a:schemeClr val="bg1"/>
                </a:solidFill>
                <a:cs typeface="Zar" pitchFamily="2" charset="-78"/>
              </a:rPr>
              <a:t>الزامات و </a:t>
            </a:r>
            <a:r>
              <a:rPr lang="ar-SA" sz="2800" b="1" dirty="0" smtClean="0">
                <a:solidFill>
                  <a:schemeClr val="bg1"/>
                </a:solidFill>
                <a:cs typeface="Zar" pitchFamily="2" charset="-78"/>
              </a:rPr>
              <a:t>پ</a:t>
            </a:r>
            <a:r>
              <a:rPr lang="fa-IR" sz="2800" b="1" dirty="0" smtClean="0">
                <a:solidFill>
                  <a:schemeClr val="bg1"/>
                </a:solidFill>
                <a:cs typeface="Zar" pitchFamily="2" charset="-78"/>
              </a:rPr>
              <a:t>يش‌نيازهاي</a:t>
            </a:r>
            <a:r>
              <a:rPr lang="ar-SA" sz="2800" b="1" dirty="0" smtClean="0">
                <a:solidFill>
                  <a:schemeClr val="bg1"/>
                </a:solidFill>
                <a:cs typeface="Zar" pitchFamily="2" charset="-78"/>
              </a:rPr>
              <a:t> </a:t>
            </a:r>
            <a:r>
              <a:rPr lang="ar-SA" sz="2800" b="1" dirty="0">
                <a:solidFill>
                  <a:schemeClr val="bg1"/>
                </a:solidFill>
                <a:cs typeface="Zar" pitchFamily="2" charset="-78"/>
              </a:rPr>
              <a:t>رف‌خوانی</a:t>
            </a:r>
            <a:endParaRPr lang="fa-IR" sz="2800" b="1" dirty="0">
              <a:solidFill>
                <a:schemeClr val="bg1"/>
              </a:solidFill>
              <a:cs typeface="Zar" pitchFamily="2" charset="-78"/>
            </a:endParaRPr>
          </a:p>
        </p:txBody>
      </p:sp>
      <p:pic>
        <p:nvPicPr>
          <p:cNvPr id="5" name="Picture 4" descr="E:\اداره کل\جلسه آموزشي رفخواني براي كارشناسان\تصاوير\unnamed (1).jpg"/>
          <p:cNvPicPr/>
          <p:nvPr/>
        </p:nvPicPr>
        <p:blipFill>
          <a:blip r:embed="rId4">
            <a:extLst>
              <a:ext uri="{28A0092B-C50C-407E-A947-70E740481C1C}">
                <a14:useLocalDpi xmlns:a14="http://schemas.microsoft.com/office/drawing/2010/main" val="0"/>
              </a:ext>
            </a:extLst>
          </a:blip>
          <a:srcRect/>
          <a:stretch>
            <a:fillRect/>
          </a:stretch>
        </p:blipFill>
        <p:spPr bwMode="auto">
          <a:xfrm>
            <a:off x="2870977" y="2107123"/>
            <a:ext cx="2808312" cy="3960440"/>
          </a:xfrm>
          <a:prstGeom prst="rect">
            <a:avLst/>
          </a:prstGeom>
          <a:noFill/>
          <a:ln>
            <a:noFill/>
          </a:ln>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037" y="2107123"/>
            <a:ext cx="3273313" cy="245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2838" y="4561466"/>
            <a:ext cx="2427575" cy="18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6182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fontScale="77500" lnSpcReduction="20000"/>
          </a:bodyPr>
          <a:lstStyle/>
          <a:p>
            <a:pPr algn="just">
              <a:lnSpc>
                <a:spcPct val="180000"/>
              </a:lnSpc>
              <a:spcAft>
                <a:spcPts val="0"/>
              </a:spcAft>
            </a:pPr>
            <a:r>
              <a:rPr lang="fa-IR" sz="3000" b="1" dirty="0">
                <a:solidFill>
                  <a:srgbClr val="FF0000"/>
                </a:solidFill>
                <a:latin typeface="IranNastaliq" panose="02020505000000020003" pitchFamily="18" charset="0"/>
                <a:ea typeface="Calibri" panose="020F0502020204030204" pitchFamily="34" charset="0"/>
                <a:cs typeface="B Mitra" panose="00000400000000000000" pitchFamily="2" charset="-78"/>
              </a:rPr>
              <a:t>آماده سازي نيروي انساني و اطلاع رساني به اعضاء</a:t>
            </a:r>
          </a:p>
          <a:p>
            <a:pPr lvl="1">
              <a:lnSpc>
                <a:spcPct val="110000"/>
              </a:lnSpc>
            </a:pPr>
            <a:r>
              <a:rPr lang="ar-SA" dirty="0" smtClean="0">
                <a:cs typeface="B Zar" panose="00000400000000000000" pitchFamily="2" charset="-78"/>
              </a:rPr>
              <a:t>حداقل </a:t>
            </a:r>
            <a:r>
              <a:rPr lang="ar-SA" dirty="0">
                <a:cs typeface="B Zar" panose="00000400000000000000" pitchFamily="2" charset="-78"/>
              </a:rPr>
              <a:t>نيروي انساني موردنیاز براي سياهه‌برداري منابع كتابخانه 2 نفر است. يك نفر مسئول اسكن باركد کتاب‌ها و يك نفر مسئول بررسي صحت و درستي ثبت باركد در نرم‌افزار اكسل خواهد بود</a:t>
            </a:r>
            <a:r>
              <a:rPr lang="ar-SA" dirty="0" smtClean="0">
                <a:cs typeface="B Zar" panose="00000400000000000000" pitchFamily="2" charset="-78"/>
              </a:rPr>
              <a:t>.</a:t>
            </a:r>
            <a:endParaRPr lang="fa-IR" dirty="0" smtClean="0">
              <a:cs typeface="B Zar" panose="00000400000000000000" pitchFamily="2" charset="-78"/>
            </a:endParaRPr>
          </a:p>
          <a:p>
            <a:pPr lvl="1">
              <a:lnSpc>
                <a:spcPct val="110000"/>
              </a:lnSpc>
            </a:pPr>
            <a:endParaRPr lang="en-US" dirty="0">
              <a:cs typeface="B Zar" panose="00000400000000000000" pitchFamily="2" charset="-78"/>
            </a:endParaRPr>
          </a:p>
          <a:p>
            <a:pPr lvl="1">
              <a:lnSpc>
                <a:spcPct val="110000"/>
              </a:lnSpc>
            </a:pPr>
            <a:r>
              <a:rPr lang="ar-SA" dirty="0">
                <a:cs typeface="B Zar" panose="00000400000000000000" pitchFamily="2" charset="-78"/>
              </a:rPr>
              <a:t>بخش امانت كتابخانه بايد در ايام سياهه‌برداري تعطيل باشد؛ به‌عبارت‌دیگر، امانت كتاب به‌هیچ‌وجه در ايام سياهه‌برداري و اسكن باركد کتاب‌ها مجاز نيست</a:t>
            </a:r>
            <a:r>
              <a:rPr lang="ar-SA" dirty="0" smtClean="0">
                <a:cs typeface="B Zar" panose="00000400000000000000" pitchFamily="2" charset="-78"/>
              </a:rPr>
              <a:t>.</a:t>
            </a:r>
            <a:endParaRPr lang="fa-IR" dirty="0" smtClean="0">
              <a:cs typeface="B Zar" panose="00000400000000000000" pitchFamily="2" charset="-78"/>
            </a:endParaRPr>
          </a:p>
          <a:p>
            <a:pPr lvl="1">
              <a:lnSpc>
                <a:spcPct val="110000"/>
              </a:lnSpc>
            </a:pPr>
            <a:endParaRPr lang="en-US" dirty="0">
              <a:cs typeface="B Zar" panose="00000400000000000000" pitchFamily="2" charset="-78"/>
            </a:endParaRPr>
          </a:p>
          <a:p>
            <a:pPr lvl="1">
              <a:lnSpc>
                <a:spcPct val="110000"/>
              </a:lnSpc>
            </a:pPr>
            <a:r>
              <a:rPr lang="ar-SA" dirty="0">
                <a:cs typeface="B Zar" panose="00000400000000000000" pitchFamily="2" charset="-78"/>
              </a:rPr>
              <a:t>امكان بازگرداندن کتاب‌های بازگشتي كماكان وجود دارد. به‌عبارت‌دیگر، اعضا بايد درموعد مقرر کتاب‌های خود را در ايام سياهه‌برداري به كتابخانه بازگردانند تا مشمول جريمه ديركرد نشوند.</a:t>
            </a:r>
            <a:endParaRPr lang="fa-IR" dirty="0">
              <a:cs typeface="B Zar" panose="00000400000000000000" pitchFamily="2" charset="-78"/>
            </a:endParaRPr>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ar-SA" sz="2800" b="1" dirty="0">
                <a:solidFill>
                  <a:schemeClr val="bg1"/>
                </a:solidFill>
                <a:cs typeface="Zar" pitchFamily="2" charset="-78"/>
              </a:rPr>
              <a:t>الزامات و </a:t>
            </a:r>
            <a:r>
              <a:rPr lang="ar-SA" sz="2800" b="1" dirty="0" smtClean="0">
                <a:solidFill>
                  <a:schemeClr val="bg1"/>
                </a:solidFill>
                <a:cs typeface="Zar" pitchFamily="2" charset="-78"/>
              </a:rPr>
              <a:t>پ</a:t>
            </a:r>
            <a:r>
              <a:rPr lang="fa-IR" sz="2800" b="1" dirty="0" smtClean="0">
                <a:solidFill>
                  <a:schemeClr val="bg1"/>
                </a:solidFill>
                <a:cs typeface="Zar" pitchFamily="2" charset="-78"/>
              </a:rPr>
              <a:t>يش‌نيازهاي</a:t>
            </a:r>
            <a:r>
              <a:rPr lang="ar-SA" sz="2800" b="1" dirty="0" smtClean="0">
                <a:solidFill>
                  <a:schemeClr val="bg1"/>
                </a:solidFill>
                <a:cs typeface="Zar" pitchFamily="2" charset="-78"/>
              </a:rPr>
              <a:t> </a:t>
            </a:r>
            <a:r>
              <a:rPr lang="ar-SA" sz="2800" b="1" dirty="0">
                <a:solidFill>
                  <a:schemeClr val="bg1"/>
                </a:solidFill>
                <a:cs typeface="Zar" pitchFamily="2" charset="-78"/>
              </a:rPr>
              <a:t>رف‌خوانی</a:t>
            </a:r>
            <a:endParaRPr lang="fa-IR" sz="2800" b="1" dirty="0">
              <a:solidFill>
                <a:schemeClr val="bg1"/>
              </a:solidFill>
              <a:cs typeface="Zar" pitchFamily="2" charset="-78"/>
            </a:endParaRPr>
          </a:p>
        </p:txBody>
      </p:sp>
    </p:spTree>
    <p:extLst>
      <p:ext uri="{BB962C8B-B14F-4D97-AF65-F5344CB8AC3E}">
        <p14:creationId xmlns:p14="http://schemas.microsoft.com/office/powerpoint/2010/main" val="69880263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60000"/>
              </a:lnSpc>
              <a:spcAft>
                <a:spcPts val="0"/>
              </a:spcAft>
            </a:pPr>
            <a:r>
              <a:rPr lang="fa-IR" sz="23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rPr>
              <a:t>آماده سازي نيروي انساني و اطلاع رساني به اعضاء</a:t>
            </a:r>
            <a:endParaRPr lang="fa-IR" sz="23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90000"/>
              </a:lnSpc>
            </a:pPr>
            <a:r>
              <a:rPr lang="ar-SA" sz="2200" dirty="0">
                <a:cs typeface="B Zar" panose="00000400000000000000" pitchFamily="2" charset="-78"/>
              </a:rPr>
              <a:t>لازم است با درج اطلاعیه‌ای همانند نمونه زير، در خصوص رفخواني به اعضاء اطلاع‌رسانی شود. از اين اطلاعيه يك نسخه در درب ورودي كتابخانه، يك نسخه در تابلوي اعلانات و يك نسخه در ميز امانت به‌نحوی‌که قابل‌رؤیت براي مراجعان و اعضاء باشد قرار داده شود.</a:t>
            </a:r>
            <a:endParaRPr lang="en-US" sz="2200" dirty="0">
              <a:cs typeface="B Zar" panose="00000400000000000000" pitchFamily="2" charset="-78"/>
            </a:endParaRPr>
          </a:p>
          <a:p>
            <a:pPr lvl="1" algn="just">
              <a:lnSpc>
                <a:spcPct val="150000"/>
              </a:lnSpc>
              <a:spcAft>
                <a:spcPts val="0"/>
              </a:spcAft>
            </a:pPr>
            <a:endParaRPr lang="fa-IR" sz="1800" b="1" dirty="0"/>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ar-SA" sz="2800" b="1" dirty="0">
                <a:solidFill>
                  <a:schemeClr val="bg1"/>
                </a:solidFill>
                <a:cs typeface="Zar" pitchFamily="2" charset="-78"/>
              </a:rPr>
              <a:t>الزامات و </a:t>
            </a:r>
            <a:r>
              <a:rPr lang="ar-SA" sz="2800" b="1" dirty="0" smtClean="0">
                <a:solidFill>
                  <a:schemeClr val="bg1"/>
                </a:solidFill>
                <a:cs typeface="Zar" pitchFamily="2" charset="-78"/>
              </a:rPr>
              <a:t>پ</a:t>
            </a:r>
            <a:r>
              <a:rPr lang="fa-IR" sz="2800" b="1" dirty="0" smtClean="0">
                <a:solidFill>
                  <a:schemeClr val="bg1"/>
                </a:solidFill>
                <a:cs typeface="Zar" pitchFamily="2" charset="-78"/>
              </a:rPr>
              <a:t>يش‌نيازهاي</a:t>
            </a:r>
            <a:r>
              <a:rPr lang="ar-SA" sz="2800" b="1" dirty="0" smtClean="0">
                <a:solidFill>
                  <a:schemeClr val="bg1"/>
                </a:solidFill>
                <a:cs typeface="Zar" pitchFamily="2" charset="-78"/>
              </a:rPr>
              <a:t> </a:t>
            </a:r>
            <a:r>
              <a:rPr lang="ar-SA" sz="2800" b="1" dirty="0">
                <a:solidFill>
                  <a:schemeClr val="bg1"/>
                </a:solidFill>
                <a:cs typeface="Zar" pitchFamily="2" charset="-78"/>
              </a:rPr>
              <a:t>رف‌خوانی</a:t>
            </a:r>
            <a:endParaRPr lang="fa-IR" sz="2800" b="1" dirty="0">
              <a:solidFill>
                <a:schemeClr val="bg1"/>
              </a:solidFill>
              <a:cs typeface="Zar" pitchFamily="2" charset="-78"/>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947" y="4017933"/>
            <a:ext cx="6321979" cy="213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636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142852"/>
            <a:ext cx="1428760" cy="1821395"/>
          </a:xfrm>
          <a:prstGeom prst="rect">
            <a:avLst/>
          </a:prstGeom>
          <a:noFill/>
        </p:spPr>
      </p:pic>
      <p:sp>
        <p:nvSpPr>
          <p:cNvPr id="5" name="Rounded Rectangle 4"/>
          <p:cNvSpPr/>
          <p:nvPr/>
        </p:nvSpPr>
        <p:spPr>
          <a:xfrm>
            <a:off x="2571736" y="428604"/>
            <a:ext cx="6286544" cy="1071570"/>
          </a:xfrm>
          <a:prstGeom prst="roundRect">
            <a:avLst/>
          </a:prstGeom>
          <a:noFill/>
          <a:ln>
            <a:no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smtClean="0">
                <a:solidFill>
                  <a:schemeClr val="bg1"/>
                </a:solidFill>
                <a:cs typeface="Zar" pitchFamily="2" charset="-78"/>
              </a:rPr>
              <a:t>مراحل رفخواني در سامانه مديريت</a:t>
            </a:r>
            <a:endParaRPr lang="fa-IR" sz="2800" b="1" dirty="0">
              <a:solidFill>
                <a:schemeClr val="bg1"/>
              </a:solidFill>
              <a:cs typeface="Zar" pitchFamily="2" charset="-78"/>
            </a:endParaRP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444" y="1964247"/>
            <a:ext cx="5809848" cy="444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60000"/>
              </a:lnSpc>
              <a:spcAft>
                <a:spcPts val="0"/>
              </a:spcAft>
            </a:pPr>
            <a:r>
              <a:rPr lang="fa-IR" sz="20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rPr>
              <a:t>گام اول: </a:t>
            </a:r>
            <a:r>
              <a:rPr lang="fa-IR" sz="2000" b="1" dirty="0">
                <a:latin typeface="IranNastaliq" panose="02020505000000020003" pitchFamily="18" charset="0"/>
                <a:ea typeface="Calibri" panose="020F0502020204030204" pitchFamily="34" charset="0"/>
                <a:cs typeface="B Mitra" panose="00000400000000000000" pitchFamily="2" charset="-78"/>
              </a:rPr>
              <a:t>ايجاد فايل متني در قالب نرم افزار اكسل يا </a:t>
            </a:r>
            <a:r>
              <a:rPr lang="en-US" sz="2000" dirty="0">
                <a:latin typeface="Times New Roman" panose="02020603050405020304" pitchFamily="18" charset="0"/>
                <a:ea typeface="Calibri" panose="020F0502020204030204" pitchFamily="34" charset="0"/>
                <a:cs typeface="Times New Roman" panose="02020603050405020304" pitchFamily="18" charset="0"/>
              </a:rPr>
              <a:t>notepad</a:t>
            </a:r>
            <a:r>
              <a:rPr lang="fa-IR" sz="2000" b="1" dirty="0">
                <a:latin typeface="IranNastaliq" panose="02020505000000020003" pitchFamily="18" charset="0"/>
                <a:ea typeface="Calibri" panose="020F0502020204030204" pitchFamily="34" charset="0"/>
                <a:cs typeface="B Mitra" panose="00000400000000000000" pitchFamily="2" charset="-78"/>
              </a:rPr>
              <a:t> </a:t>
            </a:r>
            <a:r>
              <a:rPr lang="fa-IR" sz="2000" b="1" dirty="0" smtClean="0">
                <a:latin typeface="IranNastaliq" panose="02020505000000020003" pitchFamily="18" charset="0"/>
                <a:ea typeface="Calibri" panose="020F0502020204030204" pitchFamily="34" charset="0"/>
                <a:cs typeface="B Mitra" panose="00000400000000000000" pitchFamily="2" charset="-78"/>
              </a:rPr>
              <a:t>ويندوز و تغيير نام فايل ايجاد شده به نام بخشي كه قرار است منابع آن سياهه برداري (با باركدخوان اسكن) شود.</a:t>
            </a:r>
          </a:p>
          <a:p>
            <a:pPr algn="just">
              <a:lnSpc>
                <a:spcPct val="160000"/>
              </a:lnSpc>
              <a:spcAft>
                <a:spcPts val="0"/>
              </a:spcAft>
            </a:pPr>
            <a:endParaRPr lang="fa-IR" sz="23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800" b="1" dirty="0"/>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a:solidFill>
                  <a:schemeClr val="bg1"/>
                </a:solidFill>
                <a:cs typeface="Zar" pitchFamily="2" charset="-78"/>
              </a:rPr>
              <a:t>مراحل رفخواني در سامانه مديريت</a:t>
            </a:r>
          </a:p>
        </p:txBody>
      </p:sp>
      <p:pic>
        <p:nvPicPr>
          <p:cNvPr id="7" name="Picture 6"/>
          <p:cNvPicPr/>
          <p:nvPr/>
        </p:nvPicPr>
        <p:blipFill rotWithShape="1">
          <a:blip r:embed="rId4"/>
          <a:srcRect b="9486"/>
          <a:stretch/>
        </p:blipFill>
        <p:spPr bwMode="auto">
          <a:xfrm>
            <a:off x="2771800" y="3007873"/>
            <a:ext cx="3915410" cy="2322195"/>
          </a:xfrm>
          <a:prstGeom prst="rect">
            <a:avLst/>
          </a:prstGeom>
          <a:ln>
            <a:noFill/>
          </a:ln>
          <a:extLst>
            <a:ext uri="{53640926-AAD7-44D8-BBD7-CCE9431645EC}">
              <a14:shadowObscured xmlns:a14="http://schemas.microsoft.com/office/drawing/2010/main"/>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5330068"/>
            <a:ext cx="2719387"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39068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60000"/>
              </a:lnSpc>
              <a:spcAft>
                <a:spcPts val="0"/>
              </a:spcAft>
            </a:pPr>
            <a:r>
              <a:rPr lang="fa-IR" sz="24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rPr>
              <a:t>ايجاد فايل با اكسل:</a:t>
            </a:r>
          </a:p>
          <a:p>
            <a:pPr lvl="1" algn="just">
              <a:lnSpc>
                <a:spcPct val="160000"/>
              </a:lnSpc>
              <a:spcAft>
                <a:spcPts val="0"/>
              </a:spcAft>
            </a:pPr>
            <a:r>
              <a:rPr lang="fa-IR" sz="1400" b="1" dirty="0" smtClean="0">
                <a:latin typeface="IranNastaliq" panose="02020505000000020003" pitchFamily="18" charset="0"/>
                <a:ea typeface="Calibri" panose="020F0502020204030204" pitchFamily="34" charset="0"/>
                <a:cs typeface="B Mitra" panose="00000400000000000000" pitchFamily="2" charset="-78"/>
              </a:rPr>
              <a:t>در صورت ايجاد فايل اكسل، گزينه ذحيره خودكار  را به 1 دقيقه كاهش دهيد.</a:t>
            </a:r>
          </a:p>
          <a:p>
            <a:pPr lvl="1" algn="just">
              <a:lnSpc>
                <a:spcPct val="160000"/>
              </a:lnSpc>
              <a:spcAft>
                <a:spcPts val="0"/>
              </a:spcAft>
            </a:pPr>
            <a:r>
              <a:rPr lang="fa-IR" sz="1400" b="1" dirty="0" smtClean="0">
                <a:latin typeface="IranNastaliq" panose="02020505000000020003" pitchFamily="18" charset="0"/>
                <a:ea typeface="Calibri" panose="020F0502020204030204" pitchFamily="34" charset="0"/>
                <a:cs typeface="B Mitra" panose="00000400000000000000" pitchFamily="2" charset="-78"/>
              </a:rPr>
              <a:t>زبان سيستم عامل بايد انگليسي (</a:t>
            </a: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Eng.</a:t>
            </a:r>
            <a:r>
              <a:rPr lang="fa-IR" sz="1400" b="1" dirty="0" smtClean="0">
                <a:latin typeface="IranNastaliq" panose="02020505000000020003" pitchFamily="18" charset="0"/>
                <a:ea typeface="Calibri" panose="020F0502020204030204" pitchFamily="34" charset="0"/>
                <a:cs typeface="B Mitra" panose="00000400000000000000" pitchFamily="2" charset="-78"/>
              </a:rPr>
              <a:t>) باشد.</a:t>
            </a:r>
          </a:p>
          <a:p>
            <a:pPr lvl="1" algn="just">
              <a:lnSpc>
                <a:spcPct val="160000"/>
              </a:lnSpc>
              <a:spcAft>
                <a:spcPts val="0"/>
              </a:spcAft>
            </a:pPr>
            <a:r>
              <a:rPr lang="fa-IR" sz="1400" b="1" dirty="0" smtClean="0">
                <a:latin typeface="IranNastaliq" panose="02020505000000020003" pitchFamily="18" charset="0"/>
                <a:ea typeface="Calibri" panose="020F0502020204030204" pitchFamily="34" charset="0"/>
                <a:cs typeface="B Mitra" panose="00000400000000000000" pitchFamily="2" charset="-78"/>
              </a:rPr>
              <a:t>فرمت سلولهاي فايل بايد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text</a:t>
            </a:r>
            <a:r>
              <a:rPr lang="fa-IR" sz="1400" b="1" dirty="0" smtClean="0">
                <a:latin typeface="IranNastaliq" panose="02020505000000020003" pitchFamily="18" charset="0"/>
                <a:ea typeface="Calibri" panose="020F0502020204030204" pitchFamily="34" charset="0"/>
                <a:cs typeface="B Mitra" panose="00000400000000000000" pitchFamily="2" charset="-78"/>
              </a:rPr>
              <a:t> باشد.</a:t>
            </a:r>
          </a:p>
          <a:p>
            <a:pPr lvl="1" algn="just">
              <a:lnSpc>
                <a:spcPct val="160000"/>
              </a:lnSpc>
              <a:spcAft>
                <a:spcPts val="0"/>
              </a:spcAft>
            </a:pPr>
            <a:r>
              <a:rPr lang="fa-IR" sz="1600" b="1" dirty="0">
                <a:latin typeface="IranNastaliq" panose="02020505000000020003" pitchFamily="18" charset="0"/>
                <a:ea typeface="Calibri" panose="020F0502020204030204" pitchFamily="34" charset="0"/>
                <a:cs typeface="B Mitra" panose="00000400000000000000" pitchFamily="2" charset="-78"/>
              </a:rPr>
              <a:t> </a:t>
            </a:r>
            <a:r>
              <a:rPr lang="fa-IR" sz="1400" b="1" dirty="0">
                <a:latin typeface="IranNastaliq" panose="02020505000000020003" pitchFamily="18" charset="0"/>
                <a:ea typeface="Calibri" panose="020F0502020204030204" pitchFamily="34" charset="0"/>
                <a:cs typeface="B Mitra" panose="00000400000000000000" pitchFamily="2" charset="-78"/>
              </a:rPr>
              <a:t>استفاده از نرم‌افزار اکسل به منظور سياهه‌برداري و رف‌خوانی، مزايايي دارد ازجمله:</a:t>
            </a:r>
            <a:endParaRPr lang="en-US" sz="1400" b="1" dirty="0">
              <a:latin typeface="IranNastaliq" panose="02020505000000020003" pitchFamily="18" charset="0"/>
              <a:ea typeface="Calibri" panose="020F0502020204030204" pitchFamily="34" charset="0"/>
              <a:cs typeface="B Mitra" panose="00000400000000000000" pitchFamily="2" charset="-78"/>
            </a:endParaRPr>
          </a:p>
          <a:p>
            <a:pPr lvl="2"/>
            <a:r>
              <a:rPr lang="fa-IR" sz="1800" dirty="0">
                <a:cs typeface="B Zar" panose="00000400000000000000" pitchFamily="2" charset="-78"/>
              </a:rPr>
              <a:t>امکان مشاهده بارکدهای غیرمرتبط (نظیر بارکد شابک کتاب) را که توسط دستگاه بارکدخوان اسکن شده فراهم می‌کند و کتابدار می‌تواند آن‌ها را حذف نماید</a:t>
            </a:r>
            <a:r>
              <a:rPr lang="fa-IR" sz="1800" dirty="0" smtClean="0">
                <a:cs typeface="B Zar" panose="00000400000000000000" pitchFamily="2" charset="-78"/>
              </a:rPr>
              <a:t>؛</a:t>
            </a:r>
          </a:p>
          <a:p>
            <a:pPr lvl="2"/>
            <a:r>
              <a:rPr lang="fa-IR" sz="1800" dirty="0" smtClean="0">
                <a:cs typeface="B Zar" panose="00000400000000000000" pitchFamily="2" charset="-78"/>
              </a:rPr>
              <a:t>امکان </a:t>
            </a:r>
            <a:r>
              <a:rPr lang="fa-IR" sz="1800" dirty="0">
                <a:cs typeface="B Zar" panose="00000400000000000000" pitchFamily="2" charset="-78"/>
              </a:rPr>
              <a:t>مشاهده بارکدهایی که به صورت ناقص اسکن شده است را فراهم می‌کند</a:t>
            </a:r>
            <a:r>
              <a:rPr lang="fa-IR" sz="1800" dirty="0" smtClean="0">
                <a:cs typeface="B Zar" panose="00000400000000000000" pitchFamily="2" charset="-78"/>
              </a:rPr>
              <a:t>؛</a:t>
            </a:r>
          </a:p>
          <a:p>
            <a:pPr lvl="2"/>
            <a:r>
              <a:rPr lang="fa-IR" sz="1800" dirty="0" smtClean="0">
                <a:cs typeface="B Zar" panose="00000400000000000000" pitchFamily="2" charset="-78"/>
              </a:rPr>
              <a:t>با </a:t>
            </a:r>
            <a:r>
              <a:rPr lang="fa-IR" sz="1800" dirty="0">
                <a:cs typeface="B Zar" panose="00000400000000000000" pitchFamily="2" charset="-78"/>
              </a:rPr>
              <a:t>فعال‌سازی ذخیره خودکار، اطمینان خاطری نسبت به ذخیره بارکدهای اسکن شده برای کتابداران فراهم می‌کند</a:t>
            </a:r>
            <a:r>
              <a:rPr lang="fa-IR" sz="1800" dirty="0" smtClean="0">
                <a:cs typeface="B Zar" panose="00000400000000000000" pitchFamily="2" charset="-78"/>
              </a:rPr>
              <a:t>.</a:t>
            </a:r>
            <a:endParaRPr lang="en-US" sz="1800" dirty="0" smtClean="0">
              <a:cs typeface="B Zar" panose="00000400000000000000" pitchFamily="2" charset="-78"/>
            </a:endParaRPr>
          </a:p>
          <a:p>
            <a:pPr lvl="2"/>
            <a:r>
              <a:rPr lang="fa-IR" sz="1800" dirty="0" smtClean="0">
                <a:cs typeface="B Zar" panose="00000400000000000000" pitchFamily="2" charset="-78"/>
                <a:hlinkClick r:id="rId3" action="ppaction://hlinkfile"/>
              </a:rPr>
              <a:t>براي مشاهده فيلم آموزشي نحوه ايجاد فايل اكسل كليك كنيد</a:t>
            </a:r>
            <a:endParaRPr lang="en-US" sz="1800" dirty="0">
              <a:cs typeface="B Zar" panose="00000400000000000000" pitchFamily="2" charset="-78"/>
            </a:endParaRPr>
          </a:p>
          <a:p>
            <a:pPr lvl="1" algn="just">
              <a:lnSpc>
                <a:spcPct val="160000"/>
              </a:lnSpc>
              <a:spcAft>
                <a:spcPts val="0"/>
              </a:spcAft>
            </a:pPr>
            <a:endParaRPr lang="fa-IR" sz="1600" b="1" dirty="0" smtClean="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800" b="1" dirty="0"/>
          </a:p>
        </p:txBody>
      </p:sp>
      <p:pic>
        <p:nvPicPr>
          <p:cNvPr id="14" name="Picture 2" descr="C:\Documents and Settings\ranjbar\My Documents\arm92.gif"/>
          <p:cNvPicPr>
            <a:picLocks noChangeAspect="1" noChangeArrowheads="1"/>
          </p:cNvPicPr>
          <p:nvPr/>
        </p:nvPicPr>
        <p:blipFill>
          <a:blip r:embed="rId4"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a:solidFill>
                  <a:schemeClr val="bg1"/>
                </a:solidFill>
                <a:cs typeface="Zar" pitchFamily="2" charset="-78"/>
              </a:rPr>
              <a:t>مراحل رفخواني در سامانه مديريت</a:t>
            </a:r>
          </a:p>
        </p:txBody>
      </p:sp>
    </p:spTree>
    <p:extLst>
      <p:ext uri="{BB962C8B-B14F-4D97-AF65-F5344CB8AC3E}">
        <p14:creationId xmlns:p14="http://schemas.microsoft.com/office/powerpoint/2010/main" val="34754260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fontScale="92500" lnSpcReduction="10000"/>
          </a:bodyPr>
          <a:lstStyle/>
          <a:p>
            <a:pPr algn="just">
              <a:lnSpc>
                <a:spcPct val="160000"/>
              </a:lnSpc>
              <a:spcAft>
                <a:spcPts val="0"/>
              </a:spcAft>
            </a:pPr>
            <a:r>
              <a:rPr lang="fa-IR" sz="20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rPr>
              <a:t>گام اول: </a:t>
            </a:r>
            <a:r>
              <a:rPr lang="fa-IR" sz="2000" b="1" dirty="0" smtClean="0">
                <a:latin typeface="IranNastaliq" panose="02020505000000020003" pitchFamily="18" charset="0"/>
                <a:ea typeface="Calibri" panose="020F0502020204030204" pitchFamily="34" charset="0"/>
                <a:cs typeface="B Mitra" panose="00000400000000000000" pitchFamily="2" charset="-78"/>
              </a:rPr>
              <a:t>اسكن باركدهاي مخزن به تفكيك بخش با استفاده از باركدخوان بي سيم</a:t>
            </a:r>
          </a:p>
          <a:p>
            <a:pPr algn="just">
              <a:lnSpc>
                <a:spcPct val="160000"/>
              </a:lnSpc>
              <a:spcAft>
                <a:spcPts val="0"/>
              </a:spcAft>
            </a:pPr>
            <a:endParaRPr lang="fa-IR" sz="2000" b="1" dirty="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000" b="1" dirty="0" smtClean="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000" b="1" dirty="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000" b="1" dirty="0" smtClean="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000" b="1" dirty="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000" b="1" dirty="0" smtClean="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r>
              <a:rPr lang="fa-IR" sz="1900" dirty="0">
                <a:cs typeface="B Zar" panose="00000400000000000000" pitchFamily="2" charset="-78"/>
                <a:hlinkClick r:id="rId3" action="ppaction://hlinkfile"/>
              </a:rPr>
              <a:t>براي مشاهده فيلم آموزشي نحوه اسكن باركدهاي كتابها و درج آنها در فايل اكسل كليك كنيد</a:t>
            </a:r>
            <a:r>
              <a:rPr lang="fa-IR" sz="2000" b="1" dirty="0" smtClean="0">
                <a:latin typeface="IranNastaliq" panose="02020505000000020003" pitchFamily="18" charset="0"/>
                <a:ea typeface="Calibri" panose="020F0502020204030204" pitchFamily="34" charset="0"/>
                <a:cs typeface="B Mitra" panose="00000400000000000000" pitchFamily="2" charset="-78"/>
                <a:hlinkClick r:id="rId3" action="ppaction://hlinkfile"/>
              </a:rPr>
              <a:t>.</a:t>
            </a:r>
            <a:endParaRPr lang="fa-IR" sz="2000" b="1" dirty="0" smtClean="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800" b="1" dirty="0"/>
          </a:p>
        </p:txBody>
      </p:sp>
      <p:pic>
        <p:nvPicPr>
          <p:cNvPr id="14" name="Picture 2" descr="C:\Documents and Settings\ranjbar\My Documents\arm92.gif"/>
          <p:cNvPicPr>
            <a:picLocks noChangeAspect="1" noChangeArrowheads="1"/>
          </p:cNvPicPr>
          <p:nvPr/>
        </p:nvPicPr>
        <p:blipFill>
          <a:blip r:embed="rId4"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a:solidFill>
                  <a:schemeClr val="bg1"/>
                </a:solidFill>
                <a:cs typeface="Zar" pitchFamily="2" charset="-78"/>
              </a:rPr>
              <a:t>مراحل رفخواني در سامانه مديريت</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139" y="2492896"/>
            <a:ext cx="44323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094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1007255" y="3643314"/>
            <a:ext cx="7129490" cy="25003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rtl="1">
              <a:lnSpc>
                <a:spcPct val="150000"/>
              </a:lnSpc>
              <a:defRPr/>
            </a:pPr>
            <a:r>
              <a:rPr lang="fa-IR"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ranNastaliq"/>
                <a:ea typeface="Calibri"/>
                <a:cs typeface="Titr" pitchFamily="2" charset="-78"/>
              </a:rPr>
              <a:t>راهنماي رفخواني در نرم‌افزار سامان</a:t>
            </a:r>
          </a:p>
        </p:txBody>
      </p:sp>
      <p:pic>
        <p:nvPicPr>
          <p:cNvPr id="9" name="Picture 4" descr="ارم-نهاد12"/>
          <p:cNvPicPr>
            <a:picLocks noChangeAspect="1" noChangeArrowheads="1"/>
          </p:cNvPicPr>
          <p:nvPr/>
        </p:nvPicPr>
        <p:blipFill>
          <a:blip r:embed="rId3" cstate="print"/>
          <a:srcRect/>
          <a:stretch>
            <a:fillRect/>
          </a:stretch>
        </p:blipFill>
        <p:spPr bwMode="auto">
          <a:xfrm>
            <a:off x="3278596" y="642918"/>
            <a:ext cx="2586808" cy="285752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up)">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60000"/>
              </a:lnSpc>
              <a:spcAft>
                <a:spcPts val="0"/>
              </a:spcAft>
            </a:pPr>
            <a:r>
              <a:rPr lang="fa-IR" sz="20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rPr>
              <a:t>گام </a:t>
            </a:r>
            <a:r>
              <a:rPr lang="fa-IR" sz="20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rPr>
              <a:t>سوم: </a:t>
            </a:r>
            <a:r>
              <a:rPr lang="fa-IR" sz="2000" b="1" dirty="0" smtClean="0">
                <a:latin typeface="IranNastaliq" panose="02020505000000020003" pitchFamily="18" charset="0"/>
                <a:ea typeface="Calibri" panose="020F0502020204030204" pitchFamily="34" charset="0"/>
                <a:cs typeface="B Mitra" panose="00000400000000000000" pitchFamily="2" charset="-78"/>
              </a:rPr>
              <a:t>فعال سازي فرايند رفخواني در نرم افزار (توسط مسئول كتابخانه)</a:t>
            </a:r>
          </a:p>
          <a:p>
            <a:pPr algn="just">
              <a:lnSpc>
                <a:spcPct val="160000"/>
              </a:lnSpc>
              <a:spcAft>
                <a:spcPts val="0"/>
              </a:spcAft>
            </a:pPr>
            <a:endParaRPr lang="fa-IR" sz="2000" b="1" dirty="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000" b="1" dirty="0" smtClean="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000" b="1" dirty="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000" b="1" dirty="0" smtClean="0">
              <a:latin typeface="IranNastaliq" panose="02020505000000020003" pitchFamily="18" charset="0"/>
              <a:ea typeface="Calibri" panose="020F0502020204030204" pitchFamily="34" charset="0"/>
              <a:cs typeface="B Mitra" panose="00000400000000000000" pitchFamily="2" charset="-78"/>
            </a:endParaRPr>
          </a:p>
          <a:p>
            <a:pPr marL="0" indent="0" algn="just">
              <a:lnSpc>
                <a:spcPct val="160000"/>
              </a:lnSpc>
              <a:spcAft>
                <a:spcPts val="0"/>
              </a:spcAft>
              <a:buNone/>
            </a:pPr>
            <a:endParaRPr lang="fa-IR" sz="2000" b="1" dirty="0" smtClean="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800" b="1" dirty="0"/>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a:solidFill>
                  <a:schemeClr val="bg1"/>
                </a:solidFill>
                <a:cs typeface="Zar" pitchFamily="2" charset="-78"/>
              </a:rPr>
              <a:t>مراحل رفخواني در سامانه مديريت</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564904"/>
            <a:ext cx="4608511" cy="329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1791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60000"/>
              </a:lnSpc>
              <a:spcAft>
                <a:spcPts val="0"/>
              </a:spcAft>
            </a:pPr>
            <a:r>
              <a:rPr lang="fa-IR" sz="2000" b="1" dirty="0" smtClean="0">
                <a:latin typeface="IranNastaliq" panose="02020505000000020003" pitchFamily="18" charset="0"/>
                <a:ea typeface="Calibri" panose="020F0502020204030204" pitchFamily="34" charset="0"/>
                <a:cs typeface="B Mitra" panose="00000400000000000000" pitchFamily="2" charset="-78"/>
              </a:rPr>
              <a:t>مراحل فعال </a:t>
            </a:r>
            <a:r>
              <a:rPr lang="fa-IR" sz="2000" b="1" dirty="0">
                <a:latin typeface="IranNastaliq" panose="02020505000000020003" pitchFamily="18" charset="0"/>
                <a:ea typeface="Calibri" panose="020F0502020204030204" pitchFamily="34" charset="0"/>
                <a:cs typeface="B Mitra" panose="00000400000000000000" pitchFamily="2" charset="-78"/>
              </a:rPr>
              <a:t>سازي فرايند رفخواني در نرم افزار (توسط مسئول كتابخانه)</a:t>
            </a:r>
          </a:p>
          <a:p>
            <a:pPr lvl="1"/>
            <a:r>
              <a:rPr lang="ar-SA" sz="2000" dirty="0" smtClean="0">
                <a:cs typeface="B Zar" panose="00000400000000000000" pitchFamily="2" charset="-78"/>
              </a:rPr>
              <a:t>مديريت </a:t>
            </a:r>
            <a:r>
              <a:rPr lang="ar-SA" sz="2000" dirty="0">
                <a:cs typeface="B Zar" panose="00000400000000000000" pitchFamily="2" charset="-78"/>
              </a:rPr>
              <a:t>وضعيت فرايند رفخواني</a:t>
            </a:r>
            <a:endParaRPr lang="en-US" sz="2000" dirty="0">
              <a:cs typeface="B Zar" panose="00000400000000000000" pitchFamily="2" charset="-78"/>
            </a:endParaRPr>
          </a:p>
          <a:p>
            <a:pPr lvl="1"/>
            <a:r>
              <a:rPr lang="ar-SA" sz="2000" dirty="0">
                <a:cs typeface="B Zar" panose="00000400000000000000" pitchFamily="2" charset="-78"/>
              </a:rPr>
              <a:t>آپلود فایل‌های سیاهه‌برداری (حاوی بارکدهای اسکن شده)</a:t>
            </a:r>
            <a:endParaRPr lang="en-US" sz="2000" dirty="0">
              <a:cs typeface="B Zar" panose="00000400000000000000" pitchFamily="2" charset="-78"/>
            </a:endParaRPr>
          </a:p>
          <a:p>
            <a:pPr lvl="1"/>
            <a:r>
              <a:rPr lang="ar-SA" sz="2000" dirty="0">
                <a:cs typeface="B Zar" panose="00000400000000000000" pitchFamily="2" charset="-78"/>
              </a:rPr>
              <a:t>دریافت گزارش سیاهه‌برداری از سامانه</a:t>
            </a:r>
            <a:endParaRPr lang="en-US" sz="2000" dirty="0">
              <a:cs typeface="B Zar" panose="00000400000000000000" pitchFamily="2" charset="-78"/>
            </a:endParaRPr>
          </a:p>
          <a:p>
            <a:pPr lvl="1"/>
            <a:r>
              <a:rPr lang="ar-SA" sz="2000" dirty="0">
                <a:cs typeface="B Zar" panose="00000400000000000000" pitchFamily="2" charset="-78"/>
              </a:rPr>
              <a:t>تغییر وضعیت‌های مورد </a:t>
            </a:r>
            <a:r>
              <a:rPr lang="ar-SA" sz="2000" dirty="0" smtClean="0">
                <a:cs typeface="B Zar" panose="00000400000000000000" pitchFamily="2" charset="-78"/>
              </a:rPr>
              <a:t>نیاز</a:t>
            </a:r>
            <a:endParaRPr lang="fa-IR" sz="2000" dirty="0" smtClean="0">
              <a:cs typeface="B Zar" panose="00000400000000000000" pitchFamily="2" charset="-78"/>
            </a:endParaRPr>
          </a:p>
          <a:p>
            <a:pPr lvl="1"/>
            <a:r>
              <a:rPr lang="fa-IR" sz="2000" dirty="0" smtClean="0">
                <a:cs typeface="B Zar" panose="00000400000000000000" pitchFamily="2" charset="-78"/>
              </a:rPr>
              <a:t>اتمام فرايند رفخواني</a:t>
            </a:r>
          </a:p>
          <a:p>
            <a:pPr lvl="1"/>
            <a:r>
              <a:rPr lang="fa-IR" sz="2000" dirty="0" smtClean="0">
                <a:cs typeface="B Zar" panose="00000400000000000000" pitchFamily="2" charset="-78"/>
              </a:rPr>
              <a:t>دريافت گزارشات و صورتجلسات نهايي</a:t>
            </a:r>
          </a:p>
          <a:p>
            <a:pPr lvl="1"/>
            <a:endParaRPr lang="fa-IR" sz="2000" dirty="0">
              <a:cs typeface="B Zar" panose="00000400000000000000" pitchFamily="2" charset="-78"/>
            </a:endParaRPr>
          </a:p>
          <a:p>
            <a:pPr lvl="1">
              <a:buFont typeface="Wingdings" panose="05000000000000000000" pitchFamily="2" charset="2"/>
              <a:buChar char="q"/>
            </a:pPr>
            <a:r>
              <a:rPr lang="fa-IR" sz="2000" dirty="0" smtClean="0">
                <a:cs typeface="B Zar" panose="00000400000000000000" pitchFamily="2" charset="-78"/>
                <a:hlinkClick r:id="rId3" action="ppaction://hlinkfile"/>
              </a:rPr>
              <a:t>براي مشاهده فيلم آموزشي نحوه فعال سازي فرايند رفخواني در سامان، كليك كنيد.</a:t>
            </a:r>
            <a:endParaRPr lang="en-US" sz="2000" dirty="0">
              <a:cs typeface="B Zar" panose="00000400000000000000" pitchFamily="2" charset="-78"/>
            </a:endParaRPr>
          </a:p>
          <a:p>
            <a:pPr lvl="1">
              <a:lnSpc>
                <a:spcPct val="160000"/>
              </a:lnSpc>
              <a:buFont typeface="Wingdings" panose="05000000000000000000" pitchFamily="2" charset="2"/>
              <a:buChar char="q"/>
            </a:pPr>
            <a:r>
              <a:rPr lang="fa-IR" sz="2000" dirty="0">
                <a:cs typeface="B Zar" panose="00000400000000000000" pitchFamily="2" charset="-78"/>
                <a:hlinkClick r:id="rId4" action="ppaction://hlinkfile"/>
              </a:rPr>
              <a:t>چرا فعال سازي مهم </a:t>
            </a:r>
            <a:r>
              <a:rPr lang="fa-IR" sz="2000" dirty="0">
                <a:cs typeface="B Zar" panose="00000400000000000000" pitchFamily="2" charset="-78"/>
                <a:hlinkClick r:id="rId4" action="ppaction://hlinkfile"/>
              </a:rPr>
              <a:t>است</a:t>
            </a:r>
            <a:r>
              <a:rPr lang="fa-IR" sz="2000" dirty="0" smtClean="0">
                <a:cs typeface="B Zar" panose="00000400000000000000" pitchFamily="2" charset="-78"/>
                <a:hlinkClick r:id="rId4" action="ppaction://hlinkfile"/>
              </a:rPr>
              <a:t>؟ (براي مشاهده فيلم آموزشي كليك كنيد)</a:t>
            </a:r>
            <a:endParaRPr lang="fa-IR" sz="2000" dirty="0">
              <a:cs typeface="B Zar" panose="00000400000000000000" pitchFamily="2" charset="-78"/>
            </a:endParaRPr>
          </a:p>
          <a:p>
            <a:pPr marL="0" indent="0" algn="just">
              <a:lnSpc>
                <a:spcPct val="160000"/>
              </a:lnSpc>
              <a:spcAft>
                <a:spcPts val="0"/>
              </a:spcAft>
              <a:buNone/>
            </a:pPr>
            <a:endParaRPr lang="fa-IR" sz="2000" b="1" dirty="0" smtClean="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800" b="1" dirty="0"/>
          </a:p>
        </p:txBody>
      </p:sp>
      <p:pic>
        <p:nvPicPr>
          <p:cNvPr id="14" name="Picture 2" descr="C:\Documents and Settings\ranjbar\My Documents\arm92.gif"/>
          <p:cNvPicPr>
            <a:picLocks noChangeAspect="1" noChangeArrowheads="1"/>
          </p:cNvPicPr>
          <p:nvPr/>
        </p:nvPicPr>
        <p:blipFill>
          <a:blip r:embed="rId5"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a:solidFill>
                  <a:schemeClr val="bg1"/>
                </a:solidFill>
                <a:cs typeface="Zar" pitchFamily="2" charset="-78"/>
              </a:rPr>
              <a:t>مراحل رفخواني در سامانه مديريت</a:t>
            </a:r>
          </a:p>
        </p:txBody>
      </p:sp>
    </p:spTree>
    <p:extLst>
      <p:ext uri="{BB962C8B-B14F-4D97-AF65-F5344CB8AC3E}">
        <p14:creationId xmlns:p14="http://schemas.microsoft.com/office/powerpoint/2010/main" val="15248836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60000"/>
              </a:lnSpc>
              <a:spcAft>
                <a:spcPts val="0"/>
              </a:spcAft>
            </a:pPr>
            <a:r>
              <a:rPr lang="fa-IR" sz="2200" b="1" dirty="0" smtClean="0">
                <a:cs typeface="B Zar" panose="00000400000000000000" pitchFamily="2" charset="-78"/>
              </a:rPr>
              <a:t>مديريت وضعيت فرايند رفخواني:</a:t>
            </a:r>
            <a:endParaRPr lang="fa-IR" sz="2200" b="1" dirty="0">
              <a:cs typeface="B Zar" panose="00000400000000000000" pitchFamily="2" charset="-78"/>
            </a:endParaRPr>
          </a:p>
          <a:p>
            <a:pPr lvl="1"/>
            <a:r>
              <a:rPr lang="ar-SA" sz="2400" b="1" dirty="0">
                <a:solidFill>
                  <a:srgbClr val="FF0000"/>
                </a:solidFill>
                <a:cs typeface="B Zar" panose="00000400000000000000" pitchFamily="2" charset="-78"/>
              </a:rPr>
              <a:t>آغاز فرايند</a:t>
            </a:r>
            <a:r>
              <a:rPr lang="ar-SA" sz="2400" dirty="0">
                <a:cs typeface="B Zar" panose="00000400000000000000" pitchFamily="2" charset="-78"/>
              </a:rPr>
              <a:t>: </a:t>
            </a:r>
            <a:endParaRPr lang="fa-IR" sz="2400" dirty="0" smtClean="0">
              <a:cs typeface="B Zar" panose="00000400000000000000" pitchFamily="2" charset="-78"/>
            </a:endParaRPr>
          </a:p>
          <a:p>
            <a:pPr lvl="2"/>
            <a:r>
              <a:rPr lang="ar-SA" dirty="0" smtClean="0">
                <a:cs typeface="B Zar" panose="00000400000000000000" pitchFamily="2" charset="-78"/>
              </a:rPr>
              <a:t>با </a:t>
            </a:r>
            <a:r>
              <a:rPr lang="ar-SA" dirty="0">
                <a:cs typeface="B Zar" panose="00000400000000000000" pitchFamily="2" charset="-78"/>
              </a:rPr>
              <a:t>كليك بر روي اين گزينه، فرايند رفخواني به شكل رسمي در كتابخانه آغاز خواهد شد؛ </a:t>
            </a:r>
            <a:endParaRPr lang="fa-IR" dirty="0">
              <a:cs typeface="B Zar" panose="00000400000000000000" pitchFamily="2" charset="-78"/>
            </a:endParaRPr>
          </a:p>
          <a:p>
            <a:pPr lvl="2"/>
            <a:r>
              <a:rPr lang="ar-SA" dirty="0" smtClean="0">
                <a:cs typeface="B Zar" panose="00000400000000000000" pitchFamily="2" charset="-78"/>
              </a:rPr>
              <a:t> </a:t>
            </a:r>
            <a:r>
              <a:rPr lang="ar-SA" dirty="0">
                <a:cs typeface="B Zar" panose="00000400000000000000" pitchFamily="2" charset="-78"/>
              </a:rPr>
              <a:t>كليك بر روي اين گزينه به معناي شروع رفخواني در كتابخانه است؛</a:t>
            </a:r>
            <a:endParaRPr lang="en-US" dirty="0">
              <a:cs typeface="B Zar" panose="00000400000000000000" pitchFamily="2" charset="-78"/>
            </a:endParaRPr>
          </a:p>
          <a:p>
            <a:pPr lvl="2"/>
            <a:r>
              <a:rPr lang="ar-SA" dirty="0">
                <a:cs typeface="B Zar" panose="00000400000000000000" pitchFamily="2" charset="-78"/>
              </a:rPr>
              <a:t>تا زماني كه اين گزينه فعال نشود، دسترسی به سایر بخش‌هاي رفخواني سيستم مقدور نخواهد شد</a:t>
            </a:r>
            <a:r>
              <a:rPr lang="ar-SA" dirty="0" smtClean="0">
                <a:cs typeface="B Zar" panose="00000400000000000000" pitchFamily="2" charset="-78"/>
              </a:rPr>
              <a:t>.</a:t>
            </a:r>
            <a:endParaRPr lang="fa-IR" dirty="0" smtClean="0">
              <a:cs typeface="B Zar" panose="00000400000000000000" pitchFamily="2" charset="-78"/>
            </a:endParaRPr>
          </a:p>
          <a:p>
            <a:pPr lvl="2"/>
            <a:endParaRPr lang="fa-IR" dirty="0">
              <a:cs typeface="B Zar" panose="00000400000000000000" pitchFamily="2" charset="-78"/>
            </a:endParaRPr>
          </a:p>
          <a:p>
            <a:pPr marL="914400" lvl="2" indent="0">
              <a:buNone/>
            </a:pPr>
            <a:r>
              <a:rPr lang="fa-IR" dirty="0" smtClean="0">
                <a:cs typeface="B Zar" panose="00000400000000000000" pitchFamily="2" charset="-78"/>
                <a:hlinkClick r:id="rId3" action="ppaction://hlinkfile"/>
              </a:rPr>
              <a:t>براي مشاهده فيلم آموزشي اين مرحله كليك كنيد.</a:t>
            </a:r>
            <a:endParaRPr lang="fa-IR" dirty="0">
              <a:cs typeface="B Zar" panose="00000400000000000000" pitchFamily="2" charset="-78"/>
            </a:endParaRPr>
          </a:p>
          <a:p>
            <a:pPr marL="0" indent="0" algn="just">
              <a:lnSpc>
                <a:spcPct val="160000"/>
              </a:lnSpc>
              <a:spcAft>
                <a:spcPts val="0"/>
              </a:spcAft>
              <a:buNone/>
            </a:pPr>
            <a:endParaRPr lang="fa-IR" sz="2000" b="1" dirty="0" smtClean="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800" b="1" dirty="0"/>
          </a:p>
        </p:txBody>
      </p:sp>
      <p:pic>
        <p:nvPicPr>
          <p:cNvPr id="14" name="Picture 2" descr="C:\Documents and Settings\ranjbar\My Documents\arm92.gif"/>
          <p:cNvPicPr>
            <a:picLocks noChangeAspect="1" noChangeArrowheads="1"/>
          </p:cNvPicPr>
          <p:nvPr/>
        </p:nvPicPr>
        <p:blipFill>
          <a:blip r:embed="rId4"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a:solidFill>
                  <a:schemeClr val="bg1"/>
                </a:solidFill>
                <a:cs typeface="Zar" pitchFamily="2" charset="-78"/>
              </a:rPr>
              <a:t>مراحل رفخواني در سامانه مديريت</a:t>
            </a:r>
          </a:p>
        </p:txBody>
      </p:sp>
    </p:spTree>
    <p:extLst>
      <p:ext uri="{BB962C8B-B14F-4D97-AF65-F5344CB8AC3E}">
        <p14:creationId xmlns:p14="http://schemas.microsoft.com/office/powerpoint/2010/main" val="29532097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60000"/>
              </a:lnSpc>
              <a:spcAft>
                <a:spcPts val="0"/>
              </a:spcAft>
            </a:pPr>
            <a:r>
              <a:rPr lang="fa-IR" sz="2200" b="1" dirty="0" smtClean="0">
                <a:cs typeface="B Zar" panose="00000400000000000000" pitchFamily="2" charset="-78"/>
              </a:rPr>
              <a:t>مديريت وضعيت فرايند رفخواني:</a:t>
            </a:r>
            <a:endParaRPr lang="fa-IR" sz="2200" b="1" dirty="0">
              <a:cs typeface="B Zar" panose="00000400000000000000" pitchFamily="2" charset="-78"/>
            </a:endParaRPr>
          </a:p>
          <a:p>
            <a:pPr lvl="1"/>
            <a:r>
              <a:rPr lang="fa-IR" sz="2400" b="1" dirty="0" smtClean="0">
                <a:solidFill>
                  <a:srgbClr val="FF0000"/>
                </a:solidFill>
                <a:cs typeface="B Zar" panose="00000400000000000000" pitchFamily="2" charset="-78"/>
              </a:rPr>
              <a:t>در حال انجام فرايند</a:t>
            </a:r>
            <a:r>
              <a:rPr lang="ar-SA" sz="2400" dirty="0" smtClean="0">
                <a:cs typeface="B Zar" panose="00000400000000000000" pitchFamily="2" charset="-78"/>
              </a:rPr>
              <a:t>: </a:t>
            </a:r>
            <a:endParaRPr lang="fa-IR" sz="2400" dirty="0" smtClean="0">
              <a:cs typeface="B Zar" panose="00000400000000000000" pitchFamily="2" charset="-78"/>
            </a:endParaRPr>
          </a:p>
          <a:p>
            <a:pPr lvl="2" algn="just"/>
            <a:r>
              <a:rPr lang="ar-SA" dirty="0" smtClean="0">
                <a:cs typeface="B Zar" panose="00000400000000000000" pitchFamily="2" charset="-78"/>
              </a:rPr>
              <a:t>اين </a:t>
            </a:r>
            <a:r>
              <a:rPr lang="ar-SA" dirty="0">
                <a:cs typeface="B Zar" panose="00000400000000000000" pitchFamily="2" charset="-78"/>
              </a:rPr>
              <a:t>گزينه به معناي اين است كه فرايند رفخواني در كتابخانه آغاز شده است. </a:t>
            </a:r>
            <a:r>
              <a:rPr lang="ar-SA" dirty="0">
                <a:cs typeface="B Zar" panose="00000400000000000000" pitchFamily="2" charset="-78"/>
              </a:rPr>
              <a:t>در طی این مدت آپلود فایلهای حاوی فهرست بارکدها، دریافت گزارش مغایرت‌ها و تغییر وضعیت‌های ضروری در سامانه مدیریت انجام می‌شود. </a:t>
            </a:r>
            <a:endParaRPr lang="fa-IR" dirty="0">
              <a:cs typeface="B Zar" panose="00000400000000000000" pitchFamily="2" charset="-78"/>
            </a:endParaRPr>
          </a:p>
          <a:p>
            <a:pPr marL="0" indent="0" algn="just">
              <a:lnSpc>
                <a:spcPct val="160000"/>
              </a:lnSpc>
              <a:spcAft>
                <a:spcPts val="0"/>
              </a:spcAft>
              <a:buNone/>
            </a:pPr>
            <a:endParaRPr lang="fa-IR" sz="2000" b="1" dirty="0" smtClean="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800" b="1" dirty="0"/>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a:solidFill>
                  <a:schemeClr val="bg1"/>
                </a:solidFill>
                <a:cs typeface="Zar" pitchFamily="2" charset="-78"/>
              </a:rPr>
              <a:t>مراحل رفخواني در سامانه مديريت</a:t>
            </a:r>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2845118" y="4941168"/>
            <a:ext cx="5932805" cy="1031240"/>
          </a:xfrm>
          <a:prstGeom prst="rect">
            <a:avLst/>
          </a:prstGeom>
          <a:noFill/>
          <a:ln>
            <a:noFill/>
          </a:ln>
        </p:spPr>
      </p:pic>
    </p:spTree>
    <p:extLst>
      <p:ext uri="{BB962C8B-B14F-4D97-AF65-F5344CB8AC3E}">
        <p14:creationId xmlns:p14="http://schemas.microsoft.com/office/powerpoint/2010/main" val="56274266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60000"/>
              </a:lnSpc>
              <a:spcAft>
                <a:spcPts val="0"/>
              </a:spcAft>
            </a:pPr>
            <a:r>
              <a:rPr lang="fa-IR" sz="2200" b="1" dirty="0" smtClean="0">
                <a:cs typeface="B Zar" panose="00000400000000000000" pitchFamily="2" charset="-78"/>
              </a:rPr>
              <a:t>مديريت وضعيت فرايند رفخواني:</a:t>
            </a:r>
            <a:endParaRPr lang="fa-IR" sz="2200" b="1" dirty="0">
              <a:cs typeface="B Zar" panose="00000400000000000000" pitchFamily="2" charset="-78"/>
            </a:endParaRPr>
          </a:p>
          <a:p>
            <a:pPr lvl="1"/>
            <a:r>
              <a:rPr lang="fa-IR" sz="2400" b="1" dirty="0" smtClean="0">
                <a:solidFill>
                  <a:srgbClr val="FF0000"/>
                </a:solidFill>
                <a:cs typeface="B Zar" panose="00000400000000000000" pitchFamily="2" charset="-78"/>
              </a:rPr>
              <a:t>پايان فرايند</a:t>
            </a:r>
            <a:r>
              <a:rPr lang="ar-SA" sz="2400" dirty="0" smtClean="0">
                <a:cs typeface="B Zar" panose="00000400000000000000" pitchFamily="2" charset="-78"/>
              </a:rPr>
              <a:t>: </a:t>
            </a:r>
            <a:endParaRPr lang="fa-IR" sz="2400" dirty="0" smtClean="0">
              <a:cs typeface="B Zar" panose="00000400000000000000" pitchFamily="2" charset="-78"/>
            </a:endParaRPr>
          </a:p>
          <a:p>
            <a:pPr lvl="2" algn="just"/>
            <a:r>
              <a:rPr lang="ar-SA" dirty="0" smtClean="0">
                <a:cs typeface="B Zar" panose="00000400000000000000" pitchFamily="2" charset="-78"/>
              </a:rPr>
              <a:t>بعد </a:t>
            </a:r>
            <a:r>
              <a:rPr lang="ar-SA" dirty="0">
                <a:cs typeface="B Zar" panose="00000400000000000000" pitchFamily="2" charset="-78"/>
              </a:rPr>
              <a:t>از اتمام همه امور مربوط به رفخواني (آپلود فايل‌ها، دريافت گزارش مغايرت‌ها، بررسي و تغيير وضعيت‌هاي موردنیاز منابع) با كليك بر روي اين دكمه، فرايند رفخواني در كتابخانه به اتمام مي‌رسد. </a:t>
            </a:r>
            <a:endParaRPr lang="fa-IR" dirty="0" smtClean="0">
              <a:cs typeface="B Zar" panose="00000400000000000000" pitchFamily="2" charset="-78"/>
            </a:endParaRPr>
          </a:p>
          <a:p>
            <a:pPr lvl="2" algn="just"/>
            <a:r>
              <a:rPr lang="fa-IR" dirty="0" smtClean="0">
                <a:cs typeface="B Zar" panose="00000400000000000000" pitchFamily="2" charset="-78"/>
              </a:rPr>
              <a:t>گزارش نهايي و صورتجلسات رفخواني از سامانه قابل دريافت خواهد شد.</a:t>
            </a:r>
            <a:endParaRPr lang="fa-IR" sz="2000" b="1" dirty="0" smtClean="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800" b="1" dirty="0"/>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a:solidFill>
                  <a:schemeClr val="bg1"/>
                </a:solidFill>
                <a:cs typeface="Zar" pitchFamily="2" charset="-78"/>
              </a:rPr>
              <a:t>مراحل رفخواني در سامانه مديريت</a:t>
            </a:r>
          </a:p>
        </p:txBody>
      </p:sp>
      <p:pic>
        <p:nvPicPr>
          <p:cNvPr id="5" name="Picture 4"/>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909736" y="5013176"/>
            <a:ext cx="5539105" cy="1529080"/>
          </a:xfrm>
          <a:prstGeom prst="rect">
            <a:avLst/>
          </a:prstGeom>
          <a:noFill/>
          <a:ln>
            <a:noFill/>
          </a:ln>
        </p:spPr>
      </p:pic>
    </p:spTree>
    <p:extLst>
      <p:ext uri="{BB962C8B-B14F-4D97-AF65-F5344CB8AC3E}">
        <p14:creationId xmlns:p14="http://schemas.microsoft.com/office/powerpoint/2010/main" val="3179192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60000"/>
              </a:lnSpc>
              <a:spcAft>
                <a:spcPts val="0"/>
              </a:spcAft>
            </a:pPr>
            <a:r>
              <a:rPr lang="fa-IR" sz="2300" b="1" dirty="0" smtClean="0">
                <a:latin typeface="IranNastaliq" panose="02020505000000020003" pitchFamily="18" charset="0"/>
                <a:ea typeface="Calibri" panose="020F0502020204030204" pitchFamily="34" charset="0"/>
                <a:cs typeface="B Mitra" panose="00000400000000000000" pitchFamily="2" charset="-78"/>
              </a:rPr>
              <a:t>آپلود فايل حاوي باركدهاي اسكن شده هر بخش</a:t>
            </a:r>
            <a:endParaRPr lang="fa-IR" sz="2300" b="1" dirty="0" smtClean="0">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800" b="1" dirty="0" smtClean="0"/>
          </a:p>
          <a:p>
            <a:pPr lvl="1" algn="just">
              <a:lnSpc>
                <a:spcPct val="150000"/>
              </a:lnSpc>
              <a:spcAft>
                <a:spcPts val="0"/>
              </a:spcAft>
            </a:pPr>
            <a:endParaRPr lang="fa-IR" sz="1800" b="1" dirty="0"/>
          </a:p>
          <a:p>
            <a:pPr lvl="1" algn="just">
              <a:lnSpc>
                <a:spcPct val="150000"/>
              </a:lnSpc>
              <a:spcAft>
                <a:spcPts val="0"/>
              </a:spcAft>
            </a:pPr>
            <a:endParaRPr lang="fa-IR" sz="1800" b="1" dirty="0" smtClean="0"/>
          </a:p>
          <a:p>
            <a:pPr lvl="1" algn="just">
              <a:lnSpc>
                <a:spcPct val="150000"/>
              </a:lnSpc>
              <a:spcAft>
                <a:spcPts val="0"/>
              </a:spcAft>
            </a:pPr>
            <a:endParaRPr lang="fa-IR" sz="1800" b="1" dirty="0"/>
          </a:p>
          <a:p>
            <a:pPr lvl="1" algn="just">
              <a:lnSpc>
                <a:spcPct val="150000"/>
              </a:lnSpc>
              <a:spcAft>
                <a:spcPts val="0"/>
              </a:spcAft>
            </a:pPr>
            <a:endParaRPr lang="fa-IR" sz="1800" b="1" dirty="0" smtClean="0"/>
          </a:p>
          <a:p>
            <a:pPr lvl="1">
              <a:lnSpc>
                <a:spcPct val="160000"/>
              </a:lnSpc>
              <a:buFont typeface="Wingdings" panose="05000000000000000000" pitchFamily="2" charset="2"/>
              <a:buChar char="q"/>
            </a:pPr>
            <a:r>
              <a:rPr lang="fa-IR" sz="2000" dirty="0">
                <a:cs typeface="B Zar" panose="00000400000000000000" pitchFamily="2" charset="-78"/>
                <a:hlinkClick r:id="rId3" action="ppaction://hlinkfile"/>
              </a:rPr>
              <a:t>براي مشاهده فيلم آموزشي نحوه آپلود فايل كليك كنيد.</a:t>
            </a:r>
            <a:endParaRPr lang="fa-IR" sz="2000" dirty="0">
              <a:cs typeface="B Zar" panose="00000400000000000000" pitchFamily="2" charset="-78"/>
            </a:endParaRPr>
          </a:p>
        </p:txBody>
      </p:sp>
      <p:pic>
        <p:nvPicPr>
          <p:cNvPr id="14" name="Picture 2" descr="C:\Documents and Settings\ranjbar\My Documents\arm92.gif"/>
          <p:cNvPicPr>
            <a:picLocks noChangeAspect="1" noChangeArrowheads="1"/>
          </p:cNvPicPr>
          <p:nvPr/>
        </p:nvPicPr>
        <p:blipFill>
          <a:blip r:embed="rId4"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a:solidFill>
                  <a:schemeClr val="bg1"/>
                </a:solidFill>
                <a:cs typeface="Zar" pitchFamily="2" charset="-78"/>
              </a:rPr>
              <a:t>مراحل رفخواني در سامانه مديريت</a:t>
            </a:r>
          </a:p>
        </p:txBody>
      </p:sp>
      <p:pic>
        <p:nvPicPr>
          <p:cNvPr id="8" name="Picture 7"/>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b="1813"/>
          <a:stretch/>
        </p:blipFill>
        <p:spPr bwMode="auto">
          <a:xfrm>
            <a:off x="3072439" y="2276872"/>
            <a:ext cx="5457825" cy="28467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10113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fontScale="92500"/>
          </a:bodyPr>
          <a:lstStyle/>
          <a:p>
            <a:pPr algn="just">
              <a:lnSpc>
                <a:spcPct val="160000"/>
              </a:lnSpc>
              <a:spcAft>
                <a:spcPts val="0"/>
              </a:spcAft>
            </a:pPr>
            <a:r>
              <a:rPr lang="fa-IR" sz="2200" b="1" dirty="0" smtClean="0">
                <a:cs typeface="B Zar" panose="00000400000000000000" pitchFamily="2" charset="-78"/>
              </a:rPr>
              <a:t>دريافت گزارش سياهه‌برداري:</a:t>
            </a:r>
          </a:p>
          <a:p>
            <a:pPr algn="just">
              <a:lnSpc>
                <a:spcPct val="160000"/>
              </a:lnSpc>
              <a:spcAft>
                <a:spcPts val="0"/>
              </a:spcAft>
            </a:pPr>
            <a:endParaRPr lang="fa-IR" sz="2200" b="1" dirty="0">
              <a:cs typeface="B Zar" panose="00000400000000000000" pitchFamily="2" charset="-78"/>
            </a:endParaRPr>
          </a:p>
          <a:p>
            <a:pPr algn="just">
              <a:lnSpc>
                <a:spcPct val="160000"/>
              </a:lnSpc>
              <a:spcAft>
                <a:spcPts val="0"/>
              </a:spcAft>
            </a:pPr>
            <a:endParaRPr lang="fa-IR" sz="2200" b="1" dirty="0" smtClean="0">
              <a:cs typeface="B Zar" panose="00000400000000000000" pitchFamily="2" charset="-78"/>
            </a:endParaRPr>
          </a:p>
          <a:p>
            <a:pPr algn="just">
              <a:lnSpc>
                <a:spcPct val="160000"/>
              </a:lnSpc>
              <a:spcAft>
                <a:spcPts val="0"/>
              </a:spcAft>
            </a:pPr>
            <a:endParaRPr lang="fa-IR" sz="2200" b="1" dirty="0">
              <a:cs typeface="B Zar" panose="00000400000000000000" pitchFamily="2" charset="-78"/>
            </a:endParaRPr>
          </a:p>
          <a:p>
            <a:pPr algn="just">
              <a:lnSpc>
                <a:spcPct val="160000"/>
              </a:lnSpc>
              <a:spcAft>
                <a:spcPts val="0"/>
              </a:spcAft>
            </a:pPr>
            <a:endParaRPr lang="fa-IR" sz="2200" b="1" dirty="0" smtClean="0">
              <a:cs typeface="B Zar" panose="00000400000000000000" pitchFamily="2" charset="-78"/>
            </a:endParaRPr>
          </a:p>
          <a:p>
            <a:pPr algn="just">
              <a:lnSpc>
                <a:spcPct val="160000"/>
              </a:lnSpc>
              <a:spcAft>
                <a:spcPts val="0"/>
              </a:spcAft>
            </a:pPr>
            <a:endParaRPr lang="fa-IR" sz="2200" b="1" dirty="0">
              <a:cs typeface="B Zar" panose="00000400000000000000" pitchFamily="2" charset="-78"/>
            </a:endParaRPr>
          </a:p>
          <a:p>
            <a:pPr algn="just">
              <a:lnSpc>
                <a:spcPct val="160000"/>
              </a:lnSpc>
              <a:spcAft>
                <a:spcPts val="0"/>
              </a:spcAft>
            </a:pPr>
            <a:endParaRPr lang="fa-IR" sz="2200" b="1" dirty="0" smtClean="0">
              <a:cs typeface="B Zar" panose="00000400000000000000" pitchFamily="2" charset="-78"/>
            </a:endParaRPr>
          </a:p>
          <a:p>
            <a:pPr lvl="1">
              <a:lnSpc>
                <a:spcPct val="160000"/>
              </a:lnSpc>
              <a:buFont typeface="Wingdings" panose="05000000000000000000" pitchFamily="2" charset="2"/>
              <a:buChar char="q"/>
            </a:pPr>
            <a:r>
              <a:rPr lang="fa-IR" sz="2200" dirty="0" smtClean="0">
                <a:cs typeface="B Zar" panose="00000400000000000000" pitchFamily="2" charset="-78"/>
                <a:hlinkClick r:id="rId3" action="ppaction://hlinkfile"/>
              </a:rPr>
              <a:t>براي </a:t>
            </a:r>
            <a:r>
              <a:rPr lang="fa-IR" sz="2200" dirty="0">
                <a:cs typeface="B Zar" panose="00000400000000000000" pitchFamily="2" charset="-78"/>
                <a:hlinkClick r:id="rId3" action="ppaction://hlinkfile"/>
              </a:rPr>
              <a:t>مشاهده فيلم آموزش دريافت گزارش سياهه‌برداري كليك كنيد</a:t>
            </a:r>
            <a:r>
              <a:rPr lang="fa-IR" sz="2200" dirty="0" smtClean="0">
                <a:cs typeface="B Zar" panose="00000400000000000000" pitchFamily="2" charset="-78"/>
                <a:hlinkClick r:id="rId3" action="ppaction://hlinkfile"/>
              </a:rPr>
              <a:t>.</a:t>
            </a:r>
            <a:endParaRPr lang="fa-IR" sz="2200" dirty="0">
              <a:cs typeface="B Zar" panose="00000400000000000000" pitchFamily="2" charset="-78"/>
            </a:endParaRPr>
          </a:p>
          <a:p>
            <a:pPr lvl="1">
              <a:lnSpc>
                <a:spcPct val="160000"/>
              </a:lnSpc>
              <a:buFont typeface="Wingdings" panose="05000000000000000000" pitchFamily="2" charset="2"/>
              <a:buChar char="q"/>
            </a:pPr>
            <a:r>
              <a:rPr lang="fa-IR" sz="2200" dirty="0" smtClean="0">
                <a:cs typeface="B Zar" panose="00000400000000000000" pitchFamily="2" charset="-78"/>
                <a:hlinkClick r:id="rId4" action="ppaction://hlinkfile"/>
              </a:rPr>
              <a:t>براي مشاهده فيلم نمونه اي از گزارش سياهه برداري كليك كنيد.</a:t>
            </a:r>
            <a:endParaRPr lang="fa-IR" sz="2200" dirty="0">
              <a:cs typeface="B Zar" panose="00000400000000000000" pitchFamily="2" charset="-78"/>
            </a:endParaRPr>
          </a:p>
          <a:p>
            <a:pPr algn="just">
              <a:lnSpc>
                <a:spcPct val="160000"/>
              </a:lnSpc>
              <a:spcAft>
                <a:spcPts val="0"/>
              </a:spcAft>
            </a:pPr>
            <a:endParaRPr lang="fa-IR" sz="23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800" b="1" dirty="0"/>
          </a:p>
        </p:txBody>
      </p:sp>
      <p:pic>
        <p:nvPicPr>
          <p:cNvPr id="14" name="Picture 2" descr="C:\Documents and Settings\ranjbar\My Documents\arm92.gif"/>
          <p:cNvPicPr>
            <a:picLocks noChangeAspect="1" noChangeArrowheads="1"/>
          </p:cNvPicPr>
          <p:nvPr/>
        </p:nvPicPr>
        <p:blipFill>
          <a:blip r:embed="rId5"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a:solidFill>
                  <a:schemeClr val="bg1"/>
                </a:solidFill>
                <a:cs typeface="Zar" pitchFamily="2" charset="-78"/>
              </a:rPr>
              <a:t>مراحل رفخواني در سامانه مديريت</a:t>
            </a:r>
          </a:p>
        </p:txBody>
      </p:sp>
      <p:pic>
        <p:nvPicPr>
          <p:cNvPr id="4098" name="Picture 2"/>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563888" y="2172069"/>
            <a:ext cx="4687060" cy="340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6442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fontScale="92500"/>
          </a:bodyPr>
          <a:lstStyle/>
          <a:p>
            <a:pPr algn="just">
              <a:lnSpc>
                <a:spcPct val="160000"/>
              </a:lnSpc>
              <a:spcAft>
                <a:spcPts val="0"/>
              </a:spcAft>
            </a:pPr>
            <a:r>
              <a:rPr lang="fa-IR" sz="2200" b="1" dirty="0" smtClean="0">
                <a:cs typeface="B Zar" panose="00000400000000000000" pitchFamily="2" charset="-78"/>
              </a:rPr>
              <a:t>تغيير وضعيتهاي مورد نياز:</a:t>
            </a:r>
          </a:p>
          <a:p>
            <a:pPr algn="just">
              <a:lnSpc>
                <a:spcPct val="160000"/>
              </a:lnSpc>
              <a:spcAft>
                <a:spcPts val="0"/>
              </a:spcAft>
            </a:pPr>
            <a:endParaRPr lang="fa-IR" sz="2200" b="1" dirty="0">
              <a:cs typeface="B Zar" panose="00000400000000000000" pitchFamily="2" charset="-78"/>
            </a:endParaRPr>
          </a:p>
          <a:p>
            <a:pPr algn="just">
              <a:lnSpc>
                <a:spcPct val="160000"/>
              </a:lnSpc>
              <a:spcAft>
                <a:spcPts val="0"/>
              </a:spcAft>
            </a:pPr>
            <a:endParaRPr lang="fa-IR" sz="2200" b="1" dirty="0" smtClean="0">
              <a:cs typeface="B Zar" panose="00000400000000000000" pitchFamily="2" charset="-78"/>
            </a:endParaRPr>
          </a:p>
          <a:p>
            <a:pPr algn="just">
              <a:lnSpc>
                <a:spcPct val="160000"/>
              </a:lnSpc>
              <a:spcAft>
                <a:spcPts val="0"/>
              </a:spcAft>
            </a:pPr>
            <a:endParaRPr lang="fa-IR" sz="2200" b="1" dirty="0">
              <a:cs typeface="B Zar" panose="00000400000000000000" pitchFamily="2" charset="-78"/>
            </a:endParaRPr>
          </a:p>
          <a:p>
            <a:pPr algn="just">
              <a:lnSpc>
                <a:spcPct val="160000"/>
              </a:lnSpc>
              <a:spcAft>
                <a:spcPts val="0"/>
              </a:spcAft>
            </a:pPr>
            <a:endParaRPr lang="fa-IR" sz="2200" b="1" dirty="0" smtClean="0">
              <a:cs typeface="B Zar" panose="00000400000000000000" pitchFamily="2" charset="-78"/>
            </a:endParaRPr>
          </a:p>
          <a:p>
            <a:pPr algn="just">
              <a:lnSpc>
                <a:spcPct val="160000"/>
              </a:lnSpc>
              <a:spcAft>
                <a:spcPts val="0"/>
              </a:spcAft>
            </a:pPr>
            <a:endParaRPr lang="fa-IR" sz="2200" b="1" dirty="0">
              <a:cs typeface="B Zar" panose="00000400000000000000" pitchFamily="2" charset="-78"/>
            </a:endParaRPr>
          </a:p>
          <a:p>
            <a:pPr algn="just">
              <a:lnSpc>
                <a:spcPct val="160000"/>
              </a:lnSpc>
              <a:spcAft>
                <a:spcPts val="0"/>
              </a:spcAft>
            </a:pPr>
            <a:endParaRPr lang="fa-IR" sz="2200" b="1" dirty="0" smtClean="0">
              <a:cs typeface="B Zar" panose="00000400000000000000" pitchFamily="2" charset="-78"/>
            </a:endParaRPr>
          </a:p>
          <a:p>
            <a:pPr lvl="1">
              <a:lnSpc>
                <a:spcPct val="170000"/>
              </a:lnSpc>
              <a:buFont typeface="Wingdings" panose="05000000000000000000" pitchFamily="2" charset="2"/>
              <a:buChar char="q"/>
            </a:pPr>
            <a:r>
              <a:rPr lang="fa-IR" sz="2000" dirty="0" smtClean="0">
                <a:cs typeface="B Zar" panose="00000400000000000000" pitchFamily="2" charset="-78"/>
                <a:hlinkClick r:id="rId3" action="ppaction://hlinkfile"/>
              </a:rPr>
              <a:t>فيلم </a:t>
            </a:r>
            <a:r>
              <a:rPr lang="fa-IR" sz="2000" dirty="0">
                <a:cs typeface="B Zar" panose="00000400000000000000" pitchFamily="2" charset="-78"/>
                <a:hlinkClick r:id="rId3" action="ppaction://hlinkfile"/>
              </a:rPr>
              <a:t>آموزشي </a:t>
            </a:r>
            <a:r>
              <a:rPr lang="fa-IR" sz="2000" dirty="0" smtClean="0">
                <a:cs typeface="B Zar" panose="00000400000000000000" pitchFamily="2" charset="-78"/>
                <a:hlinkClick r:id="rId3" action="ppaction://hlinkfile"/>
              </a:rPr>
              <a:t>1</a:t>
            </a:r>
            <a:endParaRPr lang="fa-IR" sz="2000" dirty="0" smtClean="0">
              <a:cs typeface="B Zar" panose="00000400000000000000" pitchFamily="2" charset="-78"/>
            </a:endParaRPr>
          </a:p>
          <a:p>
            <a:pPr lvl="1">
              <a:lnSpc>
                <a:spcPct val="170000"/>
              </a:lnSpc>
              <a:buFont typeface="Wingdings" panose="05000000000000000000" pitchFamily="2" charset="2"/>
              <a:buChar char="q"/>
            </a:pPr>
            <a:r>
              <a:rPr lang="fa-IR" sz="2000" dirty="0" smtClean="0">
                <a:cs typeface="B Zar" panose="00000400000000000000" pitchFamily="2" charset="-78"/>
                <a:hlinkClick r:id="rId4" action="ppaction://hlinkfile"/>
              </a:rPr>
              <a:t>فيلم آموزشي 2</a:t>
            </a:r>
            <a:endParaRPr lang="fa-IR" sz="2000" dirty="0">
              <a:cs typeface="B Zar" panose="00000400000000000000" pitchFamily="2" charset="-78"/>
            </a:endParaRPr>
          </a:p>
          <a:p>
            <a:pPr lvl="1"/>
            <a:endParaRPr lang="fa-IR" sz="2400" dirty="0">
              <a:cs typeface="B Zar" panose="00000400000000000000" pitchFamily="2" charset="-78"/>
            </a:endParaRPr>
          </a:p>
          <a:p>
            <a:pPr lvl="1"/>
            <a:endParaRPr lang="fa-IR" sz="2400" dirty="0" smtClean="0">
              <a:cs typeface="B Zar" panose="00000400000000000000" pitchFamily="2" charset="-78"/>
            </a:endParaRPr>
          </a:p>
          <a:p>
            <a:pPr algn="just">
              <a:lnSpc>
                <a:spcPct val="160000"/>
              </a:lnSpc>
              <a:spcAft>
                <a:spcPts val="0"/>
              </a:spcAft>
            </a:pPr>
            <a:endParaRPr lang="fa-IR" sz="23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800" b="1" dirty="0"/>
          </a:p>
        </p:txBody>
      </p:sp>
      <p:pic>
        <p:nvPicPr>
          <p:cNvPr id="14" name="Picture 2" descr="C:\Documents and Settings\ranjbar\My Documents\arm92.gif"/>
          <p:cNvPicPr>
            <a:picLocks noChangeAspect="1" noChangeArrowheads="1"/>
          </p:cNvPicPr>
          <p:nvPr/>
        </p:nvPicPr>
        <p:blipFill>
          <a:blip r:embed="rId5"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a:solidFill>
                  <a:schemeClr val="bg1"/>
                </a:solidFill>
                <a:cs typeface="Zar" pitchFamily="2" charset="-78"/>
              </a:rPr>
              <a:t>مراحل رفخواني در سامانه مديريت</a:t>
            </a: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55" y="1916832"/>
            <a:ext cx="6072187" cy="32560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4602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60000"/>
              </a:lnSpc>
              <a:spcAft>
                <a:spcPts val="0"/>
              </a:spcAft>
            </a:pPr>
            <a:r>
              <a:rPr lang="fa-IR" sz="2200" b="1" dirty="0" smtClean="0">
                <a:cs typeface="B Zar" panose="00000400000000000000" pitchFamily="2" charset="-78"/>
              </a:rPr>
              <a:t>تغيير وضعيتهاي مورد نياز:</a:t>
            </a:r>
            <a:endParaRPr lang="fa-IR" sz="2200" b="1" dirty="0">
              <a:cs typeface="B Zar" panose="00000400000000000000" pitchFamily="2" charset="-78"/>
            </a:endParaRPr>
          </a:p>
          <a:p>
            <a:pPr lvl="1" algn="just"/>
            <a:r>
              <a:rPr lang="fa-IR" sz="2400" b="1" dirty="0" smtClean="0">
                <a:solidFill>
                  <a:srgbClr val="FF0000"/>
                </a:solidFill>
                <a:cs typeface="B Zar" panose="00000400000000000000" pitchFamily="2" charset="-78"/>
              </a:rPr>
              <a:t>تغيير وضعيت دسته‌اي</a:t>
            </a:r>
            <a:r>
              <a:rPr lang="ar-SA" sz="2400" dirty="0" smtClean="0">
                <a:cs typeface="B Zar" panose="00000400000000000000" pitchFamily="2" charset="-78"/>
              </a:rPr>
              <a:t>: </a:t>
            </a:r>
            <a:r>
              <a:rPr lang="fa-IR" sz="2400" dirty="0" smtClean="0">
                <a:cs typeface="B Zar" panose="00000400000000000000" pitchFamily="2" charset="-78"/>
              </a:rPr>
              <a:t>بر اساس جدول ارائه شده نسبت به تغيير وضعيت منابع اقدام كنيد. از طريق نرم افزار به صورت دسته اي و با استفاده از آپلود فايلهاي مورد نظر براي يك وضعيت، نسبت به  تغيير وضعيتهاي مورد نياز خود را به انجام رسانيد.</a:t>
            </a:r>
          </a:p>
          <a:p>
            <a:pPr lvl="1"/>
            <a:endParaRPr lang="fa-IR" sz="2400" dirty="0">
              <a:cs typeface="B Zar" panose="00000400000000000000" pitchFamily="2" charset="-78"/>
            </a:endParaRPr>
          </a:p>
          <a:p>
            <a:pPr lvl="1"/>
            <a:endParaRPr lang="fa-IR" sz="2400" dirty="0" smtClean="0">
              <a:cs typeface="B Zar" panose="00000400000000000000" pitchFamily="2" charset="-78"/>
            </a:endParaRPr>
          </a:p>
          <a:p>
            <a:pPr algn="just">
              <a:lnSpc>
                <a:spcPct val="160000"/>
              </a:lnSpc>
              <a:spcAft>
                <a:spcPts val="0"/>
              </a:spcAft>
            </a:pPr>
            <a:endParaRPr lang="fa-IR" sz="23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800" b="1" dirty="0"/>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a:solidFill>
                  <a:schemeClr val="bg1"/>
                </a:solidFill>
                <a:cs typeface="Zar" pitchFamily="2" charset="-78"/>
              </a:rPr>
              <a:t>مراحل رفخواني در سامانه مديريت</a:t>
            </a:r>
          </a:p>
        </p:txBody>
      </p:sp>
      <p:pic>
        <p:nvPicPr>
          <p:cNvPr id="5122"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04785" y="4128814"/>
            <a:ext cx="4949008" cy="227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2209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60000"/>
              </a:lnSpc>
              <a:spcAft>
                <a:spcPts val="0"/>
              </a:spcAft>
            </a:pPr>
            <a:r>
              <a:rPr lang="fa-IR" sz="2200" b="1" dirty="0" smtClean="0">
                <a:cs typeface="B Zar" panose="00000400000000000000" pitchFamily="2" charset="-78"/>
              </a:rPr>
              <a:t>تغيير وضعيتهاي مورد نياز:</a:t>
            </a:r>
            <a:endParaRPr lang="fa-IR" sz="2200" b="1" dirty="0">
              <a:cs typeface="B Zar" panose="00000400000000000000" pitchFamily="2" charset="-78"/>
            </a:endParaRPr>
          </a:p>
          <a:p>
            <a:pPr lvl="1" algn="just"/>
            <a:r>
              <a:rPr lang="fa-IR" sz="2400" b="1" dirty="0" smtClean="0">
                <a:solidFill>
                  <a:srgbClr val="FF0000"/>
                </a:solidFill>
                <a:cs typeface="B Zar" panose="00000400000000000000" pitchFamily="2" charset="-78"/>
              </a:rPr>
              <a:t>تغيير وضعيت منابع امانتي</a:t>
            </a:r>
            <a:r>
              <a:rPr lang="ar-SA" sz="2400" dirty="0" smtClean="0">
                <a:cs typeface="B Zar" panose="00000400000000000000" pitchFamily="2" charset="-78"/>
              </a:rPr>
              <a:t>:</a:t>
            </a:r>
            <a:r>
              <a:rPr lang="fa-IR" sz="2400" dirty="0" smtClean="0">
                <a:cs typeface="B Zar" panose="00000400000000000000" pitchFamily="2" charset="-78"/>
              </a:rPr>
              <a:t> </a:t>
            </a:r>
            <a:r>
              <a:rPr lang="ar-SA" sz="2400" dirty="0">
                <a:cs typeface="B Zar" panose="00000400000000000000" pitchFamily="2" charset="-78"/>
              </a:rPr>
              <a:t>منابعي که وضعیت آن‌ها در پایگاه داده امانت یا برنگشته است اما در مخزن وجود دارند را لازم است از طريق گزينه تغيير وضعيت منابع امانتي، به وضعيت موجود تغيير وضعيت داد.</a:t>
            </a:r>
            <a:endParaRPr lang="en-US" sz="2400" dirty="0">
              <a:cs typeface="B Zar" panose="00000400000000000000" pitchFamily="2" charset="-78"/>
            </a:endParaRPr>
          </a:p>
          <a:p>
            <a:pPr lvl="1" algn="just"/>
            <a:endParaRPr lang="fa-IR" sz="2400" dirty="0">
              <a:cs typeface="B Zar" panose="00000400000000000000" pitchFamily="2" charset="-78"/>
            </a:endParaRPr>
          </a:p>
          <a:p>
            <a:pPr lvl="1"/>
            <a:endParaRPr lang="fa-IR" sz="2400" dirty="0" smtClean="0">
              <a:cs typeface="B Zar" panose="00000400000000000000" pitchFamily="2" charset="-78"/>
            </a:endParaRPr>
          </a:p>
          <a:p>
            <a:pPr algn="just">
              <a:lnSpc>
                <a:spcPct val="160000"/>
              </a:lnSpc>
              <a:spcAft>
                <a:spcPts val="0"/>
              </a:spcAft>
            </a:pPr>
            <a:endParaRPr lang="fa-IR" sz="23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800" b="1" dirty="0"/>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a:solidFill>
                  <a:schemeClr val="bg1"/>
                </a:solidFill>
                <a:cs typeface="Zar" pitchFamily="2" charset="-78"/>
              </a:rPr>
              <a:t>مراحل رفخواني در سامانه مديريت</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5164" y="4221088"/>
            <a:ext cx="50482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4755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itre 1"/>
          <p:cNvSpPr>
            <a:spLocks noGrp="1"/>
          </p:cNvSpPr>
          <p:nvPr>
            <p:ph type="ctrTitle"/>
          </p:nvPr>
        </p:nvSpPr>
        <p:spPr>
          <a:xfrm>
            <a:off x="3491880" y="2996952"/>
            <a:ext cx="5472113" cy="2946058"/>
          </a:xfrm>
        </p:spPr>
        <p:txBody>
          <a:bodyPr/>
          <a:lstStyle/>
          <a:p>
            <a:pPr>
              <a:lnSpc>
                <a:spcPct val="200000"/>
              </a:lnSpc>
            </a:pPr>
            <a:r>
              <a:rPr lang="fa-IR" sz="2000" b="1"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cs typeface="Titr" pitchFamily="2" charset="-78"/>
              </a:rPr>
              <a:t>اداره كل توسعه كتابخانه‌ها و مشاركت‌ها</a:t>
            </a:r>
            <a:br>
              <a:rPr lang="fa-IR" sz="2000" b="1"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cs typeface="Titr" pitchFamily="2" charset="-78"/>
              </a:rPr>
            </a:br>
            <a:r>
              <a:rPr lang="fa-IR" sz="2000" b="1" spc="50" dirty="0" smtClean="0">
                <a:ln w="12700" cmpd="sng">
                  <a:solidFill>
                    <a:schemeClr val="accent6">
                      <a:satMod val="120000"/>
                      <a:shade val="80000"/>
                    </a:schemeClr>
                  </a:solidFill>
                  <a:prstDash val="solid"/>
                </a:ln>
                <a:solidFill>
                  <a:schemeClr val="bg1"/>
                </a:solidFill>
                <a:effectLst>
                  <a:glow rad="53100">
                    <a:schemeClr val="accent6">
                      <a:satMod val="180000"/>
                      <a:alpha val="30000"/>
                    </a:schemeClr>
                  </a:glow>
                </a:effectLst>
                <a:cs typeface="Titr" pitchFamily="2" charset="-78"/>
              </a:rPr>
              <a:t>اداره امور كتابخانه‌ها و فهرست‌نويسي</a:t>
            </a:r>
          </a:p>
        </p:txBody>
      </p:sp>
      <p:pic>
        <p:nvPicPr>
          <p:cNvPr id="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6572264" y="428604"/>
            <a:ext cx="1856362" cy="236650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60000"/>
              </a:lnSpc>
              <a:spcAft>
                <a:spcPts val="0"/>
              </a:spcAft>
            </a:pPr>
            <a:r>
              <a:rPr lang="fa-IR" sz="2200" b="1" dirty="0" smtClean="0">
                <a:cs typeface="B Zar" panose="00000400000000000000" pitchFamily="2" charset="-78"/>
              </a:rPr>
              <a:t>اتمام رفخواني:</a:t>
            </a:r>
            <a:endParaRPr lang="fa-IR" sz="2200" b="1" dirty="0">
              <a:cs typeface="B Zar" panose="00000400000000000000" pitchFamily="2" charset="-78"/>
            </a:endParaRPr>
          </a:p>
          <a:p>
            <a:pPr lvl="1" algn="just"/>
            <a:r>
              <a:rPr lang="fa-IR" sz="2400" dirty="0" smtClean="0">
                <a:cs typeface="B Zar" panose="00000400000000000000" pitchFamily="2" charset="-78"/>
              </a:rPr>
              <a:t>در قسمت مديريت وضعيت فرايند رفخواني، روي گزينه پايان فرايند كليك كنيد تا عمليات رفخواني به اتمام رسد.</a:t>
            </a:r>
            <a:endParaRPr lang="en-US" sz="2400" dirty="0">
              <a:cs typeface="B Zar" panose="00000400000000000000" pitchFamily="2" charset="-78"/>
            </a:endParaRPr>
          </a:p>
          <a:p>
            <a:pPr lvl="1" algn="just"/>
            <a:endParaRPr lang="fa-IR" sz="2400" dirty="0">
              <a:cs typeface="B Zar" panose="00000400000000000000" pitchFamily="2" charset="-78"/>
            </a:endParaRPr>
          </a:p>
          <a:p>
            <a:pPr lvl="1"/>
            <a:endParaRPr lang="fa-IR" sz="2400" dirty="0" smtClean="0">
              <a:cs typeface="B Zar" panose="00000400000000000000" pitchFamily="2" charset="-78"/>
            </a:endParaRPr>
          </a:p>
          <a:p>
            <a:pPr algn="just">
              <a:lnSpc>
                <a:spcPct val="160000"/>
              </a:lnSpc>
              <a:spcAft>
                <a:spcPts val="0"/>
              </a:spcAft>
            </a:pPr>
            <a:endParaRPr lang="fa-IR" sz="23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endParaRPr lang="fa-IR" sz="1800" b="1" dirty="0"/>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a:solidFill>
                  <a:schemeClr val="bg1"/>
                </a:solidFill>
                <a:cs typeface="Zar" pitchFamily="2" charset="-78"/>
              </a:rPr>
              <a:t>مراحل رفخواني در سامانه مديريت</a:t>
            </a:r>
          </a:p>
        </p:txBody>
      </p:sp>
      <p:pic>
        <p:nvPicPr>
          <p:cNvPr id="7" name="Picture 6"/>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287244" y="3212976"/>
            <a:ext cx="4784090" cy="2661285"/>
          </a:xfrm>
          <a:prstGeom prst="rect">
            <a:avLst/>
          </a:prstGeom>
          <a:noFill/>
          <a:ln>
            <a:noFill/>
          </a:ln>
        </p:spPr>
      </p:pic>
    </p:spTree>
    <p:extLst>
      <p:ext uri="{BB962C8B-B14F-4D97-AF65-F5344CB8AC3E}">
        <p14:creationId xmlns:p14="http://schemas.microsoft.com/office/powerpoint/2010/main" val="366157720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60000"/>
              </a:lnSpc>
              <a:spcAft>
                <a:spcPts val="0"/>
              </a:spcAft>
            </a:pPr>
            <a:r>
              <a:rPr lang="fa-IR" sz="2200" b="1" dirty="0" smtClean="0">
                <a:cs typeface="B Zar" panose="00000400000000000000" pitchFamily="2" charset="-78"/>
              </a:rPr>
              <a:t>اتمام رفخواني:</a:t>
            </a:r>
            <a:endParaRPr lang="fa-IR" sz="2200" b="1" dirty="0">
              <a:cs typeface="B Zar" panose="00000400000000000000" pitchFamily="2" charset="-78"/>
            </a:endParaRPr>
          </a:p>
          <a:p>
            <a:pPr lvl="1" algn="just"/>
            <a:r>
              <a:rPr lang="ar-SA" sz="2400" dirty="0">
                <a:cs typeface="B Zar" panose="00000400000000000000" pitchFamily="2" charset="-78"/>
              </a:rPr>
              <a:t>با كليك بر روي گزينه پايان فرايند رفخواني، امكان دريافت گزارش نهايي رفخواني و صورتجلسات توسط سيستم فراهم می‌شود. </a:t>
            </a:r>
            <a:endParaRPr lang="en-US" sz="2400" dirty="0">
              <a:cs typeface="B Zar" panose="00000400000000000000" pitchFamily="2" charset="-78"/>
            </a:endParaRPr>
          </a:p>
          <a:p>
            <a:pPr lvl="1" algn="just"/>
            <a:endParaRPr lang="fa-IR" sz="2400" dirty="0">
              <a:cs typeface="B Zar" panose="00000400000000000000" pitchFamily="2" charset="-78"/>
            </a:endParaRPr>
          </a:p>
          <a:p>
            <a:pPr lvl="1"/>
            <a:endParaRPr lang="fa-IR" sz="2400" dirty="0" smtClean="0">
              <a:cs typeface="B Zar" panose="00000400000000000000" pitchFamily="2" charset="-78"/>
            </a:endParaRPr>
          </a:p>
          <a:p>
            <a:pPr algn="just">
              <a:lnSpc>
                <a:spcPct val="160000"/>
              </a:lnSpc>
              <a:spcAft>
                <a:spcPts val="0"/>
              </a:spcAft>
            </a:pPr>
            <a:endParaRPr lang="fa-IR" sz="23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algn="just">
              <a:lnSpc>
                <a:spcPct val="160000"/>
              </a:lnSpc>
              <a:spcAft>
                <a:spcPts val="0"/>
              </a:spcAft>
            </a:pPr>
            <a:endParaRPr lang="fa-IR" sz="23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nSpc>
                <a:spcPct val="160000"/>
              </a:lnSpc>
              <a:buFont typeface="Wingdings" panose="05000000000000000000" pitchFamily="2" charset="2"/>
              <a:buChar char="q"/>
            </a:pPr>
            <a:r>
              <a:rPr lang="fa-IR" sz="2000" dirty="0">
                <a:cs typeface="B Zar" panose="00000400000000000000" pitchFamily="2" charset="-78"/>
                <a:hlinkClick r:id="rId3" action="ppaction://hlinkfile"/>
              </a:rPr>
              <a:t>براي مشاهده فيلم نمونه اي از گزارش سياهه برداري كليك كنيد</a:t>
            </a:r>
            <a:r>
              <a:rPr lang="fa-IR" sz="2000" dirty="0">
                <a:cs typeface="B Zar" panose="00000400000000000000" pitchFamily="2" charset="-78"/>
                <a:hlinkClick r:id="rId3" action="ppaction://hlinkfile"/>
              </a:rPr>
              <a:t>.</a:t>
            </a:r>
            <a:endParaRPr lang="fa-IR" sz="2000" dirty="0">
              <a:cs typeface="B Zar" panose="00000400000000000000" pitchFamily="2" charset="-78"/>
            </a:endParaRPr>
          </a:p>
        </p:txBody>
      </p:sp>
      <p:pic>
        <p:nvPicPr>
          <p:cNvPr id="14" name="Picture 2" descr="C:\Documents and Settings\ranjbar\My Documents\arm92.gif"/>
          <p:cNvPicPr>
            <a:picLocks noChangeAspect="1" noChangeArrowheads="1"/>
          </p:cNvPicPr>
          <p:nvPr/>
        </p:nvPicPr>
        <p:blipFill>
          <a:blip r:embed="rId4"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a:solidFill>
                  <a:schemeClr val="bg1"/>
                </a:solidFill>
                <a:cs typeface="Zar" pitchFamily="2" charset="-78"/>
              </a:rPr>
              <a:t>مراحل رفخواني در سامانه مديريت</a:t>
            </a:r>
          </a:p>
        </p:txBody>
      </p:sp>
      <p:pic>
        <p:nvPicPr>
          <p:cNvPr id="8" name="Picture 7"/>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59832" y="3861048"/>
            <a:ext cx="5539105" cy="1529080"/>
          </a:xfrm>
          <a:prstGeom prst="rect">
            <a:avLst/>
          </a:prstGeom>
          <a:noFill/>
          <a:ln>
            <a:noFill/>
          </a:ln>
        </p:spPr>
      </p:pic>
    </p:spTree>
    <p:extLst>
      <p:ext uri="{BB962C8B-B14F-4D97-AF65-F5344CB8AC3E}">
        <p14:creationId xmlns:p14="http://schemas.microsoft.com/office/powerpoint/2010/main" val="31559141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lnSpcReduction="10000"/>
          </a:bodyPr>
          <a:lstStyle/>
          <a:p>
            <a:pPr algn="justLow">
              <a:lnSpc>
                <a:spcPct val="180000"/>
              </a:lnSpc>
              <a:spcAft>
                <a:spcPts val="0"/>
              </a:spcAft>
            </a:pPr>
            <a:r>
              <a:rPr lang="fa-IR" sz="2000" b="1" dirty="0">
                <a:latin typeface="IranNastaliq" panose="02020505000000020003" pitchFamily="18" charset="0"/>
                <a:ea typeface="Calibri" panose="020F0502020204030204" pitchFamily="34" charset="0"/>
                <a:cs typeface="B Mitra" panose="00000400000000000000" pitchFamily="2" charset="-78"/>
              </a:rPr>
              <a:t>مخاطبین این راهنما:</a:t>
            </a:r>
            <a:endParaRPr lang="en-US" sz="2000" b="1" dirty="0">
              <a:latin typeface="IranNastaliq" panose="02020505000000020003" pitchFamily="18" charset="0"/>
              <a:ea typeface="Calibri" panose="020F0502020204030204" pitchFamily="34" charset="0"/>
              <a:cs typeface="B Mitra" panose="00000400000000000000" pitchFamily="2" charset="-78"/>
            </a:endParaRPr>
          </a:p>
          <a:p>
            <a:pPr lvl="1" algn="justLow">
              <a:lnSpc>
                <a:spcPct val="180000"/>
              </a:lnSpc>
              <a:spcAft>
                <a:spcPts val="0"/>
              </a:spcAft>
            </a:pPr>
            <a:r>
              <a:rPr lang="fa-IR" sz="1600" b="1" dirty="0">
                <a:latin typeface="IranNastaliq" panose="02020505000000020003" pitchFamily="18" charset="0"/>
                <a:ea typeface="Calibri" panose="020F0502020204030204" pitchFamily="34" charset="0"/>
                <a:cs typeface="B Mitra" panose="00000400000000000000" pitchFamily="2" charset="-78"/>
              </a:rPr>
              <a:t>كليه كتابداران و مسئولين محترم کتابخانه‌هاي عمومي</a:t>
            </a:r>
            <a:endParaRPr lang="en-US" sz="1600" b="1" dirty="0">
              <a:latin typeface="IranNastaliq" panose="02020505000000020003" pitchFamily="18" charset="0"/>
              <a:ea typeface="Calibri" panose="020F0502020204030204" pitchFamily="34" charset="0"/>
              <a:cs typeface="B Mitra" panose="00000400000000000000" pitchFamily="2" charset="-78"/>
            </a:endParaRPr>
          </a:p>
          <a:p>
            <a:pPr lvl="1" algn="justLow">
              <a:lnSpc>
                <a:spcPct val="180000"/>
              </a:lnSpc>
              <a:spcAft>
                <a:spcPts val="0"/>
              </a:spcAft>
            </a:pPr>
            <a:r>
              <a:rPr lang="fa-IR" sz="1600" b="1" dirty="0">
                <a:latin typeface="IranNastaliq" panose="02020505000000020003" pitchFamily="18" charset="0"/>
                <a:ea typeface="Calibri" panose="020F0502020204030204" pitchFamily="34" charset="0"/>
                <a:cs typeface="B Mitra" panose="00000400000000000000" pitchFamily="2" charset="-78"/>
              </a:rPr>
              <a:t>روساي محترم ادارات شهرستان</a:t>
            </a:r>
            <a:endParaRPr lang="en-US" sz="1600" b="1" dirty="0">
              <a:latin typeface="IranNastaliq" panose="02020505000000020003" pitchFamily="18" charset="0"/>
              <a:ea typeface="Calibri" panose="020F0502020204030204" pitchFamily="34" charset="0"/>
              <a:cs typeface="B Mitra" panose="00000400000000000000" pitchFamily="2" charset="-78"/>
            </a:endParaRPr>
          </a:p>
          <a:p>
            <a:pPr lvl="1" algn="justLow">
              <a:lnSpc>
                <a:spcPct val="180000"/>
              </a:lnSpc>
              <a:spcAft>
                <a:spcPts val="0"/>
              </a:spcAft>
            </a:pPr>
            <a:r>
              <a:rPr lang="fa-IR" sz="1600" b="1" dirty="0">
                <a:latin typeface="IranNastaliq" panose="02020505000000020003" pitchFamily="18" charset="0"/>
                <a:ea typeface="Calibri" panose="020F0502020204030204" pitchFamily="34" charset="0"/>
                <a:cs typeface="B Mitra" panose="00000400000000000000" pitchFamily="2" charset="-78"/>
              </a:rPr>
              <a:t>کارشناسان منابع و امور كتابخانه‌هاي استان</a:t>
            </a:r>
            <a:endParaRPr lang="en-US" sz="1600" b="1" dirty="0">
              <a:latin typeface="IranNastaliq" panose="02020505000000020003" pitchFamily="18" charset="0"/>
              <a:ea typeface="Calibri" panose="020F0502020204030204" pitchFamily="34" charset="0"/>
              <a:cs typeface="B Mitra" panose="00000400000000000000" pitchFamily="2" charset="-78"/>
            </a:endParaRPr>
          </a:p>
          <a:p>
            <a:pPr marL="0" indent="0" algn="justLow">
              <a:lnSpc>
                <a:spcPct val="180000"/>
              </a:lnSpc>
              <a:spcAft>
                <a:spcPts val="0"/>
              </a:spcAft>
              <a:buNone/>
            </a:pPr>
            <a:endParaRPr lang="en-US" sz="2000" dirty="0">
              <a:latin typeface="IranNastaliq" panose="02020505000000020003" pitchFamily="18" charset="0"/>
              <a:ea typeface="Calibri" panose="020F0502020204030204" pitchFamily="34" charset="0"/>
              <a:cs typeface="B Mitra" panose="00000400000000000000" pitchFamily="2" charset="-78"/>
            </a:endParaRPr>
          </a:p>
          <a:p>
            <a:pPr algn="justLow">
              <a:lnSpc>
                <a:spcPct val="180000"/>
              </a:lnSpc>
              <a:spcAft>
                <a:spcPts val="0"/>
              </a:spcAft>
            </a:pPr>
            <a:r>
              <a:rPr lang="fa-IR" sz="2000" b="1" dirty="0">
                <a:latin typeface="IranNastaliq" panose="02020505000000020003" pitchFamily="18" charset="0"/>
                <a:ea typeface="Calibri" panose="020F0502020204030204" pitchFamily="34" charset="0"/>
                <a:cs typeface="B Mitra" panose="00000400000000000000" pitchFamily="2" charset="-78"/>
              </a:rPr>
              <a:t>واحد پشتيباني سامانه مديريت آماده راهنمايي، پاسخگويي و رفع اشكالات همكاران گرامي است.</a:t>
            </a:r>
            <a:endParaRPr lang="en-US" sz="2000" b="1" dirty="0">
              <a:latin typeface="IranNastaliq" panose="02020505000000020003" pitchFamily="18" charset="0"/>
              <a:ea typeface="Calibri" panose="020F0502020204030204" pitchFamily="34" charset="0"/>
              <a:cs typeface="B Mitra" panose="00000400000000000000" pitchFamily="2" charset="-78"/>
            </a:endParaRPr>
          </a:p>
          <a:p>
            <a:pPr lvl="0" algn="justLow">
              <a:lnSpc>
                <a:spcPct val="180000"/>
              </a:lnSpc>
              <a:spcAft>
                <a:spcPts val="0"/>
              </a:spcAft>
            </a:pPr>
            <a:r>
              <a:rPr lang="fa-IR" sz="2000" b="1" dirty="0">
                <a:latin typeface="IranNastaliq" panose="02020505000000020003" pitchFamily="18" charset="0"/>
                <a:ea typeface="Calibri" panose="020F0502020204030204" pitchFamily="34" charset="0"/>
                <a:cs typeface="B Mitra" panose="00000400000000000000" pitchFamily="2" charset="-78"/>
              </a:rPr>
              <a:t>تلفن: </a:t>
            </a:r>
            <a:r>
              <a:rPr lang="fa-IR" sz="2000" b="1" dirty="0">
                <a:latin typeface="IranNastaliq" panose="02020505000000020003" pitchFamily="18" charset="0"/>
                <a:ea typeface="Calibri" panose="020F0502020204030204" pitchFamily="34" charset="0"/>
                <a:cs typeface="B Traffic" panose="00000400000000000000" pitchFamily="2" charset="-78"/>
              </a:rPr>
              <a:t>02188951495</a:t>
            </a:r>
            <a:r>
              <a:rPr lang="fa-IR" sz="2000" b="1" dirty="0">
                <a:latin typeface="IranNastaliq" panose="02020505000000020003" pitchFamily="18" charset="0"/>
                <a:ea typeface="Calibri" panose="020F0502020204030204" pitchFamily="34" charset="0"/>
                <a:cs typeface="B Mitra" panose="00000400000000000000" pitchFamily="2" charset="-78"/>
              </a:rPr>
              <a:t> داخلي </a:t>
            </a:r>
            <a:r>
              <a:rPr lang="fa-IR" sz="2000" b="1" dirty="0">
                <a:latin typeface="IranNastaliq" panose="02020505000000020003" pitchFamily="18" charset="0"/>
                <a:ea typeface="Calibri" panose="020F0502020204030204" pitchFamily="34" charset="0"/>
                <a:cs typeface="B Traffic" panose="00000400000000000000" pitchFamily="2" charset="-78"/>
              </a:rPr>
              <a:t>263</a:t>
            </a:r>
            <a:endParaRPr lang="en-US" sz="2000" b="1" dirty="0">
              <a:latin typeface="IranNastaliq" panose="02020505000000020003" pitchFamily="18" charset="0"/>
              <a:ea typeface="Calibri" panose="020F0502020204030204" pitchFamily="34" charset="0"/>
              <a:cs typeface="B Traffic" panose="00000400000000000000" pitchFamily="2" charset="-78"/>
            </a:endParaRPr>
          </a:p>
          <a:p>
            <a:pPr lvl="0" algn="justLow">
              <a:lnSpc>
                <a:spcPct val="180000"/>
              </a:lnSpc>
              <a:spcAft>
                <a:spcPts val="0"/>
              </a:spcAft>
            </a:pPr>
            <a:r>
              <a:rPr lang="fa-IR" sz="2000" b="1" dirty="0">
                <a:latin typeface="IranNastaliq" panose="02020505000000020003" pitchFamily="18" charset="0"/>
                <a:ea typeface="Calibri" panose="020F0502020204030204" pitchFamily="34" charset="0"/>
                <a:cs typeface="B Mitra" panose="00000400000000000000" pitchFamily="2" charset="-78"/>
              </a:rPr>
              <a:t>ايميل</a:t>
            </a:r>
            <a:r>
              <a:rPr lang="fa-IR" sz="2000" dirty="0">
                <a:latin typeface="IranNastaliq" panose="02020505000000020003" pitchFamily="18" charset="0"/>
                <a:ea typeface="Calibri" panose="020F0502020204030204" pitchFamily="34" charset="0"/>
                <a:cs typeface="+mj-cs"/>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payam.soal@gmail.com</a:t>
            </a:r>
          </a:p>
          <a:p>
            <a:pPr algn="just">
              <a:lnSpc>
                <a:spcPct val="150000"/>
              </a:lnSpc>
              <a:spcAft>
                <a:spcPts val="0"/>
              </a:spcAft>
            </a:pPr>
            <a:endParaRPr lang="fa-IR" sz="2200" dirty="0">
              <a:cs typeface="Zar" pitchFamily="2" charset="-78"/>
            </a:endParaRPr>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fa-IR" sz="2800" b="1" dirty="0" smtClean="0">
                <a:solidFill>
                  <a:schemeClr val="bg1"/>
                </a:solidFill>
                <a:cs typeface="Zar" pitchFamily="2" charset="-78"/>
              </a:rPr>
              <a:t>راهنماي رفخواني در نرم افزار سامان</a:t>
            </a:r>
          </a:p>
        </p:txBody>
      </p:sp>
    </p:spTree>
    <p:extLst>
      <p:ext uri="{BB962C8B-B14F-4D97-AF65-F5344CB8AC3E}">
        <p14:creationId xmlns:p14="http://schemas.microsoft.com/office/powerpoint/2010/main" val="23130168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50000"/>
              </a:lnSpc>
              <a:spcAft>
                <a:spcPts val="0"/>
              </a:spcAft>
            </a:pPr>
            <a:r>
              <a:rPr lang="fa-IR" sz="20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rPr>
              <a:t>اصلاح داده‌‌ها</a:t>
            </a:r>
          </a:p>
          <a:p>
            <a:pPr lvl="1" algn="just">
              <a:lnSpc>
                <a:spcPct val="150000"/>
              </a:lnSpc>
              <a:spcAft>
                <a:spcPts val="0"/>
              </a:spcAft>
            </a:pPr>
            <a:r>
              <a:rPr lang="ar-SA" sz="2000" dirty="0">
                <a:cs typeface="B Zar" panose="00000400000000000000" pitchFamily="2" charset="-78"/>
              </a:rPr>
              <a:t>لازم است ابتدا کارکنان کتابخانه، نسبت به بررسی و اصلاح داده‌های خود اقدام کنند. در این راستا، گزارش «اصلاح داده‌ها» </a:t>
            </a:r>
            <a:r>
              <a:rPr lang="fa-IR" sz="2000" dirty="0">
                <a:cs typeface="B Zar" panose="00000400000000000000" pitchFamily="2" charset="-78"/>
              </a:rPr>
              <a:t>در ذیل منوی گزارش‌ها، ستون کتابداری در دسترس کتابداران قرار </a:t>
            </a:r>
            <a:r>
              <a:rPr lang="fa-IR" sz="2000" dirty="0">
                <a:cs typeface="B Zar" panose="00000400000000000000" pitchFamily="2" charset="-78"/>
              </a:rPr>
              <a:t>دارد.</a:t>
            </a:r>
            <a:endParaRPr lang="fa-IR" sz="2000" dirty="0">
              <a:cs typeface="B Zar" panose="00000400000000000000" pitchFamily="2" charset="-78"/>
            </a:endParaRPr>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ar-SA" sz="2800" b="1" dirty="0">
                <a:solidFill>
                  <a:schemeClr val="bg1"/>
                </a:solidFill>
                <a:cs typeface="Zar" pitchFamily="2" charset="-78"/>
              </a:rPr>
              <a:t>الزامات و </a:t>
            </a:r>
            <a:r>
              <a:rPr lang="ar-SA" sz="2800" b="1" dirty="0" smtClean="0">
                <a:solidFill>
                  <a:schemeClr val="bg1"/>
                </a:solidFill>
                <a:cs typeface="Zar" pitchFamily="2" charset="-78"/>
              </a:rPr>
              <a:t>پ</a:t>
            </a:r>
            <a:r>
              <a:rPr lang="fa-IR" sz="2800" b="1" dirty="0" smtClean="0">
                <a:solidFill>
                  <a:schemeClr val="bg1"/>
                </a:solidFill>
                <a:cs typeface="Zar" pitchFamily="2" charset="-78"/>
              </a:rPr>
              <a:t>يش‌نيازهاي</a:t>
            </a:r>
            <a:r>
              <a:rPr lang="ar-SA" sz="2800" b="1" dirty="0" smtClean="0">
                <a:solidFill>
                  <a:schemeClr val="bg1"/>
                </a:solidFill>
                <a:cs typeface="Zar" pitchFamily="2" charset="-78"/>
              </a:rPr>
              <a:t> </a:t>
            </a:r>
            <a:r>
              <a:rPr lang="ar-SA" sz="2800" b="1" dirty="0">
                <a:solidFill>
                  <a:schemeClr val="bg1"/>
                </a:solidFill>
                <a:cs typeface="Zar" pitchFamily="2" charset="-78"/>
              </a:rPr>
              <a:t>رف‌خوانی</a:t>
            </a:r>
            <a:endParaRPr lang="fa-IR" sz="2800" b="1" dirty="0">
              <a:solidFill>
                <a:schemeClr val="bg1"/>
              </a:solidFill>
              <a:cs typeface="Zar" pitchFamily="2" charset="-7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642" y="3645024"/>
            <a:ext cx="57912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1226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anim calcmode="lin" valueType="num">
                                      <p:cBhvr>
                                        <p:cTn id="1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500"/>
                                        <p:tgtEl>
                                          <p:spTgt spid="11">
                                            <p:txEl>
                                              <p:pRg st="1" end="1"/>
                                            </p:txEl>
                                          </p:spTgt>
                                        </p:tgtEl>
                                      </p:cBhvr>
                                    </p:animEffect>
                                    <p:anim calcmode="lin" valueType="num">
                                      <p:cBhvr>
                                        <p:cTn id="20"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50000"/>
              </a:lnSpc>
              <a:spcAft>
                <a:spcPts val="0"/>
              </a:spcAft>
            </a:pPr>
            <a:r>
              <a:rPr lang="fa-IR" sz="20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rPr>
              <a:t>حذف بخشهاي زايد</a:t>
            </a:r>
          </a:p>
          <a:p>
            <a:pPr lvl="1" algn="just">
              <a:lnSpc>
                <a:spcPct val="150000"/>
              </a:lnSpc>
              <a:spcAft>
                <a:spcPts val="0"/>
              </a:spcAft>
            </a:pPr>
            <a:r>
              <a:rPr lang="ar-SA" sz="2000" dirty="0">
                <a:cs typeface="B Zar" panose="00000400000000000000" pitchFamily="2" charset="-78"/>
              </a:rPr>
              <a:t>وجود بخش‌های اضافی و زائد منجر به بروز مشکلاتی در فرایند رف‌خوانی می‌شود. لازم است همکاران محترم نسبت به حذف بخش‌های زائد یا تجمیع داده‌های آن‌ها با سایر بخش‌ها مطابق با بخش‌نامه‌های ارسالی نهاد اقدام کنند.</a:t>
            </a:r>
            <a:endParaRPr lang="fa-IR" sz="2000" dirty="0">
              <a:cs typeface="B Zar" panose="00000400000000000000" pitchFamily="2" charset="-78"/>
            </a:endParaRPr>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ar-SA" sz="2800" b="1" dirty="0">
                <a:solidFill>
                  <a:schemeClr val="bg1"/>
                </a:solidFill>
                <a:cs typeface="Zar" pitchFamily="2" charset="-78"/>
              </a:rPr>
              <a:t>الزامات و </a:t>
            </a:r>
            <a:r>
              <a:rPr lang="ar-SA" sz="2800" b="1" dirty="0" smtClean="0">
                <a:solidFill>
                  <a:schemeClr val="bg1"/>
                </a:solidFill>
                <a:cs typeface="Zar" pitchFamily="2" charset="-78"/>
              </a:rPr>
              <a:t>پ</a:t>
            </a:r>
            <a:r>
              <a:rPr lang="fa-IR" sz="2800" b="1" dirty="0" smtClean="0">
                <a:solidFill>
                  <a:schemeClr val="bg1"/>
                </a:solidFill>
                <a:cs typeface="Zar" pitchFamily="2" charset="-78"/>
              </a:rPr>
              <a:t>يش‌نيازهاي</a:t>
            </a:r>
            <a:r>
              <a:rPr lang="ar-SA" sz="2800" b="1" dirty="0" smtClean="0">
                <a:solidFill>
                  <a:schemeClr val="bg1"/>
                </a:solidFill>
                <a:cs typeface="Zar" pitchFamily="2" charset="-78"/>
              </a:rPr>
              <a:t> </a:t>
            </a:r>
            <a:r>
              <a:rPr lang="ar-SA" sz="2800" b="1" dirty="0">
                <a:solidFill>
                  <a:schemeClr val="bg1"/>
                </a:solidFill>
                <a:cs typeface="Zar" pitchFamily="2" charset="-78"/>
              </a:rPr>
              <a:t>رف‌خوانی</a:t>
            </a:r>
            <a:endParaRPr lang="fa-IR" sz="2800" b="1" dirty="0">
              <a:solidFill>
                <a:schemeClr val="bg1"/>
              </a:solidFill>
              <a:cs typeface="Zar" pitchFamily="2" charset="-78"/>
            </a:endParaRPr>
          </a:p>
        </p:txBody>
      </p:sp>
    </p:spTree>
    <p:extLst>
      <p:ext uri="{BB962C8B-B14F-4D97-AF65-F5344CB8AC3E}">
        <p14:creationId xmlns:p14="http://schemas.microsoft.com/office/powerpoint/2010/main" val="33182473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anim calcmode="lin" valueType="num">
                                      <p:cBhvr>
                                        <p:cTn id="1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50000"/>
              </a:lnSpc>
              <a:spcAft>
                <a:spcPts val="0"/>
              </a:spcAft>
            </a:pPr>
            <a:r>
              <a:rPr lang="ar-SA" sz="2000" b="1" dirty="0">
                <a:solidFill>
                  <a:srgbClr val="FF0000"/>
                </a:solidFill>
                <a:latin typeface="IranNastaliq" panose="02020505000000020003" pitchFamily="18" charset="0"/>
                <a:ea typeface="Calibri" panose="020F0502020204030204" pitchFamily="34" charset="0"/>
                <a:cs typeface="B Mitra" panose="00000400000000000000" pitchFamily="2" charset="-78"/>
              </a:rPr>
              <a:t>مرتب‌سازي و چيدمان صحيح منابع كتابخانه بر اساس شماره راهنما</a:t>
            </a:r>
            <a:endParaRPr lang="fa-IR" sz="20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r>
              <a:rPr lang="ar-SA" sz="2000" dirty="0">
                <a:cs typeface="B Zar" panose="00000400000000000000" pitchFamily="2" charset="-78"/>
              </a:rPr>
              <a:t>لازم است قبل از آغاز سياهه‌برداري و رف‌خواني، كاركنان كتابخانه نسبت به قفسه‌چيني و چيدمان صحيح منابع در قفسه‌ها، بر اساس شماره راهنما اقدام كنند</a:t>
            </a:r>
            <a:endParaRPr lang="fa-IR" sz="2000" dirty="0">
              <a:cs typeface="B Zar" panose="00000400000000000000" pitchFamily="2" charset="-78"/>
            </a:endParaRPr>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ar-SA" sz="2800" b="1" dirty="0">
                <a:solidFill>
                  <a:schemeClr val="bg1"/>
                </a:solidFill>
                <a:cs typeface="Zar" pitchFamily="2" charset="-78"/>
              </a:rPr>
              <a:t>الزامات و </a:t>
            </a:r>
            <a:r>
              <a:rPr lang="ar-SA" sz="2800" b="1" dirty="0" smtClean="0">
                <a:solidFill>
                  <a:schemeClr val="bg1"/>
                </a:solidFill>
                <a:cs typeface="Zar" pitchFamily="2" charset="-78"/>
              </a:rPr>
              <a:t>پ</a:t>
            </a:r>
            <a:r>
              <a:rPr lang="fa-IR" sz="2800" b="1" dirty="0" smtClean="0">
                <a:solidFill>
                  <a:schemeClr val="bg1"/>
                </a:solidFill>
                <a:cs typeface="Zar" pitchFamily="2" charset="-78"/>
              </a:rPr>
              <a:t>يش‌نيازهاي</a:t>
            </a:r>
            <a:r>
              <a:rPr lang="ar-SA" sz="2800" b="1" dirty="0" smtClean="0">
                <a:solidFill>
                  <a:schemeClr val="bg1"/>
                </a:solidFill>
                <a:cs typeface="Zar" pitchFamily="2" charset="-78"/>
              </a:rPr>
              <a:t> </a:t>
            </a:r>
            <a:r>
              <a:rPr lang="ar-SA" sz="2800" b="1" dirty="0">
                <a:solidFill>
                  <a:schemeClr val="bg1"/>
                </a:solidFill>
                <a:cs typeface="Zar" pitchFamily="2" charset="-78"/>
              </a:rPr>
              <a:t>رف‌خوانی</a:t>
            </a:r>
            <a:endParaRPr lang="fa-IR" sz="2800" b="1" dirty="0">
              <a:solidFill>
                <a:schemeClr val="bg1"/>
              </a:solidFill>
              <a:cs typeface="Zar" pitchFamily="2" charset="-78"/>
            </a:endParaRPr>
          </a:p>
        </p:txBody>
      </p:sp>
    </p:spTree>
    <p:extLst>
      <p:ext uri="{BB962C8B-B14F-4D97-AF65-F5344CB8AC3E}">
        <p14:creationId xmlns:p14="http://schemas.microsoft.com/office/powerpoint/2010/main" val="29753073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50000"/>
              </a:lnSpc>
              <a:spcAft>
                <a:spcPts val="0"/>
              </a:spcAft>
            </a:pPr>
            <a:r>
              <a:rPr lang="ar-SA" sz="2000" b="1" dirty="0">
                <a:solidFill>
                  <a:srgbClr val="FF0000"/>
                </a:solidFill>
                <a:latin typeface="IranNastaliq" panose="02020505000000020003" pitchFamily="18" charset="0"/>
                <a:ea typeface="Calibri" panose="020F0502020204030204" pitchFamily="34" charset="0"/>
                <a:cs typeface="B Mitra" panose="00000400000000000000" pitchFamily="2" charset="-78"/>
              </a:rPr>
              <a:t>بررسي باركدها و چاپ مجدد باركدهاي مخدوش و </a:t>
            </a:r>
            <a:r>
              <a:rPr lang="ar-SA" sz="20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rPr>
              <a:t>ناخوانا</a:t>
            </a:r>
            <a:endParaRPr lang="fa-IR" sz="2000" b="1" dirty="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r>
              <a:rPr lang="fa-IR" sz="2000" dirty="0" smtClean="0">
                <a:cs typeface="B Zar" panose="00000400000000000000" pitchFamily="2" charset="-78"/>
              </a:rPr>
              <a:t>لازم </a:t>
            </a:r>
            <a:r>
              <a:rPr lang="ar-SA" sz="2000" dirty="0" smtClean="0">
                <a:cs typeface="B Zar" panose="00000400000000000000" pitchFamily="2" charset="-78"/>
              </a:rPr>
              <a:t>است </a:t>
            </a:r>
            <a:r>
              <a:rPr lang="ar-SA" sz="2000" dirty="0">
                <a:cs typeface="B Zar" panose="00000400000000000000" pitchFamily="2" charset="-78"/>
              </a:rPr>
              <a:t>قبل از آغاز سياهه‌برداري و رف‌خواني، كاركنان كتابخانه نسبت به قفسه‌چيني و چيدمان صحيح منابع در قفسه‌ها، بر اساس شماره راهنما اقدام </a:t>
            </a:r>
            <a:r>
              <a:rPr lang="ar-SA" sz="2000" dirty="0" smtClean="0">
                <a:cs typeface="B Zar" panose="00000400000000000000" pitchFamily="2" charset="-78"/>
              </a:rPr>
              <a:t>كنند</a:t>
            </a:r>
            <a:endParaRPr lang="fa-IR" sz="2000" dirty="0" smtClean="0">
              <a:cs typeface="B Zar" panose="00000400000000000000" pitchFamily="2" charset="-78"/>
            </a:endParaRPr>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ar-SA" sz="2800" b="1" dirty="0">
                <a:solidFill>
                  <a:schemeClr val="bg1"/>
                </a:solidFill>
                <a:cs typeface="Zar" pitchFamily="2" charset="-78"/>
              </a:rPr>
              <a:t>الزامات و </a:t>
            </a:r>
            <a:r>
              <a:rPr lang="ar-SA" sz="2800" b="1" dirty="0" smtClean="0">
                <a:solidFill>
                  <a:schemeClr val="bg1"/>
                </a:solidFill>
                <a:cs typeface="Zar" pitchFamily="2" charset="-78"/>
              </a:rPr>
              <a:t>پ</a:t>
            </a:r>
            <a:r>
              <a:rPr lang="fa-IR" sz="2800" b="1" dirty="0" smtClean="0">
                <a:solidFill>
                  <a:schemeClr val="bg1"/>
                </a:solidFill>
                <a:cs typeface="Zar" pitchFamily="2" charset="-78"/>
              </a:rPr>
              <a:t>يش‌نيازهاي</a:t>
            </a:r>
            <a:r>
              <a:rPr lang="ar-SA" sz="2800" b="1" dirty="0" smtClean="0">
                <a:solidFill>
                  <a:schemeClr val="bg1"/>
                </a:solidFill>
                <a:cs typeface="Zar" pitchFamily="2" charset="-78"/>
              </a:rPr>
              <a:t> </a:t>
            </a:r>
            <a:r>
              <a:rPr lang="ar-SA" sz="2800" b="1" dirty="0">
                <a:solidFill>
                  <a:schemeClr val="bg1"/>
                </a:solidFill>
                <a:cs typeface="Zar" pitchFamily="2" charset="-78"/>
              </a:rPr>
              <a:t>رف‌خوانی</a:t>
            </a:r>
            <a:endParaRPr lang="fa-IR" sz="2800" b="1" dirty="0">
              <a:solidFill>
                <a:schemeClr val="bg1"/>
              </a:solidFill>
              <a:cs typeface="Zar" pitchFamily="2" charset="-78"/>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717032"/>
            <a:ext cx="4725484" cy="199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7572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Content Placeholder 2"/>
          <p:cNvSpPr>
            <a:spLocks noGrp="1"/>
          </p:cNvSpPr>
          <p:nvPr>
            <p:ph idx="1"/>
          </p:nvPr>
        </p:nvSpPr>
        <p:spPr>
          <a:xfrm>
            <a:off x="2786050" y="1500174"/>
            <a:ext cx="6072230" cy="5072098"/>
          </a:xfrm>
        </p:spPr>
        <p:txBody>
          <a:bodyPr>
            <a:normAutofit/>
          </a:bodyPr>
          <a:lstStyle/>
          <a:p>
            <a:pPr algn="just">
              <a:lnSpc>
                <a:spcPct val="150000"/>
              </a:lnSpc>
              <a:spcAft>
                <a:spcPts val="0"/>
              </a:spcAft>
            </a:pPr>
            <a:r>
              <a:rPr lang="ar-SA" sz="2000" b="1" dirty="0">
                <a:solidFill>
                  <a:srgbClr val="FF0000"/>
                </a:solidFill>
                <a:latin typeface="IranNastaliq" panose="02020505000000020003" pitchFamily="18" charset="0"/>
                <a:ea typeface="Calibri" panose="020F0502020204030204" pitchFamily="34" charset="0"/>
                <a:cs typeface="B Mitra" panose="00000400000000000000" pitchFamily="2" charset="-78"/>
              </a:rPr>
              <a:t>بررسي </a:t>
            </a:r>
            <a:r>
              <a:rPr lang="ar-SA" sz="20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rPr>
              <a:t>باركدها </a:t>
            </a:r>
            <a:r>
              <a:rPr lang="ar-SA" sz="2000" b="1" dirty="0">
                <a:solidFill>
                  <a:srgbClr val="FF0000"/>
                </a:solidFill>
                <a:latin typeface="IranNastaliq" panose="02020505000000020003" pitchFamily="18" charset="0"/>
                <a:ea typeface="Calibri" panose="020F0502020204030204" pitchFamily="34" charset="0"/>
                <a:cs typeface="B Mitra" panose="00000400000000000000" pitchFamily="2" charset="-78"/>
              </a:rPr>
              <a:t>و چاپ مجدد باركدهاي مخدوش و </a:t>
            </a:r>
            <a:r>
              <a:rPr lang="ar-SA" sz="20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rPr>
              <a:t>ناخوانا</a:t>
            </a:r>
            <a:endParaRPr lang="fa-IR" sz="2000" b="1" dirty="0" smtClean="0">
              <a:solidFill>
                <a:srgbClr val="FF0000"/>
              </a:solidFill>
              <a:latin typeface="IranNastaliq" panose="02020505000000020003" pitchFamily="18" charset="0"/>
              <a:ea typeface="Calibri" panose="020F0502020204030204" pitchFamily="34" charset="0"/>
              <a:cs typeface="B Mitra" panose="00000400000000000000" pitchFamily="2" charset="-78"/>
            </a:endParaRPr>
          </a:p>
          <a:p>
            <a:pPr lvl="1" algn="just">
              <a:lnSpc>
                <a:spcPct val="150000"/>
              </a:lnSpc>
              <a:spcAft>
                <a:spcPts val="0"/>
              </a:spcAft>
            </a:pPr>
            <a:r>
              <a:rPr lang="ar-SA" sz="2000" dirty="0" smtClean="0">
                <a:cs typeface="B Zar" panose="00000400000000000000" pitchFamily="2" charset="-78"/>
              </a:rPr>
              <a:t>نمونه‌</a:t>
            </a:r>
            <a:r>
              <a:rPr lang="ar-SA" sz="2000" dirty="0">
                <a:cs typeface="B Zar" panose="00000400000000000000" pitchFamily="2" charset="-78"/>
              </a:rPr>
              <a:t>‎اي از باركدهاي الصاق شده است كه ممكن است در خوانش آن‌ها توسط باركدخوان دوبعدی اشكال ايجاد كند. </a:t>
            </a:r>
            <a:endParaRPr lang="fa-IR" sz="2000" dirty="0" smtClean="0">
              <a:cs typeface="B Zar" panose="00000400000000000000" pitchFamily="2" charset="-78"/>
            </a:endParaRPr>
          </a:p>
          <a:p>
            <a:pPr lvl="1" algn="just">
              <a:lnSpc>
                <a:spcPct val="150000"/>
              </a:lnSpc>
              <a:spcAft>
                <a:spcPts val="0"/>
              </a:spcAft>
            </a:pPr>
            <a:r>
              <a:rPr lang="ar-SA" sz="2000" dirty="0" smtClean="0">
                <a:cs typeface="B Zar" panose="00000400000000000000" pitchFamily="2" charset="-78"/>
              </a:rPr>
              <a:t>درصورتی‌که </a:t>
            </a:r>
            <a:r>
              <a:rPr lang="ar-SA" sz="2000" dirty="0">
                <a:cs typeface="B Zar" panose="00000400000000000000" pitchFamily="2" charset="-78"/>
              </a:rPr>
              <a:t>از باركدخوان دوبعدی براي سياهه‌برداري استفاده مي‌شود لازم است ساير باركدهاي متفرقه با دست يا كاغذ پوشانده شود</a:t>
            </a:r>
            <a:endParaRPr lang="fa-IR" sz="2000" dirty="0">
              <a:cs typeface="B Zar" panose="00000400000000000000" pitchFamily="2" charset="-78"/>
            </a:endParaRPr>
          </a:p>
        </p:txBody>
      </p:sp>
      <p:pic>
        <p:nvPicPr>
          <p:cNvPr id="14" name="Picture 2" descr="C:\Documents and Settings\ranjbar\My Documents\arm92.gif"/>
          <p:cNvPicPr>
            <a:picLocks noChangeAspect="1" noChangeArrowheads="1"/>
          </p:cNvPicPr>
          <p:nvPr/>
        </p:nvPicPr>
        <p:blipFill>
          <a:blip r:embed="rId3" cstate="print">
            <a:lum bright="100000" contrast="100000"/>
          </a:blip>
          <a:stretch>
            <a:fillRect/>
          </a:stretch>
        </p:blipFill>
        <p:spPr bwMode="auto">
          <a:xfrm>
            <a:off x="285720" y="285728"/>
            <a:ext cx="1428760" cy="1821395"/>
          </a:xfrm>
          <a:prstGeom prst="rect">
            <a:avLst/>
          </a:prstGeom>
          <a:noFill/>
        </p:spPr>
      </p:pic>
      <p:sp>
        <p:nvSpPr>
          <p:cNvPr id="6" name="Rounded Rectangle 5"/>
          <p:cNvSpPr/>
          <p:nvPr/>
        </p:nvSpPr>
        <p:spPr>
          <a:xfrm>
            <a:off x="2571736" y="428604"/>
            <a:ext cx="6215106" cy="857256"/>
          </a:xfrm>
          <a:prstGeom prst="roundRect">
            <a:avLst/>
          </a:prstGeom>
          <a:gradFill>
            <a:gsLst>
              <a:gs pos="0">
                <a:schemeClr val="accent2">
                  <a:shade val="51000"/>
                  <a:satMod val="130000"/>
                  <a:alpha val="31000"/>
                </a:schemeClr>
              </a:gs>
              <a:gs pos="80000">
                <a:schemeClr val="accent2">
                  <a:shade val="93000"/>
                  <a:satMod val="130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1" anchor="ctr"/>
          <a:lstStyle/>
          <a:p>
            <a:pPr algn="just" rtl="1"/>
            <a:r>
              <a:rPr lang="ar-SA" sz="2800" b="1" dirty="0">
                <a:solidFill>
                  <a:schemeClr val="bg1"/>
                </a:solidFill>
                <a:cs typeface="Zar" pitchFamily="2" charset="-78"/>
              </a:rPr>
              <a:t>الزامات و </a:t>
            </a:r>
            <a:r>
              <a:rPr lang="ar-SA" sz="2800" b="1" dirty="0" smtClean="0">
                <a:solidFill>
                  <a:schemeClr val="bg1"/>
                </a:solidFill>
                <a:cs typeface="Zar" pitchFamily="2" charset="-78"/>
              </a:rPr>
              <a:t>پ</a:t>
            </a:r>
            <a:r>
              <a:rPr lang="fa-IR" sz="2800" b="1" dirty="0" smtClean="0">
                <a:solidFill>
                  <a:schemeClr val="bg1"/>
                </a:solidFill>
                <a:cs typeface="Zar" pitchFamily="2" charset="-78"/>
              </a:rPr>
              <a:t>يش‌نيازهاي</a:t>
            </a:r>
            <a:r>
              <a:rPr lang="ar-SA" sz="2800" b="1" dirty="0" smtClean="0">
                <a:solidFill>
                  <a:schemeClr val="bg1"/>
                </a:solidFill>
                <a:cs typeface="Zar" pitchFamily="2" charset="-78"/>
              </a:rPr>
              <a:t> </a:t>
            </a:r>
            <a:r>
              <a:rPr lang="ar-SA" sz="2800" b="1" dirty="0">
                <a:solidFill>
                  <a:schemeClr val="bg1"/>
                </a:solidFill>
                <a:cs typeface="Zar" pitchFamily="2" charset="-78"/>
              </a:rPr>
              <a:t>رف‌خوانی</a:t>
            </a:r>
            <a:endParaRPr lang="fa-IR" sz="2800" b="1" dirty="0">
              <a:solidFill>
                <a:schemeClr val="bg1"/>
              </a:solidFill>
              <a:cs typeface="Zar" pitchFamily="2" charset="-78"/>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941168"/>
            <a:ext cx="428625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E:\اداره کل\جلسه آموزشي رفخواني براي كارشناسان\تصاوير\DSC_0009.jpg"/>
          <p:cNvPicPr/>
          <p:nvPr/>
        </p:nvPicPr>
        <p:blipFill rotWithShape="1">
          <a:blip r:embed="rId5" cstate="print">
            <a:extLst>
              <a:ext uri="{28A0092B-C50C-407E-A947-70E740481C1C}">
                <a14:useLocalDpi xmlns:a14="http://schemas.microsoft.com/office/drawing/2010/main" val="0"/>
              </a:ext>
            </a:extLst>
          </a:blip>
          <a:srcRect b="12094"/>
          <a:stretch/>
        </p:blipFill>
        <p:spPr bwMode="auto">
          <a:xfrm>
            <a:off x="2915817" y="4077072"/>
            <a:ext cx="3583284" cy="1296144"/>
          </a:xfrm>
          <a:prstGeom prst="rect">
            <a:avLst/>
          </a:prstGeom>
          <a:noFill/>
          <a:ln>
            <a:noFill/>
          </a:ln>
        </p:spPr>
      </p:pic>
    </p:spTree>
    <p:extLst>
      <p:ext uri="{BB962C8B-B14F-4D97-AF65-F5344CB8AC3E}">
        <p14:creationId xmlns:p14="http://schemas.microsoft.com/office/powerpoint/2010/main" val="36565498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PRESENTATIO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NAME</Template>
  <TotalTime>1474</TotalTime>
  <Words>1455</Words>
  <Application>Microsoft Office PowerPoint</Application>
  <PresentationFormat>On-screen Show (4:3)</PresentationFormat>
  <Paragraphs>189</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PRESENTATION  NAME</vt:lpstr>
      <vt:lpstr>6</vt:lpstr>
      <vt:lpstr>PowerPoint Presentation</vt:lpstr>
      <vt:lpstr>PowerPoint Presentation</vt:lpstr>
      <vt:lpstr>اداره كل توسعه كتابخانه‌ها و مشاركت‌ها اداره امور كتابخانه‌ها و فهرست‌نويسي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عناوين برنامه‌هاي  اداره كل مشاركت‌ها و شهرداري‌ها  در سال 1392</dc:title>
  <dc:creator>mr</dc:creator>
  <cp:lastModifiedBy>Hosseini seyed Mahdi</cp:lastModifiedBy>
  <cp:revision>391</cp:revision>
  <dcterms:created xsi:type="dcterms:W3CDTF">2013-06-27T08:56:48Z</dcterms:created>
  <dcterms:modified xsi:type="dcterms:W3CDTF">2017-05-14T13:13:40Z</dcterms:modified>
</cp:coreProperties>
</file>