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F83BEB6-3F77-4366-9E2C-4BA87CEFD767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2933DA0-79EA-4D63-A984-2AB60F23DA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a-IR" sz="4400" dirty="0" smtClean="0">
                <a:cs typeface="B Titr" pitchFamily="2" charset="-78"/>
              </a:rPr>
              <a:t>مهندسی نرم افزار پيشرفته</a:t>
            </a:r>
            <a:endParaRPr lang="en-US" sz="4400" dirty="0"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792" y="404664"/>
            <a:ext cx="4104456" cy="1270992"/>
          </a:xfrm>
        </p:spPr>
        <p:txBody>
          <a:bodyPr/>
          <a:lstStyle/>
          <a:p>
            <a:r>
              <a:rPr lang="fa-IR" sz="6600" dirty="0" smtClean="0">
                <a:latin typeface="IranNastaliq" pitchFamily="18" charset="0"/>
                <a:cs typeface="IranNastaliq" pitchFamily="18" charset="0"/>
              </a:rPr>
              <a:t>بسم الله الرحمن الرحيم</a:t>
            </a:r>
            <a:endParaRPr lang="en-US" sz="6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2627784" y="5889848"/>
            <a:ext cx="4104456" cy="635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2800" b="1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400" b="1">
                <a:solidFill>
                  <a:srgbClr val="000099"/>
                </a:solidFill>
                <a:latin typeface="+mn-lt"/>
                <a:cs typeface="+mn-cs"/>
              </a:defRPr>
            </a:lvl2pPr>
            <a:lvl3pPr marL="1143000" indent="-22860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000099"/>
                </a:solidFill>
                <a:latin typeface="+mn-lt"/>
                <a:cs typeface="+mn-cs"/>
              </a:defRPr>
            </a:lvl3pPr>
            <a:lvl4pPr marL="1600200" indent="-22860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rgbClr val="000099"/>
                </a:solidFill>
                <a:latin typeface="+mn-lt"/>
                <a:cs typeface="+mn-cs"/>
              </a:defRPr>
            </a:lvl4pPr>
            <a:lvl5pPr marL="2057400" indent="-22860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000099"/>
                </a:solidFill>
                <a:latin typeface="+mn-lt"/>
                <a:cs typeface="+mn-cs"/>
              </a:defRPr>
            </a:lvl5pPr>
            <a:lvl6pPr marL="25146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6pPr>
            <a:lvl7pPr marL="29718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7pPr>
            <a:lvl8pPr marL="34290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8pPr>
            <a:lvl9pPr marL="38862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9pPr>
          </a:lstStyle>
          <a:p>
            <a:r>
              <a:rPr lang="fa-IR" dirty="0" smtClean="0">
                <a:latin typeface="IranNastaliq" pitchFamily="18" charset="0"/>
                <a:cs typeface="2  Zar" pitchFamily="2" charset="-78"/>
              </a:rPr>
              <a:t>دانشگاه آزاد واحد رامسر</a:t>
            </a:r>
            <a:endParaRPr lang="en-US" dirty="0">
              <a:latin typeface="IranNastaliq" pitchFamily="18" charset="0"/>
              <a:cs typeface="2 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1855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2pPr>
            <a:lvl3pPr algn="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3pPr>
            <a:lvl4pPr algn="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4pPr>
            <a:lvl5pPr algn="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5pPr>
            <a:lvl6pPr marL="457200" algn="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6pPr>
            <a:lvl7pPr marL="914400" algn="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7pPr>
            <a:lvl8pPr marL="1371600" algn="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8pPr>
            <a:lvl9pPr marL="1828800" algn="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66"/>
                </a:solidFill>
                <a:latin typeface="Times New Roman" pitchFamily="18" charset="0"/>
                <a:cs typeface="Titr" pitchFamily="2" charset="-78"/>
              </a:defRPr>
            </a:lvl9pPr>
          </a:lstStyle>
          <a:p>
            <a:r>
              <a:rPr lang="fa-IR" dirty="0" smtClean="0">
                <a:cs typeface="B Titr" pitchFamily="2" charset="-78"/>
              </a:rPr>
              <a:t>ارزشیابی درس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2648" y="1371600"/>
            <a:ext cx="8153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2800" b="1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400" b="1">
                <a:solidFill>
                  <a:srgbClr val="000099"/>
                </a:solidFill>
                <a:latin typeface="+mn-lt"/>
                <a:cs typeface="+mn-cs"/>
              </a:defRPr>
            </a:lvl2pPr>
            <a:lvl3pPr marL="1143000" indent="-22860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000099"/>
                </a:solidFill>
                <a:latin typeface="+mn-lt"/>
                <a:cs typeface="+mn-cs"/>
              </a:defRPr>
            </a:lvl3pPr>
            <a:lvl4pPr marL="1600200" indent="-22860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rgbClr val="000099"/>
                </a:solidFill>
                <a:latin typeface="+mn-lt"/>
                <a:cs typeface="+mn-cs"/>
              </a:defRPr>
            </a:lvl4pPr>
            <a:lvl5pPr marL="2057400" indent="-228600" algn="justLow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000099"/>
                </a:solidFill>
                <a:latin typeface="+mn-lt"/>
                <a:cs typeface="+mn-cs"/>
              </a:defRPr>
            </a:lvl5pPr>
            <a:lvl6pPr marL="25146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6pPr>
            <a:lvl7pPr marL="29718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7pPr>
            <a:lvl8pPr marL="34290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8pPr>
            <a:lvl9pPr marL="3886200" indent="-228600" algn="justLow" rtl="1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b="1">
                <a:solidFill>
                  <a:srgbClr val="000099"/>
                </a:solidFill>
                <a:latin typeface="+mn-lt"/>
                <a:cs typeface="+mn-cs"/>
              </a:defRPr>
            </a:lvl9pPr>
          </a:lstStyle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fa-IR" dirty="0" smtClean="0">
                <a:latin typeface="Times New Roman" pitchFamily="18" charset="0"/>
                <a:cs typeface="B Nazanin" pitchFamily="2" charset="-78"/>
              </a:rPr>
              <a:t>آزمون کتبی      14 نمره</a:t>
            </a:r>
            <a:endParaRPr lang="en-US" dirty="0" smtClean="0">
              <a:latin typeface="Times New Roman" pitchFamily="18" charset="0"/>
              <a:cs typeface="B Nazanin" pitchFamily="2" charset="-78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a-IR" dirty="0" smtClean="0">
              <a:latin typeface="Times New Roman" pitchFamily="18" charset="0"/>
              <a:cs typeface="B Nazanin" pitchFamily="2" charset="-78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fa-IR" dirty="0" smtClean="0">
                <a:latin typeface="Times New Roman" pitchFamily="18" charset="0"/>
                <a:cs typeface="B Nazanin" pitchFamily="2" charset="-78"/>
              </a:rPr>
              <a:t>ارائه شفاهی      3 نمره </a:t>
            </a:r>
            <a:r>
              <a:rPr lang="fa-IR" sz="2400" dirty="0" smtClean="0">
                <a:latin typeface="Times New Roman" pitchFamily="18" charset="0"/>
                <a:cs typeface="B Nazanin" pitchFamily="2" charset="-78"/>
              </a:rPr>
              <a:t>(در طول ترم هر جلسه دو نفر)</a:t>
            </a:r>
            <a:endParaRPr lang="en-US" dirty="0" smtClean="0">
              <a:latin typeface="Times New Roman" pitchFamily="18" charset="0"/>
              <a:cs typeface="B Nazanin" pitchFamily="2" charset="-78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endParaRPr lang="fa-IR" dirty="0" smtClean="0">
              <a:latin typeface="Times New Roman" pitchFamily="18" charset="0"/>
              <a:cs typeface="B Nazanin" pitchFamily="2" charset="-78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fa-IR" dirty="0" smtClean="0">
                <a:latin typeface="Times New Roman" pitchFamily="18" charset="0"/>
                <a:cs typeface="B Nazanin" pitchFamily="2" charset="-78"/>
              </a:rPr>
              <a:t>ارائه کتبی         3 نمره  </a:t>
            </a:r>
            <a:r>
              <a:rPr lang="fa-IR" sz="2400" dirty="0" smtClean="0">
                <a:latin typeface="Times New Roman" pitchFamily="18" charset="0"/>
                <a:cs typeface="B Nazanin" pitchFamily="2" charset="-78"/>
              </a:rPr>
              <a:t>(آخرین جلسه ترم) </a:t>
            </a:r>
            <a:endParaRPr lang="en-US" dirty="0" smtClean="0">
              <a:latin typeface="Times New Roman" pitchFamily="18" charset="0"/>
              <a:cs typeface="B Nazanin" pitchFamily="2" charset="-78"/>
            </a:endParaRPr>
          </a:p>
          <a:p>
            <a:pPr algn="l" rtl="0"/>
            <a:r>
              <a:rPr lang="en-US" smtClean="0">
                <a:latin typeface="Times New Roman" pitchFamily="18" charset="0"/>
                <a:cs typeface="B Nazanin" pitchFamily="2" charset="-78"/>
              </a:rPr>
              <a:t>Email </a:t>
            </a:r>
            <a:r>
              <a:rPr lang="en-US" dirty="0" smtClean="0">
                <a:latin typeface="Times New Roman" pitchFamily="18" charset="0"/>
                <a:cs typeface="B Nazanin" pitchFamily="2" charset="-78"/>
              </a:rPr>
              <a:t>Address for this Course: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B Nazanin" pitchFamily="2" charset="-78"/>
              </a:rPr>
              <a:t>                          rahmani.ramsaruni@gmail.com</a:t>
            </a:r>
            <a:endParaRPr lang="fa-IR" dirty="0" smtClean="0">
              <a:latin typeface="Times New Roman" pitchFamily="18" charset="0"/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297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rtl="0"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b="0" dirty="0">
                <a:latin typeface="Times New Roman" pitchFamily="18" charset="0"/>
                <a:cs typeface="Times New Roman" pitchFamily="18" charset="0"/>
              </a:rPr>
              <a:t>Software Engineering , Ian Somerville , 8th edition , Addison Wesley , 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2007</a:t>
            </a:r>
            <a:endParaRPr lang="fa-IR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rtl="0">
              <a:buNone/>
            </a:pPr>
            <a:endParaRPr lang="en-US" b="0" dirty="0">
              <a:latin typeface="Times New Roman" pitchFamily="18" charset="0"/>
              <a:cs typeface="Times New Roman" pitchFamily="18" charset="0"/>
            </a:endParaRPr>
          </a:p>
          <a:p>
            <a:pPr marL="0" indent="0" rtl="0">
              <a:buNone/>
            </a:pPr>
            <a:r>
              <a:rPr lang="en-US" b="0" dirty="0">
                <a:latin typeface="Times New Roman" pitchFamily="18" charset="0"/>
                <a:cs typeface="Times New Roman" pitchFamily="18" charset="0"/>
              </a:rPr>
              <a:t>•Software Engineering: A Practitioner's Approach, Roger Pressman , 7th international edition , 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2009</a:t>
            </a:r>
            <a:endParaRPr lang="fa-IR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rtl="0">
              <a:buNone/>
            </a:pPr>
            <a:endParaRPr lang="en-US" b="0" dirty="0">
              <a:latin typeface="Times New Roman" pitchFamily="18" charset="0"/>
              <a:cs typeface="Times New Roman" pitchFamily="18" charset="0"/>
            </a:endParaRPr>
          </a:p>
          <a:p>
            <a:pPr marL="0" indent="0" rtl="0">
              <a:buNone/>
            </a:pPr>
            <a:r>
              <a:rPr lang="en-US" b="0" dirty="0">
                <a:latin typeface="Times New Roman" pitchFamily="18" charset="0"/>
                <a:cs typeface="Times New Roman" pitchFamily="18" charset="0"/>
              </a:rPr>
              <a:t>•Object Oriented Analysis and Design , </a:t>
            </a:r>
            <a:r>
              <a:rPr lang="en-US" b="0" dirty="0" err="1">
                <a:latin typeface="Times New Roman" pitchFamily="18" charset="0"/>
                <a:cs typeface="Times New Roman" pitchFamily="18" charset="0"/>
              </a:rPr>
              <a:t>Booch</a:t>
            </a:r>
            <a:r>
              <a:rPr lang="en-US" b="0" dirty="0">
                <a:latin typeface="Times New Roman" pitchFamily="18" charset="0"/>
                <a:cs typeface="Times New Roman" pitchFamily="18" charset="0"/>
              </a:rPr>
              <a:t> , Addison Wesley , 1990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0201B-F9E5-41DA-9A23-E5658BA03C6C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488237" cy="838200"/>
          </a:xfrm>
        </p:spPr>
        <p:txBody>
          <a:bodyPr/>
          <a:lstStyle/>
          <a:p>
            <a:r>
              <a:rPr lang="fa-IR" sz="3200" b="0" dirty="0" smtClean="0"/>
              <a:t>منابع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626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196752"/>
            <a:ext cx="8064500" cy="4968875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Automatic Testing</a:t>
            </a: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Software Fault Tolerance</a:t>
            </a: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Software Rejuvenation</a:t>
            </a:r>
            <a:endParaRPr lang="en-US" b="0" dirty="0">
              <a:latin typeface="Times New Roman" pitchFamily="18" charset="0"/>
              <a:cs typeface="B Nazanin" pitchFamily="2" charset="-78"/>
            </a:endParaRP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Real </a:t>
            </a:r>
            <a:r>
              <a:rPr lang="en-US" b="0" dirty="0">
                <a:latin typeface="Times New Roman" pitchFamily="18" charset="0"/>
                <a:cs typeface="B Nazanin" pitchFamily="2" charset="-78"/>
              </a:rPr>
              <a:t>Time Software Engineering</a:t>
            </a: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Software </a:t>
            </a:r>
            <a:r>
              <a:rPr lang="en-US" b="0" dirty="0">
                <a:latin typeface="Times New Roman" pitchFamily="18" charset="0"/>
                <a:cs typeface="B Nazanin" pitchFamily="2" charset="-78"/>
              </a:rPr>
              <a:t>Engineering</a:t>
            </a: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Organizational </a:t>
            </a:r>
            <a:r>
              <a:rPr lang="en-US" b="0" dirty="0">
                <a:latin typeface="Times New Roman" pitchFamily="18" charset="0"/>
                <a:cs typeface="B Nazanin" pitchFamily="2" charset="-78"/>
              </a:rPr>
              <a:t>Change Management</a:t>
            </a: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Statistical </a:t>
            </a:r>
            <a:r>
              <a:rPr lang="en-US" b="0" dirty="0">
                <a:latin typeface="Times New Roman" pitchFamily="18" charset="0"/>
                <a:cs typeface="B Nazanin" pitchFamily="2" charset="-78"/>
              </a:rPr>
              <a:t>Quality Control</a:t>
            </a: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Model </a:t>
            </a:r>
            <a:r>
              <a:rPr lang="en-US" b="0" dirty="0">
                <a:latin typeface="Times New Roman" pitchFamily="18" charset="0"/>
                <a:cs typeface="B Nazanin" pitchFamily="2" charset="-78"/>
              </a:rPr>
              <a:t>Driven Architecture</a:t>
            </a:r>
          </a:p>
          <a:p>
            <a:pPr rtl="0">
              <a:buFont typeface="Wingdings" pitchFamily="2" charset="2"/>
              <a:buChar char="q"/>
            </a:pPr>
            <a:r>
              <a:rPr lang="en-US" b="0" dirty="0" smtClean="0">
                <a:latin typeface="Times New Roman" pitchFamily="18" charset="0"/>
                <a:cs typeface="B Nazanin" pitchFamily="2" charset="-78"/>
              </a:rPr>
              <a:t>Agility</a:t>
            </a:r>
            <a:endParaRPr lang="fa-IR" b="0" dirty="0" smtClean="0">
              <a:latin typeface="Times New Roman" pitchFamily="18" charset="0"/>
              <a:cs typeface="B Nazanin" pitchFamily="2" charset="-78"/>
            </a:endParaRPr>
          </a:p>
          <a:p>
            <a:pPr rtl="0">
              <a:buFont typeface="Wingdings" pitchFamily="2" charset="2"/>
              <a:buChar char="q"/>
            </a:pPr>
            <a:r>
              <a:rPr lang="fa-IR" b="0" dirty="0" smtClean="0">
                <a:latin typeface="Times New Roman" pitchFamily="18" charset="0"/>
                <a:cs typeface="B Nazanin" pitchFamily="2" charset="-78"/>
              </a:rPr>
              <a:t>هر مبحث مرتبط با مهندسی نرم افزار</a:t>
            </a:r>
            <a:endParaRPr lang="en-US" dirty="0"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0201B-F9E5-41DA-9A23-E5658BA03C6C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63" y="116632"/>
            <a:ext cx="7488237" cy="838200"/>
          </a:xfrm>
        </p:spPr>
        <p:txBody>
          <a:bodyPr/>
          <a:lstStyle/>
          <a:p>
            <a:r>
              <a:rPr lang="fa-IR" sz="3200" b="0" dirty="0" smtClean="0">
                <a:cs typeface="B Titr" pitchFamily="2" charset="-78"/>
              </a:rPr>
              <a:t>موضوعات </a:t>
            </a:r>
            <a:r>
              <a:rPr lang="fa-IR" sz="3200" b="0" dirty="0">
                <a:cs typeface="B Titr" pitchFamily="2" charset="-78"/>
              </a:rPr>
              <a:t>تحقیق</a:t>
            </a:r>
            <a:endParaRPr lang="en-US" sz="32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99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 lnSpcReduction="10000"/>
          </a:bodyPr>
          <a:lstStyle/>
          <a:p>
            <a:pPr marL="109728" indent="0" algn="just" rtl="1">
              <a:lnSpc>
                <a:spcPct val="114000"/>
              </a:lnSpc>
              <a:buNone/>
            </a:pP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دانشجويان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حداقل 48 ساعت قبل از ارائه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درسی بايد فايل </a:t>
            </a:r>
            <a:r>
              <a:rPr lang="en-US" sz="2600" b="1" dirty="0" smtClean="0">
                <a:latin typeface="Times New Roman" pitchFamily="18" charset="0"/>
                <a:cs typeface="B Nazanin" pitchFamily="2" charset="-78"/>
              </a:rPr>
              <a:t>PDF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مقاله ژورنال انتخابی را بعلاوه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فايل اسلايدهای ارايه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، در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فايلی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به نام </a:t>
            </a:r>
            <a:r>
              <a:rPr lang="en-US" sz="2600" b="1" dirty="0" smtClean="0">
                <a:latin typeface="Times New Roman" pitchFamily="18" charset="0"/>
                <a:cs typeface="B Nazanin" pitchFamily="2" charset="-78"/>
              </a:rPr>
              <a:t>ASE941_StudentName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فشرده نموده و به ایمیل درس ارسال نمایند. </a:t>
            </a:r>
            <a:endParaRPr lang="en-US" b="1" dirty="0" smtClean="0">
              <a:latin typeface="Times New Roman" pitchFamily="18" charset="0"/>
              <a:cs typeface="B Nazanin" pitchFamily="2" charset="-78"/>
            </a:endParaRPr>
          </a:p>
          <a:p>
            <a:pPr marL="109728" indent="0" algn="just" rtl="1">
              <a:lnSpc>
                <a:spcPct val="114000"/>
              </a:lnSpc>
              <a:buNone/>
            </a:pP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عنوان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(subject)  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 ایمیل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را </a:t>
            </a:r>
            <a:r>
              <a:rPr lang="en-US" sz="2600" b="1" dirty="0" smtClean="0">
                <a:latin typeface="Times New Roman" pitchFamily="18" charset="0"/>
                <a:cs typeface="B Nazanin" pitchFamily="2" charset="-78"/>
              </a:rPr>
              <a:t>ASE941_StudentName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قرار دهید.</a:t>
            </a:r>
          </a:p>
          <a:p>
            <a:pPr marL="109728" indent="0" algn="just" rtl="1">
              <a:lnSpc>
                <a:spcPct val="114000"/>
              </a:lnSpc>
              <a:buNone/>
            </a:pP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لازم به ذکر است که درجلسه ارائه شفاهی فقط 10 دقیقه فرصت ارائه دارید. لذا حتما روی زمان ارائه برنامه‏ریزی کرده و تمرین قبلی داشته باشید.</a:t>
            </a:r>
          </a:p>
          <a:p>
            <a:pPr marL="109728" indent="0" algn="just" rtl="1">
              <a:lnSpc>
                <a:spcPct val="114000"/>
              </a:lnSpc>
              <a:buNone/>
            </a:pP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عدم ارائه شفاهی در تاریخ معین شده به منزله از دست دادن نمره این بخش از درس می‏باشد.</a:t>
            </a:r>
            <a:endParaRPr lang="en-US" b="1" dirty="0"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fa-IR" sz="3200" dirty="0" smtClean="0"/>
              <a:t>ارائه شفاهی درسی </a:t>
            </a:r>
            <a:r>
              <a:rPr lang="fa-IR" sz="3200" dirty="0" smtClean="0"/>
              <a:t>نيمسال اول 95-94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6944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pPr algn="just" rtl="1">
              <a:lnSpc>
                <a:spcPct val="114000"/>
              </a:lnSpc>
            </a:pP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گزارش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نهايی ارائه بايد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در قالب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يک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مقاله و با نام </a:t>
            </a:r>
            <a:r>
              <a:rPr lang="en-US" sz="2000" b="1" dirty="0" smtClean="0">
                <a:latin typeface="Times New Roman" pitchFamily="18" charset="0"/>
                <a:cs typeface="B Nazanin" pitchFamily="2" charset="-78"/>
              </a:rPr>
              <a:t>ASEReport941_StudentName.doc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تنظیم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گردد و به </a:t>
            </a:r>
            <a:r>
              <a:rPr lang="fa-IR" b="1" u="sng" dirty="0" smtClean="0">
                <a:latin typeface="Times New Roman" pitchFamily="18" charset="0"/>
                <a:cs typeface="B Nazanin" pitchFamily="2" charset="-78"/>
              </a:rPr>
              <a:t>صورت فشرده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به آدرس</a:t>
            </a:r>
            <a:r>
              <a:rPr lang="en-US" sz="2400" b="1" dirty="0" smtClean="0">
                <a:latin typeface="Times New Roman" pitchFamily="18" charset="0"/>
                <a:cs typeface="B Nazanin" pitchFamily="2" charset="-78"/>
              </a:rPr>
              <a:t>rahmani.ramsaruni@gmail.com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ارسال گردد. (منظور از  </a:t>
            </a:r>
            <a:r>
              <a:rPr lang="en-US" sz="2400" b="1" dirty="0" err="1" smtClean="0">
                <a:latin typeface="Times New Roman" pitchFamily="18" charset="0"/>
                <a:cs typeface="B Nazanin" pitchFamily="2" charset="-78"/>
              </a:rPr>
              <a:t>StudentName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نام و نام خانوادگی دانشجو است). </a:t>
            </a:r>
            <a:endParaRPr lang="en-US" b="1" dirty="0" smtClean="0">
              <a:latin typeface="Times New Roman" pitchFamily="18" charset="0"/>
              <a:cs typeface="B Nazanin" pitchFamily="2" charset="-78"/>
            </a:endParaRPr>
          </a:p>
          <a:p>
            <a:pPr algn="just" rtl="1">
              <a:lnSpc>
                <a:spcPct val="114000"/>
              </a:lnSpc>
            </a:pP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عنوان 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(</a:t>
            </a:r>
            <a:r>
              <a:rPr lang="en-US" sz="2400" b="1" dirty="0" smtClean="0">
                <a:latin typeface="Times New Roman" pitchFamily="18" charset="0"/>
                <a:cs typeface="B Nazanin" pitchFamily="2" charset="-78"/>
              </a:rPr>
              <a:t>subject)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ايميل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را </a:t>
            </a:r>
            <a:r>
              <a:rPr lang="en-US" sz="2400" b="1" dirty="0" smtClean="0">
                <a:latin typeface="Times New Roman" pitchFamily="18" charset="0"/>
                <a:cs typeface="B Nazanin" pitchFamily="2" charset="-78"/>
              </a:rPr>
              <a:t>ASEReport941_StudentName</a:t>
            </a:r>
            <a:r>
              <a:rPr lang="en-US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قرار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دهيد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.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اين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گزارش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بازنويسی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کامل مقاله ژورنال با مطالب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تکميل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شده و احتمالا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نتايج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عملی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پياده‌سازی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شده توسط خودتان بوده و در آن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بايد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علت اختلافات احتمالی در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نتايج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با مقاله اصلی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نيز توجيه </a:t>
            </a:r>
            <a:r>
              <a:rPr lang="fa-IR" b="1" dirty="0" smtClean="0">
                <a:latin typeface="Times New Roman" pitchFamily="18" charset="0"/>
                <a:cs typeface="B Nazanin" pitchFamily="2" charset="-78"/>
              </a:rPr>
              <a:t>شده باشد.</a:t>
            </a:r>
            <a:endParaRPr lang="en-US" b="1" dirty="0">
              <a:latin typeface="Times New Roman" pitchFamily="18" charset="0"/>
              <a:cs typeface="B Nazanin" pitchFamily="2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fa-IR" sz="3600" dirty="0" smtClean="0"/>
              <a:t>ارائه کتبی </a:t>
            </a:r>
            <a:r>
              <a:rPr lang="fa-IR" sz="3600" dirty="0" smtClean="0"/>
              <a:t>نيمسال اول 95-94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8666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</TotalTime>
  <Words>254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مهندسی نرم افزار پيشرفته</vt:lpstr>
      <vt:lpstr>PowerPoint Presentation</vt:lpstr>
      <vt:lpstr>منابع</vt:lpstr>
      <vt:lpstr>موضوعات تحقیق</vt:lpstr>
      <vt:lpstr>ارائه شفاهی درسی نيمسال اول 95-94</vt:lpstr>
      <vt:lpstr>ارائه کتبی نيمسال اول 95-94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مهندسی نرم افزار پيشرفته</dc:title>
  <dc:creator>Rahmani</dc:creator>
  <cp:lastModifiedBy>Rahmani</cp:lastModifiedBy>
  <cp:revision>2</cp:revision>
  <dcterms:created xsi:type="dcterms:W3CDTF">2015-11-01T19:30:27Z</dcterms:created>
  <dcterms:modified xsi:type="dcterms:W3CDTF">2015-11-01T19:37:57Z</dcterms:modified>
</cp:coreProperties>
</file>