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31"/>
  </p:notesMasterIdLst>
  <p:handoutMasterIdLst>
    <p:handoutMasterId r:id="rId32"/>
  </p:handoutMasterIdLst>
  <p:sldIdLst>
    <p:sldId id="264" r:id="rId3"/>
    <p:sldId id="285" r:id="rId4"/>
    <p:sldId id="286" r:id="rId5"/>
    <p:sldId id="292" r:id="rId6"/>
    <p:sldId id="288" r:id="rId7"/>
    <p:sldId id="287" r:id="rId8"/>
    <p:sldId id="289" r:id="rId9"/>
    <p:sldId id="291" r:id="rId10"/>
    <p:sldId id="290" r:id="rId11"/>
    <p:sldId id="293" r:id="rId12"/>
    <p:sldId id="294" r:id="rId13"/>
    <p:sldId id="295" r:id="rId14"/>
    <p:sldId id="296" r:id="rId15"/>
    <p:sldId id="297" r:id="rId16"/>
    <p:sldId id="298" r:id="rId17"/>
    <p:sldId id="304" r:id="rId18"/>
    <p:sldId id="299" r:id="rId19"/>
    <p:sldId id="300" r:id="rId20"/>
    <p:sldId id="301" r:id="rId21"/>
    <p:sldId id="302" r:id="rId22"/>
    <p:sldId id="305" r:id="rId23"/>
    <p:sldId id="306" r:id="rId24"/>
    <p:sldId id="303" r:id="rId25"/>
    <p:sldId id="266" r:id="rId26"/>
    <p:sldId id="268" r:id="rId27"/>
    <p:sldId id="281" r:id="rId28"/>
    <p:sldId id="283" r:id="rId29"/>
    <p:sldId id="284" r:id="rId3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howGuides="1">
      <p:cViewPr varScale="1">
        <p:scale>
          <a:sx n="71" d="100"/>
          <a:sy n="71" d="100"/>
        </p:scale>
        <p:origin x="90" y="540"/>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8/28/2015</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8/28/2015</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8/28/2015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8/28/2015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8/28/2015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8/28/2015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8/28/2015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8/28/2015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8/28/2015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8/28/2015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8/28/2015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2DD204D1-F9BD-4643-8480-6EA41EB484F1}" type="datetimeFigureOut">
              <a:rPr lang="en-US"/>
              <a:pPr/>
              <a:t>8/28/2015</a:t>
            </a:fld>
            <a:endParaRPr/>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EB37DED6-D4C7-42EE-AB49-D2E39E64FDE4}" type="slidenum">
              <a:rPr/>
              <a:pPr/>
              <a:t>‹#›</a:t>
            </a:fld>
            <a:endParaRPr/>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18987" rtl="1"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r" defTabSz="1218987" rtl="1"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r" defTabSz="1218987" rtl="1"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r" defTabSz="1218987" rtl="1"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r" defTabSz="1218987" rtl="1"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r" defTabSz="1218987" rtl="1"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r" defTabSz="1218987" rtl="1"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r" defTabSz="1218987" rtl="1"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r" defTabSz="1218987" rtl="1"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r" defTabSz="1218987" rtl="1"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r" defTabSz="1218987" rtl="1" eaLnBrk="1" latinLnBrk="0" hangingPunct="1">
        <a:defRPr sz="2400" kern="1200">
          <a:solidFill>
            <a:schemeClr val="tx1"/>
          </a:solidFill>
          <a:latin typeface="+mn-lt"/>
          <a:ea typeface="+mn-ea"/>
          <a:cs typeface="+mn-cs"/>
        </a:defRPr>
      </a:lvl1pPr>
      <a:lvl2pPr marL="609493" algn="r" defTabSz="1218987" rtl="1" eaLnBrk="1" latinLnBrk="0" hangingPunct="1">
        <a:defRPr sz="2400" kern="1200">
          <a:solidFill>
            <a:schemeClr val="tx1"/>
          </a:solidFill>
          <a:latin typeface="+mn-lt"/>
          <a:ea typeface="+mn-ea"/>
          <a:cs typeface="+mn-cs"/>
        </a:defRPr>
      </a:lvl2pPr>
      <a:lvl3pPr marL="1218987" algn="r" defTabSz="1218987" rtl="1" eaLnBrk="1" latinLnBrk="0" hangingPunct="1">
        <a:defRPr sz="2400" kern="1200">
          <a:solidFill>
            <a:schemeClr val="tx1"/>
          </a:solidFill>
          <a:latin typeface="+mn-lt"/>
          <a:ea typeface="+mn-ea"/>
          <a:cs typeface="+mn-cs"/>
        </a:defRPr>
      </a:lvl3pPr>
      <a:lvl4pPr marL="1828480" algn="r" defTabSz="1218987" rtl="1" eaLnBrk="1" latinLnBrk="0" hangingPunct="1">
        <a:defRPr sz="2400" kern="1200">
          <a:solidFill>
            <a:schemeClr val="tx1"/>
          </a:solidFill>
          <a:latin typeface="+mn-lt"/>
          <a:ea typeface="+mn-ea"/>
          <a:cs typeface="+mn-cs"/>
        </a:defRPr>
      </a:lvl4pPr>
      <a:lvl5pPr marL="2437973" algn="r" defTabSz="1218987" rtl="1" eaLnBrk="1" latinLnBrk="0" hangingPunct="1">
        <a:defRPr sz="2400" kern="1200">
          <a:solidFill>
            <a:schemeClr val="tx1"/>
          </a:solidFill>
          <a:latin typeface="+mn-lt"/>
          <a:ea typeface="+mn-ea"/>
          <a:cs typeface="+mn-cs"/>
        </a:defRPr>
      </a:lvl5pPr>
      <a:lvl6pPr marL="3047467" algn="r" defTabSz="1218987" rtl="1" eaLnBrk="1" latinLnBrk="0" hangingPunct="1">
        <a:defRPr sz="2400" kern="1200">
          <a:solidFill>
            <a:schemeClr val="tx1"/>
          </a:solidFill>
          <a:latin typeface="+mn-lt"/>
          <a:ea typeface="+mn-ea"/>
          <a:cs typeface="+mn-cs"/>
        </a:defRPr>
      </a:lvl6pPr>
      <a:lvl7pPr marL="3656960" algn="r" defTabSz="1218987" rtl="1" eaLnBrk="1" latinLnBrk="0" hangingPunct="1">
        <a:defRPr sz="2400" kern="1200">
          <a:solidFill>
            <a:schemeClr val="tx1"/>
          </a:solidFill>
          <a:latin typeface="+mn-lt"/>
          <a:ea typeface="+mn-ea"/>
          <a:cs typeface="+mn-cs"/>
        </a:defRPr>
      </a:lvl7pPr>
      <a:lvl8pPr marL="4266453" algn="r" defTabSz="1218987" rtl="1" eaLnBrk="1" latinLnBrk="0" hangingPunct="1">
        <a:defRPr sz="2400" kern="1200">
          <a:solidFill>
            <a:schemeClr val="tx1"/>
          </a:solidFill>
          <a:latin typeface="+mn-lt"/>
          <a:ea typeface="+mn-ea"/>
          <a:cs typeface="+mn-cs"/>
        </a:defRPr>
      </a:lvl8pPr>
      <a:lvl9pPr marL="4875947" algn="r" defTabSz="1218987" rtl="1"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40133" y="2564904"/>
            <a:ext cx="7746785" cy="1224136"/>
          </a:xfrm>
        </p:spPr>
        <p:txBody>
          <a:bodyPr/>
          <a:lstStyle/>
          <a:p>
            <a:r>
              <a:rPr lang="fa-IR" dirty="0" smtClean="0">
                <a:latin typeface="Noor_Titr" panose="02000700000000000000" pitchFamily="2" charset="-78"/>
                <a:cs typeface="Noor_Titr" panose="02000700000000000000" pitchFamily="2" charset="-78"/>
              </a:rPr>
              <a:t>اعتبار و حجیّت روایات تفسیری</a:t>
            </a:r>
            <a:endParaRPr lang="en-US" dirty="0">
              <a:latin typeface="Noor_Titr" panose="02000700000000000000" pitchFamily="2" charset="-78"/>
              <a:cs typeface="Noor_Titr" panose="02000700000000000000" pitchFamily="2" charset="-78"/>
            </a:endParaRPr>
          </a:p>
        </p:txBody>
      </p:sp>
      <p:sp>
        <p:nvSpPr>
          <p:cNvPr id="3" name="Subtitle 2"/>
          <p:cNvSpPr>
            <a:spLocks noGrp="1"/>
          </p:cNvSpPr>
          <p:nvPr>
            <p:ph type="subTitle" idx="1"/>
          </p:nvPr>
        </p:nvSpPr>
        <p:spPr>
          <a:xfrm>
            <a:off x="6094412" y="476672"/>
            <a:ext cx="3168352" cy="1244600"/>
          </a:xfrm>
        </p:spPr>
        <p:txBody>
          <a:bodyPr/>
          <a:lstStyle/>
          <a:p>
            <a:r>
              <a:rPr lang="fa-IR" dirty="0" smtClean="0">
                <a:latin typeface="NoorArabic" panose="02000400000000000000" pitchFamily="2" charset="-78"/>
                <a:cs typeface="NoorArabic" panose="02000400000000000000" pitchFamily="2" charset="-78"/>
              </a:rPr>
              <a:t>بسم الله الر حمن الر حیم </a:t>
            </a:r>
            <a:endParaRPr lang="en-US" dirty="0">
              <a:latin typeface="NoorArabic" panose="02000400000000000000" pitchFamily="2" charset="-78"/>
              <a:cs typeface="NoorArabic" panose="02000400000000000000" pitchFamily="2" charset="-78"/>
            </a:endParaRP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80">
                                          <p:stCondLst>
                                            <p:cond delay="0"/>
                                          </p:stCondLst>
                                        </p:cTn>
                                        <p:tgtEl>
                                          <p:spTgt spid="2"/>
                                        </p:tgtEl>
                                      </p:cBhvr>
                                    </p:animEffect>
                                    <p:anim calcmode="lin" valueType="num">
                                      <p:cBhvr>
                                        <p:cTn id="1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gtEl>
                                      </p:cBhvr>
                                      <p:to x="100000" y="60000"/>
                                    </p:animScale>
                                    <p:animScale>
                                      <p:cBhvr>
                                        <p:cTn id="21" dur="166" decel="50000">
                                          <p:stCondLst>
                                            <p:cond delay="676"/>
                                          </p:stCondLst>
                                        </p:cTn>
                                        <p:tgtEl>
                                          <p:spTgt spid="2"/>
                                        </p:tgtEl>
                                      </p:cBhvr>
                                      <p:to x="100000" y="100000"/>
                                    </p:animScale>
                                    <p:animScale>
                                      <p:cBhvr>
                                        <p:cTn id="22" dur="26">
                                          <p:stCondLst>
                                            <p:cond delay="1312"/>
                                          </p:stCondLst>
                                        </p:cTn>
                                        <p:tgtEl>
                                          <p:spTgt spid="2"/>
                                        </p:tgtEl>
                                      </p:cBhvr>
                                      <p:to x="100000" y="80000"/>
                                    </p:animScale>
                                    <p:animScale>
                                      <p:cBhvr>
                                        <p:cTn id="23" dur="166" decel="50000">
                                          <p:stCondLst>
                                            <p:cond delay="1338"/>
                                          </p:stCondLst>
                                        </p:cTn>
                                        <p:tgtEl>
                                          <p:spTgt spid="2"/>
                                        </p:tgtEl>
                                      </p:cBhvr>
                                      <p:to x="100000" y="100000"/>
                                    </p:animScale>
                                    <p:animScale>
                                      <p:cBhvr>
                                        <p:cTn id="24" dur="26">
                                          <p:stCondLst>
                                            <p:cond delay="1642"/>
                                          </p:stCondLst>
                                        </p:cTn>
                                        <p:tgtEl>
                                          <p:spTgt spid="2"/>
                                        </p:tgtEl>
                                      </p:cBhvr>
                                      <p:to x="100000" y="90000"/>
                                    </p:animScale>
                                    <p:animScale>
                                      <p:cBhvr>
                                        <p:cTn id="25" dur="166" decel="50000">
                                          <p:stCondLst>
                                            <p:cond delay="1668"/>
                                          </p:stCondLst>
                                        </p:cTn>
                                        <p:tgtEl>
                                          <p:spTgt spid="2"/>
                                        </p:tgtEl>
                                      </p:cBhvr>
                                      <p:to x="100000" y="100000"/>
                                    </p:animScale>
                                    <p:animScale>
                                      <p:cBhvr>
                                        <p:cTn id="26" dur="26">
                                          <p:stCondLst>
                                            <p:cond delay="1808"/>
                                          </p:stCondLst>
                                        </p:cTn>
                                        <p:tgtEl>
                                          <p:spTgt spid="2"/>
                                        </p:tgtEl>
                                      </p:cBhvr>
                                      <p:to x="100000" y="95000"/>
                                    </p:animScale>
                                    <p:animScale>
                                      <p:cBhvr>
                                        <p:cTn id="27"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200" dirty="0" smtClean="0">
                <a:solidFill>
                  <a:srgbClr val="FF0000"/>
                </a:solidFill>
                <a:latin typeface="Noor_Lotus" panose="02000400000000000000" pitchFamily="2" charset="-78"/>
                <a:cs typeface="Noor_Lotus" panose="02000400000000000000" pitchFamily="2" charset="-78"/>
              </a:rPr>
              <a:t/>
            </a:r>
            <a:br>
              <a:rPr lang="fa-IR" sz="2200" dirty="0" smtClean="0">
                <a:solidFill>
                  <a:srgbClr val="FF0000"/>
                </a:solidFill>
                <a:latin typeface="Noor_Lotus" panose="02000400000000000000" pitchFamily="2" charset="-78"/>
                <a:cs typeface="Noor_Lotus" panose="02000400000000000000" pitchFamily="2" charset="-78"/>
              </a:rPr>
            </a:br>
            <a:endParaRPr lang="fa-IR" sz="2200" dirty="0">
              <a:solidFill>
                <a:srgbClr val="FF0000"/>
              </a:solidFill>
              <a:latin typeface="Noor_Lotus" panose="02000400000000000000" pitchFamily="2" charset="-78"/>
              <a:cs typeface="Noor_Lotus" panose="02000400000000000000" pitchFamily="2" charset="-78"/>
            </a:endParaRPr>
          </a:p>
        </p:txBody>
      </p:sp>
      <p:sp>
        <p:nvSpPr>
          <p:cNvPr id="3" name="Content Placeholder 2"/>
          <p:cNvSpPr>
            <a:spLocks noGrp="1"/>
          </p:cNvSpPr>
          <p:nvPr>
            <p:ph idx="1"/>
          </p:nvPr>
        </p:nvSpPr>
        <p:spPr/>
        <p:txBody>
          <a:bodyPr>
            <a:normAutofit/>
          </a:bodyPr>
          <a:lstStyle/>
          <a:p>
            <a:pPr algn="just"/>
            <a:endParaRPr lang="fa-IR" b="1" dirty="0" smtClean="0">
              <a:latin typeface="Traditional Arabic" panose="02020603050405020304" pitchFamily="18" charset="-78"/>
              <a:cs typeface="Traditional Arabic" panose="02020603050405020304" pitchFamily="18" charset="-78"/>
            </a:endParaRPr>
          </a:p>
          <a:p>
            <a:pPr algn="just"/>
            <a:endParaRPr lang="fa-IR" b="1" dirty="0">
              <a:latin typeface="Traditional Arabic" panose="02020603050405020304" pitchFamily="18" charset="-78"/>
              <a:cs typeface="Traditional Arabic" panose="02020603050405020304" pitchFamily="18" charset="-78"/>
            </a:endParaRPr>
          </a:p>
          <a:p>
            <a:pPr algn="just"/>
            <a:r>
              <a:rPr lang="fa-IR" b="1" dirty="0" smtClean="0">
                <a:solidFill>
                  <a:schemeClr val="accent5">
                    <a:lumMod val="75000"/>
                  </a:schemeClr>
                </a:solidFill>
                <a:latin typeface="Traditional Arabic" panose="02020603050405020304" pitchFamily="18" charset="-78"/>
                <a:cs typeface="Traditional Arabic" panose="02020603050405020304" pitchFamily="18" charset="-78"/>
              </a:rPr>
              <a:t>التبيان </a:t>
            </a:r>
            <a:r>
              <a:rPr lang="fa-IR" b="1" dirty="0">
                <a:solidFill>
                  <a:schemeClr val="accent5">
                    <a:lumMod val="75000"/>
                  </a:schemeClr>
                </a:solidFill>
                <a:latin typeface="Traditional Arabic" panose="02020603050405020304" pitchFamily="18" charset="-78"/>
                <a:cs typeface="Traditional Arabic" panose="02020603050405020304" pitchFamily="18" charset="-78"/>
              </a:rPr>
              <a:t>فى تفسير القرآن، ج‏1، ص: 6</a:t>
            </a:r>
            <a:endParaRPr lang="en-US" b="1" dirty="0">
              <a:solidFill>
                <a:schemeClr val="accent5">
                  <a:lumMod val="75000"/>
                </a:schemeClr>
              </a:solidFill>
              <a:latin typeface="Traditional Arabic" panose="02020603050405020304" pitchFamily="18" charset="-78"/>
              <a:cs typeface="Traditional Arabic" panose="02020603050405020304" pitchFamily="18" charset="-78"/>
            </a:endParaRPr>
          </a:p>
          <a:p>
            <a:pPr algn="just"/>
            <a:r>
              <a:rPr lang="fa-IR" b="1" dirty="0">
                <a:solidFill>
                  <a:schemeClr val="accent5">
                    <a:lumMod val="75000"/>
                  </a:schemeClr>
                </a:solidFill>
                <a:latin typeface="Traditional Arabic" panose="02020603050405020304" pitchFamily="18" charset="-78"/>
                <a:cs typeface="Traditional Arabic" panose="02020603050405020304" pitchFamily="18" charset="-78"/>
              </a:rPr>
              <a:t>ينبغي ان يرجع الى الادلة الصحيحة: إما العقلية، أو الشرعية، من اجماع عليه، أو نقل متواتر به، عمن يجب اتباع قوله، و لا يقبل في ذلك خبر واحد، خاصة إذا كان مما طريقه العلم، و متى كان التأويل يحتاج الى شاهد من اللغة، فلا يقبل من الشاهد إلا ما كان معلوماً بين اهل اللغة، شائعاً بينهم. و أما طريقة الآحاد من الروايات الشاردة، و الألفاظ النادرة، فانه لا يقطع بذلك، و لا يجعل شاهداً على كتاب اللَّه و ينبغي أن يتوقف فيه</a:t>
            </a:r>
            <a:r>
              <a:rPr lang="fa-IR" b="1" dirty="0" smtClean="0">
                <a:solidFill>
                  <a:schemeClr val="accent5">
                    <a:lumMod val="75000"/>
                  </a:schemeClr>
                </a:solidFill>
                <a:latin typeface="Traditional Arabic" panose="02020603050405020304" pitchFamily="18" charset="-78"/>
                <a:cs typeface="Traditional Arabic" panose="02020603050405020304" pitchFamily="18" charset="-78"/>
              </a:rPr>
              <a:t>‏</a:t>
            </a:r>
            <a:endParaRPr lang="en-US" b="1" dirty="0">
              <a:solidFill>
                <a:schemeClr val="accent5">
                  <a:lumMod val="75000"/>
                </a:schemeClr>
              </a:solidFill>
              <a:latin typeface="Traditional Arabic" panose="02020603050405020304" pitchFamily="18" charset="-78"/>
              <a:cs typeface="Traditional Arabic" panose="02020603050405020304" pitchFamily="18" charset="-78"/>
            </a:endParaRPr>
          </a:p>
        </p:txBody>
      </p:sp>
      <p:sp>
        <p:nvSpPr>
          <p:cNvPr id="4" name="Flowchart: Preparation 3"/>
          <p:cNvSpPr/>
          <p:nvPr/>
        </p:nvSpPr>
        <p:spPr>
          <a:xfrm>
            <a:off x="3783718" y="609104"/>
            <a:ext cx="4824536" cy="864096"/>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a:solidFill>
                  <a:schemeClr val="bg1"/>
                </a:solidFill>
                <a:latin typeface="Noor_Traffic" panose="02000400000000000000" pitchFamily="2" charset="-78"/>
                <a:cs typeface="Noor_Traffic" panose="02000400000000000000" pitchFamily="2" charset="-78"/>
              </a:rPr>
              <a:t>1) شیخ </a:t>
            </a:r>
            <a:r>
              <a:rPr lang="fa-IR" b="1" dirty="0" smtClean="0">
                <a:solidFill>
                  <a:schemeClr val="bg1"/>
                </a:solidFill>
                <a:latin typeface="Noor_Traffic" panose="02000400000000000000" pitchFamily="2" charset="-78"/>
                <a:cs typeface="Noor_Traffic" panose="02000400000000000000" pitchFamily="2" charset="-78"/>
              </a:rPr>
              <a:t>طوسی</a:t>
            </a:r>
            <a:endParaRPr lang="fa-IR" dirty="0">
              <a:solidFill>
                <a:schemeClr val="bg1"/>
              </a:solidFill>
            </a:endParaRPr>
          </a:p>
        </p:txBody>
      </p:sp>
    </p:spTree>
    <p:extLst>
      <p:ext uri="{BB962C8B-B14F-4D97-AF65-F5344CB8AC3E}">
        <p14:creationId xmlns:p14="http://schemas.microsoft.com/office/powerpoint/2010/main" val="19707530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endParaRPr lang="fa-IR" sz="2600" b="1" dirty="0" smtClean="0">
              <a:latin typeface="Traditional Arabic" panose="02020603050405020304" pitchFamily="18" charset="-78"/>
              <a:cs typeface="Traditional Arabic" panose="02020603050405020304" pitchFamily="18" charset="-78"/>
            </a:endParaRPr>
          </a:p>
          <a:p>
            <a:pPr algn="just"/>
            <a:r>
              <a:rPr lang="fa-IR" sz="2600" b="1" dirty="0" smtClean="0">
                <a:latin typeface="Noor_Lotus" panose="02000400000000000000" pitchFamily="2" charset="-78"/>
                <a:cs typeface="Noor_Lotus" panose="02000400000000000000" pitchFamily="2" charset="-78"/>
              </a:rPr>
              <a:t>سزاوار </a:t>
            </a:r>
            <a:r>
              <a:rPr lang="fa-IR" sz="2600" b="1" dirty="0">
                <a:latin typeface="Noor_Lotus" panose="02000400000000000000" pitchFamily="2" charset="-78"/>
                <a:cs typeface="Noor_Lotus" panose="02000400000000000000" pitchFamily="2" charset="-78"/>
              </a:rPr>
              <a:t>است به دلیل های صحیح عقلی یا شرعی مانند اجماع یا روایت متواتر از كسانی كه پیروی آنان واجب شده ( معصومین علیه السلام ) رجوع شود و خبر واحد در این مورد </a:t>
            </a:r>
            <a:r>
              <a:rPr lang="fa-IR" sz="2600" b="1" dirty="0" smtClean="0">
                <a:latin typeface="Noor_Lotus" panose="02000400000000000000" pitchFamily="2" charset="-78"/>
                <a:cs typeface="Noor_Lotus" panose="02000400000000000000" pitchFamily="2" charset="-78"/>
              </a:rPr>
              <a:t>(تفسیر </a:t>
            </a:r>
            <a:r>
              <a:rPr lang="fa-IR" sz="2600" b="1" dirty="0">
                <a:latin typeface="Noor_Lotus" panose="02000400000000000000" pitchFamily="2" charset="-78"/>
                <a:cs typeface="Noor_Lotus" panose="02000400000000000000" pitchFamily="2" charset="-78"/>
              </a:rPr>
              <a:t>) ‌پذیرفتنی نیست به خصوص در موردی كه راه شناخت آن علم می باشد، و هرگاه در تأویل آیه نیاز به شاهد لُغوی باشد، تنها شاهدی پذیرفته می شود كه میان اهل لغت معروف باشد و اما طریق آحاد ( خبر واحد ) كه در غالب روایات تك و نادر یافت می شود و قطع آور نیست، سزاوار نباشد كه به عنوان گواه بر كتاب خدا گرفته شود و در مورد آن شایسته است كه توقّف گردد.</a:t>
            </a:r>
          </a:p>
        </p:txBody>
      </p:sp>
      <p:sp>
        <p:nvSpPr>
          <p:cNvPr id="4" name="Title 3"/>
          <p:cNvSpPr>
            <a:spLocks noGrp="1"/>
          </p:cNvSpPr>
          <p:nvPr>
            <p:ph type="title"/>
          </p:nvPr>
        </p:nvSpPr>
        <p:spPr/>
        <p:txBody>
          <a:bodyPr/>
          <a:lstStyle/>
          <a:p>
            <a:endParaRPr lang="fa-IR"/>
          </a:p>
        </p:txBody>
      </p:sp>
    </p:spTree>
    <p:extLst>
      <p:ext uri="{BB962C8B-B14F-4D97-AF65-F5344CB8AC3E}">
        <p14:creationId xmlns:p14="http://schemas.microsoft.com/office/powerpoint/2010/main" val="243176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76536"/>
          </a:xfrm>
        </p:spPr>
        <p:txBody>
          <a:bodyPr>
            <a:normAutofit/>
          </a:bodyPr>
          <a:lstStyle/>
          <a:p>
            <a:pPr algn="ctr"/>
            <a:endParaRPr lang="fa-IR" sz="2800" dirty="0">
              <a:solidFill>
                <a:srgbClr val="FF0000"/>
              </a:solidFill>
              <a:latin typeface="Noor_Traffic" panose="02000400000000000000" pitchFamily="2" charset="-78"/>
              <a:cs typeface="Noor_Traffic" panose="02000400000000000000" pitchFamily="2" charset="-78"/>
            </a:endParaRPr>
          </a:p>
        </p:txBody>
      </p:sp>
      <p:sp>
        <p:nvSpPr>
          <p:cNvPr id="3" name="Content Placeholder 2"/>
          <p:cNvSpPr>
            <a:spLocks noGrp="1"/>
          </p:cNvSpPr>
          <p:nvPr>
            <p:ph idx="1"/>
          </p:nvPr>
        </p:nvSpPr>
        <p:spPr/>
        <p:txBody>
          <a:bodyPr/>
          <a:lstStyle/>
          <a:p>
            <a:endParaRPr lang="fa-IR" sz="2800" b="1" dirty="0" smtClean="0">
              <a:latin typeface="Traditional Arabic" panose="02020603050405020304" pitchFamily="18" charset="-78"/>
              <a:cs typeface="Traditional Arabic" panose="02020603050405020304" pitchFamily="18" charset="-78"/>
            </a:endParaRPr>
          </a:p>
          <a:p>
            <a:pPr marL="0" indent="0">
              <a:buNone/>
            </a:pPr>
            <a:r>
              <a:rPr lang="fa-IR" sz="2800" b="1" dirty="0">
                <a:latin typeface="Traditional Arabic" panose="02020603050405020304" pitchFamily="18" charset="-78"/>
                <a:cs typeface="Traditional Arabic" panose="02020603050405020304" pitchFamily="18" charset="-78"/>
              </a:rPr>
              <a:t>اجود التقریرات، ج2، ص 106.</a:t>
            </a:r>
          </a:p>
          <a:p>
            <a:r>
              <a:rPr lang="fa-IR" sz="2800" b="1" dirty="0" smtClean="0">
                <a:latin typeface="Traditional Arabic" panose="02020603050405020304" pitchFamily="18" charset="-78"/>
                <a:cs typeface="Traditional Arabic" panose="02020603050405020304" pitchFamily="18" charset="-78"/>
              </a:rPr>
              <a:t>ان </a:t>
            </a:r>
            <a:r>
              <a:rPr lang="fa-IR" sz="2800" b="1" dirty="0">
                <a:latin typeface="Traditional Arabic" panose="02020603050405020304" pitchFamily="18" charset="-78"/>
                <a:cs typeface="Traditional Arabic" panose="02020603050405020304" pitchFamily="18" charset="-78"/>
              </a:rPr>
              <a:t>الخبر انّما یكون مشمولاً لدلیل الحجیة اذا كان ذا اثر </a:t>
            </a:r>
            <a:r>
              <a:rPr lang="fa-IR" sz="2800" b="1" dirty="0" smtClean="0">
                <a:latin typeface="Traditional Arabic" panose="02020603050405020304" pitchFamily="18" charset="-78"/>
                <a:cs typeface="Traditional Arabic" panose="02020603050405020304" pitchFamily="18" charset="-78"/>
              </a:rPr>
              <a:t>شرعی.</a:t>
            </a:r>
          </a:p>
          <a:p>
            <a:r>
              <a:rPr lang="fa-IR" dirty="0" smtClean="0">
                <a:solidFill>
                  <a:srgbClr val="FF0000"/>
                </a:solidFill>
                <a:latin typeface="Noor_Mitra" panose="02000400000000000000" pitchFamily="2" charset="-78"/>
                <a:cs typeface="Noor_Mitra" panose="02000400000000000000" pitchFamily="2" charset="-78"/>
              </a:rPr>
              <a:t>به </a:t>
            </a:r>
            <a:r>
              <a:rPr lang="fa-IR" dirty="0">
                <a:solidFill>
                  <a:srgbClr val="FF0000"/>
                </a:solidFill>
                <a:latin typeface="Noor_Mitra" panose="02000400000000000000" pitchFamily="2" charset="-78"/>
                <a:cs typeface="Noor_Mitra" panose="02000400000000000000" pitchFamily="2" charset="-78"/>
              </a:rPr>
              <a:t>درستی كه خبر تنها آن گاه مشمول دلیل حجیت می باشد كه دارای اثر شرعی باشد.</a:t>
            </a:r>
          </a:p>
        </p:txBody>
      </p:sp>
      <p:sp>
        <p:nvSpPr>
          <p:cNvPr id="4" name="Flowchart: Preparation 3"/>
          <p:cNvSpPr/>
          <p:nvPr/>
        </p:nvSpPr>
        <p:spPr>
          <a:xfrm>
            <a:off x="4006180" y="332656"/>
            <a:ext cx="4824536" cy="864096"/>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chemeClr val="bg1"/>
                </a:solidFill>
                <a:latin typeface="Noor_Traffic" panose="02000400000000000000" pitchFamily="2" charset="-78"/>
                <a:cs typeface="Noor_Traffic" panose="02000400000000000000" pitchFamily="2" charset="-78"/>
              </a:rPr>
              <a:t>2) مرحوم نائینی</a:t>
            </a:r>
            <a:endParaRPr lang="fa-IR" dirty="0">
              <a:solidFill>
                <a:schemeClr val="bg1"/>
              </a:solidFill>
            </a:endParaRPr>
          </a:p>
        </p:txBody>
      </p:sp>
    </p:spTree>
    <p:extLst>
      <p:ext uri="{BB962C8B-B14F-4D97-AF65-F5344CB8AC3E}">
        <p14:creationId xmlns:p14="http://schemas.microsoft.com/office/powerpoint/2010/main" val="19050909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832520"/>
          </a:xfrm>
        </p:spPr>
        <p:txBody>
          <a:bodyPr>
            <a:normAutofit/>
          </a:bodyPr>
          <a:lstStyle/>
          <a:p>
            <a:pPr algn="ctr"/>
            <a:endParaRPr lang="fa-IR" sz="2600" dirty="0">
              <a:solidFill>
                <a:srgbClr val="FF0000"/>
              </a:solidFill>
              <a:latin typeface="Noor_Traffic" panose="02000400000000000000" pitchFamily="2" charset="-78"/>
              <a:cs typeface="Noor_Traffic" panose="02000400000000000000" pitchFamily="2" charset="-78"/>
            </a:endParaRPr>
          </a:p>
        </p:txBody>
      </p:sp>
      <p:sp>
        <p:nvSpPr>
          <p:cNvPr id="3" name="Content Placeholder 2"/>
          <p:cNvSpPr>
            <a:spLocks noGrp="1"/>
          </p:cNvSpPr>
          <p:nvPr>
            <p:ph idx="1"/>
          </p:nvPr>
        </p:nvSpPr>
        <p:spPr>
          <a:xfrm>
            <a:off x="549796" y="1268760"/>
            <a:ext cx="11161240" cy="4903440"/>
          </a:xfrm>
        </p:spPr>
        <p:txBody>
          <a:bodyPr>
            <a:noAutofit/>
          </a:bodyPr>
          <a:lstStyle/>
          <a:p>
            <a:pPr marL="0" indent="0" algn="just">
              <a:buNone/>
            </a:pPr>
            <a:endParaRPr lang="fa-IR" sz="2600" dirty="0" smtClean="0">
              <a:solidFill>
                <a:schemeClr val="tx1">
                  <a:lumMod val="75000"/>
                </a:schemeClr>
              </a:solidFill>
              <a:latin typeface="Noor_Lotus" panose="02000400000000000000" pitchFamily="2" charset="-78"/>
              <a:cs typeface="Noor_Lotus" panose="02000400000000000000" pitchFamily="2" charset="-78"/>
            </a:endParaRPr>
          </a:p>
          <a:p>
            <a:pPr marL="0" indent="0" algn="just">
              <a:buNone/>
            </a:pPr>
            <a:endParaRPr lang="fa-IR" sz="2600" dirty="0">
              <a:solidFill>
                <a:schemeClr val="tx1">
                  <a:lumMod val="75000"/>
                </a:schemeClr>
              </a:solidFill>
              <a:latin typeface="Noor_Lotus" panose="02000400000000000000" pitchFamily="2" charset="-78"/>
              <a:cs typeface="Noor_Lotus" panose="02000400000000000000" pitchFamily="2" charset="-78"/>
            </a:endParaRPr>
          </a:p>
          <a:p>
            <a:pPr marL="0" indent="0" algn="just">
              <a:buNone/>
            </a:pPr>
            <a:r>
              <a:rPr lang="fa-IR" sz="2600" b="1" dirty="0">
                <a:solidFill>
                  <a:schemeClr val="tx1">
                    <a:lumMod val="75000"/>
                  </a:schemeClr>
                </a:solidFill>
                <a:latin typeface="Noor_Lotus" panose="02000400000000000000" pitchFamily="2" charset="-78"/>
                <a:cs typeface="Noor_Lotus" panose="02000400000000000000" pitchFamily="2" charset="-78"/>
              </a:rPr>
              <a:t>نهایة الافكار، ج3، ص 94</a:t>
            </a:r>
          </a:p>
          <a:p>
            <a:pPr marL="0" indent="0" algn="just">
              <a:buNone/>
            </a:pPr>
            <a:r>
              <a:rPr lang="fa-IR" sz="2600" b="1" dirty="0" smtClean="0">
                <a:solidFill>
                  <a:schemeClr val="tx1">
                    <a:lumMod val="75000"/>
                  </a:schemeClr>
                </a:solidFill>
                <a:latin typeface="Noor_Lotus" panose="02000400000000000000" pitchFamily="2" charset="-78"/>
                <a:cs typeface="Noor_Lotus" panose="02000400000000000000" pitchFamily="2" charset="-78"/>
              </a:rPr>
              <a:t>ایشان </a:t>
            </a:r>
            <a:r>
              <a:rPr lang="fa-IR" sz="2600" b="1" dirty="0">
                <a:solidFill>
                  <a:schemeClr val="tx1">
                    <a:lumMod val="75000"/>
                  </a:schemeClr>
                </a:solidFill>
                <a:latin typeface="Noor_Lotus" panose="02000400000000000000" pitchFamily="2" charset="-78"/>
                <a:cs typeface="Noor_Lotus" panose="02000400000000000000" pitchFamily="2" charset="-78"/>
              </a:rPr>
              <a:t>به هنگام پاسخ گویی به كسانی كه با تمسك به ادلّه حجیت خبر واحد در صدد اثبات حجیت قول لغوی هستند، می گوید:</a:t>
            </a:r>
          </a:p>
          <a:p>
            <a:pPr marL="0" indent="0" algn="just">
              <a:buNone/>
            </a:pPr>
            <a:r>
              <a:rPr lang="fa-IR" sz="2600" b="1" dirty="0">
                <a:solidFill>
                  <a:srgbClr val="FF0000"/>
                </a:solidFill>
                <a:latin typeface="Noor_Lotus" panose="02000400000000000000" pitchFamily="2" charset="-78"/>
                <a:cs typeface="Noor_Lotus" panose="02000400000000000000" pitchFamily="2" charset="-78"/>
              </a:rPr>
              <a:t>فیدفعه اختصاص ادلّة حجیة خبر الواحد بالاحكام الشرعیة و عدم شمولها للموضوعات الخارجیة.</a:t>
            </a:r>
          </a:p>
          <a:p>
            <a:pPr marL="0" indent="0" algn="just">
              <a:buNone/>
            </a:pPr>
            <a:r>
              <a:rPr lang="fa-IR" sz="2600" b="1" dirty="0">
                <a:solidFill>
                  <a:schemeClr val="tx1">
                    <a:lumMod val="75000"/>
                  </a:schemeClr>
                </a:solidFill>
                <a:latin typeface="Noor_Lotus" panose="02000400000000000000" pitchFamily="2" charset="-78"/>
                <a:cs typeface="Noor_Lotus" panose="02000400000000000000" pitchFamily="2" charset="-78"/>
              </a:rPr>
              <a:t>اختصاص ادلّه حجیت خبر واحد به احكام شرعی و عدم شمول آن نسبت به موضوعات خارجی و... و حجیت قول لغوی را ردّ می كند.</a:t>
            </a:r>
          </a:p>
          <a:p>
            <a:pPr marL="0" indent="0" algn="just">
              <a:buNone/>
            </a:pPr>
            <a:endParaRPr lang="fa-IR" sz="2600" dirty="0">
              <a:solidFill>
                <a:schemeClr val="tx1">
                  <a:lumMod val="75000"/>
                </a:schemeClr>
              </a:solidFill>
              <a:latin typeface="Noor_Lotus" panose="02000400000000000000" pitchFamily="2" charset="-78"/>
              <a:cs typeface="Noor_Lotus" panose="02000400000000000000" pitchFamily="2" charset="-78"/>
            </a:endParaRPr>
          </a:p>
        </p:txBody>
      </p:sp>
      <p:sp>
        <p:nvSpPr>
          <p:cNvPr id="4" name="Flowchart: Preparation 3"/>
          <p:cNvSpPr/>
          <p:nvPr/>
        </p:nvSpPr>
        <p:spPr>
          <a:xfrm>
            <a:off x="2926060" y="540568"/>
            <a:ext cx="7056784" cy="864096"/>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chemeClr val="bg1"/>
                </a:solidFill>
                <a:latin typeface="Noor_Traffic" panose="02000400000000000000" pitchFamily="2" charset="-78"/>
                <a:cs typeface="Noor_Traffic" panose="02000400000000000000" pitchFamily="2" charset="-78"/>
              </a:rPr>
              <a:t>3) مرحوم آقا ضیاء‌ الدین عراقی</a:t>
            </a:r>
            <a:endParaRPr lang="fa-IR" dirty="0">
              <a:solidFill>
                <a:schemeClr val="bg1"/>
              </a:solidFill>
            </a:endParaRPr>
          </a:p>
        </p:txBody>
      </p:sp>
    </p:spTree>
    <p:extLst>
      <p:ext uri="{BB962C8B-B14F-4D97-AF65-F5344CB8AC3E}">
        <p14:creationId xmlns:p14="http://schemas.microsoft.com/office/powerpoint/2010/main" val="27137424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048544"/>
          </a:xfrm>
        </p:spPr>
        <p:txBody>
          <a:bodyPr>
            <a:normAutofit/>
          </a:bodyPr>
          <a:lstStyle/>
          <a:p>
            <a:pPr algn="ctr"/>
            <a:endParaRPr lang="fa-IR" sz="2800" dirty="0">
              <a:solidFill>
                <a:srgbClr val="FF0000"/>
              </a:solidFill>
              <a:latin typeface="Noor_Traffic" panose="02000400000000000000" pitchFamily="2" charset="-78"/>
              <a:cs typeface="Noor_Traffic" panose="02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dirty="0">
                <a:latin typeface="Noor_Lotus" panose="02000400000000000000" pitchFamily="2" charset="-78"/>
                <a:cs typeface="Noor_Lotus" panose="02000400000000000000" pitchFamily="2" charset="-78"/>
              </a:rPr>
              <a:t>ایشان در كتاب قرآن در اسلام تحت عنوان روش شیعه در عمل به حدیث چنین آورده است:</a:t>
            </a:r>
          </a:p>
          <a:p>
            <a:pPr marL="0" indent="0" algn="just">
              <a:buNone/>
            </a:pPr>
            <a:r>
              <a:rPr lang="fa-IR" dirty="0">
                <a:latin typeface="Noor_Lotus" panose="02000400000000000000" pitchFamily="2" charset="-78"/>
                <a:cs typeface="Noor_Lotus" panose="02000400000000000000" pitchFamily="2" charset="-78"/>
              </a:rPr>
              <a:t>حدیثی كه بدون واسطه از زبان خود پیغمبر اكرم (صلی الله علیه و آله) یا ائمه اهل بیت (علیهم السلام) شنیده شود، حكم قرآن كریم را دارد، ولی حدیثی كه با واسطه به دست ما می رسد، عمل شیعه در آن به ترتیب زیر است:</a:t>
            </a:r>
          </a:p>
          <a:p>
            <a:pPr marL="0" indent="0" algn="just">
              <a:buNone/>
            </a:pPr>
            <a:r>
              <a:rPr lang="fa-IR" dirty="0">
                <a:latin typeface="Noor_Lotus" panose="02000400000000000000" pitchFamily="2" charset="-78"/>
                <a:cs typeface="Noor_Lotus" panose="02000400000000000000" pitchFamily="2" charset="-78"/>
              </a:rPr>
              <a:t>در معارف اعتقادی كه به نص قرآن، علم و قطع لازم است به خبر متواتر یا خبری كه شواهد قطعی به صحت آن در دست است، عمل می شود و به غیر این دو قسم كه خبر واحد نامیده می شود اعتباری نیست.</a:t>
            </a:r>
          </a:p>
          <a:p>
            <a:pPr marL="0" indent="0" algn="just">
              <a:buNone/>
            </a:pPr>
            <a:r>
              <a:rPr lang="fa-IR" dirty="0">
                <a:latin typeface="Noor_Lotus" panose="02000400000000000000" pitchFamily="2" charset="-78"/>
                <a:cs typeface="Noor_Lotus" panose="02000400000000000000" pitchFamily="2" charset="-78"/>
              </a:rPr>
              <a:t>ولی در استنباط احكام شرعیه نظر به ادلّه ای كه قائم شده، علاوه بر خبر متواتر و قطعی، به خبر واحد نیز كه نوعاً مورد وثوق باشد عمل می شود. پس خبر متواتر و قطعی پیش شیعه مطلقاً حجّت و لازم الاتباع است و خبر غیر قطعی ( خبر واحد ) به شرط این كه مورد وثوق نوعی باشد، تنها در احكام شرعیه حجّت می باشد</a:t>
            </a:r>
            <a:r>
              <a:rPr lang="fa-IR" dirty="0" smtClean="0">
                <a:latin typeface="Noor_Lotus" panose="02000400000000000000" pitchFamily="2" charset="-78"/>
                <a:cs typeface="Noor_Lotus" panose="02000400000000000000" pitchFamily="2" charset="-78"/>
              </a:rPr>
              <a:t>.</a:t>
            </a:r>
            <a:endParaRPr lang="fa-IR" dirty="0">
              <a:latin typeface="Noor_Lotus" panose="02000400000000000000" pitchFamily="2" charset="-78"/>
              <a:cs typeface="Noor_Lotus" panose="02000400000000000000" pitchFamily="2" charset="-78"/>
            </a:endParaRPr>
          </a:p>
          <a:p>
            <a:endParaRPr lang="fa-IR" dirty="0"/>
          </a:p>
        </p:txBody>
      </p:sp>
      <p:sp>
        <p:nvSpPr>
          <p:cNvPr id="4" name="Flowchart: Preparation 3"/>
          <p:cNvSpPr/>
          <p:nvPr/>
        </p:nvSpPr>
        <p:spPr>
          <a:xfrm>
            <a:off x="3315666" y="260648"/>
            <a:ext cx="5760640" cy="864096"/>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chemeClr val="bg1"/>
                </a:solidFill>
                <a:latin typeface="Noor_Traffic" panose="02000400000000000000" pitchFamily="2" charset="-78"/>
                <a:cs typeface="Noor_Traffic" panose="02000400000000000000" pitchFamily="2" charset="-78"/>
              </a:rPr>
              <a:t>4) مرحوم علامه طباطبائی</a:t>
            </a:r>
            <a:endParaRPr lang="fa-IR" dirty="0">
              <a:solidFill>
                <a:schemeClr val="bg1"/>
              </a:solidFill>
            </a:endParaRPr>
          </a:p>
        </p:txBody>
      </p:sp>
    </p:spTree>
    <p:extLst>
      <p:ext uri="{BB962C8B-B14F-4D97-AF65-F5344CB8AC3E}">
        <p14:creationId xmlns:p14="http://schemas.microsoft.com/office/powerpoint/2010/main" val="13967532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117309" y="908720"/>
            <a:ext cx="10157354" cy="5263480"/>
          </a:xfrm>
        </p:spPr>
        <p:txBody>
          <a:bodyPr>
            <a:normAutofit/>
          </a:bodyPr>
          <a:lstStyle/>
          <a:p>
            <a:pPr marL="0" indent="0" algn="just">
              <a:buNone/>
            </a:pPr>
            <a:r>
              <a:rPr lang="fa-IR" b="1" dirty="0">
                <a:latin typeface="Noor_Lotus" panose="02000400000000000000" pitchFamily="2" charset="-78"/>
                <a:cs typeface="Noor_Lotus" panose="02000400000000000000" pitchFamily="2" charset="-78"/>
              </a:rPr>
              <a:t>المیزان فی تفسیر القرآن، ج6، ص 57</a:t>
            </a:r>
          </a:p>
          <a:p>
            <a:pPr marL="0" indent="0" algn="just">
              <a:buNone/>
            </a:pPr>
            <a:r>
              <a:rPr lang="fa-IR" dirty="0" smtClean="0">
                <a:latin typeface="Noor_Lotus" panose="02000400000000000000" pitchFamily="2" charset="-78"/>
                <a:cs typeface="Noor_Lotus" panose="02000400000000000000" pitchFamily="2" charset="-78"/>
              </a:rPr>
              <a:t>هم </a:t>
            </a:r>
            <a:r>
              <a:rPr lang="fa-IR" dirty="0">
                <a:latin typeface="Noor_Lotus" panose="02000400000000000000" pitchFamily="2" charset="-78"/>
                <a:cs typeface="Noor_Lotus" panose="02000400000000000000" pitchFamily="2" charset="-78"/>
              </a:rPr>
              <a:t>چنین ایشان در جای جای تفسیر المیزان با مطرح ساختن این بحث كه حجیت خبر واحد مختص فقه است و در غیر فقه و از جمله تفسیر، روایات فاقد اعتبارند، با اصرار بر این دیدگاه پای فشرده است. از جمله به هنگام نقل سخنی كه صاحب تفسیر المنار در ذیل حدیث منقول از تفسیر ثعلبی آورده و در نقد آن می گوید:</a:t>
            </a:r>
            <a:endParaRPr lang="fa-IR" dirty="0">
              <a:solidFill>
                <a:srgbClr val="FF0000"/>
              </a:solidFill>
              <a:latin typeface="Noor_Lotus" panose="02000400000000000000" pitchFamily="2" charset="-78"/>
              <a:cs typeface="Noor_Lotus" panose="02000400000000000000" pitchFamily="2" charset="-78"/>
            </a:endParaRPr>
          </a:p>
          <a:p>
            <a:pPr marL="0" indent="0" algn="just">
              <a:buNone/>
            </a:pPr>
            <a:r>
              <a:rPr lang="fa-IR" b="1" dirty="0">
                <a:solidFill>
                  <a:srgbClr val="FF0000"/>
                </a:solidFill>
                <a:latin typeface="Noor_Lotus" panose="02000400000000000000" pitchFamily="2" charset="-78"/>
                <a:cs typeface="Noor_Lotus" panose="02000400000000000000" pitchFamily="2" charset="-78"/>
              </a:rPr>
              <a:t>... و بعد هذا كلّه فالروایة من الآحاد، و لیست من المتواترات و لا مّما قامت علی صحتها قرینهً قطعیة، و قد عرفت من ابحاثنا المتقدمه انّا لا نعول علی الآحاد فی غیر الاحكام الفرعیة علی طبق المیزان العام العقلایی الذی علیه بناء‌ الانسان فی حیاته</a:t>
            </a:r>
            <a:r>
              <a:rPr lang="fa-IR" b="1" dirty="0" smtClean="0">
                <a:solidFill>
                  <a:srgbClr val="FF0000"/>
                </a:solidFill>
                <a:latin typeface="Noor_Lotus" panose="02000400000000000000" pitchFamily="2" charset="-78"/>
                <a:cs typeface="Noor_Lotus" panose="02000400000000000000" pitchFamily="2" charset="-78"/>
              </a:rPr>
              <a:t>...</a:t>
            </a:r>
            <a:endParaRPr lang="fa-IR" b="1" dirty="0">
              <a:solidFill>
                <a:srgbClr val="FF0000"/>
              </a:solidFill>
              <a:latin typeface="Noor_Lotus" panose="02000400000000000000" pitchFamily="2" charset="-78"/>
              <a:cs typeface="Noor_Lotus" panose="02000400000000000000" pitchFamily="2" charset="-78"/>
            </a:endParaRPr>
          </a:p>
          <a:p>
            <a:pPr marL="0" indent="0" algn="just">
              <a:buNone/>
            </a:pPr>
            <a:r>
              <a:rPr lang="fa-IR" dirty="0">
                <a:latin typeface="Noor_Lotus" panose="02000400000000000000" pitchFamily="2" charset="-78"/>
                <a:cs typeface="Noor_Lotus" panose="02000400000000000000" pitchFamily="2" charset="-78"/>
              </a:rPr>
              <a:t>علاوه بر آنچه گذشت، این روایت خبر واحد است و نه از متواترات و یا اخباری كه قرینه قطعیه بر صحت آن اقامه شده باشد و از بحث های گذشته ما دانستی كه شیوه ما بر آن است كه بر خبر واحد در غیر از احكام فرعیه استناد نمی كنیم، و این یك طریق و معیار عام عقلایی است كه شیوه و بناء انسان ها در زندگی بر آن است.</a:t>
            </a:r>
          </a:p>
        </p:txBody>
      </p:sp>
    </p:spTree>
    <p:extLst>
      <p:ext uri="{BB962C8B-B14F-4D97-AF65-F5344CB8AC3E}">
        <p14:creationId xmlns:p14="http://schemas.microsoft.com/office/powerpoint/2010/main" val="16806225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sp>
        <p:nvSpPr>
          <p:cNvPr id="4" name="Left Arrow Callout 3"/>
          <p:cNvSpPr/>
          <p:nvPr/>
        </p:nvSpPr>
        <p:spPr>
          <a:xfrm>
            <a:off x="8254652" y="2204864"/>
            <a:ext cx="3312368" cy="1872208"/>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smtClean="0">
                <a:latin typeface="Noor_Traffic" panose="02000400000000000000" pitchFamily="2" charset="-78"/>
                <a:cs typeface="Noor_Traffic" panose="02000400000000000000" pitchFamily="2" charset="-78"/>
              </a:rPr>
              <a:t>دلائل علامه طباطبائی</a:t>
            </a:r>
            <a:endParaRPr lang="fa-IR" b="1" dirty="0">
              <a:latin typeface="Noor_Traffic" panose="02000400000000000000" pitchFamily="2" charset="-78"/>
              <a:cs typeface="Noor_Traffic" panose="02000400000000000000" pitchFamily="2" charset="-78"/>
            </a:endParaRPr>
          </a:p>
        </p:txBody>
      </p:sp>
      <p:sp>
        <p:nvSpPr>
          <p:cNvPr id="5" name="Round Diagonal Corner Rectangle 4"/>
          <p:cNvSpPr/>
          <p:nvPr/>
        </p:nvSpPr>
        <p:spPr>
          <a:xfrm>
            <a:off x="1269876" y="404664"/>
            <a:ext cx="6984776" cy="5976664"/>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fa-IR" b="1" dirty="0">
                <a:latin typeface="Noor_Lotus" panose="02000400000000000000" pitchFamily="2" charset="-78"/>
                <a:cs typeface="Noor_Lotus" panose="02000400000000000000" pitchFamily="2" charset="-78"/>
              </a:rPr>
              <a:t>استدلال علامه بر عدم اعتبار خبر واحد در كشف معانی قرآن، بر دو پایه استوار است:</a:t>
            </a:r>
          </a:p>
          <a:p>
            <a:pPr algn="just" rtl="1"/>
            <a:r>
              <a:rPr lang="fa-IR" b="1" dirty="0">
                <a:latin typeface="Noor_Lotus" panose="02000400000000000000" pitchFamily="2" charset="-78"/>
                <a:cs typeface="Noor_Lotus" panose="02000400000000000000" pitchFamily="2" charset="-78"/>
              </a:rPr>
              <a:t>1. اعتبار و حجیت خبر واحد، جنبه تعبّدی دارد، یعنی: دستور و قراردادی شرعی است نه ذاتی، و این در مواردی امكان پذیر است كه دارای اثر شرعی بوده باشد؛ از این رو در مورد عمل مكلّفان قابل تصوّر است كه تنها در باب فقه وجود دارد.</a:t>
            </a:r>
          </a:p>
          <a:p>
            <a:pPr algn="just" rtl="1"/>
            <a:r>
              <a:rPr lang="fa-IR" b="1" dirty="0">
                <a:latin typeface="Noor_Lotus" panose="02000400000000000000" pitchFamily="2" charset="-78"/>
                <a:cs typeface="Noor_Lotus" panose="02000400000000000000" pitchFamily="2" charset="-78"/>
              </a:rPr>
              <a:t>2. خبر واحد، كاشفیت قطعی از واقع ندارد، لذا نمی تواند نه كاشف بیان معصوم باشد و نه كاشف مراد واقعی آیه.</a:t>
            </a:r>
          </a:p>
          <a:p>
            <a:pPr algn="just" rtl="1"/>
            <a:r>
              <a:rPr lang="fa-IR" b="1" dirty="0">
                <a:latin typeface="Noor_Lotus" panose="02000400000000000000" pitchFamily="2" charset="-78"/>
                <a:cs typeface="Noor_Lotus" panose="02000400000000000000" pitchFamily="2" charset="-78"/>
              </a:rPr>
              <a:t>به علاوه، مستفاد از روایات عرض آن است كه برای پی بردن به صحّت مفاد خبر واحد، می توان از قرآن بهره گرفت. اكنون اگر برای بهره گرفتن از قرآن لازم باشد كه از خبر واحد استفاده كنیم، هر آینه صورت دور پیدا می كند</a:t>
            </a:r>
          </a:p>
        </p:txBody>
      </p:sp>
    </p:spTree>
    <p:extLst>
      <p:ext uri="{BB962C8B-B14F-4D97-AF65-F5344CB8AC3E}">
        <p14:creationId xmlns:p14="http://schemas.microsoft.com/office/powerpoint/2010/main" val="29396059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anim calcmode="lin" valueType="num">
                                      <p:cBhvr>
                                        <p:cTn id="26" dur="2000" fill="hold"/>
                                        <p:tgtEl>
                                          <p:spTgt spid="5"/>
                                        </p:tgtEl>
                                        <p:attrNameLst>
                                          <p:attrName>ppt_w</p:attrName>
                                        </p:attrNameLst>
                                      </p:cBhvr>
                                      <p:tavLst>
                                        <p:tav tm="0" fmla="#ppt_w*sin(2.5*pi*$)">
                                          <p:val>
                                            <p:fltVal val="0"/>
                                          </p:val>
                                        </p:tav>
                                        <p:tav tm="100000">
                                          <p:val>
                                            <p:fltVal val="1"/>
                                          </p:val>
                                        </p:tav>
                                      </p:tavLst>
                                    </p:anim>
                                    <p:anim calcmode="lin" valueType="num">
                                      <p:cBhvr>
                                        <p:cTn id="27"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dirty="0" smtClean="0"/>
          </a:p>
        </p:txBody>
      </p:sp>
      <p:sp>
        <p:nvSpPr>
          <p:cNvPr id="5" name="Horizontal Scroll 4"/>
          <p:cNvSpPr/>
          <p:nvPr/>
        </p:nvSpPr>
        <p:spPr>
          <a:xfrm>
            <a:off x="2847614" y="2564904"/>
            <a:ext cx="6696744" cy="158417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000" b="1" dirty="0">
                <a:latin typeface="Noor_Traffic" panose="02000400000000000000" pitchFamily="2" charset="-78"/>
                <a:cs typeface="Noor_Traffic" panose="02000400000000000000" pitchFamily="2" charset="-78"/>
              </a:rPr>
              <a:t>دیدگاه </a:t>
            </a:r>
            <a:r>
              <a:rPr lang="fa-IR" sz="3000" b="1" dirty="0" smtClean="0">
                <a:latin typeface="Noor_Traffic" panose="02000400000000000000" pitchFamily="2" charset="-78"/>
                <a:cs typeface="Noor_Traffic" panose="02000400000000000000" pitchFamily="2" charset="-78"/>
              </a:rPr>
              <a:t>موافقان </a:t>
            </a:r>
            <a:r>
              <a:rPr lang="fa-IR" sz="3000" b="1" dirty="0">
                <a:latin typeface="Noor_Traffic" panose="02000400000000000000" pitchFamily="2" charset="-78"/>
                <a:cs typeface="Noor_Traffic" panose="02000400000000000000" pitchFamily="2" charset="-78"/>
              </a:rPr>
              <a:t>حجّیت روایات تفسیری</a:t>
            </a:r>
          </a:p>
        </p:txBody>
      </p:sp>
    </p:spTree>
    <p:extLst>
      <p:ext uri="{BB962C8B-B14F-4D97-AF65-F5344CB8AC3E}">
        <p14:creationId xmlns:p14="http://schemas.microsoft.com/office/powerpoint/2010/main" val="2198150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endParaRPr lang="fa-IR" sz="2800" dirty="0">
              <a:solidFill>
                <a:srgbClr val="FF0000"/>
              </a:solidFill>
              <a:latin typeface="Noor_Traffic" panose="02000400000000000000" pitchFamily="2" charset="-78"/>
              <a:cs typeface="Noor_Traffic" panose="02000400000000000000" pitchFamily="2" charset="-78"/>
            </a:endParaRPr>
          </a:p>
        </p:txBody>
      </p:sp>
      <p:sp>
        <p:nvSpPr>
          <p:cNvPr id="3" name="Content Placeholder 2"/>
          <p:cNvSpPr>
            <a:spLocks noGrp="1"/>
          </p:cNvSpPr>
          <p:nvPr>
            <p:ph idx="1"/>
          </p:nvPr>
        </p:nvSpPr>
        <p:spPr>
          <a:xfrm>
            <a:off x="477788" y="1701800"/>
            <a:ext cx="11233248" cy="4967560"/>
          </a:xfrm>
        </p:spPr>
        <p:txBody>
          <a:bodyPr>
            <a:normAutofit fontScale="92500" lnSpcReduction="20000"/>
          </a:bodyPr>
          <a:lstStyle/>
          <a:p>
            <a:pPr marL="0" indent="0" algn="just">
              <a:buNone/>
            </a:pPr>
            <a:r>
              <a:rPr lang="fa-IR" sz="2600" b="1" dirty="0">
                <a:latin typeface="Noor_Lotus" panose="02000400000000000000" pitchFamily="2" charset="-78"/>
                <a:cs typeface="Noor_Lotus" panose="02000400000000000000" pitchFamily="2" charset="-78"/>
              </a:rPr>
              <a:t>البیان فی تفسیر القرآن، ص 398</a:t>
            </a:r>
          </a:p>
          <a:p>
            <a:pPr marL="0" indent="0" algn="just">
              <a:buNone/>
            </a:pPr>
            <a:r>
              <a:rPr lang="fa-IR" sz="2500" dirty="0" smtClean="0">
                <a:latin typeface="Noor_Lotus" panose="02000400000000000000" pitchFamily="2" charset="-78"/>
                <a:cs typeface="Noor_Lotus" panose="02000400000000000000" pitchFamily="2" charset="-78"/>
              </a:rPr>
              <a:t>لا </a:t>
            </a:r>
            <a:r>
              <a:rPr lang="fa-IR" sz="2500" dirty="0">
                <a:latin typeface="Noor_Lotus" panose="02000400000000000000" pitchFamily="2" charset="-78"/>
                <a:cs typeface="Noor_Lotus" panose="02000400000000000000" pitchFamily="2" charset="-78"/>
              </a:rPr>
              <a:t>شبهة فی ثبوت قولهم (علیهم السلام) اذا دلّ علیه دلیل قطعی لا شك فیه كما انّه لا شبة فی عدم ثبوته اذا دلّ علیه خبر ضعیف غیرجامع لشرائط الحجیة، و هل یثبت بطریق ظنی دلّ علی اعتباره دلیل قطعی؟ فیه كلام بین الاعلام.</a:t>
            </a:r>
          </a:p>
          <a:p>
            <a:pPr marL="0" indent="0" algn="just">
              <a:buNone/>
            </a:pPr>
            <a:r>
              <a:rPr lang="fa-IR" sz="2500" dirty="0">
                <a:latin typeface="Noor_Lotus" panose="02000400000000000000" pitchFamily="2" charset="-78"/>
                <a:cs typeface="Noor_Lotus" panose="02000400000000000000" pitchFamily="2" charset="-78"/>
              </a:rPr>
              <a:t>و قد یشكل فی حجیة خبر الواحد الثقة اذا ورد عن المعصومین (علیهم السلام) فی تفسیر الكتاب و وجه الاشكال فی ذلك انّ معنی الحجیة التی ثبت لخبر الواحد او لغیره من الادلة الظنیة هو وجود ترتیب الآثار علیه عملاً فی حال الجهل بالواقع، كما تترتب علی الواقع لو قطع به، و هذا المعنی لا یتحقق الا اذا كان مؤدی الخبر حكماً شرعیاً، او موضوعاً قد رتّب الشارع علیه حكماً شرعیاً، و هذا الشرط قد لا یوجد فی خبر الواحد الذی یروی عن المعصومین فی التفسیر.</a:t>
            </a:r>
          </a:p>
          <a:p>
            <a:pPr marL="0" indent="0" algn="just">
              <a:buNone/>
            </a:pPr>
            <a:r>
              <a:rPr lang="fa-IR" sz="2500" dirty="0">
                <a:latin typeface="Noor_Lotus" panose="02000400000000000000" pitchFamily="2" charset="-78"/>
                <a:cs typeface="Noor_Lotus" panose="02000400000000000000" pitchFamily="2" charset="-78"/>
              </a:rPr>
              <a:t>و هذا الاشكال خلاف التحقیق، فانّا قد اوضحنا فی مباحث علم الاصول انّ معنی الحجیة فی الامارة الناظرة الی الواقع هو جعلها علماً تعبدیاً فی حكم الشارع، فیكون الطریق المعتبر فرداً من افراد العلم، و لكنّه فرد تعبّدی لا وجدانی فیترتّب علیه كلما یترتّب علی القطع من الآثار، فیصح الاخبار علی طبقة كما یصحّ ان یخبر علی طبق العلم الوجدانی، و لا یكون من القول بغیر العلم.</a:t>
            </a:r>
          </a:p>
          <a:p>
            <a:pPr marL="0" indent="0" algn="just">
              <a:buNone/>
            </a:pPr>
            <a:r>
              <a:rPr lang="fa-IR" sz="2500" dirty="0">
                <a:latin typeface="Noor_Lotus" panose="02000400000000000000" pitchFamily="2" charset="-78"/>
                <a:cs typeface="Noor_Lotus" panose="02000400000000000000" pitchFamily="2" charset="-78"/>
              </a:rPr>
              <a:t>و یدلّنا علی ذلك سیره العقلاء، فانّهم یعاملون الطریق المعتبر معاملة العلم الوجدانی من غیر فرقٍ بین الآثار، فانّ الید مثلاً امارة عند العقلاء علی مالكیة صاحب الید، لما فی یده، فهم یرتّبون له آثار المالكیة، و هم یخبرون عن كونه مالكاً لشیء بلا نكیر، و لم یثبت من الشارع ردعٌ لهذه السیرة العقلانیة </a:t>
            </a:r>
            <a:r>
              <a:rPr lang="fa-IR" sz="2500" dirty="0" smtClean="0">
                <a:latin typeface="Noor_Lotus" panose="02000400000000000000" pitchFamily="2" charset="-78"/>
                <a:cs typeface="Noor_Lotus" panose="02000400000000000000" pitchFamily="2" charset="-78"/>
              </a:rPr>
              <a:t>المستمرة.</a:t>
            </a:r>
            <a:endParaRPr lang="fa-IR" sz="2500" dirty="0">
              <a:latin typeface="Noor_Lotus" panose="02000400000000000000" pitchFamily="2" charset="-78"/>
              <a:cs typeface="Noor_Lotus" panose="02000400000000000000" pitchFamily="2" charset="-78"/>
            </a:endParaRPr>
          </a:p>
        </p:txBody>
      </p:sp>
      <p:sp>
        <p:nvSpPr>
          <p:cNvPr id="4" name="Flowchart: Preparation 3"/>
          <p:cNvSpPr/>
          <p:nvPr/>
        </p:nvSpPr>
        <p:spPr>
          <a:xfrm>
            <a:off x="3862164" y="404664"/>
            <a:ext cx="4824536" cy="864096"/>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chemeClr val="bg1">
                    <a:lumMod val="95000"/>
                  </a:schemeClr>
                </a:solidFill>
                <a:latin typeface="Noor_Traffic" panose="02000400000000000000" pitchFamily="2" charset="-78"/>
                <a:cs typeface="Noor_Traffic" panose="02000400000000000000" pitchFamily="2" charset="-78"/>
              </a:rPr>
              <a:t>1) مرحوم آیت الله خوئی</a:t>
            </a:r>
            <a:endParaRPr lang="fa-IR" dirty="0">
              <a:solidFill>
                <a:schemeClr val="bg1">
                  <a:lumMod val="95000"/>
                </a:schemeClr>
              </a:solidFill>
            </a:endParaRPr>
          </a:p>
        </p:txBody>
      </p:sp>
    </p:spTree>
    <p:extLst>
      <p:ext uri="{BB962C8B-B14F-4D97-AF65-F5344CB8AC3E}">
        <p14:creationId xmlns:p14="http://schemas.microsoft.com/office/powerpoint/2010/main" val="21651177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7828" y="476672"/>
            <a:ext cx="10436835" cy="5695528"/>
          </a:xfrm>
        </p:spPr>
        <p:txBody>
          <a:bodyPr>
            <a:normAutofit/>
          </a:bodyPr>
          <a:lstStyle/>
          <a:p>
            <a:pPr marL="0" indent="0" algn="just">
              <a:buNone/>
            </a:pPr>
            <a:r>
              <a:rPr lang="fa-IR" sz="2600" dirty="0">
                <a:latin typeface="Noor_Lotus" panose="02000400000000000000" pitchFamily="2" charset="-78"/>
                <a:cs typeface="Noor_Lotus" panose="02000400000000000000" pitchFamily="2" charset="-78"/>
              </a:rPr>
              <a:t>بدون شبهه خبر واحد موثق كه شرایط حجیت و اعتبار را دارا است، در تفسیر قرآن نیز حجیت دارد و می توان قرآن را با این گونه اخبار و روایات تفسیر كرد. ولی برخی در این مورد اشكالی دارند كه توضیح آن به این قرار است.</a:t>
            </a:r>
          </a:p>
          <a:p>
            <a:pPr marL="0" indent="0" algn="just">
              <a:buNone/>
            </a:pPr>
            <a:r>
              <a:rPr lang="fa-IR" sz="2600" dirty="0">
                <a:latin typeface="Noor_Lotus" panose="02000400000000000000" pitchFamily="2" charset="-78"/>
                <a:cs typeface="Noor_Lotus" panose="02000400000000000000" pitchFamily="2" charset="-78"/>
              </a:rPr>
              <a:t>می گویند: معنای اعتبار و حجیتی كه برای خبر واحد و یا دلایل ظنی دیگر ثابت شده، این است كه در صورت عدم اطلاع از واقعیت می توان خبر واحد و یا دلیل ظنی را طریقی برای یافتن آن قرار داد و از آن ها پیروی كرد، درست همان گونه كه در صورت شناختن قطعی واقعیت، از آن پیروی می شود و این گونه پیروی كردن از روایت ظنی در صورتی صحیح است كه مفهوم و مدلول آن حكم شرعی باشد، و یا بر موضوعی دلالت كند كه دارای اثر شرعی باشد؛ زیرا در احكام شرعی است كه انسان در صورت عدم اطلاع از حكم واقعی، مكلف به ظاهر است و باید طبق آنچه از دلایل ظنی ظاهر می شود عمل كند. این است معنی و شرط حجیت و اعتبار روایات ظنی؛ ولی این شرط گاهی در روایاتی كه از معصوم (علیه السلام) درباره تفسیر نقل شده است وجود ندارد، چون روایات تفسیری غالباً مربوط به غیر احكام شرعی است، مانند روایاتی كه در تفسیر آیات قصص و سرگذشت ملل و اقوام گذشته و یا در تفسیر آیات اصول و عقاید و امثال آن آمده است. پس دلایل حجیت و اعتبار خبر واحد نمی تواند شامل تمام اخبار تفسیری شود و اعتبار همه آن ها را تثبیت كند.</a:t>
            </a:r>
          </a:p>
          <a:p>
            <a:pPr marL="0" indent="0">
              <a:buNone/>
            </a:pPr>
            <a:endParaRPr lang="fa-IR" dirty="0"/>
          </a:p>
        </p:txBody>
      </p:sp>
    </p:spTree>
    <p:extLst>
      <p:ext uri="{BB962C8B-B14F-4D97-AF65-F5344CB8AC3E}">
        <p14:creationId xmlns:p14="http://schemas.microsoft.com/office/powerpoint/2010/main" val="38670218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lowchart: Alternate Process 5"/>
          <p:cNvSpPr/>
          <p:nvPr/>
        </p:nvSpPr>
        <p:spPr>
          <a:xfrm>
            <a:off x="9478788" y="2780928"/>
            <a:ext cx="2232248" cy="936104"/>
          </a:xfrm>
          <a:prstGeom prst="flowChartAlternateProcess">
            <a:avLst/>
          </a:prstGeom>
        </p:spPr>
        <p:style>
          <a:lnRef idx="2">
            <a:schemeClr val="accent1">
              <a:shade val="50000"/>
            </a:schemeClr>
          </a:lnRef>
          <a:fillRef idx="1003">
            <a:schemeClr val="dk1"/>
          </a:fillRef>
          <a:effectRef idx="0">
            <a:schemeClr val="accent1"/>
          </a:effectRef>
          <a:fontRef idx="minor">
            <a:schemeClr val="lt1"/>
          </a:fontRef>
        </p:style>
        <p:txBody>
          <a:bodyPr rtlCol="1" anchor="ctr"/>
          <a:lstStyle/>
          <a:p>
            <a:pPr algn="ctr" rtl="1"/>
            <a:r>
              <a:rPr lang="fa-IR" b="1" dirty="0" smtClean="0">
                <a:latin typeface="Noor_Traffic" panose="02000400000000000000" pitchFamily="2" charset="-78"/>
                <a:cs typeface="Noor_Traffic" panose="02000400000000000000" pitchFamily="2" charset="-78"/>
              </a:rPr>
              <a:t>حجیت خبر واحد</a:t>
            </a:r>
            <a:endParaRPr lang="fa-IR" b="1" dirty="0">
              <a:latin typeface="Noor_Traffic" panose="02000400000000000000" pitchFamily="2" charset="-78"/>
              <a:cs typeface="Noor_Traffic" panose="02000400000000000000" pitchFamily="2" charset="-78"/>
            </a:endParaRPr>
          </a:p>
        </p:txBody>
      </p:sp>
      <p:cxnSp>
        <p:nvCxnSpPr>
          <p:cNvPr id="23" name="Curved Connector 22"/>
          <p:cNvCxnSpPr/>
          <p:nvPr/>
        </p:nvCxnSpPr>
        <p:spPr>
          <a:xfrm rot="10800000">
            <a:off x="8518049" y="1770873"/>
            <a:ext cx="960739" cy="1467586"/>
          </a:xfrm>
          <a:prstGeom prst="curvedConnector3">
            <a:avLst/>
          </a:prstGeom>
          <a:ln w="28575" cmpd="sng">
            <a:solidFill>
              <a:schemeClr val="accent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5" name="Curved Connector 24"/>
          <p:cNvCxnSpPr/>
          <p:nvPr/>
        </p:nvCxnSpPr>
        <p:spPr>
          <a:xfrm rot="10800000" flipV="1">
            <a:off x="8518049" y="3261139"/>
            <a:ext cx="950910" cy="1587252"/>
          </a:xfrm>
          <a:prstGeom prst="curvedConnector3">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26" name="Flowchart: Stored Data 25"/>
          <p:cNvSpPr/>
          <p:nvPr/>
        </p:nvSpPr>
        <p:spPr>
          <a:xfrm>
            <a:off x="7246540" y="1483721"/>
            <a:ext cx="1443329" cy="659656"/>
          </a:xfrm>
          <a:prstGeom prst="flowChartOnlineStorag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b="1" dirty="0" smtClean="0">
                <a:solidFill>
                  <a:schemeClr val="tx1">
                    <a:lumMod val="50000"/>
                  </a:schemeClr>
                </a:solidFill>
                <a:latin typeface="Noor_Lotus" panose="02000400000000000000" pitchFamily="2" charset="-78"/>
                <a:cs typeface="Noor_Lotus" panose="02000400000000000000" pitchFamily="2" charset="-78"/>
              </a:rPr>
              <a:t>فقهی</a:t>
            </a:r>
            <a:endParaRPr lang="fa-IR" b="1" dirty="0">
              <a:solidFill>
                <a:schemeClr val="tx1">
                  <a:lumMod val="50000"/>
                </a:schemeClr>
              </a:solidFill>
              <a:latin typeface="Noor_Lotus" panose="02000400000000000000" pitchFamily="2" charset="-78"/>
              <a:cs typeface="Noor_Lotus" panose="02000400000000000000" pitchFamily="2" charset="-78"/>
            </a:endParaRPr>
          </a:p>
        </p:txBody>
      </p:sp>
      <p:sp>
        <p:nvSpPr>
          <p:cNvPr id="27" name="Flowchart: Stored Data 26"/>
          <p:cNvSpPr/>
          <p:nvPr/>
        </p:nvSpPr>
        <p:spPr>
          <a:xfrm>
            <a:off x="7174532" y="4437112"/>
            <a:ext cx="1515337" cy="659656"/>
          </a:xfrm>
          <a:prstGeom prst="flowChartOnlineStorag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b="1" dirty="0" smtClean="0">
                <a:solidFill>
                  <a:schemeClr val="tx1">
                    <a:lumMod val="50000"/>
                  </a:schemeClr>
                </a:solidFill>
                <a:latin typeface="Noor_Lotus" panose="02000400000000000000" pitchFamily="2" charset="-78"/>
                <a:cs typeface="Noor_Lotus" panose="02000400000000000000" pitchFamily="2" charset="-78"/>
              </a:rPr>
              <a:t>غیرفقهی</a:t>
            </a:r>
            <a:endParaRPr lang="fa-IR" dirty="0"/>
          </a:p>
        </p:txBody>
      </p:sp>
      <p:sp>
        <p:nvSpPr>
          <p:cNvPr id="30" name="Right Brace 29"/>
          <p:cNvSpPr/>
          <p:nvPr/>
        </p:nvSpPr>
        <p:spPr>
          <a:xfrm>
            <a:off x="5938079" y="1120524"/>
            <a:ext cx="1296144" cy="1386050"/>
          </a:xfrm>
          <a:prstGeom prst="rightBrace">
            <a:avLst/>
          </a:prstGeom>
          <a:noFill/>
          <a:ln w="25400" cap="sq" cmpd="sng">
            <a:solidFill>
              <a:schemeClr val="accent1"/>
            </a:solidFill>
            <a:bevel/>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31" name="Right Brace 30"/>
          <p:cNvSpPr/>
          <p:nvPr/>
        </p:nvSpPr>
        <p:spPr>
          <a:xfrm>
            <a:off x="5878388" y="4048512"/>
            <a:ext cx="1296144" cy="1524655"/>
          </a:xfrm>
          <a:prstGeom prst="rightBrace">
            <a:avLst/>
          </a:prstGeom>
          <a:noFill/>
          <a:ln w="25400" cap="sq" cmpd="sng">
            <a:solidFill>
              <a:schemeClr val="accent1"/>
            </a:solidFill>
            <a:bevel/>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36" name="Flowchart: Alternate Process 35"/>
          <p:cNvSpPr/>
          <p:nvPr/>
        </p:nvSpPr>
        <p:spPr>
          <a:xfrm>
            <a:off x="3790156" y="836712"/>
            <a:ext cx="2172558" cy="504056"/>
          </a:xfrm>
          <a:prstGeom prst="flowChartAlternateProcess">
            <a:avLst/>
          </a:prstGeom>
        </p:spPr>
        <p:style>
          <a:lnRef idx="2">
            <a:schemeClr val="accent1">
              <a:shade val="50000"/>
            </a:schemeClr>
          </a:lnRef>
          <a:fillRef idx="1003">
            <a:schemeClr val="dk1"/>
          </a:fillRef>
          <a:effectRef idx="0">
            <a:schemeClr val="accent1"/>
          </a:effectRef>
          <a:fontRef idx="minor">
            <a:schemeClr val="lt1"/>
          </a:fontRef>
        </p:style>
        <p:txBody>
          <a:bodyPr rtlCol="1" anchor="ctr"/>
          <a:lstStyle/>
          <a:p>
            <a:pPr algn="ctr"/>
            <a:r>
              <a:rPr lang="fa-IR" dirty="0" smtClean="0">
                <a:latin typeface="Noor_Lotus" panose="02000400000000000000" pitchFamily="2" charset="-78"/>
                <a:cs typeface="Noor_Lotus" panose="02000400000000000000" pitchFamily="2" charset="-78"/>
              </a:rPr>
              <a:t>محفوف به قرائن</a:t>
            </a:r>
            <a:endParaRPr lang="fa-IR" dirty="0">
              <a:latin typeface="Noor_Lotus" panose="02000400000000000000" pitchFamily="2" charset="-78"/>
              <a:cs typeface="Noor_Lotus" panose="02000400000000000000" pitchFamily="2" charset="-78"/>
            </a:endParaRPr>
          </a:p>
        </p:txBody>
      </p:sp>
      <p:sp>
        <p:nvSpPr>
          <p:cNvPr id="37" name="Flowchart: Alternate Process 36"/>
          <p:cNvSpPr/>
          <p:nvPr/>
        </p:nvSpPr>
        <p:spPr>
          <a:xfrm>
            <a:off x="3777838" y="2204864"/>
            <a:ext cx="2172558" cy="504056"/>
          </a:xfrm>
          <a:prstGeom prst="flowChartAlternateProcess">
            <a:avLst/>
          </a:prstGeom>
        </p:spPr>
        <p:style>
          <a:lnRef idx="2">
            <a:schemeClr val="accent1">
              <a:shade val="50000"/>
            </a:schemeClr>
          </a:lnRef>
          <a:fillRef idx="1003">
            <a:schemeClr val="dk1"/>
          </a:fillRef>
          <a:effectRef idx="0">
            <a:schemeClr val="accent1"/>
          </a:effectRef>
          <a:fontRef idx="minor">
            <a:schemeClr val="lt1"/>
          </a:fontRef>
        </p:style>
        <p:txBody>
          <a:bodyPr rtlCol="1" anchor="ctr"/>
          <a:lstStyle/>
          <a:p>
            <a:pPr algn="ctr"/>
            <a:r>
              <a:rPr lang="fa-IR" dirty="0" smtClean="0">
                <a:latin typeface="Noor_Lotus" panose="02000400000000000000" pitchFamily="2" charset="-78"/>
                <a:cs typeface="Noor_Lotus" panose="02000400000000000000" pitchFamily="2" charset="-78"/>
              </a:rPr>
              <a:t>فاقد نشانه علم آور</a:t>
            </a:r>
            <a:endParaRPr lang="fa-IR" dirty="0">
              <a:latin typeface="Noor_Lotus" panose="02000400000000000000" pitchFamily="2" charset="-78"/>
              <a:cs typeface="Noor_Lotus" panose="02000400000000000000" pitchFamily="2" charset="-78"/>
            </a:endParaRPr>
          </a:p>
        </p:txBody>
      </p:sp>
      <p:sp>
        <p:nvSpPr>
          <p:cNvPr id="38" name="Flowchart: Alternate Process 37"/>
          <p:cNvSpPr/>
          <p:nvPr/>
        </p:nvSpPr>
        <p:spPr>
          <a:xfrm>
            <a:off x="3718148" y="3789040"/>
            <a:ext cx="2172558" cy="504056"/>
          </a:xfrm>
          <a:prstGeom prst="flowChartAlternateProcess">
            <a:avLst/>
          </a:prstGeom>
        </p:spPr>
        <p:style>
          <a:lnRef idx="2">
            <a:schemeClr val="accent1">
              <a:shade val="50000"/>
            </a:schemeClr>
          </a:lnRef>
          <a:fillRef idx="1003">
            <a:schemeClr val="dk1"/>
          </a:fillRef>
          <a:effectRef idx="0">
            <a:schemeClr val="accent1"/>
          </a:effectRef>
          <a:fontRef idx="minor">
            <a:schemeClr val="lt1"/>
          </a:fontRef>
        </p:style>
        <p:txBody>
          <a:bodyPr rtlCol="1" anchor="ctr"/>
          <a:lstStyle/>
          <a:p>
            <a:pPr algn="ctr"/>
            <a:r>
              <a:rPr lang="fa-IR" dirty="0" smtClean="0">
                <a:latin typeface="Noor_Lotus" panose="02000400000000000000" pitchFamily="2" charset="-78"/>
                <a:cs typeface="Noor_Lotus" panose="02000400000000000000" pitchFamily="2" charset="-78"/>
              </a:rPr>
              <a:t>درباره آیات الاحکام</a:t>
            </a:r>
            <a:endParaRPr lang="fa-IR" dirty="0">
              <a:latin typeface="Noor_Lotus" panose="02000400000000000000" pitchFamily="2" charset="-78"/>
              <a:cs typeface="Noor_Lotus" panose="02000400000000000000" pitchFamily="2" charset="-78"/>
            </a:endParaRPr>
          </a:p>
        </p:txBody>
      </p:sp>
      <p:sp>
        <p:nvSpPr>
          <p:cNvPr id="39" name="Flowchart: Alternate Process 38"/>
          <p:cNvSpPr/>
          <p:nvPr/>
        </p:nvSpPr>
        <p:spPr>
          <a:xfrm>
            <a:off x="3718148" y="5301208"/>
            <a:ext cx="2172558" cy="504056"/>
          </a:xfrm>
          <a:prstGeom prst="flowChartAlternateProcess">
            <a:avLst/>
          </a:prstGeom>
        </p:spPr>
        <p:style>
          <a:lnRef idx="2">
            <a:schemeClr val="accent1">
              <a:shade val="50000"/>
            </a:schemeClr>
          </a:lnRef>
          <a:fillRef idx="1003">
            <a:schemeClr val="dk1"/>
          </a:fillRef>
          <a:effectRef idx="0">
            <a:schemeClr val="accent1"/>
          </a:effectRef>
          <a:fontRef idx="minor">
            <a:schemeClr val="lt1"/>
          </a:fontRef>
        </p:style>
        <p:txBody>
          <a:bodyPr rtlCol="1" anchor="ctr"/>
          <a:lstStyle/>
          <a:p>
            <a:pPr algn="ctr"/>
            <a:r>
              <a:rPr lang="fa-IR" dirty="0" smtClean="0">
                <a:latin typeface="Noor_Lotus" panose="02000400000000000000" pitchFamily="2" charset="-78"/>
                <a:cs typeface="Noor_Lotus" panose="02000400000000000000" pitchFamily="2" charset="-78"/>
              </a:rPr>
              <a:t>غیر آیات احکام</a:t>
            </a:r>
            <a:endParaRPr lang="fa-IR" dirty="0">
              <a:latin typeface="Noor_Lotus" panose="02000400000000000000" pitchFamily="2" charset="-78"/>
              <a:cs typeface="Noor_Lotus" panose="02000400000000000000" pitchFamily="2" charset="-78"/>
            </a:endParaRPr>
          </a:p>
        </p:txBody>
      </p:sp>
      <p:sp>
        <p:nvSpPr>
          <p:cNvPr id="41" name="Right Brace 40"/>
          <p:cNvSpPr/>
          <p:nvPr/>
        </p:nvSpPr>
        <p:spPr>
          <a:xfrm>
            <a:off x="2988919" y="1862826"/>
            <a:ext cx="776601" cy="1278142"/>
          </a:xfrm>
          <a:prstGeom prst="rightBrace">
            <a:avLst/>
          </a:prstGeom>
          <a:ln w="25400">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cxnSp>
        <p:nvCxnSpPr>
          <p:cNvPr id="44" name="Straight Arrow Connector 43"/>
          <p:cNvCxnSpPr/>
          <p:nvPr/>
        </p:nvCxnSpPr>
        <p:spPr>
          <a:xfrm flipH="1" flipV="1">
            <a:off x="2918859" y="1061501"/>
            <a:ext cx="871297" cy="18475"/>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413892" y="836712"/>
            <a:ext cx="1504967"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smtClean="0">
                <a:solidFill>
                  <a:schemeClr val="tx1">
                    <a:lumMod val="50000"/>
                  </a:schemeClr>
                </a:solidFill>
                <a:latin typeface="Noor_Lotus" panose="02000400000000000000" pitchFamily="2" charset="-78"/>
                <a:cs typeface="Noor_Lotus" panose="02000400000000000000" pitchFamily="2" charset="-78"/>
              </a:rPr>
              <a:t>حجت است</a:t>
            </a:r>
            <a:endParaRPr lang="fa-IR" b="1" dirty="0">
              <a:solidFill>
                <a:schemeClr val="tx1">
                  <a:lumMod val="50000"/>
                </a:schemeClr>
              </a:solidFill>
              <a:latin typeface="Noor_Lotus" panose="02000400000000000000" pitchFamily="2" charset="-78"/>
              <a:cs typeface="Noor_Lotus" panose="02000400000000000000" pitchFamily="2" charset="-78"/>
            </a:endParaRPr>
          </a:p>
        </p:txBody>
      </p:sp>
      <p:sp>
        <p:nvSpPr>
          <p:cNvPr id="46" name="Rectangle 45"/>
          <p:cNvSpPr/>
          <p:nvPr/>
        </p:nvSpPr>
        <p:spPr>
          <a:xfrm>
            <a:off x="621804" y="1561521"/>
            <a:ext cx="240764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b="1" dirty="0" smtClean="0">
                <a:solidFill>
                  <a:schemeClr val="tx1">
                    <a:lumMod val="50000"/>
                  </a:schemeClr>
                </a:solidFill>
                <a:latin typeface="Noor_Lotus" panose="02000400000000000000" pitchFamily="2" charset="-78"/>
                <a:cs typeface="Noor_Lotus" panose="02000400000000000000" pitchFamily="2" charset="-78"/>
              </a:rPr>
              <a:t>مشهور: حجت است</a:t>
            </a:r>
            <a:endParaRPr lang="fa-IR" b="1" dirty="0">
              <a:solidFill>
                <a:schemeClr val="tx1">
                  <a:lumMod val="50000"/>
                </a:schemeClr>
              </a:solidFill>
              <a:latin typeface="Noor_Lotus" panose="02000400000000000000" pitchFamily="2" charset="-78"/>
              <a:cs typeface="Noor_Lotus" panose="02000400000000000000" pitchFamily="2" charset="-78"/>
            </a:endParaRPr>
          </a:p>
        </p:txBody>
      </p:sp>
      <p:sp>
        <p:nvSpPr>
          <p:cNvPr id="47" name="Rectangle 46"/>
          <p:cNvSpPr/>
          <p:nvPr/>
        </p:nvSpPr>
        <p:spPr>
          <a:xfrm>
            <a:off x="1483952" y="2888940"/>
            <a:ext cx="1504967"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a:solidFill>
                  <a:schemeClr val="tx1">
                    <a:lumMod val="50000"/>
                  </a:schemeClr>
                </a:solidFill>
                <a:latin typeface="Noor_Lotus" panose="02000400000000000000" pitchFamily="2" charset="-78"/>
                <a:cs typeface="Noor_Lotus" panose="02000400000000000000" pitchFamily="2" charset="-78"/>
              </a:rPr>
              <a:t>حجت </a:t>
            </a:r>
            <a:r>
              <a:rPr lang="fa-IR" b="1" dirty="0" smtClean="0">
                <a:solidFill>
                  <a:schemeClr val="tx1">
                    <a:lumMod val="50000"/>
                  </a:schemeClr>
                </a:solidFill>
                <a:latin typeface="Noor_Lotus" panose="02000400000000000000" pitchFamily="2" charset="-78"/>
                <a:cs typeface="Noor_Lotus" panose="02000400000000000000" pitchFamily="2" charset="-78"/>
              </a:rPr>
              <a:t>نیست</a:t>
            </a:r>
            <a:endParaRPr lang="fa-IR" b="1" dirty="0">
              <a:solidFill>
                <a:schemeClr val="tx1">
                  <a:lumMod val="50000"/>
                </a:schemeClr>
              </a:solidFill>
              <a:latin typeface="Noor_Lotus" panose="02000400000000000000" pitchFamily="2" charset="-78"/>
              <a:cs typeface="Noor_Lotus" panose="02000400000000000000" pitchFamily="2" charset="-78"/>
            </a:endParaRPr>
          </a:p>
        </p:txBody>
      </p:sp>
      <p:sp>
        <p:nvSpPr>
          <p:cNvPr id="48" name="Right Brace 47"/>
          <p:cNvSpPr/>
          <p:nvPr/>
        </p:nvSpPr>
        <p:spPr>
          <a:xfrm>
            <a:off x="2877329" y="4934096"/>
            <a:ext cx="776601" cy="1278142"/>
          </a:xfrm>
          <a:prstGeom prst="rightBrace">
            <a:avLst/>
          </a:prstGeom>
          <a:ln w="25400">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49" name="Rectangle 48"/>
          <p:cNvSpPr/>
          <p:nvPr/>
        </p:nvSpPr>
        <p:spPr>
          <a:xfrm>
            <a:off x="1701924" y="4632791"/>
            <a:ext cx="121593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b="1" dirty="0" smtClean="0">
                <a:solidFill>
                  <a:schemeClr val="tx1">
                    <a:lumMod val="50000"/>
                  </a:schemeClr>
                </a:solidFill>
                <a:latin typeface="Noor_Lotus" panose="02000400000000000000" pitchFamily="2" charset="-78"/>
                <a:cs typeface="Noor_Lotus" panose="02000400000000000000" pitchFamily="2" charset="-78"/>
              </a:rPr>
              <a:t>موافقان</a:t>
            </a:r>
            <a:endParaRPr lang="fa-IR" b="1" dirty="0">
              <a:solidFill>
                <a:schemeClr val="tx1">
                  <a:lumMod val="50000"/>
                </a:schemeClr>
              </a:solidFill>
              <a:latin typeface="Noor_Lotus" panose="02000400000000000000" pitchFamily="2" charset="-78"/>
              <a:cs typeface="Noor_Lotus" panose="02000400000000000000" pitchFamily="2" charset="-78"/>
            </a:endParaRPr>
          </a:p>
        </p:txBody>
      </p:sp>
      <p:sp>
        <p:nvSpPr>
          <p:cNvPr id="50" name="Rectangle 49"/>
          <p:cNvSpPr/>
          <p:nvPr/>
        </p:nvSpPr>
        <p:spPr>
          <a:xfrm>
            <a:off x="1917948" y="5960210"/>
            <a:ext cx="959381"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b="1" dirty="0" smtClean="0">
                <a:solidFill>
                  <a:schemeClr val="tx1">
                    <a:lumMod val="50000"/>
                  </a:schemeClr>
                </a:solidFill>
                <a:latin typeface="Noor_Lotus" panose="02000400000000000000" pitchFamily="2" charset="-78"/>
                <a:cs typeface="Noor_Lotus" panose="02000400000000000000" pitchFamily="2" charset="-78"/>
              </a:rPr>
              <a:t>مخالفان</a:t>
            </a:r>
            <a:endParaRPr lang="fa-IR" b="1" dirty="0">
              <a:solidFill>
                <a:schemeClr val="tx1">
                  <a:lumMod val="50000"/>
                </a:schemeClr>
              </a:solidFill>
              <a:latin typeface="Noor_Lotus" panose="02000400000000000000" pitchFamily="2" charset="-78"/>
              <a:cs typeface="Noor_Lotus" panose="02000400000000000000" pitchFamily="2" charset="-78"/>
            </a:endParaRPr>
          </a:p>
        </p:txBody>
      </p:sp>
      <p:sp>
        <p:nvSpPr>
          <p:cNvPr id="56" name="Left Arrow 55"/>
          <p:cNvSpPr/>
          <p:nvPr/>
        </p:nvSpPr>
        <p:spPr>
          <a:xfrm>
            <a:off x="6795918" y="5293536"/>
            <a:ext cx="2055318" cy="971458"/>
          </a:xfrm>
          <a:prstGeom prst="leftArrow">
            <a:avLst/>
          </a:prstGeom>
          <a:gradFill>
            <a:gsLst>
              <a:gs pos="77000">
                <a:srgbClr val="344C93"/>
              </a:gs>
              <a:gs pos="30000">
                <a:schemeClr val="dk1">
                  <a:tint val="80000"/>
                  <a:satMod val="300000"/>
                </a:schemeClr>
              </a:gs>
              <a:gs pos="90000">
                <a:schemeClr val="dk1">
                  <a:shade val="30000"/>
                  <a:satMod val="200000"/>
                </a:schemeClr>
              </a:gs>
            </a:gsLst>
          </a:gradFill>
        </p:spPr>
        <p:style>
          <a:lnRef idx="2">
            <a:schemeClr val="accent1">
              <a:shade val="50000"/>
            </a:schemeClr>
          </a:lnRef>
          <a:fillRef idx="1003">
            <a:schemeClr val="dk1"/>
          </a:fillRef>
          <a:effectRef idx="0">
            <a:schemeClr val="accent1"/>
          </a:effectRef>
          <a:fontRef idx="minor">
            <a:schemeClr val="lt1"/>
          </a:fontRef>
        </p:style>
        <p:txBody>
          <a:bodyPr rtlCol="1" anchor="ctr"/>
          <a:lstStyle/>
          <a:p>
            <a:pPr algn="ctr"/>
            <a:r>
              <a:rPr lang="fa-IR" dirty="0" smtClean="0">
                <a:latin typeface="Noor_Traffic" panose="02000400000000000000" pitchFamily="2" charset="-78"/>
                <a:cs typeface="Noor_Traffic" panose="02000400000000000000" pitchFamily="2" charset="-78"/>
              </a:rPr>
              <a:t>روایات تفسیری</a:t>
            </a:r>
            <a:endParaRPr lang="fa-IR" dirty="0">
              <a:latin typeface="Noor_Traffic" panose="02000400000000000000" pitchFamily="2" charset="-78"/>
              <a:cs typeface="Noor_Traffic" panose="02000400000000000000" pitchFamily="2" charset="-78"/>
            </a:endParaRPr>
          </a:p>
        </p:txBody>
      </p:sp>
    </p:spTree>
    <p:extLst>
      <p:ext uri="{BB962C8B-B14F-4D97-AF65-F5344CB8AC3E}">
        <p14:creationId xmlns:p14="http://schemas.microsoft.com/office/powerpoint/2010/main" val="133889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1000" fill="hold"/>
                                        <p:tgtEl>
                                          <p:spTgt spid="56"/>
                                        </p:tgtEl>
                                        <p:attrNameLst>
                                          <p:attrName>ppt_w</p:attrName>
                                        </p:attrNameLst>
                                      </p:cBhvr>
                                      <p:tavLst>
                                        <p:tav tm="0">
                                          <p:val>
                                            <p:fltVal val="0"/>
                                          </p:val>
                                        </p:tav>
                                        <p:tav tm="100000">
                                          <p:val>
                                            <p:strVal val="#ppt_w"/>
                                          </p:val>
                                        </p:tav>
                                      </p:tavLst>
                                    </p:anim>
                                    <p:anim calcmode="lin" valueType="num">
                                      <p:cBhvr>
                                        <p:cTn id="8" dur="1000" fill="hold"/>
                                        <p:tgtEl>
                                          <p:spTgt spid="56"/>
                                        </p:tgtEl>
                                        <p:attrNameLst>
                                          <p:attrName>ppt_h</p:attrName>
                                        </p:attrNameLst>
                                      </p:cBhvr>
                                      <p:tavLst>
                                        <p:tav tm="0">
                                          <p:val>
                                            <p:fltVal val="0"/>
                                          </p:val>
                                        </p:tav>
                                        <p:tav tm="100000">
                                          <p:val>
                                            <p:strVal val="#ppt_h"/>
                                          </p:val>
                                        </p:tav>
                                      </p:tavLst>
                                    </p:anim>
                                    <p:anim calcmode="lin" valueType="num">
                                      <p:cBhvr>
                                        <p:cTn id="9" dur="1000" fill="hold"/>
                                        <p:tgtEl>
                                          <p:spTgt spid="5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309" y="260648"/>
            <a:ext cx="10157354" cy="5911552"/>
          </a:xfrm>
        </p:spPr>
        <p:txBody>
          <a:bodyPr>
            <a:normAutofit/>
          </a:bodyPr>
          <a:lstStyle/>
          <a:p>
            <a:pPr marL="0" indent="0" algn="just">
              <a:buNone/>
            </a:pPr>
            <a:r>
              <a:rPr lang="fa-IR" dirty="0">
                <a:latin typeface="Noor_Lotus" panose="02000400000000000000" pitchFamily="2" charset="-78"/>
                <a:cs typeface="Noor_Lotus" panose="02000400000000000000" pitchFamily="2" charset="-78"/>
              </a:rPr>
              <a:t>ولی این اشكال، به نظر ما سست و مخالف تحقیق است؛ زیرا در مباحث « علم اصول » ثابت شده است كه معنای اعتبار علایم و امارات كه به طور ظنی و احتمالی، واقع را ارائه و نشان می دهد، این است كه آن علایم شرعاً و طبق نظر شارع به جای دلایل علمی و یقین آور به كار می رود، ظن به واقع و واقع یابی احتمالی كه از آن ها استفاده می شود، جانشین قطع و یقین است كه از دلایل علمی به دست می آید.</a:t>
            </a:r>
          </a:p>
          <a:p>
            <a:pPr marL="0" indent="0" algn="just">
              <a:buNone/>
            </a:pPr>
            <a:r>
              <a:rPr lang="fa-IR" dirty="0">
                <a:latin typeface="Noor_Lotus" panose="02000400000000000000" pitchFamily="2" charset="-78"/>
                <a:cs typeface="Noor_Lotus" panose="02000400000000000000" pitchFamily="2" charset="-78"/>
              </a:rPr>
              <a:t>با این حساب، در هر موردی كه از دلایل علمی پیروی می شود، از این گونه علایم و دلایل ظنی نیز كه شرعاً معتبر می باشند می توان تبعیت كرد، و خبر واحدی كه معتبر است، شرعاً در تمام موارد به جای یك دلیل علمی می توان از آن استفاده كرد، و از افراد آن است، منتهی یك فرد تعبدی است و نه وجدانی.</a:t>
            </a:r>
          </a:p>
          <a:p>
            <a:pPr marL="0" indent="0" algn="just">
              <a:buNone/>
            </a:pPr>
            <a:r>
              <a:rPr lang="fa-IR" dirty="0">
                <a:latin typeface="Noor_Lotus" panose="02000400000000000000" pitchFamily="2" charset="-78"/>
                <a:cs typeface="Noor_Lotus" panose="02000400000000000000" pitchFamily="2" charset="-78"/>
              </a:rPr>
              <a:t>دلیل ما بر آنچه گفتیم روش جاری و دائمی عقلا و خردمندان است، چون عقلا همیشه از علایم و دلایل ظنی معتبر كه «امارات» نامیده می شود پیروی می كنند، همان طور كه از دلایل علمی و یقین آور پیروی می شود، و عاقلان در ترتیب اثر دادن به دلایل معتبر، فرقی میان دلایل علمی و ظنی قائل نمی شوند.</a:t>
            </a:r>
          </a:p>
          <a:p>
            <a:pPr marL="0" indent="0" algn="just">
              <a:buNone/>
            </a:pPr>
            <a:r>
              <a:rPr lang="fa-IR" dirty="0" smtClean="0">
                <a:latin typeface="Noor_Lotus" panose="02000400000000000000" pitchFamily="2" charset="-78"/>
                <a:cs typeface="Noor_Lotus" panose="02000400000000000000" pitchFamily="2" charset="-78"/>
              </a:rPr>
              <a:t>مثلاً در تصرف داشتن چیزی كه آن را به اصطلاح «ید» می نامند، به ظاهر ید نشانه ی مالكیت متصرف است بر آنچه در دست و در تصرف او است، مردم به همان علامت و نشانه، او را رسماً مالك و صاحب آن چیز می شناسند و شارع هم مردم را از این روش همیشگی باز نداشته و آن را روش نادرستی معرفی نكرده است.</a:t>
            </a:r>
            <a:endParaRPr lang="fa-IR" dirty="0">
              <a:latin typeface="Noor_Lotus" panose="02000400000000000000" pitchFamily="2" charset="-78"/>
              <a:cs typeface="Noor_Lotus" panose="02000400000000000000" pitchFamily="2" charset="-78"/>
            </a:endParaRPr>
          </a:p>
        </p:txBody>
      </p:sp>
    </p:spTree>
    <p:extLst>
      <p:ext uri="{BB962C8B-B14F-4D97-AF65-F5344CB8AC3E}">
        <p14:creationId xmlns:p14="http://schemas.microsoft.com/office/powerpoint/2010/main" val="20401668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sp>
        <p:nvSpPr>
          <p:cNvPr id="4" name="Left Arrow Callout 3"/>
          <p:cNvSpPr/>
          <p:nvPr/>
        </p:nvSpPr>
        <p:spPr>
          <a:xfrm>
            <a:off x="8254652" y="2204864"/>
            <a:ext cx="3312368" cy="1872208"/>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smtClean="0">
                <a:latin typeface="Noor_Traffic" panose="02000400000000000000" pitchFamily="2" charset="-78"/>
                <a:cs typeface="Noor_Traffic" panose="02000400000000000000" pitchFamily="2" charset="-78"/>
              </a:rPr>
              <a:t>دلائل علامه طباطبائی</a:t>
            </a:r>
            <a:endParaRPr lang="fa-IR" b="1" dirty="0">
              <a:latin typeface="Noor_Traffic" panose="02000400000000000000" pitchFamily="2" charset="-78"/>
              <a:cs typeface="Noor_Traffic" panose="02000400000000000000" pitchFamily="2" charset="-78"/>
            </a:endParaRPr>
          </a:p>
        </p:txBody>
      </p:sp>
      <p:sp>
        <p:nvSpPr>
          <p:cNvPr id="5" name="Round Diagonal Corner Rectangle 4"/>
          <p:cNvSpPr/>
          <p:nvPr/>
        </p:nvSpPr>
        <p:spPr>
          <a:xfrm>
            <a:off x="1269876" y="404664"/>
            <a:ext cx="6984776" cy="5976664"/>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fa-IR" b="1" dirty="0">
                <a:latin typeface="Noor_Lotus" panose="02000400000000000000" pitchFamily="2" charset="-78"/>
                <a:cs typeface="Noor_Lotus" panose="02000400000000000000" pitchFamily="2" charset="-78"/>
              </a:rPr>
              <a:t>استدلال علامه بر عدم اعتبار خبر واحد در كشف معانی قرآن، بر دو پایه استوار است:</a:t>
            </a:r>
          </a:p>
          <a:p>
            <a:pPr algn="just" rtl="1"/>
            <a:r>
              <a:rPr lang="fa-IR" b="1" dirty="0">
                <a:latin typeface="Noor_Lotus" panose="02000400000000000000" pitchFamily="2" charset="-78"/>
                <a:cs typeface="Noor_Lotus" panose="02000400000000000000" pitchFamily="2" charset="-78"/>
              </a:rPr>
              <a:t>1. اعتبار و حجیت خبر واحد، جنبه تعبّدی دارد، یعنی: دستور و قراردادی شرعی است نه ذاتی، و این در مواردی امكان پذیر است كه دارای اثر شرعی بوده باشد؛ از این رو در مورد عمل مكلّفان قابل تصوّر است كه تنها در باب فقه وجود دارد.</a:t>
            </a:r>
          </a:p>
          <a:p>
            <a:pPr algn="just" rtl="1"/>
            <a:r>
              <a:rPr lang="fa-IR" b="1" dirty="0">
                <a:latin typeface="Noor_Lotus" panose="02000400000000000000" pitchFamily="2" charset="-78"/>
                <a:cs typeface="Noor_Lotus" panose="02000400000000000000" pitchFamily="2" charset="-78"/>
              </a:rPr>
              <a:t>2. خبر واحد، كاشفیت قطعی از واقع ندارد، لذا نمی تواند نه كاشف بیان معصوم باشد و نه كاشف مراد واقعی آیه.</a:t>
            </a:r>
          </a:p>
          <a:p>
            <a:pPr algn="just" rtl="1"/>
            <a:r>
              <a:rPr lang="fa-IR" b="1" dirty="0">
                <a:latin typeface="Noor_Lotus" panose="02000400000000000000" pitchFamily="2" charset="-78"/>
                <a:cs typeface="Noor_Lotus" panose="02000400000000000000" pitchFamily="2" charset="-78"/>
              </a:rPr>
              <a:t>به علاوه، مستفاد از روایات عرض آن است كه برای پی بردن به صحّت مفاد خبر واحد، می توان از قرآن بهره گرفت. اكنون اگر برای بهره گرفتن از قرآن لازم باشد كه از خبر واحد استفاده كنیم، هر آینه صورت دور پیدا می كند</a:t>
            </a:r>
          </a:p>
        </p:txBody>
      </p:sp>
    </p:spTree>
    <p:extLst>
      <p:ext uri="{BB962C8B-B14F-4D97-AF65-F5344CB8AC3E}">
        <p14:creationId xmlns:p14="http://schemas.microsoft.com/office/powerpoint/2010/main" val="113531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Right Arrow Callout 3"/>
          <p:cNvSpPr/>
          <p:nvPr/>
        </p:nvSpPr>
        <p:spPr>
          <a:xfrm>
            <a:off x="1117309" y="2204864"/>
            <a:ext cx="3168352" cy="2088232"/>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smtClean="0">
                <a:latin typeface="Noor_Traffic" panose="02000400000000000000" pitchFamily="2" charset="-78"/>
                <a:cs typeface="Noor_Traffic" panose="02000400000000000000" pitchFamily="2" charset="-78"/>
              </a:rPr>
              <a:t>نقد آیت الله معرفت</a:t>
            </a:r>
            <a:endParaRPr lang="fa-IR" b="1" dirty="0">
              <a:latin typeface="Noor_Traffic" panose="02000400000000000000" pitchFamily="2" charset="-78"/>
              <a:cs typeface="Noor_Traffic" panose="02000400000000000000" pitchFamily="2" charset="-78"/>
            </a:endParaRPr>
          </a:p>
        </p:txBody>
      </p:sp>
      <p:sp>
        <p:nvSpPr>
          <p:cNvPr id="6" name="Flowchart: Document 5"/>
          <p:cNvSpPr/>
          <p:nvPr/>
        </p:nvSpPr>
        <p:spPr>
          <a:xfrm>
            <a:off x="4285661" y="188640"/>
            <a:ext cx="7425375" cy="6521152"/>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fa-IR" sz="2200" dirty="0" smtClean="0">
                <a:latin typeface="Noor_Lotus" panose="02000400000000000000" pitchFamily="2" charset="-78"/>
                <a:cs typeface="Noor_Lotus" panose="02000400000000000000" pitchFamily="2" charset="-78"/>
              </a:rPr>
              <a:t>استدلال علامه طباطبائی، </a:t>
            </a:r>
            <a:r>
              <a:rPr lang="fa-IR" sz="2200" dirty="0">
                <a:latin typeface="Noor_Lotus" panose="02000400000000000000" pitchFamily="2" charset="-78"/>
                <a:cs typeface="Noor_Lotus" panose="02000400000000000000" pitchFamily="2" charset="-78"/>
              </a:rPr>
              <a:t>به نظر ناتمام می نماید، زیرا:</a:t>
            </a:r>
          </a:p>
          <a:p>
            <a:pPr algn="just" rtl="1"/>
            <a:r>
              <a:rPr lang="fa-IR" sz="2200" dirty="0">
                <a:latin typeface="Noor_Lotus" panose="02000400000000000000" pitchFamily="2" charset="-78"/>
                <a:cs typeface="Noor_Lotus" panose="02000400000000000000" pitchFamily="2" charset="-78"/>
              </a:rPr>
              <a:t>اعتبار خبر واحد ثقه، جنبه تعبّدی ندارد، بلكه از دیدگاه عقلا، جنبه كاشفیت ذاتی دارد، كه شرع نیز آن را پذیرفته است.</a:t>
            </a:r>
          </a:p>
          <a:p>
            <a:pPr algn="just" rtl="1"/>
            <a:r>
              <a:rPr lang="fa-IR" sz="2200" dirty="0">
                <a:latin typeface="Noor_Lotus" panose="02000400000000000000" pitchFamily="2" charset="-78"/>
                <a:cs typeface="Noor_Lotus" panose="02000400000000000000" pitchFamily="2" charset="-78"/>
              </a:rPr>
              <a:t>بنای انسان ها بر آن است كه بر اخبار كسی كه مورد ثقه است، ترتیب اثر می دهند و همچون واقع معلوم با آن رفتار می كنند؛ این نه قراردادی است و نه تعبّد محض، بلكه همان جنبه كاشفیت آن است كه این خاصیت را به آن می بخشد.</a:t>
            </a:r>
          </a:p>
          <a:p>
            <a:pPr algn="just" rtl="1"/>
            <a:r>
              <a:rPr lang="fa-IR" sz="2200" dirty="0">
                <a:latin typeface="Noor_Lotus" panose="02000400000000000000" pitchFamily="2" charset="-78"/>
                <a:cs typeface="Noor_Lotus" panose="02000400000000000000" pitchFamily="2" charset="-78"/>
              </a:rPr>
              <a:t>شارع مقدس - كه خود سرآمد عقلا است - بر همین شیوه رفتار كرده، خُرده ای نگرفته، جز مواردی كه خبر آورنده انسان فاقد تعهّد باشد كه قابل اطمینان نیست و بدون تحقیق نباید به گفته او ترتیب اثر داده شود:</a:t>
            </a:r>
          </a:p>
          <a:p>
            <a:pPr algn="just" rtl="1"/>
            <a:r>
              <a:rPr lang="fa-IR" sz="2200" dirty="0">
                <a:latin typeface="Noor_Lotus" panose="02000400000000000000" pitchFamily="2" charset="-78"/>
                <a:cs typeface="Noor_Lotus" panose="02000400000000000000" pitchFamily="2" charset="-78"/>
              </a:rPr>
              <a:t>إِنْ جَاءَکُمْ فَاسِقٌ بِنَبَإٍ </a:t>
            </a:r>
            <a:r>
              <a:rPr lang="fa-IR" sz="2200" dirty="0" smtClean="0">
                <a:latin typeface="Noor_Lotus" panose="02000400000000000000" pitchFamily="2" charset="-78"/>
                <a:cs typeface="Noor_Lotus" panose="02000400000000000000" pitchFamily="2" charset="-78"/>
              </a:rPr>
              <a:t>فَتَبَیَّنُوا</a:t>
            </a:r>
            <a:endParaRPr lang="fa-IR" sz="2200" dirty="0">
              <a:latin typeface="Noor_Lotus" panose="02000400000000000000" pitchFamily="2" charset="-78"/>
              <a:cs typeface="Noor_Lotus" panose="02000400000000000000" pitchFamily="2" charset="-78"/>
            </a:endParaRPr>
          </a:p>
          <a:p>
            <a:pPr algn="just" rtl="1"/>
            <a:r>
              <a:rPr lang="fa-IR" sz="2200" dirty="0">
                <a:latin typeface="Noor_Lotus" panose="02000400000000000000" pitchFamily="2" charset="-78"/>
                <a:cs typeface="Noor_Lotus" panose="02000400000000000000" pitchFamily="2" charset="-78"/>
              </a:rPr>
              <a:t>لذا اعتبار خبر واحد ثقه، نه مخصوص فقه و احكام شرعی است و نه جنبه تعبّدی دارد؛ بلكه اعتبار آن عام و در تمامی مواردی است كه عقلا از جمله شرع (شارع)، كاربرد آن را پذیرفته اند.</a:t>
            </a:r>
          </a:p>
          <a:p>
            <a:pPr algn="just" rtl="1"/>
            <a:r>
              <a:rPr lang="fa-IR" sz="2200" dirty="0">
                <a:latin typeface="Noor_Lotus" panose="02000400000000000000" pitchFamily="2" charset="-78"/>
                <a:cs typeface="Noor_Lotus" panose="02000400000000000000" pitchFamily="2" charset="-78"/>
              </a:rPr>
              <a:t>از این رو، اخبار عدل ثقه از بیان معصوم، چه پیرامون تفسیر قرآن و چه دیگر موارد، از اعتبار عقلایی مورد پذیرش شرع برخوردار است و كاشف و بیانگر بیان معصوم می باشد و حجیت دارد و همانند آن است كه شخصاً و مستقیماً معصوم تلقّی شده </a:t>
            </a:r>
            <a:r>
              <a:rPr lang="fa-IR" sz="2200" dirty="0" smtClean="0">
                <a:latin typeface="Noor_Lotus" panose="02000400000000000000" pitchFamily="2" charset="-78"/>
                <a:cs typeface="Noor_Lotus" panose="02000400000000000000" pitchFamily="2" charset="-78"/>
              </a:rPr>
              <a:t>باشد</a:t>
            </a:r>
            <a:r>
              <a:rPr lang="fa-IR" sz="2200" dirty="0">
                <a:latin typeface="Noor_Lotus" panose="02000400000000000000" pitchFamily="2" charset="-78"/>
                <a:cs typeface="Noor_Lotus" panose="02000400000000000000" pitchFamily="2" charset="-78"/>
              </a:rPr>
              <a:t>.</a:t>
            </a:r>
          </a:p>
        </p:txBody>
      </p:sp>
    </p:spTree>
    <p:extLst>
      <p:ext uri="{BB962C8B-B14F-4D97-AF65-F5344CB8AC3E}">
        <p14:creationId xmlns:p14="http://schemas.microsoft.com/office/powerpoint/2010/main" val="12622535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anim calcmode="lin" valueType="num">
                                      <p:cBhvr>
                                        <p:cTn id="26" dur="2000" fill="hold"/>
                                        <p:tgtEl>
                                          <p:spTgt spid="6"/>
                                        </p:tgtEl>
                                        <p:attrNameLst>
                                          <p:attrName>ppt_w</p:attrName>
                                        </p:attrNameLst>
                                      </p:cBhvr>
                                      <p:tavLst>
                                        <p:tav tm="0" fmla="#ppt_w*sin(2.5*pi*$)">
                                          <p:val>
                                            <p:fltVal val="0"/>
                                          </p:val>
                                        </p:tav>
                                        <p:tav tm="100000">
                                          <p:val>
                                            <p:fltVal val="1"/>
                                          </p:val>
                                        </p:tav>
                                      </p:tavLst>
                                    </p:anim>
                                    <p:anim calcmode="lin" valueType="num">
                                      <p:cBhvr>
                                        <p:cTn id="27"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Down Arrow Callout 3"/>
          <p:cNvSpPr/>
          <p:nvPr/>
        </p:nvSpPr>
        <p:spPr>
          <a:xfrm>
            <a:off x="4870276" y="835805"/>
            <a:ext cx="2736304" cy="18002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smtClean="0">
                <a:latin typeface="Noor_Traffic" panose="02000400000000000000" pitchFamily="2" charset="-78"/>
                <a:cs typeface="Noor_Traffic" panose="02000400000000000000" pitchFamily="2" charset="-78"/>
              </a:rPr>
              <a:t>نتیجه بحث</a:t>
            </a:r>
            <a:endParaRPr lang="fa-IR" b="1" dirty="0">
              <a:latin typeface="Noor_Traffic" panose="02000400000000000000" pitchFamily="2" charset="-78"/>
              <a:cs typeface="Noor_Traffic" panose="02000400000000000000" pitchFamily="2" charset="-78"/>
            </a:endParaRPr>
          </a:p>
        </p:txBody>
      </p:sp>
      <p:sp>
        <p:nvSpPr>
          <p:cNvPr id="5" name="Rounded Rectangle 4"/>
          <p:cNvSpPr/>
          <p:nvPr/>
        </p:nvSpPr>
        <p:spPr>
          <a:xfrm>
            <a:off x="1701924" y="2636912"/>
            <a:ext cx="9073008" cy="3888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fa-IR" b="1" dirty="0">
                <a:latin typeface="Noor_Mitra" panose="02000400000000000000" pitchFamily="2" charset="-78"/>
                <a:cs typeface="Noor_Mitra" panose="02000400000000000000" pitchFamily="2" charset="-78"/>
              </a:rPr>
              <a:t>به دلیل استواری سخن </a:t>
            </a:r>
            <a:r>
              <a:rPr lang="fa-IR" b="1" dirty="0" smtClean="0">
                <a:latin typeface="Noor_Mitra" panose="02000400000000000000" pitchFamily="2" charset="-78"/>
                <a:cs typeface="Noor_Mitra" panose="02000400000000000000" pitchFamily="2" charset="-78"/>
              </a:rPr>
              <a:t>موافقان حجیت </a:t>
            </a:r>
            <a:r>
              <a:rPr lang="fa-IR" b="1" dirty="0">
                <a:latin typeface="Noor_Mitra" panose="02000400000000000000" pitchFamily="2" charset="-78"/>
                <a:cs typeface="Noor_Mitra" panose="02000400000000000000" pitchFamily="2" charset="-78"/>
              </a:rPr>
              <a:t>روایات تفسیری </a:t>
            </a:r>
            <a:r>
              <a:rPr lang="fa-IR" b="1" dirty="0" smtClean="0">
                <a:latin typeface="Noor_Mitra" panose="02000400000000000000" pitchFamily="2" charset="-78"/>
                <a:cs typeface="Noor_Mitra" panose="02000400000000000000" pitchFamily="2" charset="-78"/>
              </a:rPr>
              <a:t>می </a:t>
            </a:r>
            <a:r>
              <a:rPr lang="fa-IR" b="1" dirty="0">
                <a:latin typeface="Noor_Mitra" panose="02000400000000000000" pitchFamily="2" charset="-78"/>
                <a:cs typeface="Noor_Mitra" panose="02000400000000000000" pitchFamily="2" charset="-78"/>
              </a:rPr>
              <a:t>گوییم: با تكیه بر مهم ترین دلیل حجیت خبر واحد یعنی سیره و روش عقلا، بدون هیچ تردیدی روایات تفسیری از حجیت برخوردار بوده و معتبر می باشند؛ چرا كه می دانیم عقلا در همه امور خویش بدون توجّه به اینكه دارای اثر عملی باشد یا نباشد، عملاً به خبر واحد اخذ كرده و با دیده اعتبار به آن می نگریسته اند، بنابراین همه كسانی كه دلیل اعتبار خبر واحد را سیره عقلا می دانند، باید حجیت عام و گسترده آن را در همه موارد نیز بپذیرند و اگر كسانی برای اثبات حجیت خبر واحد نه به سیره عقلا، بلكه به آیات و روایات تمسك كنند، باز هم می گوییم بدون تردید آیات و روایات، اعتبار این گونه احادیث را امضا كرده اند و فرقی میان آنجا كه اثر شرعی بر آن مترتب باشد یا نباشد، نگذاشته اند.</a:t>
            </a:r>
          </a:p>
        </p:txBody>
      </p:sp>
    </p:spTree>
    <p:extLst>
      <p:ext uri="{BB962C8B-B14F-4D97-AF65-F5344CB8AC3E}">
        <p14:creationId xmlns:p14="http://schemas.microsoft.com/office/powerpoint/2010/main" val="2802266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anim calcmode="lin" valueType="num">
                                      <p:cBhvr>
                                        <p:cTn id="26" dur="2000" fill="hold"/>
                                        <p:tgtEl>
                                          <p:spTgt spid="5"/>
                                        </p:tgtEl>
                                        <p:attrNameLst>
                                          <p:attrName>ppt_w</p:attrName>
                                        </p:attrNameLst>
                                      </p:cBhvr>
                                      <p:tavLst>
                                        <p:tav tm="0" fmla="#ppt_w*sin(2.5*pi*$)">
                                          <p:val>
                                            <p:fltVal val="0"/>
                                          </p:val>
                                        </p:tav>
                                        <p:tav tm="100000">
                                          <p:val>
                                            <p:fltVal val="1"/>
                                          </p:val>
                                        </p:tav>
                                      </p:tavLst>
                                    </p:anim>
                                    <p:anim calcmode="lin" valueType="num">
                                      <p:cBhvr>
                                        <p:cTn id="27"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844" y="3284984"/>
            <a:ext cx="7008574" cy="1930400"/>
          </a:xfrm>
        </p:spPr>
        <p:txBody>
          <a:bodyPr>
            <a:normAutofit/>
          </a:bodyPr>
          <a:lstStyle/>
          <a:p>
            <a:pPr algn="ctr"/>
            <a:r>
              <a:rPr lang="fa-IR" sz="4500" dirty="0">
                <a:latin typeface="Noor_Titr" panose="02000700000000000000" pitchFamily="2" charset="-78"/>
                <a:cs typeface="Noor_Titr" panose="02000700000000000000" pitchFamily="2" charset="-78"/>
              </a:rPr>
              <a:t>اعتبار و حجیّت روایات تفسیری</a:t>
            </a:r>
            <a:endParaRPr lang="en-US" sz="4500" dirty="0"/>
          </a:p>
        </p:txBody>
      </p:sp>
      <p:sp>
        <p:nvSpPr>
          <p:cNvPr id="3" name="Text Placeholder 2"/>
          <p:cNvSpPr>
            <a:spLocks noGrp="1"/>
          </p:cNvSpPr>
          <p:nvPr>
            <p:ph type="body" idx="1"/>
          </p:nvPr>
        </p:nvSpPr>
        <p:spPr>
          <a:xfrm>
            <a:off x="693812" y="1700808"/>
            <a:ext cx="7008574" cy="1296987"/>
          </a:xfrm>
        </p:spPr>
        <p:txBody>
          <a:bodyPr>
            <a:normAutofit/>
          </a:bodyPr>
          <a:lstStyle/>
          <a:p>
            <a:pPr algn="ctr"/>
            <a:r>
              <a:rPr lang="fa-IR" sz="4000" b="1" dirty="0" smtClean="0">
                <a:latin typeface="Noor_Traffic" panose="02000400000000000000" pitchFamily="2" charset="-78"/>
                <a:cs typeface="Noor_Traffic" panose="02000400000000000000" pitchFamily="2" charset="-78"/>
              </a:rPr>
              <a:t>مقاله و کتاب شناسی </a:t>
            </a:r>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80">
                                          <p:stCondLst>
                                            <p:cond delay="0"/>
                                          </p:stCondLst>
                                        </p:cTn>
                                        <p:tgtEl>
                                          <p:spTgt spid="2"/>
                                        </p:tgtEl>
                                      </p:cBhvr>
                                    </p:animEffect>
                                    <p:anim calcmode="lin" valueType="num">
                                      <p:cBhvr>
                                        <p:cTn id="1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gtEl>
                                      </p:cBhvr>
                                      <p:to x="100000" y="60000"/>
                                    </p:animScale>
                                    <p:animScale>
                                      <p:cBhvr>
                                        <p:cTn id="22" dur="166" decel="50000">
                                          <p:stCondLst>
                                            <p:cond delay="676"/>
                                          </p:stCondLst>
                                        </p:cTn>
                                        <p:tgtEl>
                                          <p:spTgt spid="2"/>
                                        </p:tgtEl>
                                      </p:cBhvr>
                                      <p:to x="100000" y="100000"/>
                                    </p:animScale>
                                    <p:animScale>
                                      <p:cBhvr>
                                        <p:cTn id="23" dur="26">
                                          <p:stCondLst>
                                            <p:cond delay="1312"/>
                                          </p:stCondLst>
                                        </p:cTn>
                                        <p:tgtEl>
                                          <p:spTgt spid="2"/>
                                        </p:tgtEl>
                                      </p:cBhvr>
                                      <p:to x="100000" y="80000"/>
                                    </p:animScale>
                                    <p:animScale>
                                      <p:cBhvr>
                                        <p:cTn id="24" dur="166" decel="50000">
                                          <p:stCondLst>
                                            <p:cond delay="1338"/>
                                          </p:stCondLst>
                                        </p:cTn>
                                        <p:tgtEl>
                                          <p:spTgt spid="2"/>
                                        </p:tgtEl>
                                      </p:cBhvr>
                                      <p:to x="100000" y="100000"/>
                                    </p:animScale>
                                    <p:animScale>
                                      <p:cBhvr>
                                        <p:cTn id="25" dur="26">
                                          <p:stCondLst>
                                            <p:cond delay="1642"/>
                                          </p:stCondLst>
                                        </p:cTn>
                                        <p:tgtEl>
                                          <p:spTgt spid="2"/>
                                        </p:tgtEl>
                                      </p:cBhvr>
                                      <p:to x="100000" y="90000"/>
                                    </p:animScale>
                                    <p:animScale>
                                      <p:cBhvr>
                                        <p:cTn id="26" dur="166" decel="50000">
                                          <p:stCondLst>
                                            <p:cond delay="1668"/>
                                          </p:stCondLst>
                                        </p:cTn>
                                        <p:tgtEl>
                                          <p:spTgt spid="2"/>
                                        </p:tgtEl>
                                      </p:cBhvr>
                                      <p:to x="100000" y="100000"/>
                                    </p:animScale>
                                    <p:animScale>
                                      <p:cBhvr>
                                        <p:cTn id="27" dur="26">
                                          <p:stCondLst>
                                            <p:cond delay="1808"/>
                                          </p:stCondLst>
                                        </p:cTn>
                                        <p:tgtEl>
                                          <p:spTgt spid="2"/>
                                        </p:tgtEl>
                                      </p:cBhvr>
                                      <p:to x="100000" y="95000"/>
                                    </p:animScale>
                                    <p:animScale>
                                      <p:cBhvr>
                                        <p:cTn id="28"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443736"/>
          </a:xfrm>
        </p:spPr>
        <p:txBody>
          <a:bodyPr>
            <a:normAutofit/>
          </a:bodyPr>
          <a:lstStyle/>
          <a:p>
            <a:pPr algn="ctr"/>
            <a:r>
              <a:rPr lang="fa-IR" sz="4000" dirty="0">
                <a:latin typeface="Noor_Traffic" panose="02000400000000000000" pitchFamily="2" charset="-78"/>
                <a:cs typeface="Noor_Traffic" panose="02000400000000000000" pitchFamily="2" charset="-78"/>
              </a:rPr>
              <a:t>اعتبار و كاربرد روایات </a:t>
            </a:r>
            <a:r>
              <a:rPr lang="fa-IR" sz="4000" dirty="0" smtClean="0">
                <a:latin typeface="Noor_Traffic" panose="02000400000000000000" pitchFamily="2" charset="-78"/>
                <a:cs typeface="Noor_Traffic" panose="02000400000000000000" pitchFamily="2" charset="-78"/>
              </a:rPr>
              <a:t>تفسیری</a:t>
            </a:r>
            <a:br>
              <a:rPr lang="fa-IR" sz="4000" dirty="0" smtClean="0">
                <a:latin typeface="Noor_Traffic" panose="02000400000000000000" pitchFamily="2" charset="-78"/>
                <a:cs typeface="Noor_Traffic" panose="02000400000000000000" pitchFamily="2" charset="-78"/>
              </a:rPr>
            </a:br>
            <a:r>
              <a:rPr lang="fa-IR" sz="2000" dirty="0">
                <a:latin typeface="Noor_Lotus" panose="02000400000000000000" pitchFamily="2" charset="-78"/>
                <a:cs typeface="Noor_Lotus" panose="02000400000000000000" pitchFamily="2" charset="-78"/>
              </a:rPr>
              <a:t>نويسنده: </a:t>
            </a:r>
            <a:r>
              <a:rPr lang="fa-IR" sz="2000" dirty="0" smtClean="0">
                <a:latin typeface="Noor_Lotus" panose="02000400000000000000" pitchFamily="2" charset="-78"/>
                <a:cs typeface="Noor_Lotus" panose="02000400000000000000" pitchFamily="2" charset="-78"/>
              </a:rPr>
              <a:t>دکتر علی </a:t>
            </a:r>
            <a:r>
              <a:rPr lang="fa-IR" sz="2000" dirty="0">
                <a:latin typeface="Noor_Lotus" panose="02000400000000000000" pitchFamily="2" charset="-78"/>
                <a:cs typeface="Noor_Lotus" panose="02000400000000000000" pitchFamily="2" charset="-78"/>
              </a:rPr>
              <a:t>احمد ناصح</a:t>
            </a:r>
            <a:br>
              <a:rPr lang="fa-IR" sz="2000" dirty="0">
                <a:latin typeface="Noor_Lotus" panose="02000400000000000000" pitchFamily="2" charset="-78"/>
                <a:cs typeface="Noor_Lotus" panose="02000400000000000000" pitchFamily="2" charset="-78"/>
              </a:rPr>
            </a:br>
            <a:r>
              <a:rPr lang="fa-IR" sz="2000" dirty="0">
                <a:latin typeface="Noor_Lotus" panose="02000400000000000000" pitchFamily="2" charset="-78"/>
                <a:cs typeface="Noor_Lotus" panose="02000400000000000000" pitchFamily="2" charset="-78"/>
              </a:rPr>
              <a:t>ناشر: بوستان كتاب</a:t>
            </a:r>
            <a:br>
              <a:rPr lang="fa-IR" sz="2000" dirty="0">
                <a:latin typeface="Noor_Lotus" panose="02000400000000000000" pitchFamily="2" charset="-78"/>
                <a:cs typeface="Noor_Lotus" panose="02000400000000000000" pitchFamily="2" charset="-78"/>
              </a:rPr>
            </a:br>
            <a:r>
              <a:rPr lang="fa-IR" sz="2000" dirty="0">
                <a:latin typeface="Noor_Lotus" panose="02000400000000000000" pitchFamily="2" charset="-78"/>
                <a:cs typeface="Noor_Lotus" panose="02000400000000000000" pitchFamily="2" charset="-78"/>
              </a:rPr>
              <a:t>تعداد صفحات: 310 صفحه</a:t>
            </a:r>
            <a:endParaRPr lang="en-US" sz="2000" dirty="0">
              <a:latin typeface="Noor_Lotus" panose="02000400000000000000" pitchFamily="2" charset="-78"/>
              <a:cs typeface="Noor_Lotus" panose="02000400000000000000" pitchFamily="2" charset="-78"/>
            </a:endParaRPr>
          </a:p>
        </p:txBody>
      </p:sp>
      <p:sp>
        <p:nvSpPr>
          <p:cNvPr id="5" name="Text Placeholder 4"/>
          <p:cNvSpPr>
            <a:spLocks noGrp="1"/>
          </p:cNvSpPr>
          <p:nvPr>
            <p:ph type="body" idx="1"/>
          </p:nvPr>
        </p:nvSpPr>
        <p:spPr/>
        <p:txBody>
          <a:bodyPr/>
          <a:lstStyle/>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20449897">
            <a:off x="1445844" y="1262623"/>
            <a:ext cx="3420002" cy="471960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Content Placeholder 3"/>
          <p:cNvSpPr>
            <a:spLocks noGrp="1"/>
          </p:cNvSpPr>
          <p:nvPr>
            <p:ph sz="quarter" idx="4"/>
          </p:nvPr>
        </p:nvSpPr>
        <p:spPr>
          <a:xfrm>
            <a:off x="6297559" y="1519936"/>
            <a:ext cx="4977104" cy="4652264"/>
          </a:xfrm>
        </p:spPr>
        <p:txBody>
          <a:bodyPr>
            <a:normAutofit fontScale="92500" lnSpcReduction="10000"/>
          </a:bodyPr>
          <a:lstStyle/>
          <a:p>
            <a:pPr algn="just"/>
            <a:r>
              <a:rPr lang="fa-IR" dirty="0">
                <a:latin typeface="Noor_Lotus" panose="02000400000000000000" pitchFamily="2" charset="-78"/>
                <a:cs typeface="Noor_Lotus" panose="02000400000000000000" pitchFamily="2" charset="-78"/>
              </a:rPr>
              <a:t>فصل </a:t>
            </a:r>
            <a:r>
              <a:rPr lang="fa-IR" dirty="0" smtClean="0">
                <a:latin typeface="Noor_Lotus" panose="02000400000000000000" pitchFamily="2" charset="-78"/>
                <a:cs typeface="Noor_Lotus" panose="02000400000000000000" pitchFamily="2" charset="-78"/>
              </a:rPr>
              <a:t>اول: </a:t>
            </a:r>
            <a:r>
              <a:rPr lang="fa-IR" dirty="0">
                <a:latin typeface="Noor_Lotus" panose="02000400000000000000" pitchFamily="2" charset="-78"/>
                <a:cs typeface="Noor_Lotus" panose="02000400000000000000" pitchFamily="2" charset="-78"/>
              </a:rPr>
              <a:t>اعتبار و حجیت روایات تفسیری است كه دیدگاه مخالفان و موافقان حجیت روایات تفسیری را عرضه می كند.</a:t>
            </a:r>
          </a:p>
          <a:p>
            <a:pPr algn="just"/>
            <a:r>
              <a:rPr lang="fa-IR" dirty="0" smtClean="0">
                <a:latin typeface="Noor_Lotus" panose="02000400000000000000" pitchFamily="2" charset="-78"/>
                <a:cs typeface="Noor_Lotus" panose="02000400000000000000" pitchFamily="2" charset="-78"/>
              </a:rPr>
              <a:t>فصل دوم: نقش </a:t>
            </a:r>
            <a:r>
              <a:rPr lang="fa-IR" dirty="0">
                <a:latin typeface="Noor_Lotus" panose="02000400000000000000" pitchFamily="2" charset="-78"/>
                <a:cs typeface="Noor_Lotus" panose="02000400000000000000" pitchFamily="2" charset="-78"/>
              </a:rPr>
              <a:t>و كاربرد روایات تفسیری در غیر </a:t>
            </a:r>
            <a:r>
              <a:rPr lang="fa-IR" dirty="0" smtClean="0">
                <a:latin typeface="Noor_Lotus" panose="02000400000000000000" pitchFamily="2" charset="-78"/>
                <a:cs typeface="Noor_Lotus" panose="02000400000000000000" pitchFamily="2" charset="-78"/>
              </a:rPr>
              <a:t>آیات‌ الاحكام </a:t>
            </a:r>
            <a:r>
              <a:rPr lang="fa-IR" dirty="0">
                <a:latin typeface="Noor_Lotus" panose="02000400000000000000" pitchFamily="2" charset="-78"/>
                <a:cs typeface="Noor_Lotus" panose="02000400000000000000" pitchFamily="2" charset="-78"/>
              </a:rPr>
              <a:t>را تشریح می كند. این فصل در پنج بخش كاربرد روایات در اثبات چینش توفیقی آیات، كاربرد روایات در اثبات جاودانگی و استفاده مفاهیم گسترده از آیات، كاربرد روایات در تعیین مبهمات قرآنی، كاربرد روایات در استخراج روش‌های تفسیری معصومان(ع) و كاربرد روایات در تبیین واژه‌ها و </a:t>
            </a:r>
            <a:r>
              <a:rPr lang="fa-IR" dirty="0" smtClean="0">
                <a:latin typeface="Noor_Lotus" panose="02000400000000000000" pitchFamily="2" charset="-78"/>
                <a:cs typeface="Noor_Lotus" panose="02000400000000000000" pitchFamily="2" charset="-78"/>
              </a:rPr>
              <a:t>مفردات </a:t>
            </a:r>
            <a:r>
              <a:rPr lang="fa-IR" dirty="0">
                <a:latin typeface="Noor_Lotus" panose="02000400000000000000" pitchFamily="2" charset="-78"/>
                <a:cs typeface="Noor_Lotus" panose="02000400000000000000" pitchFamily="2" charset="-78"/>
              </a:rPr>
              <a:t>آیات، تنظیم شده است.</a:t>
            </a:r>
          </a:p>
          <a:p>
            <a:pPr algn="just"/>
            <a:r>
              <a:rPr lang="fa-IR" dirty="0" smtClean="0">
                <a:latin typeface="Noor_Lotus" panose="02000400000000000000" pitchFamily="2" charset="-78"/>
                <a:cs typeface="Noor_Lotus" panose="02000400000000000000" pitchFamily="2" charset="-78"/>
              </a:rPr>
              <a:t>فصل سوم: كاربرد </a:t>
            </a:r>
            <a:r>
              <a:rPr lang="fa-IR" dirty="0">
                <a:latin typeface="Noor_Lotus" panose="02000400000000000000" pitchFamily="2" charset="-78"/>
                <a:cs typeface="Noor_Lotus" panose="02000400000000000000" pitchFamily="2" charset="-78"/>
              </a:rPr>
              <a:t>روایات در </a:t>
            </a:r>
            <a:r>
              <a:rPr lang="fa-IR" dirty="0" smtClean="0">
                <a:latin typeface="Noor_Lotus" panose="02000400000000000000" pitchFamily="2" charset="-78"/>
                <a:cs typeface="Noor_Lotus" panose="02000400000000000000" pitchFamily="2" charset="-78"/>
              </a:rPr>
              <a:t>آیات ‌الاحكام </a:t>
            </a:r>
            <a:r>
              <a:rPr lang="fa-IR" dirty="0">
                <a:latin typeface="Noor_Lotus" panose="02000400000000000000" pitchFamily="2" charset="-78"/>
                <a:cs typeface="Noor_Lotus" panose="02000400000000000000" pitchFamily="2" charset="-78"/>
              </a:rPr>
              <a:t>بررسی می شود. این فصل شامل چهار بخش كاربرد روایات در </a:t>
            </a:r>
            <a:r>
              <a:rPr lang="fa-IR" dirty="0" smtClean="0">
                <a:latin typeface="Noor_Lotus" panose="02000400000000000000" pitchFamily="2" charset="-78"/>
                <a:cs typeface="Noor_Lotus" panose="02000400000000000000" pitchFamily="2" charset="-78"/>
              </a:rPr>
              <a:t>آیات ‌الاحكام </a:t>
            </a:r>
            <a:r>
              <a:rPr lang="fa-IR" dirty="0">
                <a:latin typeface="Noor_Lotus" panose="02000400000000000000" pitchFamily="2" charset="-78"/>
                <a:cs typeface="Noor_Lotus" panose="02000400000000000000" pitchFamily="2" charset="-78"/>
              </a:rPr>
              <a:t>برای «عبادات»، «معاملات»، «احوال شخصیه» و «جنایات، حدود و تعزیرات» است.</a:t>
            </a:r>
          </a:p>
          <a:p>
            <a:pPr algn="just"/>
            <a:r>
              <a:rPr lang="fa-IR" dirty="0" smtClean="0">
                <a:latin typeface="Noor_Lotus" panose="02000400000000000000" pitchFamily="2" charset="-78"/>
                <a:cs typeface="Noor_Lotus" panose="02000400000000000000" pitchFamily="2" charset="-78"/>
              </a:rPr>
              <a:t>در </a:t>
            </a:r>
            <a:r>
              <a:rPr lang="fa-IR" dirty="0">
                <a:latin typeface="Noor_Lotus" panose="02000400000000000000" pitchFamily="2" charset="-78"/>
                <a:cs typeface="Noor_Lotus" panose="02000400000000000000" pitchFamily="2" charset="-78"/>
              </a:rPr>
              <a:t>آخرین بخش این كتاب، ضمن یك جمع‌بندی، نتایج به دست آمده توضیح داده و پیشنهادهایی نیز ارائه شده است. </a:t>
            </a:r>
            <a:endParaRPr lang="en-US" dirty="0">
              <a:latin typeface="Noor_Lotus" panose="02000400000000000000" pitchFamily="2" charset="-78"/>
              <a:cs typeface="Noor_Lotus" panose="02000400000000000000" pitchFamily="2" charset="-78"/>
            </a:endParaRPr>
          </a:p>
        </p:txBody>
      </p:sp>
    </p:spTree>
    <p:extLst>
      <p:ext uri="{BB962C8B-B14F-4D97-AF65-F5344CB8AC3E}">
        <p14:creationId xmlns:p14="http://schemas.microsoft.com/office/powerpoint/2010/main" val="329694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04528"/>
          </a:xfrm>
        </p:spPr>
        <p:txBody>
          <a:bodyPr>
            <a:normAutofit/>
          </a:bodyPr>
          <a:lstStyle/>
          <a:p>
            <a:pPr algn="ctr"/>
            <a:r>
              <a:rPr lang="fa-IR" sz="4000" dirty="0" smtClean="0">
                <a:latin typeface="Noor_Traffic" panose="02000400000000000000" pitchFamily="2" charset="-78"/>
                <a:cs typeface="Noor_Traffic" panose="02000400000000000000" pitchFamily="2" charset="-78"/>
              </a:rPr>
              <a:t>مقاله: روایات </a:t>
            </a:r>
            <a:r>
              <a:rPr lang="fa-IR" sz="4000" dirty="0">
                <a:latin typeface="Noor_Traffic" panose="02000400000000000000" pitchFamily="2" charset="-78"/>
                <a:cs typeface="Noor_Traffic" panose="02000400000000000000" pitchFamily="2" charset="-78"/>
              </a:rPr>
              <a:t>تفسیری شیعه، گونه شناسی و حجیت</a:t>
            </a:r>
            <a:endParaRPr lang="en-US" sz="4000" dirty="0">
              <a:latin typeface="Noor_Traffic" panose="02000400000000000000" pitchFamily="2" charset="-78"/>
              <a:cs typeface="Noor_Traffic" panose="02000400000000000000" pitchFamily="2" charset="-78"/>
            </a:endParaRPr>
          </a:p>
        </p:txBody>
      </p:sp>
      <p:sp>
        <p:nvSpPr>
          <p:cNvPr id="5" name="Text Placeholder 4"/>
          <p:cNvSpPr>
            <a:spLocks noGrp="1"/>
          </p:cNvSpPr>
          <p:nvPr>
            <p:ph type="body" idx="1"/>
          </p:nvPr>
        </p:nvSpPr>
        <p:spPr/>
        <p:txBody>
          <a:bodyPr/>
          <a:lstStyle/>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20630667">
            <a:off x="661291" y="211876"/>
            <a:ext cx="4573010" cy="6306886"/>
          </a:xfrm>
        </p:spPr>
      </p:pic>
      <p:sp>
        <p:nvSpPr>
          <p:cNvPr id="6" name="Text Placeholder 5"/>
          <p:cNvSpPr>
            <a:spLocks noGrp="1"/>
          </p:cNvSpPr>
          <p:nvPr>
            <p:ph type="body" sz="quarter" idx="3"/>
          </p:nvPr>
        </p:nvSpPr>
        <p:spPr/>
        <p:txBody>
          <a:bodyPr/>
          <a:lstStyle/>
          <a:p>
            <a:endParaRPr lang="en-US" dirty="0"/>
          </a:p>
        </p:txBody>
      </p:sp>
      <p:sp>
        <p:nvSpPr>
          <p:cNvPr id="4" name="Content Placeholder 3"/>
          <p:cNvSpPr>
            <a:spLocks noGrp="1"/>
          </p:cNvSpPr>
          <p:nvPr>
            <p:ph sz="quarter" idx="4"/>
          </p:nvPr>
        </p:nvSpPr>
        <p:spPr/>
        <p:txBody>
          <a:bodyPr/>
          <a:lstStyle/>
          <a:p>
            <a:r>
              <a:rPr lang="fa-IR" sz="2200" b="1" dirty="0">
                <a:latin typeface="Noor_Lotus" panose="02000400000000000000" pitchFamily="2" charset="-78"/>
                <a:cs typeface="Noor_Lotus" panose="02000400000000000000" pitchFamily="2" charset="-78"/>
              </a:rPr>
              <a:t>نویسنده: مهریزی،مهدی؛   </a:t>
            </a:r>
          </a:p>
          <a:p>
            <a:r>
              <a:rPr lang="fa-IR" sz="2200" b="1" dirty="0" smtClean="0">
                <a:latin typeface="Noor_Lotus" panose="02000400000000000000" pitchFamily="2" charset="-78"/>
                <a:cs typeface="Noor_Lotus" panose="02000400000000000000" pitchFamily="2" charset="-78"/>
              </a:rPr>
              <a:t>مجله</a:t>
            </a:r>
            <a:r>
              <a:rPr lang="fa-IR" sz="2200" b="1" dirty="0">
                <a:latin typeface="Noor_Lotus" panose="02000400000000000000" pitchFamily="2" charset="-78"/>
                <a:cs typeface="Noor_Lotus" panose="02000400000000000000" pitchFamily="2" charset="-78"/>
              </a:rPr>
              <a:t>: علوم </a:t>
            </a:r>
            <a:r>
              <a:rPr lang="fa-IR" sz="2200" b="1" dirty="0" smtClean="0">
                <a:latin typeface="Noor_Lotus" panose="02000400000000000000" pitchFamily="2" charset="-78"/>
                <a:cs typeface="Noor_Lotus" panose="02000400000000000000" pitchFamily="2" charset="-78"/>
              </a:rPr>
              <a:t>حدیث، بهار </a:t>
            </a:r>
            <a:r>
              <a:rPr lang="fa-IR" sz="2200" b="1" dirty="0">
                <a:latin typeface="Noor_Lotus" panose="02000400000000000000" pitchFamily="2" charset="-78"/>
                <a:cs typeface="Noor_Lotus" panose="02000400000000000000" pitchFamily="2" charset="-78"/>
              </a:rPr>
              <a:t>1389 - شماره 55 [علمی-پژوهشی]‏</a:t>
            </a:r>
          </a:p>
          <a:p>
            <a:r>
              <a:rPr lang="fa-IR" sz="2200" b="1" dirty="0" smtClean="0">
                <a:latin typeface="Noor_Lotus" panose="02000400000000000000" pitchFamily="2" charset="-78"/>
                <a:cs typeface="Noor_Lotus" panose="02000400000000000000" pitchFamily="2" charset="-78"/>
              </a:rPr>
              <a:t>(</a:t>
            </a:r>
            <a:r>
              <a:rPr lang="fa-IR" sz="2200" b="1" dirty="0">
                <a:latin typeface="Noor_Lotus" panose="02000400000000000000" pitchFamily="2" charset="-78"/>
                <a:cs typeface="Noor_Lotus" panose="02000400000000000000" pitchFamily="2" charset="-78"/>
              </a:rPr>
              <a:t>34 صفحه - از 3 تا 36)</a:t>
            </a:r>
          </a:p>
          <a:p>
            <a:endParaRPr lang="en-US" dirty="0"/>
          </a:p>
        </p:txBody>
      </p:sp>
    </p:spTree>
    <p:extLst>
      <p:ext uri="{BB962C8B-B14F-4D97-AF65-F5344CB8AC3E}">
        <p14:creationId xmlns:p14="http://schemas.microsoft.com/office/powerpoint/2010/main" val="84768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04528"/>
          </a:xfrm>
        </p:spPr>
        <p:txBody>
          <a:bodyPr>
            <a:normAutofit/>
          </a:bodyPr>
          <a:lstStyle/>
          <a:p>
            <a:pPr algn="r"/>
            <a:r>
              <a:rPr lang="fa-IR" sz="4000" dirty="0" smtClean="0">
                <a:latin typeface="Noor_Traffic" panose="02000400000000000000" pitchFamily="2" charset="-78"/>
                <a:cs typeface="Noor_Traffic" panose="02000400000000000000" pitchFamily="2" charset="-78"/>
              </a:rPr>
              <a:t>مقاله</a:t>
            </a:r>
            <a:r>
              <a:rPr lang="fa-IR" sz="4000" dirty="0">
                <a:latin typeface="Noor_Traffic" panose="02000400000000000000" pitchFamily="2" charset="-78"/>
                <a:cs typeface="Noor_Traffic" panose="02000400000000000000" pitchFamily="2" charset="-78"/>
              </a:rPr>
              <a:t>: دامنه حجیت احادیث تفسیری</a:t>
            </a:r>
            <a:endParaRPr lang="en-US" sz="4000" dirty="0">
              <a:latin typeface="Noor_Traffic" panose="02000400000000000000" pitchFamily="2" charset="-78"/>
              <a:cs typeface="Noor_Traffic" panose="02000400000000000000" pitchFamily="2" charset="-78"/>
            </a:endParaRPr>
          </a:p>
        </p:txBody>
      </p:sp>
      <p:sp>
        <p:nvSpPr>
          <p:cNvPr id="5" name="Text Placeholder 4"/>
          <p:cNvSpPr>
            <a:spLocks noGrp="1"/>
          </p:cNvSpPr>
          <p:nvPr>
            <p:ph type="body" idx="1"/>
          </p:nvPr>
        </p:nvSpPr>
        <p:spPr/>
        <p:txBody>
          <a:bodyPr/>
          <a:lstStyle/>
          <a:p>
            <a:endParaRPr lang="en-US" dirty="0"/>
          </a:p>
        </p:txBody>
      </p:sp>
      <p:sp>
        <p:nvSpPr>
          <p:cNvPr id="6" name="Text Placeholder 5"/>
          <p:cNvSpPr>
            <a:spLocks noGrp="1"/>
          </p:cNvSpPr>
          <p:nvPr>
            <p:ph type="body" sz="quarter" idx="3"/>
          </p:nvPr>
        </p:nvSpPr>
        <p:spPr/>
        <p:txBody>
          <a:bodyPr/>
          <a:lstStyle/>
          <a:p>
            <a:endParaRPr lang="en-US" dirty="0"/>
          </a:p>
        </p:txBody>
      </p:sp>
      <p:sp>
        <p:nvSpPr>
          <p:cNvPr id="4" name="Content Placeholder 3"/>
          <p:cNvSpPr>
            <a:spLocks noGrp="1"/>
          </p:cNvSpPr>
          <p:nvPr>
            <p:ph sz="quarter" idx="4"/>
          </p:nvPr>
        </p:nvSpPr>
        <p:spPr/>
        <p:txBody>
          <a:bodyPr/>
          <a:lstStyle/>
          <a:p>
            <a:r>
              <a:rPr lang="fa-IR" sz="2200" b="1" dirty="0">
                <a:latin typeface="Noor_Lotus" panose="02000400000000000000" pitchFamily="2" charset="-78"/>
                <a:cs typeface="Noor_Lotus" panose="02000400000000000000" pitchFamily="2" charset="-78"/>
              </a:rPr>
              <a:t>نویسنده: احسانی فرلنگرودی،محمد؛   </a:t>
            </a:r>
          </a:p>
          <a:p>
            <a:r>
              <a:rPr lang="fa-IR" sz="2200" b="1" dirty="0" smtClean="0">
                <a:latin typeface="Noor_Lotus" panose="02000400000000000000" pitchFamily="2" charset="-78"/>
                <a:cs typeface="Noor_Lotus" panose="02000400000000000000" pitchFamily="2" charset="-78"/>
              </a:rPr>
              <a:t>مجله</a:t>
            </a:r>
            <a:r>
              <a:rPr lang="fa-IR" sz="2200" b="1" dirty="0">
                <a:latin typeface="Noor_Lotus" panose="02000400000000000000" pitchFamily="2" charset="-78"/>
                <a:cs typeface="Noor_Lotus" panose="02000400000000000000" pitchFamily="2" charset="-78"/>
              </a:rPr>
              <a:t>: علوم </a:t>
            </a:r>
            <a:r>
              <a:rPr lang="fa-IR" sz="2200" b="1" dirty="0" smtClean="0">
                <a:latin typeface="Noor_Lotus" panose="02000400000000000000" pitchFamily="2" charset="-78"/>
                <a:cs typeface="Noor_Lotus" panose="02000400000000000000" pitchFamily="2" charset="-78"/>
              </a:rPr>
              <a:t>حدیث، تابستان </a:t>
            </a:r>
            <a:r>
              <a:rPr lang="fa-IR" sz="2200" b="1" dirty="0">
                <a:latin typeface="Noor_Lotus" panose="02000400000000000000" pitchFamily="2" charset="-78"/>
                <a:cs typeface="Noor_Lotus" panose="02000400000000000000" pitchFamily="2" charset="-78"/>
              </a:rPr>
              <a:t>1387 - شماره 48 [علمی-پژوهشی]‏</a:t>
            </a:r>
          </a:p>
          <a:p>
            <a:r>
              <a:rPr lang="fa-IR" sz="2200" b="1" dirty="0" smtClean="0">
                <a:latin typeface="Noor_Lotus" panose="02000400000000000000" pitchFamily="2" charset="-78"/>
                <a:cs typeface="Noor_Lotus" panose="02000400000000000000" pitchFamily="2" charset="-78"/>
              </a:rPr>
              <a:t>(</a:t>
            </a:r>
            <a:r>
              <a:rPr lang="fa-IR" sz="2200" b="1" dirty="0">
                <a:latin typeface="Noor_Lotus" panose="02000400000000000000" pitchFamily="2" charset="-78"/>
                <a:cs typeface="Noor_Lotus" panose="02000400000000000000" pitchFamily="2" charset="-78"/>
              </a:rPr>
              <a:t>22 صفحه - از 3 تا 24)</a:t>
            </a:r>
          </a:p>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20630667">
            <a:off x="718995" y="211876"/>
            <a:ext cx="4457602" cy="6306886"/>
          </a:xfrm>
        </p:spPr>
      </p:pic>
    </p:spTree>
    <p:extLst>
      <p:ext uri="{BB962C8B-B14F-4D97-AF65-F5344CB8AC3E}">
        <p14:creationId xmlns:p14="http://schemas.microsoft.com/office/powerpoint/2010/main" val="368924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04528"/>
          </a:xfrm>
        </p:spPr>
        <p:txBody>
          <a:bodyPr>
            <a:normAutofit/>
          </a:bodyPr>
          <a:lstStyle/>
          <a:p>
            <a:pPr algn="ctr"/>
            <a:r>
              <a:rPr lang="fa-IR" sz="4000" dirty="0" smtClean="0">
                <a:latin typeface="Noor_Traffic" panose="02000400000000000000" pitchFamily="2" charset="-78"/>
                <a:cs typeface="Noor_Traffic" panose="02000400000000000000" pitchFamily="2" charset="-78"/>
              </a:rPr>
              <a:t>مقاله</a:t>
            </a:r>
            <a:r>
              <a:rPr lang="fa-IR" sz="4000" dirty="0">
                <a:latin typeface="Noor_Traffic" panose="02000400000000000000" pitchFamily="2" charset="-78"/>
                <a:cs typeface="Noor_Traffic" panose="02000400000000000000" pitchFamily="2" charset="-78"/>
              </a:rPr>
              <a:t>: پژوهشی در اعتبار احادیث تفسیری</a:t>
            </a:r>
            <a:endParaRPr lang="en-US" sz="4000" dirty="0">
              <a:latin typeface="Noor_Traffic" panose="02000400000000000000" pitchFamily="2" charset="-78"/>
              <a:cs typeface="Noor_Traffic" panose="02000400000000000000" pitchFamily="2" charset="-78"/>
            </a:endParaRPr>
          </a:p>
        </p:txBody>
      </p:sp>
      <p:sp>
        <p:nvSpPr>
          <p:cNvPr id="5" name="Text Placeholder 4"/>
          <p:cNvSpPr>
            <a:spLocks noGrp="1"/>
          </p:cNvSpPr>
          <p:nvPr>
            <p:ph type="body" idx="1"/>
          </p:nvPr>
        </p:nvSpPr>
        <p:spPr/>
        <p:txBody>
          <a:bodyPr/>
          <a:lstStyle/>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20630667">
            <a:off x="670309" y="211876"/>
            <a:ext cx="4554973" cy="6306886"/>
          </a:xfrm>
        </p:spPr>
      </p:pic>
      <p:sp>
        <p:nvSpPr>
          <p:cNvPr id="6" name="Text Placeholder 5"/>
          <p:cNvSpPr>
            <a:spLocks noGrp="1"/>
          </p:cNvSpPr>
          <p:nvPr>
            <p:ph type="body" sz="quarter" idx="3"/>
          </p:nvPr>
        </p:nvSpPr>
        <p:spPr/>
        <p:txBody>
          <a:bodyPr/>
          <a:lstStyle/>
          <a:p>
            <a:endParaRPr lang="en-US" dirty="0"/>
          </a:p>
        </p:txBody>
      </p:sp>
      <p:sp>
        <p:nvSpPr>
          <p:cNvPr id="4" name="Content Placeholder 3"/>
          <p:cNvSpPr>
            <a:spLocks noGrp="1"/>
          </p:cNvSpPr>
          <p:nvPr>
            <p:ph sz="quarter" idx="4"/>
          </p:nvPr>
        </p:nvSpPr>
        <p:spPr/>
        <p:txBody>
          <a:bodyPr/>
          <a:lstStyle/>
          <a:p>
            <a:endParaRPr lang="fa-IR" sz="2200" b="1" dirty="0">
              <a:latin typeface="Noor_Lotus" panose="02000400000000000000" pitchFamily="2" charset="-78"/>
              <a:cs typeface="Noor_Lotus" panose="02000400000000000000" pitchFamily="2" charset="-78"/>
            </a:endParaRPr>
          </a:p>
          <a:p>
            <a:r>
              <a:rPr lang="fa-IR" sz="2200" b="1" dirty="0">
                <a:latin typeface="Noor_Lotus" panose="02000400000000000000" pitchFamily="2" charset="-78"/>
                <a:cs typeface="Noor_Lotus" panose="02000400000000000000" pitchFamily="2" charset="-78"/>
              </a:rPr>
              <a:t>نویسنده: ناصح،علی احمد؛   </a:t>
            </a:r>
          </a:p>
          <a:p>
            <a:r>
              <a:rPr lang="fa-IR" sz="2200" b="1" dirty="0">
                <a:latin typeface="Noor_Lotus" panose="02000400000000000000" pitchFamily="2" charset="-78"/>
                <a:cs typeface="Noor_Lotus" panose="02000400000000000000" pitchFamily="2" charset="-78"/>
              </a:rPr>
              <a:t>مجله: پژوهش نامه قرآن و </a:t>
            </a:r>
            <a:r>
              <a:rPr lang="fa-IR" sz="2200" b="1" dirty="0" smtClean="0">
                <a:latin typeface="Noor_Lotus" panose="02000400000000000000" pitchFamily="2" charset="-78"/>
                <a:cs typeface="Noor_Lotus" panose="02000400000000000000" pitchFamily="2" charset="-78"/>
              </a:rPr>
              <a:t>حدیث، </a:t>
            </a:r>
            <a:r>
              <a:rPr lang="fa-IR" sz="2200" b="1" dirty="0">
                <a:latin typeface="Noor_Lotus" panose="02000400000000000000" pitchFamily="2" charset="-78"/>
                <a:cs typeface="Noor_Lotus" panose="02000400000000000000" pitchFamily="2" charset="-78"/>
              </a:rPr>
              <a:t>بهار و تابستان 1382 - پیش شماره 1</a:t>
            </a:r>
          </a:p>
          <a:p>
            <a:r>
              <a:rPr lang="fa-IR" sz="2200" b="1" dirty="0">
                <a:latin typeface="Noor_Lotus" panose="02000400000000000000" pitchFamily="2" charset="-78"/>
                <a:cs typeface="Noor_Lotus" panose="02000400000000000000" pitchFamily="2" charset="-78"/>
              </a:rPr>
              <a:t>(16 صفحه - از 49 تا 64) </a:t>
            </a:r>
            <a:endParaRPr lang="en-US" dirty="0"/>
          </a:p>
        </p:txBody>
      </p:sp>
    </p:spTree>
    <p:extLst>
      <p:ext uri="{BB962C8B-B14F-4D97-AF65-F5344CB8AC3E}">
        <p14:creationId xmlns:p14="http://schemas.microsoft.com/office/powerpoint/2010/main" val="265139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7945" b="27945"/>
          <a:stretch>
            <a:fillRect/>
          </a:stretch>
        </p:blipFill>
        <p:spPr>
          <a:xfrm>
            <a:off x="1053852" y="332656"/>
            <a:ext cx="8997577" cy="5472608"/>
          </a:xfrm>
        </p:spPr>
      </p:pic>
      <p:sp>
        <p:nvSpPr>
          <p:cNvPr id="6" name="Flowchart: Alternate Process 5"/>
          <p:cNvSpPr/>
          <p:nvPr/>
        </p:nvSpPr>
        <p:spPr>
          <a:xfrm>
            <a:off x="2277988" y="3573016"/>
            <a:ext cx="7704856" cy="2520280"/>
          </a:xfrm>
          <a:prstGeom prst="flowChartAlternateProcess">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14360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Alternate Process 5"/>
          <p:cNvSpPr/>
          <p:nvPr/>
        </p:nvSpPr>
        <p:spPr>
          <a:xfrm>
            <a:off x="4438228" y="980728"/>
            <a:ext cx="4320480" cy="1296144"/>
          </a:xfrm>
          <a:prstGeom prst="flowChartAlternateProcess">
            <a:avLst/>
          </a:prstGeom>
        </p:spPr>
        <p:style>
          <a:lnRef idx="2">
            <a:schemeClr val="accent1">
              <a:shade val="50000"/>
            </a:schemeClr>
          </a:lnRef>
          <a:fillRef idx="1003">
            <a:schemeClr val="dk1"/>
          </a:fillRef>
          <a:effectRef idx="0">
            <a:schemeClr val="accent1"/>
          </a:effectRef>
          <a:fontRef idx="minor">
            <a:schemeClr val="lt1"/>
          </a:fontRef>
        </p:style>
        <p:txBody>
          <a:bodyPr rtlCol="1" anchor="ctr"/>
          <a:lstStyle/>
          <a:p>
            <a:pPr algn="ctr" rtl="1"/>
            <a:r>
              <a:rPr lang="fa-IR" b="1" dirty="0" smtClean="0">
                <a:latin typeface="Noor_Traffic" panose="02000400000000000000" pitchFamily="2" charset="-78"/>
                <a:cs typeface="Noor_Traffic" panose="02000400000000000000" pitchFamily="2" charset="-78"/>
              </a:rPr>
              <a:t>اعتبار و حجیت روایات تفسیری</a:t>
            </a:r>
          </a:p>
        </p:txBody>
      </p:sp>
      <p:sp>
        <p:nvSpPr>
          <p:cNvPr id="4" name="Hexagon 3"/>
          <p:cNvSpPr/>
          <p:nvPr/>
        </p:nvSpPr>
        <p:spPr>
          <a:xfrm rot="18222330">
            <a:off x="909836" y="4077072"/>
            <a:ext cx="3456384" cy="864096"/>
          </a:xfrm>
          <a:prstGeom prst="hexagon">
            <a:avLst/>
          </a:prstGeom>
          <a:ln/>
        </p:spPr>
        <p:style>
          <a:lnRef idx="1">
            <a:schemeClr val="accent6"/>
          </a:lnRef>
          <a:fillRef idx="3">
            <a:schemeClr val="accent6"/>
          </a:fillRef>
          <a:effectRef idx="2">
            <a:schemeClr val="accent6"/>
          </a:effectRef>
          <a:fontRef idx="minor">
            <a:schemeClr val="lt1"/>
          </a:fontRef>
        </p:style>
        <p:txBody>
          <a:bodyPr rtlCol="1" anchor="ctr"/>
          <a:lstStyle/>
          <a:p>
            <a:pPr algn="ctr"/>
            <a:r>
              <a:rPr lang="fa-IR" dirty="0" smtClean="0"/>
              <a:t>تفسیر پیامبر اکرم</a:t>
            </a:r>
            <a:endParaRPr lang="fa-IR" dirty="0"/>
          </a:p>
        </p:txBody>
      </p:sp>
      <p:sp>
        <p:nvSpPr>
          <p:cNvPr id="10" name="Hexagon 9"/>
          <p:cNvSpPr/>
          <p:nvPr/>
        </p:nvSpPr>
        <p:spPr>
          <a:xfrm rot="18222330">
            <a:off x="3053272" y="4234701"/>
            <a:ext cx="3456384" cy="864096"/>
          </a:xfrm>
          <a:prstGeom prst="hexagon">
            <a:avLst/>
          </a:prstGeom>
          <a:ln/>
        </p:spPr>
        <p:style>
          <a:lnRef idx="1">
            <a:schemeClr val="accent6"/>
          </a:lnRef>
          <a:fillRef idx="3">
            <a:schemeClr val="accent6"/>
          </a:fillRef>
          <a:effectRef idx="2">
            <a:schemeClr val="accent6"/>
          </a:effectRef>
          <a:fontRef idx="minor">
            <a:schemeClr val="lt1"/>
          </a:fontRef>
        </p:style>
        <p:txBody>
          <a:bodyPr rtlCol="1" anchor="ctr"/>
          <a:lstStyle/>
          <a:p>
            <a:pPr algn="ctr"/>
            <a:r>
              <a:rPr lang="fa-IR" dirty="0" smtClean="0"/>
              <a:t>تفسیر اهل بیت علیهم السلام</a:t>
            </a:r>
            <a:endParaRPr lang="fa-IR" dirty="0"/>
          </a:p>
        </p:txBody>
      </p:sp>
      <p:sp>
        <p:nvSpPr>
          <p:cNvPr id="11" name="Hexagon 10"/>
          <p:cNvSpPr/>
          <p:nvPr/>
        </p:nvSpPr>
        <p:spPr>
          <a:xfrm rot="18222330">
            <a:off x="5324617" y="4255079"/>
            <a:ext cx="3456384" cy="864096"/>
          </a:xfrm>
          <a:prstGeom prst="hexagon">
            <a:avLst/>
          </a:prstGeom>
          <a:ln/>
        </p:spPr>
        <p:style>
          <a:lnRef idx="1">
            <a:schemeClr val="accent6"/>
          </a:lnRef>
          <a:fillRef idx="3">
            <a:schemeClr val="accent6"/>
          </a:fillRef>
          <a:effectRef idx="2">
            <a:schemeClr val="accent6"/>
          </a:effectRef>
          <a:fontRef idx="minor">
            <a:schemeClr val="lt1"/>
          </a:fontRef>
        </p:style>
        <p:txBody>
          <a:bodyPr rtlCol="1" anchor="ctr"/>
          <a:lstStyle/>
          <a:p>
            <a:pPr algn="ctr"/>
            <a:r>
              <a:rPr lang="fa-IR" dirty="0" smtClean="0"/>
              <a:t>تفسیر صحابی</a:t>
            </a:r>
            <a:endParaRPr lang="fa-IR" dirty="0"/>
          </a:p>
        </p:txBody>
      </p:sp>
      <p:sp>
        <p:nvSpPr>
          <p:cNvPr id="12" name="Hexagon 11"/>
          <p:cNvSpPr/>
          <p:nvPr/>
        </p:nvSpPr>
        <p:spPr>
          <a:xfrm rot="18222330">
            <a:off x="7556865" y="4229474"/>
            <a:ext cx="3456384" cy="864096"/>
          </a:xfrm>
          <a:prstGeom prst="hexagon">
            <a:avLst/>
          </a:prstGeom>
          <a:ln/>
        </p:spPr>
        <p:style>
          <a:lnRef idx="1">
            <a:schemeClr val="accent6"/>
          </a:lnRef>
          <a:fillRef idx="3">
            <a:schemeClr val="accent6"/>
          </a:fillRef>
          <a:effectRef idx="2">
            <a:schemeClr val="accent6"/>
          </a:effectRef>
          <a:fontRef idx="minor">
            <a:schemeClr val="lt1"/>
          </a:fontRef>
        </p:style>
        <p:txBody>
          <a:bodyPr rtlCol="1" anchor="ctr"/>
          <a:lstStyle/>
          <a:p>
            <a:pPr algn="ctr"/>
            <a:r>
              <a:rPr lang="fa-IR" dirty="0" smtClean="0"/>
              <a:t>تفسیر تابعین</a:t>
            </a:r>
            <a:endParaRPr lang="fa-IR" dirty="0"/>
          </a:p>
        </p:txBody>
      </p:sp>
    </p:spTree>
    <p:extLst>
      <p:ext uri="{BB962C8B-B14F-4D97-AF65-F5344CB8AC3E}">
        <p14:creationId xmlns:p14="http://schemas.microsoft.com/office/powerpoint/2010/main" val="149099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unched Tape 2"/>
          <p:cNvSpPr/>
          <p:nvPr/>
        </p:nvSpPr>
        <p:spPr>
          <a:xfrm>
            <a:off x="8902724" y="188640"/>
            <a:ext cx="2880320" cy="1152128"/>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500" b="1" dirty="0" smtClean="0">
                <a:latin typeface="Noor_Traffic" panose="02000400000000000000" pitchFamily="2" charset="-78"/>
                <a:cs typeface="Noor_Traffic" panose="02000400000000000000" pitchFamily="2" charset="-78"/>
              </a:rPr>
              <a:t>چند نکته:</a:t>
            </a:r>
            <a:endParaRPr lang="fa-IR" sz="2500" b="1" dirty="0">
              <a:latin typeface="Noor_Traffic" panose="02000400000000000000" pitchFamily="2" charset="-78"/>
              <a:cs typeface="Noor_Traffic" panose="02000400000000000000" pitchFamily="2" charset="-78"/>
            </a:endParaRPr>
          </a:p>
        </p:txBody>
      </p:sp>
      <p:sp>
        <p:nvSpPr>
          <p:cNvPr id="4" name="Title 3"/>
          <p:cNvSpPr>
            <a:spLocks noGrp="1"/>
          </p:cNvSpPr>
          <p:nvPr>
            <p:ph type="title"/>
          </p:nvPr>
        </p:nvSpPr>
        <p:spPr/>
        <p:txBody>
          <a:bodyPr/>
          <a:lstStyle/>
          <a:p>
            <a:endParaRPr lang="fa-IR"/>
          </a:p>
        </p:txBody>
      </p:sp>
      <p:sp>
        <p:nvSpPr>
          <p:cNvPr id="5" name="Content Placeholder 4"/>
          <p:cNvSpPr>
            <a:spLocks noGrp="1"/>
          </p:cNvSpPr>
          <p:nvPr>
            <p:ph idx="1"/>
          </p:nvPr>
        </p:nvSpPr>
        <p:spPr/>
        <p:txBody>
          <a:bodyPr>
            <a:normAutofit/>
          </a:bodyPr>
          <a:lstStyle/>
          <a:p>
            <a:pPr marL="514350" indent="-514350" algn="just">
              <a:buFont typeface="+mj-lt"/>
              <a:buAutoNum type="arabicParenR"/>
            </a:pPr>
            <a:r>
              <a:rPr lang="fa-IR" sz="3000" b="1" dirty="0" smtClean="0">
                <a:solidFill>
                  <a:schemeClr val="tx2">
                    <a:lumMod val="95000"/>
                    <a:lumOff val="5000"/>
                  </a:schemeClr>
                </a:solidFill>
                <a:latin typeface="Noor_Lotus" panose="02000400000000000000" pitchFamily="2" charset="-78"/>
                <a:cs typeface="Noor_Lotus" panose="02000400000000000000" pitchFamily="2" charset="-78"/>
              </a:rPr>
              <a:t>بیشتر </a:t>
            </a:r>
            <a:r>
              <a:rPr lang="fa-IR" sz="3000" b="1" dirty="0">
                <a:solidFill>
                  <a:schemeClr val="tx2">
                    <a:lumMod val="95000"/>
                    <a:lumOff val="5000"/>
                  </a:schemeClr>
                </a:solidFill>
                <a:latin typeface="Noor_Lotus" panose="02000400000000000000" pitchFamily="2" charset="-78"/>
                <a:cs typeface="Noor_Lotus" panose="02000400000000000000" pitchFamily="2" charset="-78"/>
              </a:rPr>
              <a:t>فقها و اصولیین، اصل حجیت خبر واحد را پذیرفته اند، بنابراین موضوع بحث ما یعنی اعتبار و حجیت و یا عدم حجیت احادیث تفسیری فرع بر پذیرش اصل اعتبار و حجّیت خبر واحد بوده و بعد از پذیرش آن قابل طرح می باشد. </a:t>
            </a:r>
          </a:p>
          <a:p>
            <a:pPr marL="514350" indent="-514350" algn="just">
              <a:buFont typeface="+mj-lt"/>
              <a:buAutoNum type="arabicParenR"/>
            </a:pPr>
            <a:r>
              <a:rPr lang="fa-IR" sz="3000" b="1" dirty="0" smtClean="0">
                <a:solidFill>
                  <a:srgbClr val="C00000"/>
                </a:solidFill>
                <a:latin typeface="Noor_Lotus" panose="02000400000000000000" pitchFamily="2" charset="-78"/>
                <a:cs typeface="Noor_Lotus" panose="02000400000000000000" pitchFamily="2" charset="-78"/>
              </a:rPr>
              <a:t>دو </a:t>
            </a:r>
            <a:r>
              <a:rPr lang="fa-IR" sz="3000" b="1" dirty="0">
                <a:solidFill>
                  <a:srgbClr val="C00000"/>
                </a:solidFill>
                <a:latin typeface="Noor_Lotus" panose="02000400000000000000" pitchFamily="2" charset="-78"/>
                <a:cs typeface="Noor_Lotus" panose="02000400000000000000" pitchFamily="2" charset="-78"/>
              </a:rPr>
              <a:t>دیدگاه </a:t>
            </a:r>
            <a:r>
              <a:rPr lang="fa-IR" sz="3000" b="1" dirty="0" smtClean="0">
                <a:solidFill>
                  <a:srgbClr val="C00000"/>
                </a:solidFill>
                <a:latin typeface="Noor_Lotus" panose="02000400000000000000" pitchFamily="2" charset="-78"/>
                <a:cs typeface="Noor_Lotus" panose="02000400000000000000" pitchFamily="2" charset="-78"/>
              </a:rPr>
              <a:t>عمده و اصلی پیرامون </a:t>
            </a:r>
            <a:r>
              <a:rPr lang="fa-IR" sz="3000" b="1" dirty="0">
                <a:solidFill>
                  <a:srgbClr val="C00000"/>
                </a:solidFill>
                <a:latin typeface="Noor_Lotus" panose="02000400000000000000" pitchFamily="2" charset="-78"/>
                <a:cs typeface="Noor_Lotus" panose="02000400000000000000" pitchFamily="2" charset="-78"/>
              </a:rPr>
              <a:t>عدم اعتبار روایات تفسیری وجود دارد، </a:t>
            </a:r>
            <a:r>
              <a:rPr lang="fa-IR" sz="3000" b="1" dirty="0" smtClean="0">
                <a:solidFill>
                  <a:srgbClr val="C00000"/>
                </a:solidFill>
                <a:latin typeface="Noor_Lotus" panose="02000400000000000000" pitchFamily="2" charset="-78"/>
                <a:cs typeface="Noor_Lotus" panose="02000400000000000000" pitchFamily="2" charset="-78"/>
              </a:rPr>
              <a:t>اما ممکن است مبانی طرفداران یک نظریه </a:t>
            </a:r>
            <a:r>
              <a:rPr lang="fa-IR" sz="3000" b="1" dirty="0">
                <a:solidFill>
                  <a:srgbClr val="C00000"/>
                </a:solidFill>
                <a:latin typeface="Noor_Lotus" panose="02000400000000000000" pitchFamily="2" charset="-78"/>
                <a:cs typeface="Noor_Lotus" panose="02000400000000000000" pitchFamily="2" charset="-78"/>
              </a:rPr>
              <a:t>با همدیگر توافق نداشته باشد، به تعبیر دیگر همه كسانی كه در نهایت حجیت خبر واحد در تفسیر را پذیرا شده اند، اصحاب یك دیدگاه به حساب آورده ایم، گرچه </a:t>
            </a:r>
            <a:r>
              <a:rPr lang="fa-IR" sz="3000" b="1" dirty="0" smtClean="0">
                <a:solidFill>
                  <a:srgbClr val="C00000"/>
                </a:solidFill>
                <a:latin typeface="Noor_Lotus" panose="02000400000000000000" pitchFamily="2" charset="-78"/>
                <a:cs typeface="Noor_Lotus" panose="02000400000000000000" pitchFamily="2" charset="-78"/>
              </a:rPr>
              <a:t>از </a:t>
            </a:r>
            <a:r>
              <a:rPr lang="fa-IR" sz="3000" b="1" dirty="0">
                <a:solidFill>
                  <a:srgbClr val="C00000"/>
                </a:solidFill>
                <a:latin typeface="Noor_Lotus" panose="02000400000000000000" pitchFamily="2" charset="-78"/>
                <a:cs typeface="Noor_Lotus" panose="02000400000000000000" pitchFamily="2" charset="-78"/>
              </a:rPr>
              <a:t>نظر مبنا </a:t>
            </a:r>
            <a:r>
              <a:rPr lang="fa-IR" sz="3000" b="1" dirty="0" smtClean="0">
                <a:solidFill>
                  <a:srgbClr val="C00000"/>
                </a:solidFill>
                <a:latin typeface="Noor_Lotus" panose="02000400000000000000" pitchFamily="2" charset="-78"/>
                <a:cs typeface="Noor_Lotus" panose="02000400000000000000" pitchFamily="2" charset="-78"/>
              </a:rPr>
              <a:t>تفاوت دارند.</a:t>
            </a:r>
          </a:p>
        </p:txBody>
      </p:sp>
    </p:spTree>
    <p:extLst>
      <p:ext uri="{BB962C8B-B14F-4D97-AF65-F5344CB8AC3E}">
        <p14:creationId xmlns:p14="http://schemas.microsoft.com/office/powerpoint/2010/main" val="3567501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unched Tape 2"/>
          <p:cNvSpPr/>
          <p:nvPr/>
        </p:nvSpPr>
        <p:spPr>
          <a:xfrm>
            <a:off x="8902724" y="188640"/>
            <a:ext cx="2880320" cy="1152128"/>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500" b="1" dirty="0" smtClean="0">
                <a:latin typeface="Noor_Traffic" panose="02000400000000000000" pitchFamily="2" charset="-78"/>
                <a:cs typeface="Noor_Traffic" panose="02000400000000000000" pitchFamily="2" charset="-78"/>
              </a:rPr>
              <a:t>چند نکته:</a:t>
            </a:r>
            <a:endParaRPr lang="fa-IR" sz="2500" b="1" dirty="0">
              <a:latin typeface="Noor_Traffic" panose="02000400000000000000" pitchFamily="2" charset="-78"/>
              <a:cs typeface="Noor_Traffic" panose="02000400000000000000" pitchFamily="2" charset="-78"/>
            </a:endParaRPr>
          </a:p>
        </p:txBody>
      </p:sp>
      <p:sp>
        <p:nvSpPr>
          <p:cNvPr id="4" name="Title 3"/>
          <p:cNvSpPr>
            <a:spLocks noGrp="1"/>
          </p:cNvSpPr>
          <p:nvPr>
            <p:ph type="title"/>
          </p:nvPr>
        </p:nvSpPr>
        <p:spPr/>
        <p:txBody>
          <a:bodyPr/>
          <a:lstStyle/>
          <a:p>
            <a:endParaRPr lang="fa-IR"/>
          </a:p>
        </p:txBody>
      </p:sp>
      <p:sp>
        <p:nvSpPr>
          <p:cNvPr id="5" name="Content Placeholder 4"/>
          <p:cNvSpPr>
            <a:spLocks noGrp="1"/>
          </p:cNvSpPr>
          <p:nvPr>
            <p:ph idx="1"/>
          </p:nvPr>
        </p:nvSpPr>
        <p:spPr/>
        <p:txBody>
          <a:bodyPr>
            <a:normAutofit/>
          </a:bodyPr>
          <a:lstStyle/>
          <a:p>
            <a:pPr marL="514350" indent="-514350" algn="just">
              <a:buFont typeface="+mj-lt"/>
              <a:buAutoNum type="arabicParenR" startAt="3"/>
            </a:pPr>
            <a:r>
              <a:rPr lang="fa-IR" sz="3200" b="1" dirty="0" smtClean="0">
                <a:latin typeface="Noor_Lotus" panose="02000400000000000000" pitchFamily="2" charset="-78"/>
                <a:cs typeface="Noor_Lotus" panose="02000400000000000000" pitchFamily="2" charset="-78"/>
              </a:rPr>
              <a:t>بحث </a:t>
            </a:r>
            <a:r>
              <a:rPr lang="fa-IR" sz="3200" b="1" dirty="0">
                <a:latin typeface="Noor_Lotus" panose="02000400000000000000" pitchFamily="2" charset="-78"/>
                <a:cs typeface="Noor_Lotus" panose="02000400000000000000" pitchFamily="2" charset="-78"/>
              </a:rPr>
              <a:t>حجیت و عدم حجیت روایات غیرفقهی از جمله روایات تفسیری عمدتاً در آثار دانشمندان شیعه مطرح شده است و علما و دانشمندان اهل سنّت كمتر به این بحث متعرض شده اند، چرا كه آنان از این جهت تفاوتی میان روایات قائل نشده و كسانی از اهل سنّت كه حجیت خبر واحد را پذیرفته اند، حجیت آن را در باب تفسیر نیز </a:t>
            </a:r>
            <a:r>
              <a:rPr lang="fa-IR" sz="3200" b="1" dirty="0" smtClean="0">
                <a:latin typeface="Noor_Lotus" panose="02000400000000000000" pitchFamily="2" charset="-78"/>
                <a:cs typeface="Noor_Lotus" panose="02000400000000000000" pitchFamily="2" charset="-78"/>
              </a:rPr>
              <a:t>قبول دارند.</a:t>
            </a:r>
          </a:p>
        </p:txBody>
      </p:sp>
    </p:spTree>
    <p:extLst>
      <p:ext uri="{BB962C8B-B14F-4D97-AF65-F5344CB8AC3E}">
        <p14:creationId xmlns:p14="http://schemas.microsoft.com/office/powerpoint/2010/main" val="389724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a:xfrm>
            <a:off x="1117309" y="1701800"/>
            <a:ext cx="10157354" cy="4895552"/>
          </a:xfrm>
        </p:spPr>
        <p:txBody>
          <a:bodyPr>
            <a:noAutofit/>
          </a:bodyPr>
          <a:lstStyle/>
          <a:p>
            <a:pPr algn="just"/>
            <a:endParaRPr lang="fa-IR" sz="2700" b="1" dirty="0" smtClean="0"/>
          </a:p>
          <a:p>
            <a:pPr algn="just"/>
            <a:r>
              <a:rPr lang="fa-IR" sz="2700" b="1" dirty="0">
                <a:latin typeface="Noor_Mitra" panose="02000400000000000000" pitchFamily="2" charset="-78"/>
                <a:cs typeface="Noor_Mitra" panose="02000400000000000000" pitchFamily="2" charset="-78"/>
              </a:rPr>
              <a:t>هر دو گروه </a:t>
            </a:r>
            <a:r>
              <a:rPr lang="fa-IR" sz="2700" b="1" dirty="0" smtClean="0">
                <a:latin typeface="Noor_Mitra" panose="02000400000000000000" pitchFamily="2" charset="-78"/>
                <a:cs typeface="Noor_Mitra" panose="02000400000000000000" pitchFamily="2" charset="-78"/>
              </a:rPr>
              <a:t>اصل </a:t>
            </a:r>
            <a:r>
              <a:rPr lang="fa-IR" sz="2700" b="1" dirty="0">
                <a:latin typeface="Noor_Mitra" panose="02000400000000000000" pitchFamily="2" charset="-78"/>
                <a:cs typeface="Noor_Mitra" panose="02000400000000000000" pitchFamily="2" charset="-78"/>
              </a:rPr>
              <a:t>حجت بودن بیانات پیامبر (صلی الله علیه و آله) و ائمه معصومین (علیهم السلام) نسبت به تفسیر آیات قرآنی را قبول دارند و در اینكه كلام آن بزرگواران در تفسیر آیات قرآن از اعتبار و ارزش خاص خویش برخوردار است، اختلافی وجود ندارد</a:t>
            </a:r>
            <a:r>
              <a:rPr lang="fa-IR" sz="2700" b="1" dirty="0" smtClean="0">
                <a:latin typeface="Noor_Mitra" panose="02000400000000000000" pitchFamily="2" charset="-78"/>
                <a:cs typeface="Noor_Mitra" panose="02000400000000000000" pitchFamily="2" charset="-78"/>
              </a:rPr>
              <a:t>؛</a:t>
            </a:r>
          </a:p>
          <a:p>
            <a:pPr algn="just"/>
            <a:r>
              <a:rPr lang="fa-IR" sz="2700" b="1" dirty="0" smtClean="0">
                <a:latin typeface="Noor_Mitra" panose="02000400000000000000" pitchFamily="2" charset="-78"/>
                <a:cs typeface="Noor_Mitra" panose="02000400000000000000" pitchFamily="2" charset="-78"/>
              </a:rPr>
              <a:t>اختلاف </a:t>
            </a:r>
            <a:r>
              <a:rPr lang="fa-IR" sz="2700" b="1" dirty="0">
                <a:latin typeface="Noor_Mitra" panose="02000400000000000000" pitchFamily="2" charset="-78"/>
                <a:cs typeface="Noor_Mitra" panose="02000400000000000000" pitchFamily="2" charset="-78"/>
              </a:rPr>
              <a:t>بر سر آن است </a:t>
            </a:r>
            <a:r>
              <a:rPr lang="fa-IR" sz="2700" b="1" dirty="0" smtClean="0">
                <a:latin typeface="Noor_Mitra" panose="02000400000000000000" pitchFamily="2" charset="-78"/>
                <a:cs typeface="Noor_Mitra" panose="02000400000000000000" pitchFamily="2" charset="-78"/>
              </a:rPr>
              <a:t>كه گفته </a:t>
            </a:r>
            <a:r>
              <a:rPr lang="fa-IR" sz="2700" b="1" dirty="0">
                <a:latin typeface="Noor_Mitra" panose="02000400000000000000" pitchFamily="2" charset="-78"/>
                <a:cs typeface="Noor_Mitra" panose="02000400000000000000" pitchFamily="2" charset="-78"/>
              </a:rPr>
              <a:t>معصوم از چه طرقی برای ما ثابت می شود</a:t>
            </a:r>
            <a:r>
              <a:rPr lang="fa-IR" sz="2700" b="1" dirty="0" smtClean="0">
                <a:latin typeface="Noor_Mitra" panose="02000400000000000000" pitchFamily="2" charset="-78"/>
                <a:cs typeface="Noor_Mitra" panose="02000400000000000000" pitchFamily="2" charset="-78"/>
              </a:rPr>
              <a:t>؟</a:t>
            </a:r>
          </a:p>
          <a:p>
            <a:pPr algn="just"/>
            <a:r>
              <a:rPr lang="fa-IR" sz="2700" b="1" dirty="0" smtClean="0">
                <a:latin typeface="Noor_Mitra" panose="02000400000000000000" pitchFamily="2" charset="-78"/>
                <a:cs typeface="Noor_Mitra" panose="02000400000000000000" pitchFamily="2" charset="-78"/>
              </a:rPr>
              <a:t>آیا </a:t>
            </a:r>
            <a:r>
              <a:rPr lang="fa-IR" sz="2700" b="1" dirty="0">
                <a:latin typeface="Noor_Mitra" panose="02000400000000000000" pitchFamily="2" charset="-78"/>
                <a:cs typeface="Noor_Mitra" panose="02000400000000000000" pitchFamily="2" charset="-78"/>
              </a:rPr>
              <a:t>فقط از طریق خبر </a:t>
            </a:r>
            <a:r>
              <a:rPr lang="fa-IR" sz="2700" b="1" dirty="0" smtClean="0">
                <a:latin typeface="Noor_Mitra" panose="02000400000000000000" pitchFamily="2" charset="-78"/>
                <a:cs typeface="Noor_Mitra" panose="02000400000000000000" pitchFamily="2" charset="-78"/>
              </a:rPr>
              <a:t>متواتر؟</a:t>
            </a:r>
          </a:p>
          <a:p>
            <a:pPr algn="just"/>
            <a:r>
              <a:rPr lang="fa-IR" sz="2700" b="1" dirty="0" smtClean="0">
                <a:latin typeface="Noor_Mitra" panose="02000400000000000000" pitchFamily="2" charset="-78"/>
                <a:cs typeface="Noor_Mitra" panose="02000400000000000000" pitchFamily="2" charset="-78"/>
              </a:rPr>
              <a:t>یا </a:t>
            </a:r>
            <a:r>
              <a:rPr lang="fa-IR" sz="2700" b="1" dirty="0">
                <a:latin typeface="Noor_Mitra" panose="02000400000000000000" pitchFamily="2" charset="-78"/>
                <a:cs typeface="Noor_Mitra" panose="02000400000000000000" pitchFamily="2" charset="-78"/>
              </a:rPr>
              <a:t>خبر </a:t>
            </a:r>
            <a:r>
              <a:rPr lang="fa-IR" sz="2700" b="1" dirty="0" smtClean="0">
                <a:latin typeface="Noor_Mitra" panose="02000400000000000000" pitchFamily="2" charset="-78"/>
                <a:cs typeface="Noor_Mitra" panose="02000400000000000000" pitchFamily="2" charset="-78"/>
              </a:rPr>
              <a:t>واحد </a:t>
            </a:r>
            <a:r>
              <a:rPr lang="fa-IR" sz="2700" b="1" dirty="0">
                <a:latin typeface="Noor_Mitra" panose="02000400000000000000" pitchFamily="2" charset="-78"/>
                <a:cs typeface="Noor_Mitra" panose="02000400000000000000" pitchFamily="2" charset="-78"/>
              </a:rPr>
              <a:t>محفوف به قرائن و یا از طریق خبر واحد غیرمحفوف به قرائن نیز می توان به رأی و نظر امام معصوم دست </a:t>
            </a:r>
            <a:r>
              <a:rPr lang="fa-IR" sz="2700" b="1" dirty="0" smtClean="0">
                <a:latin typeface="Noor_Mitra" panose="02000400000000000000" pitchFamily="2" charset="-78"/>
                <a:cs typeface="Noor_Mitra" panose="02000400000000000000" pitchFamily="2" charset="-78"/>
              </a:rPr>
              <a:t>یافت؟</a:t>
            </a:r>
            <a:endParaRPr lang="fa-IR" sz="2700" b="1" dirty="0">
              <a:latin typeface="Noor_Mitra" panose="02000400000000000000" pitchFamily="2" charset="-78"/>
              <a:cs typeface="Noor_Mitra" panose="02000400000000000000" pitchFamily="2" charset="-78"/>
            </a:endParaRPr>
          </a:p>
        </p:txBody>
      </p:sp>
      <p:sp>
        <p:nvSpPr>
          <p:cNvPr id="4" name="Flowchart: Multidocument 3"/>
          <p:cNvSpPr/>
          <p:nvPr/>
        </p:nvSpPr>
        <p:spPr>
          <a:xfrm>
            <a:off x="3639702" y="260648"/>
            <a:ext cx="5112568" cy="1872208"/>
          </a:xfrm>
          <a:prstGeom prst="flowChartMultidocumen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500" b="1" dirty="0" smtClean="0">
                <a:latin typeface="Noor_Traffic" panose="02000400000000000000" pitchFamily="2" charset="-78"/>
                <a:cs typeface="Noor_Traffic" panose="02000400000000000000" pitchFamily="2" charset="-78"/>
              </a:rPr>
              <a:t>محل نزاع:</a:t>
            </a:r>
            <a:endParaRPr lang="fa-IR" sz="3500" b="1" dirty="0">
              <a:latin typeface="Noor_Traffic" panose="02000400000000000000" pitchFamily="2" charset="-78"/>
              <a:cs typeface="Noor_Traffic" panose="02000400000000000000" pitchFamily="2" charset="-78"/>
            </a:endParaRPr>
          </a:p>
        </p:txBody>
      </p:sp>
    </p:spTree>
    <p:extLst>
      <p:ext uri="{BB962C8B-B14F-4D97-AF65-F5344CB8AC3E}">
        <p14:creationId xmlns:p14="http://schemas.microsoft.com/office/powerpoint/2010/main" val="38029026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Alternate Process 5"/>
          <p:cNvSpPr/>
          <p:nvPr/>
        </p:nvSpPr>
        <p:spPr>
          <a:xfrm>
            <a:off x="9478788" y="3068960"/>
            <a:ext cx="2304256" cy="1296144"/>
          </a:xfrm>
          <a:prstGeom prst="flowChartAlternateProcess">
            <a:avLst/>
          </a:prstGeom>
        </p:spPr>
        <p:style>
          <a:lnRef idx="2">
            <a:schemeClr val="accent1">
              <a:shade val="50000"/>
            </a:schemeClr>
          </a:lnRef>
          <a:fillRef idx="1003">
            <a:schemeClr val="dk1"/>
          </a:fillRef>
          <a:effectRef idx="0">
            <a:schemeClr val="accent1"/>
          </a:effectRef>
          <a:fontRef idx="minor">
            <a:schemeClr val="lt1"/>
          </a:fontRef>
        </p:style>
        <p:txBody>
          <a:bodyPr rtlCol="1" anchor="ctr"/>
          <a:lstStyle/>
          <a:p>
            <a:pPr algn="ctr" rtl="1"/>
            <a:r>
              <a:rPr lang="fa-IR" b="1" dirty="0" smtClean="0">
                <a:latin typeface="Noor_Traffic" panose="02000400000000000000" pitchFamily="2" charset="-78"/>
                <a:cs typeface="Noor_Traffic" panose="02000400000000000000" pitchFamily="2" charset="-78"/>
              </a:rPr>
              <a:t>حجیت روایات تفسیری</a:t>
            </a:r>
          </a:p>
          <a:p>
            <a:pPr algn="ctr" rtl="1"/>
            <a:r>
              <a:rPr lang="fa-IR" sz="1500" b="1" dirty="0" smtClean="0">
                <a:latin typeface="Noor_Traffic" panose="02000400000000000000" pitchFamily="2" charset="-78"/>
                <a:cs typeface="Noor_Traffic" panose="02000400000000000000" pitchFamily="2" charset="-78"/>
              </a:rPr>
              <a:t>(از پیامبر و ائمه معصومین )</a:t>
            </a:r>
            <a:endParaRPr lang="fa-IR" sz="1500" b="1" dirty="0">
              <a:latin typeface="Noor_Traffic" panose="02000400000000000000" pitchFamily="2" charset="-78"/>
              <a:cs typeface="Noor_Traffic" panose="02000400000000000000" pitchFamily="2" charset="-78"/>
            </a:endParaRPr>
          </a:p>
        </p:txBody>
      </p:sp>
      <p:cxnSp>
        <p:nvCxnSpPr>
          <p:cNvPr id="23" name="Curved Connector 22"/>
          <p:cNvCxnSpPr/>
          <p:nvPr/>
        </p:nvCxnSpPr>
        <p:spPr>
          <a:xfrm rot="10800000">
            <a:off x="8518049" y="2204864"/>
            <a:ext cx="960739" cy="1467586"/>
          </a:xfrm>
          <a:prstGeom prst="curvedConnector3">
            <a:avLst/>
          </a:prstGeom>
          <a:ln w="28575" cmpd="sng">
            <a:solidFill>
              <a:schemeClr val="accent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5" name="Curved Connector 24"/>
          <p:cNvCxnSpPr/>
          <p:nvPr/>
        </p:nvCxnSpPr>
        <p:spPr>
          <a:xfrm rot="10800000" flipV="1">
            <a:off x="8518049" y="3699246"/>
            <a:ext cx="950910" cy="1745977"/>
          </a:xfrm>
          <a:prstGeom prst="curvedConnector3">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2" name="Flowchart: Sequential Access Storage 1"/>
          <p:cNvSpPr/>
          <p:nvPr/>
        </p:nvSpPr>
        <p:spPr>
          <a:xfrm>
            <a:off x="5878388" y="1124744"/>
            <a:ext cx="2592288" cy="1152128"/>
          </a:xfrm>
          <a:prstGeom prst="flowChartMagneticTap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smtClean="0">
                <a:solidFill>
                  <a:schemeClr val="tx2">
                    <a:lumMod val="95000"/>
                    <a:lumOff val="5000"/>
                  </a:schemeClr>
                </a:solidFill>
                <a:latin typeface="Noor_Traffic" panose="02000400000000000000" pitchFamily="2" charset="-78"/>
                <a:cs typeface="Noor_Traffic" panose="02000400000000000000" pitchFamily="2" charset="-78"/>
              </a:rPr>
              <a:t>مخالفان</a:t>
            </a:r>
            <a:endParaRPr lang="fa-IR" b="1" dirty="0">
              <a:solidFill>
                <a:schemeClr val="tx2">
                  <a:lumMod val="95000"/>
                  <a:lumOff val="5000"/>
                </a:schemeClr>
              </a:solidFill>
              <a:latin typeface="Noor_Traffic" panose="02000400000000000000" pitchFamily="2" charset="-78"/>
              <a:cs typeface="Noor_Traffic" panose="02000400000000000000" pitchFamily="2" charset="-78"/>
            </a:endParaRPr>
          </a:p>
        </p:txBody>
      </p:sp>
      <p:sp>
        <p:nvSpPr>
          <p:cNvPr id="24" name="Flowchart: Sequential Access Storage 23"/>
          <p:cNvSpPr/>
          <p:nvPr/>
        </p:nvSpPr>
        <p:spPr>
          <a:xfrm>
            <a:off x="5929980" y="4365104"/>
            <a:ext cx="2592288" cy="1152128"/>
          </a:xfrm>
          <a:prstGeom prst="flowChartMagneticTap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smtClean="0">
                <a:solidFill>
                  <a:schemeClr val="tx2">
                    <a:lumMod val="95000"/>
                    <a:lumOff val="5000"/>
                  </a:schemeClr>
                </a:solidFill>
                <a:latin typeface="Noor_Traffic" panose="02000400000000000000" pitchFamily="2" charset="-78"/>
                <a:cs typeface="Noor_Traffic" panose="02000400000000000000" pitchFamily="2" charset="-78"/>
              </a:rPr>
              <a:t>موافقان</a:t>
            </a:r>
            <a:endParaRPr lang="fa-IR" b="1" dirty="0">
              <a:solidFill>
                <a:schemeClr val="tx2">
                  <a:lumMod val="95000"/>
                  <a:lumOff val="5000"/>
                </a:schemeClr>
              </a:solidFill>
              <a:latin typeface="Noor_Traffic" panose="02000400000000000000" pitchFamily="2" charset="-78"/>
              <a:cs typeface="Noor_Traffic" panose="02000400000000000000" pitchFamily="2" charset="-78"/>
            </a:endParaRPr>
          </a:p>
        </p:txBody>
      </p:sp>
      <p:sp>
        <p:nvSpPr>
          <p:cNvPr id="3" name="Right Arrow Callout 2"/>
          <p:cNvSpPr/>
          <p:nvPr/>
        </p:nvSpPr>
        <p:spPr>
          <a:xfrm>
            <a:off x="1341884" y="188640"/>
            <a:ext cx="4558099" cy="2996716"/>
          </a:xfrm>
          <a:prstGeom prst="rightArrowCallout">
            <a:avLst/>
          </a:prstGeom>
        </p:spPr>
        <p:style>
          <a:lnRef idx="1">
            <a:schemeClr val="accent2"/>
          </a:lnRef>
          <a:fillRef idx="2">
            <a:schemeClr val="accent2"/>
          </a:fillRef>
          <a:effectRef idx="1">
            <a:schemeClr val="accent2"/>
          </a:effectRef>
          <a:fontRef idx="minor">
            <a:schemeClr val="dk1"/>
          </a:fontRef>
        </p:style>
        <p:txBody>
          <a:bodyPr rtlCol="1" anchor="ctr"/>
          <a:lstStyle/>
          <a:p>
            <a:pPr marL="457200" indent="-457200" algn="just" rtl="1">
              <a:buFont typeface="+mj-lt"/>
              <a:buAutoNum type="arabicPeriod"/>
            </a:pPr>
            <a:endParaRPr lang="fa-IR" dirty="0" smtClean="0">
              <a:latin typeface="Noor_Lotus" panose="02000400000000000000" pitchFamily="2" charset="-78"/>
              <a:cs typeface="Noor_Lotus" panose="02000400000000000000" pitchFamily="2" charset="-78"/>
            </a:endParaRPr>
          </a:p>
          <a:p>
            <a:pPr marL="457200" indent="-457200" algn="just" rtl="1">
              <a:buFont typeface="+mj-lt"/>
              <a:buAutoNum type="arabicPeriod"/>
            </a:pPr>
            <a:r>
              <a:rPr lang="fa-IR" dirty="0" smtClean="0">
                <a:latin typeface="Noor_Lotus" panose="02000400000000000000" pitchFamily="2" charset="-78"/>
                <a:cs typeface="Noor_Lotus" panose="02000400000000000000" pitchFamily="2" charset="-78"/>
              </a:rPr>
              <a:t>سید مرتضی</a:t>
            </a:r>
          </a:p>
          <a:p>
            <a:pPr marL="457200" indent="-457200" algn="just" rtl="1">
              <a:buFont typeface="+mj-lt"/>
              <a:buAutoNum type="arabicPeriod"/>
            </a:pPr>
            <a:r>
              <a:rPr lang="fa-IR" dirty="0" smtClean="0">
                <a:latin typeface="Noor_Lotus" panose="02000400000000000000" pitchFamily="2" charset="-78"/>
                <a:cs typeface="Noor_Lotus" panose="02000400000000000000" pitchFamily="2" charset="-78"/>
              </a:rPr>
              <a:t>شیخ طوسی</a:t>
            </a:r>
          </a:p>
          <a:p>
            <a:pPr marL="457200" indent="-457200" algn="just" rtl="1">
              <a:buFont typeface="+mj-lt"/>
              <a:buAutoNum type="arabicPeriod"/>
            </a:pPr>
            <a:r>
              <a:rPr lang="fa-IR" dirty="0" smtClean="0">
                <a:latin typeface="Noor_Lotus" panose="02000400000000000000" pitchFamily="2" charset="-78"/>
                <a:cs typeface="Noor_Lotus" panose="02000400000000000000" pitchFamily="2" charset="-78"/>
              </a:rPr>
              <a:t>شیخ مفید</a:t>
            </a:r>
          </a:p>
          <a:p>
            <a:pPr marL="457200" indent="-457200" algn="just" rtl="1">
              <a:buFont typeface="+mj-lt"/>
              <a:buAutoNum type="arabicPeriod"/>
            </a:pPr>
            <a:r>
              <a:rPr lang="fa-IR" dirty="0" smtClean="0">
                <a:latin typeface="Noor_Lotus" panose="02000400000000000000" pitchFamily="2" charset="-78"/>
                <a:cs typeface="Noor_Lotus" panose="02000400000000000000" pitchFamily="2" charset="-78"/>
              </a:rPr>
              <a:t>مرحوم آخوند خراسانی</a:t>
            </a:r>
          </a:p>
          <a:p>
            <a:pPr marL="457200" indent="-457200" algn="just" rtl="1">
              <a:buFont typeface="+mj-lt"/>
              <a:buAutoNum type="arabicPeriod"/>
            </a:pPr>
            <a:r>
              <a:rPr lang="fa-IR" dirty="0" smtClean="0">
                <a:latin typeface="Noor_Lotus" panose="02000400000000000000" pitchFamily="2" charset="-78"/>
                <a:cs typeface="Noor_Lotus" panose="02000400000000000000" pitchFamily="2" charset="-78"/>
              </a:rPr>
              <a:t>مرحوم نائینی</a:t>
            </a:r>
          </a:p>
          <a:p>
            <a:pPr marL="457200" indent="-457200" algn="just" rtl="1">
              <a:buFont typeface="+mj-lt"/>
              <a:buAutoNum type="arabicPeriod"/>
            </a:pPr>
            <a:r>
              <a:rPr lang="fa-IR" dirty="0" smtClean="0">
                <a:latin typeface="Noor_Lotus" panose="02000400000000000000" pitchFamily="2" charset="-78"/>
                <a:cs typeface="Noor_Lotus" panose="02000400000000000000" pitchFamily="2" charset="-78"/>
              </a:rPr>
              <a:t>آقا ضیاء عراقی</a:t>
            </a:r>
          </a:p>
          <a:p>
            <a:pPr marL="457200" indent="-457200" algn="just" rtl="1">
              <a:buFont typeface="+mj-lt"/>
              <a:buAutoNum type="arabicPeriod"/>
            </a:pPr>
            <a:r>
              <a:rPr lang="fa-IR" dirty="0" smtClean="0">
                <a:latin typeface="Noor_Lotus" panose="02000400000000000000" pitchFamily="2" charset="-78"/>
                <a:cs typeface="Noor_Lotus" panose="02000400000000000000" pitchFamily="2" charset="-78"/>
              </a:rPr>
              <a:t>علامه طباطبائی</a:t>
            </a:r>
          </a:p>
          <a:p>
            <a:pPr marL="457200" indent="-457200" algn="just" rtl="1">
              <a:buFont typeface="+mj-lt"/>
              <a:buAutoNum type="arabicPeriod"/>
            </a:pPr>
            <a:r>
              <a:rPr lang="fa-IR" dirty="0" smtClean="0">
                <a:latin typeface="Noor_Lotus" panose="02000400000000000000" pitchFamily="2" charset="-78"/>
                <a:cs typeface="Noor_Lotus" panose="02000400000000000000" pitchFamily="2" charset="-78"/>
              </a:rPr>
              <a:t>علامه شعرانی</a:t>
            </a:r>
          </a:p>
          <a:p>
            <a:pPr marL="457200" indent="-457200" algn="ctr" rtl="1">
              <a:buFont typeface="+mj-lt"/>
              <a:buAutoNum type="arabicPeriod"/>
            </a:pPr>
            <a:endParaRPr lang="fa-IR" dirty="0" smtClean="0"/>
          </a:p>
        </p:txBody>
      </p:sp>
      <p:sp>
        <p:nvSpPr>
          <p:cNvPr id="28" name="Right Arrow Callout 27"/>
          <p:cNvSpPr/>
          <p:nvPr/>
        </p:nvSpPr>
        <p:spPr>
          <a:xfrm>
            <a:off x="1341884" y="3456620"/>
            <a:ext cx="4558099" cy="2996716"/>
          </a:xfrm>
          <a:prstGeom prst="rightArrowCallout">
            <a:avLst/>
          </a:prstGeom>
        </p:spPr>
        <p:style>
          <a:lnRef idx="1">
            <a:schemeClr val="accent2"/>
          </a:lnRef>
          <a:fillRef idx="2">
            <a:schemeClr val="accent2"/>
          </a:fillRef>
          <a:effectRef idx="1">
            <a:schemeClr val="accent2"/>
          </a:effectRef>
          <a:fontRef idx="minor">
            <a:schemeClr val="dk1"/>
          </a:fontRef>
        </p:style>
        <p:txBody>
          <a:bodyPr rtlCol="1" anchor="ctr"/>
          <a:lstStyle/>
          <a:p>
            <a:pPr marL="457200" indent="-457200" algn="just" rtl="1">
              <a:buFont typeface="+mj-lt"/>
              <a:buAutoNum type="arabicPeriod"/>
            </a:pPr>
            <a:endParaRPr lang="fa-IR" dirty="0" smtClean="0">
              <a:latin typeface="Noor_Lotus" panose="02000400000000000000" pitchFamily="2" charset="-78"/>
              <a:cs typeface="Noor_Lotus" panose="02000400000000000000" pitchFamily="2" charset="-78"/>
            </a:endParaRPr>
          </a:p>
          <a:p>
            <a:pPr marL="457200" indent="-457200" algn="just" rtl="1">
              <a:buFont typeface="+mj-lt"/>
              <a:buAutoNum type="arabicPeriod"/>
            </a:pPr>
            <a:r>
              <a:rPr lang="fa-IR" dirty="0" smtClean="0">
                <a:latin typeface="Noor_Lotus" panose="02000400000000000000" pitchFamily="2" charset="-78"/>
                <a:cs typeface="Noor_Lotus" panose="02000400000000000000" pitchFamily="2" charset="-78"/>
              </a:rPr>
              <a:t>آیت الله خوئی</a:t>
            </a:r>
          </a:p>
          <a:p>
            <a:pPr marL="457200" indent="-457200" algn="just" rtl="1">
              <a:buFont typeface="+mj-lt"/>
              <a:buAutoNum type="arabicPeriod"/>
            </a:pPr>
            <a:r>
              <a:rPr lang="fa-IR" dirty="0" smtClean="0">
                <a:latin typeface="Noor_Lotus" panose="02000400000000000000" pitchFamily="2" charset="-78"/>
                <a:cs typeface="Noor_Lotus" panose="02000400000000000000" pitchFamily="2" charset="-78"/>
              </a:rPr>
              <a:t>آیت الله معرفت</a:t>
            </a:r>
          </a:p>
          <a:p>
            <a:pPr marL="457200" indent="-457200" algn="just" rtl="1">
              <a:buFont typeface="+mj-lt"/>
              <a:buAutoNum type="arabicPeriod"/>
            </a:pPr>
            <a:r>
              <a:rPr lang="fa-IR" dirty="0" smtClean="0">
                <a:latin typeface="Noor_Lotus" panose="02000400000000000000" pitchFamily="2" charset="-78"/>
                <a:cs typeface="Noor_Lotus" panose="02000400000000000000" pitchFamily="2" charset="-78"/>
              </a:rPr>
              <a:t>آیت الله فاضل لنکرانی</a:t>
            </a:r>
          </a:p>
          <a:p>
            <a:pPr marL="457200" indent="-457200" algn="just" rtl="1">
              <a:buFont typeface="+mj-lt"/>
              <a:buAutoNum type="arabicPeriod"/>
            </a:pPr>
            <a:r>
              <a:rPr lang="fa-IR" dirty="0" smtClean="0">
                <a:latin typeface="Noor_Lotus" panose="02000400000000000000" pitchFamily="2" charset="-78"/>
                <a:cs typeface="Noor_Lotus" panose="02000400000000000000" pitchFamily="2" charset="-78"/>
              </a:rPr>
              <a:t>آیت الله مطهری</a:t>
            </a:r>
          </a:p>
          <a:p>
            <a:pPr marL="457200" indent="-457200" algn="just" rtl="1">
              <a:buFont typeface="+mj-lt"/>
              <a:buAutoNum type="arabicPeriod"/>
            </a:pPr>
            <a:r>
              <a:rPr lang="fa-IR" dirty="0" smtClean="0">
                <a:latin typeface="Noor_Lotus" panose="02000400000000000000" pitchFamily="2" charset="-78"/>
                <a:cs typeface="Noor_Lotus" panose="02000400000000000000" pitchFamily="2" charset="-78"/>
              </a:rPr>
              <a:t>آیت الله سبحانی</a:t>
            </a:r>
          </a:p>
          <a:p>
            <a:pPr marL="457200" indent="-457200" algn="just" rtl="1">
              <a:buFont typeface="+mj-lt"/>
              <a:buAutoNum type="arabicPeriod"/>
            </a:pPr>
            <a:endParaRPr lang="fa-IR" dirty="0" smtClean="0">
              <a:latin typeface="Noor_Lotus" panose="02000400000000000000" pitchFamily="2" charset="-78"/>
              <a:cs typeface="Noor_Lotus" panose="02000400000000000000" pitchFamily="2" charset="-78"/>
            </a:endParaRPr>
          </a:p>
          <a:p>
            <a:pPr marL="457200" indent="-457200" algn="ctr" rtl="1">
              <a:buFont typeface="+mj-lt"/>
              <a:buAutoNum type="arabicPeriod"/>
            </a:pPr>
            <a:endParaRPr lang="fa-IR" dirty="0" smtClean="0"/>
          </a:p>
        </p:txBody>
      </p:sp>
    </p:spTree>
    <p:extLst>
      <p:ext uri="{BB962C8B-B14F-4D97-AF65-F5344CB8AC3E}">
        <p14:creationId xmlns:p14="http://schemas.microsoft.com/office/powerpoint/2010/main" val="145954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dirty="0" smtClean="0"/>
          </a:p>
          <a:p>
            <a:pPr algn="just"/>
            <a:endParaRPr lang="fa-IR" dirty="0"/>
          </a:p>
          <a:p>
            <a:pPr algn="just"/>
            <a:r>
              <a:rPr lang="fa-IR" sz="3000" b="1" dirty="0" smtClean="0">
                <a:solidFill>
                  <a:srgbClr val="FF0000"/>
                </a:solidFill>
                <a:latin typeface="Noor_Lotus" panose="02000400000000000000" pitchFamily="2" charset="-78"/>
                <a:cs typeface="Noor_Lotus" panose="02000400000000000000" pitchFamily="2" charset="-78"/>
              </a:rPr>
              <a:t>این گروه حجیت </a:t>
            </a:r>
            <a:r>
              <a:rPr lang="fa-IR" sz="3000" b="1" dirty="0">
                <a:solidFill>
                  <a:srgbClr val="FF0000"/>
                </a:solidFill>
                <a:latin typeface="Noor_Lotus" panose="02000400000000000000" pitchFamily="2" charset="-78"/>
                <a:cs typeface="Noor_Lotus" panose="02000400000000000000" pitchFamily="2" charset="-78"/>
              </a:rPr>
              <a:t>خبر واحد را به آن جایی منحصر می دانند كه به مسائل فقهی مربوط بوده و دارای اثر شرعی باشد </a:t>
            </a:r>
            <a:r>
              <a:rPr lang="fa-IR" sz="3000" b="1" dirty="0" smtClean="0">
                <a:solidFill>
                  <a:srgbClr val="FF0000"/>
                </a:solidFill>
                <a:latin typeface="Noor_Lotus" panose="02000400000000000000" pitchFamily="2" charset="-78"/>
                <a:cs typeface="Noor_Lotus" panose="02000400000000000000" pitchFamily="2" charset="-78"/>
              </a:rPr>
              <a:t>.</a:t>
            </a:r>
          </a:p>
          <a:p>
            <a:pPr algn="just"/>
            <a:r>
              <a:rPr lang="fa-IR" sz="3000" b="1" dirty="0" smtClean="0">
                <a:solidFill>
                  <a:srgbClr val="FF0000"/>
                </a:solidFill>
                <a:latin typeface="Noor_Lotus" panose="02000400000000000000" pitchFamily="2" charset="-78"/>
                <a:cs typeface="Noor_Lotus" panose="02000400000000000000" pitchFamily="2" charset="-78"/>
              </a:rPr>
              <a:t>روایات </a:t>
            </a:r>
            <a:r>
              <a:rPr lang="fa-IR" sz="3000" b="1" dirty="0">
                <a:solidFill>
                  <a:srgbClr val="FF0000"/>
                </a:solidFill>
                <a:latin typeface="Noor_Lotus" panose="02000400000000000000" pitchFamily="2" charset="-78"/>
                <a:cs typeface="Noor_Lotus" panose="02000400000000000000" pitchFamily="2" charset="-78"/>
              </a:rPr>
              <a:t>تفسیری را حجّت ندانسته و غیرقابل اعتبار و استناد می دانند.</a:t>
            </a:r>
          </a:p>
        </p:txBody>
      </p:sp>
      <p:sp>
        <p:nvSpPr>
          <p:cNvPr id="5" name="Horizontal Scroll 4"/>
          <p:cNvSpPr/>
          <p:nvPr/>
        </p:nvSpPr>
        <p:spPr>
          <a:xfrm>
            <a:off x="2926060" y="404664"/>
            <a:ext cx="6696744" cy="158417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000" b="1" dirty="0">
                <a:latin typeface="Noor_Traffic" panose="02000400000000000000" pitchFamily="2" charset="-78"/>
                <a:cs typeface="Noor_Traffic" panose="02000400000000000000" pitchFamily="2" charset="-78"/>
              </a:rPr>
              <a:t>دیدگاه مخالفان حجّیت روایات تفسیری</a:t>
            </a:r>
          </a:p>
        </p:txBody>
      </p:sp>
    </p:spTree>
    <p:extLst>
      <p:ext uri="{BB962C8B-B14F-4D97-AF65-F5344CB8AC3E}">
        <p14:creationId xmlns:p14="http://schemas.microsoft.com/office/powerpoint/2010/main" val="20869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0</TotalTime>
  <Words>3028</Words>
  <Application>Microsoft Office PowerPoint</Application>
  <PresentationFormat>Custom</PresentationFormat>
  <Paragraphs>137</Paragraphs>
  <Slides>28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Century Gothic</vt:lpstr>
      <vt:lpstr>Noor_Lotus</vt:lpstr>
      <vt:lpstr>Noor_Mitra</vt:lpstr>
      <vt:lpstr>Noor_Titr</vt:lpstr>
      <vt:lpstr>Noor_Traffic</vt:lpstr>
      <vt:lpstr>NoorArabic</vt:lpstr>
      <vt:lpstr>Tahoma</vt:lpstr>
      <vt:lpstr>Traditional Arabic</vt:lpstr>
      <vt:lpstr>Books 16x9</vt:lpstr>
      <vt:lpstr>اعتبار و حجیّت روایات تفسیری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اعتبار و حجیّت روایات تفسیری</vt:lpstr>
      <vt:lpstr>اعتبار و كاربرد روایات تفسیری نويسنده: دکتر علی احمد ناصح ناشر: بوستان كتاب تعداد صفحات: 310 صفحه</vt:lpstr>
      <vt:lpstr>مقاله: روایات تفسیری شیعه، گونه شناسی و حجیت</vt:lpstr>
      <vt:lpstr>مقاله: دامنه حجیت احادیث تفسیری</vt:lpstr>
      <vt:lpstr>مقاله: پژوهشی در اعتبار احادیث تفسیری</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2015-08-28T03:14:12Z</dcterms:created>
  <dcterms:modified xsi:type="dcterms:W3CDTF">2015-08-28T15:00:54Z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