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2" r:id="rId2"/>
    <p:sldId id="273" r:id="rId3"/>
    <p:sldId id="271" r:id="rId4"/>
    <p:sldId id="274" r:id="rId5"/>
    <p:sldId id="257" r:id="rId6"/>
    <p:sldId id="258" r:id="rId7"/>
    <p:sldId id="261" r:id="rId8"/>
    <p:sldId id="259" r:id="rId9"/>
    <p:sldId id="260" r:id="rId10"/>
    <p:sldId id="262" r:id="rId11"/>
    <p:sldId id="263" r:id="rId12"/>
    <p:sldId id="265" r:id="rId13"/>
    <p:sldId id="264" r:id="rId14"/>
    <p:sldId id="266" r:id="rId15"/>
    <p:sldId id="267" r:id="rId16"/>
    <p:sldId id="268" r:id="rId17"/>
    <p:sldId id="269" r:id="rId18"/>
    <p:sldId id="270"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20E45E0-5643-4EBA-92D4-E49743FF389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0E45E0-5643-4EBA-92D4-E49743FF389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20E45E0-5643-4EBA-92D4-E49743FF389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0E45E0-5643-4EBA-92D4-E49743FF38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00CC962-66E3-4106-9638-94491280A517}" type="datetimeFigureOut">
              <a:rPr lang="en-US" smtClean="0"/>
              <a:pPr/>
              <a:t>11/23/2015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0E45E0-5643-4EBA-92D4-E49743FF389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00CC962-66E3-4106-9638-94491280A517}" type="datetimeFigureOut">
              <a:rPr lang="en-US" smtClean="0"/>
              <a:pPr/>
              <a:t>11/23/2015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20E45E0-5643-4EBA-92D4-E49743FF389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بنام خدا</a:t>
            </a:r>
            <a:endParaRPr lang="en-US" dirty="0">
              <a:cs typeface="B Titr" pitchFamily="2" charset="-78"/>
            </a:endParaRPr>
          </a:p>
        </p:txBody>
      </p:sp>
      <p:sp>
        <p:nvSpPr>
          <p:cNvPr id="3" name="Content Placeholder 2"/>
          <p:cNvSpPr>
            <a:spLocks noGrp="1"/>
          </p:cNvSpPr>
          <p:nvPr>
            <p:ph idx="1"/>
          </p:nvPr>
        </p:nvSpPr>
        <p:spPr>
          <a:xfrm>
            <a:off x="1435608" y="1600200"/>
            <a:ext cx="7498080" cy="4800600"/>
          </a:xfrm>
        </p:spPr>
        <p:txBody>
          <a:bodyPr/>
          <a:lstStyle/>
          <a:p>
            <a:pPr algn="ctr" rtl="1">
              <a:buNone/>
            </a:pPr>
            <a:r>
              <a:rPr lang="fa-IR" dirty="0" smtClean="0">
                <a:cs typeface="B Titr" pitchFamily="2" charset="-78"/>
              </a:rPr>
              <a:t>فرصت ها و چالشهای پیش روی صنعت داروخانه در کشور</a:t>
            </a:r>
          </a:p>
          <a:p>
            <a:pPr algn="ctr" rtl="1">
              <a:buNone/>
            </a:pPr>
            <a:endParaRPr lang="fa-IR" dirty="0" smtClean="0">
              <a:cs typeface="B Titr" pitchFamily="2" charset="-78"/>
            </a:endParaRPr>
          </a:p>
          <a:p>
            <a:pPr algn="ctr" rtl="1">
              <a:buNone/>
            </a:pPr>
            <a:endParaRPr lang="fa-IR" dirty="0" smtClean="0">
              <a:cs typeface="B Titr" pitchFamily="2" charset="-78"/>
            </a:endParaRPr>
          </a:p>
          <a:p>
            <a:pPr algn="ctr" rtl="1">
              <a:buNone/>
            </a:pPr>
            <a:r>
              <a:rPr lang="fa-IR" dirty="0" smtClean="0">
                <a:cs typeface="B Titr" pitchFamily="2" charset="-78"/>
              </a:rPr>
              <a:t>دکتر غلامحسین مهرعلیان</a:t>
            </a:r>
          </a:p>
          <a:p>
            <a:pPr algn="ctr" rtl="1">
              <a:buNone/>
            </a:pPr>
            <a:r>
              <a:rPr lang="fa-IR" sz="2400" dirty="0" smtClean="0">
                <a:cs typeface="B Titr" pitchFamily="2" charset="-78"/>
              </a:rPr>
              <a:t>گروه اقتصاد و مدیریت دارو</a:t>
            </a:r>
          </a:p>
          <a:p>
            <a:pPr algn="ctr" rtl="1">
              <a:buNone/>
            </a:pPr>
            <a:r>
              <a:rPr lang="fa-IR" sz="2400" dirty="0" smtClean="0">
                <a:cs typeface="B Titr" pitchFamily="2" charset="-78"/>
              </a:rPr>
              <a:t>دانشکده داروسازی</a:t>
            </a:r>
          </a:p>
          <a:p>
            <a:pPr algn="ctr" rtl="1">
              <a:buNone/>
            </a:pPr>
            <a:r>
              <a:rPr lang="fa-IR" sz="2400" dirty="0" smtClean="0">
                <a:cs typeface="B Titr" pitchFamily="2" charset="-78"/>
              </a:rPr>
              <a:t>1394</a:t>
            </a:r>
          </a:p>
          <a:p>
            <a:pPr algn="ctr" rtl="1">
              <a:buNone/>
            </a:pPr>
            <a:endParaRPr lang="en-US" dirty="0">
              <a:cs typeface="B Tit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noAutofit/>
          </a:bodyPr>
          <a:lstStyle/>
          <a:p>
            <a:pPr algn="r" rtl="1"/>
            <a:r>
              <a:rPr lang="fa-IR" sz="3200" dirty="0" smtClean="0">
                <a:cs typeface="B Titr" pitchFamily="2" charset="-78"/>
              </a:rPr>
              <a:t>پیام دوم:  چالش های پیش روی داروخانه ها در کشور </a:t>
            </a:r>
            <a:endParaRPr lang="en-US" sz="3200" dirty="0"/>
          </a:p>
        </p:txBody>
      </p:sp>
      <p:sp>
        <p:nvSpPr>
          <p:cNvPr id="3" name="Content Placeholder 2"/>
          <p:cNvSpPr>
            <a:spLocks noGrp="1"/>
          </p:cNvSpPr>
          <p:nvPr>
            <p:ph idx="1"/>
          </p:nvPr>
        </p:nvSpPr>
        <p:spPr>
          <a:xfrm>
            <a:off x="1435608" y="1295400"/>
            <a:ext cx="7498080" cy="5638800"/>
          </a:xfrm>
        </p:spPr>
        <p:txBody>
          <a:bodyPr>
            <a:normAutofit/>
          </a:bodyPr>
          <a:lstStyle/>
          <a:p>
            <a:pPr lvl="0" algn="r" rtl="1"/>
            <a:r>
              <a:rPr lang="fa-IR" dirty="0" smtClean="0">
                <a:cs typeface="B Koodak" pitchFamily="2" charset="-78"/>
              </a:rPr>
              <a:t>افزایش قیمت داروها (نه نوسان) – نیاز بیشتر سرمایه مالی و نقدینگی</a:t>
            </a:r>
            <a:endParaRPr lang="en-US" dirty="0" smtClean="0">
              <a:cs typeface="B Koodak" pitchFamily="2" charset="-78"/>
            </a:endParaRPr>
          </a:p>
          <a:p>
            <a:pPr lvl="0" algn="r" rtl="1"/>
            <a:r>
              <a:rPr lang="fa-IR" dirty="0" smtClean="0">
                <a:cs typeface="B Koodak" pitchFamily="2" charset="-78"/>
              </a:rPr>
              <a:t>حضور بیشتر داروهای با تکنولوژی بالا و کاهش قدرت تامین پایدار آنها</a:t>
            </a:r>
          </a:p>
          <a:p>
            <a:pPr algn="r" rtl="1"/>
            <a:r>
              <a:rPr lang="fa-IR" dirty="0" smtClean="0">
                <a:cs typeface="B Koodak" pitchFamily="2" charset="-78"/>
              </a:rPr>
              <a:t>افزایش زمان بازپرداخت صورتحساب داروخانه از طرف سازمان های بیمه گر</a:t>
            </a:r>
            <a:endParaRPr lang="en-US" dirty="0" smtClean="0">
              <a:cs typeface="B Koodak" pitchFamily="2" charset="-78"/>
            </a:endParaRPr>
          </a:p>
          <a:p>
            <a:pPr algn="r" rtl="1"/>
            <a:r>
              <a:rPr lang="fa-IR" dirty="0" smtClean="0">
                <a:cs typeface="B Koodak" pitchFamily="2" charset="-78"/>
              </a:rPr>
              <a:t>افزایش میزان کسورات مالی داروخانه ها </a:t>
            </a:r>
          </a:p>
          <a:p>
            <a:pPr algn="r" rtl="1"/>
            <a:r>
              <a:rPr lang="fa-IR" dirty="0" smtClean="0">
                <a:cs typeface="B Koodak" pitchFamily="2" charset="-78"/>
              </a:rPr>
              <a:t>تشدید نظارت از طرف معاونت ها و سازمان های بیمه گر</a:t>
            </a:r>
          </a:p>
          <a:p>
            <a:pPr algn="r" rtl="1"/>
            <a:endParaRPr lang="en-US" dirty="0" smtClean="0">
              <a:cs typeface="B Koodak" pitchFamily="2" charset="-78"/>
            </a:endParaRPr>
          </a:p>
          <a:p>
            <a:pPr lvl="0" algn="r" rtl="1"/>
            <a:endParaRPr lang="en-US" dirty="0" smtClean="0">
              <a:cs typeface="B Koodak" pitchFamily="2" charset="-78"/>
            </a:endParaRPr>
          </a:p>
          <a:p>
            <a:pPr algn="r" rtl="1"/>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pPr algn="r" rtl="1"/>
            <a:r>
              <a:rPr lang="fa-IR" sz="4400" dirty="0" smtClean="0">
                <a:cs typeface="B Titr" pitchFamily="2" charset="-78"/>
              </a:rPr>
              <a:t>پیام دوم- چالشها</a:t>
            </a:r>
            <a:endParaRPr lang="en-US" dirty="0"/>
          </a:p>
        </p:txBody>
      </p:sp>
      <p:sp>
        <p:nvSpPr>
          <p:cNvPr id="3" name="Content Placeholder 2"/>
          <p:cNvSpPr>
            <a:spLocks noGrp="1"/>
          </p:cNvSpPr>
          <p:nvPr>
            <p:ph idx="1"/>
          </p:nvPr>
        </p:nvSpPr>
        <p:spPr>
          <a:xfrm>
            <a:off x="1435608" y="1066800"/>
            <a:ext cx="7498080" cy="5334000"/>
          </a:xfrm>
        </p:spPr>
        <p:txBody>
          <a:bodyPr>
            <a:noAutofit/>
          </a:bodyPr>
          <a:lstStyle/>
          <a:p>
            <a:pPr algn="r" rtl="1"/>
            <a:r>
              <a:rPr lang="fa-IR" dirty="0" smtClean="0">
                <a:cs typeface="B Koodak" pitchFamily="2" charset="-78"/>
              </a:rPr>
              <a:t>افزایش تعداد شرکتهای توزیع دارو</a:t>
            </a:r>
          </a:p>
          <a:p>
            <a:pPr algn="r" rtl="1"/>
            <a:r>
              <a:rPr lang="fa-IR" dirty="0" smtClean="0">
                <a:cs typeface="B Koodak" pitchFamily="2" charset="-78"/>
              </a:rPr>
              <a:t>انباشت بالای دارو در داروخانه</a:t>
            </a:r>
          </a:p>
          <a:p>
            <a:pPr algn="r" rtl="1"/>
            <a:r>
              <a:rPr lang="fa-IR" dirty="0" smtClean="0">
                <a:cs typeface="B Koodak" pitchFamily="2" charset="-78"/>
              </a:rPr>
              <a:t>افزایش روزافزون فارغ التحصیلان متقاضی تاسیس داروخانه</a:t>
            </a:r>
          </a:p>
          <a:p>
            <a:pPr algn="r" rtl="1"/>
            <a:endParaRPr lang="fa-IR" dirty="0" smtClean="0">
              <a:cs typeface="B Koodak" pitchFamily="2" charset="-78"/>
            </a:endParaRPr>
          </a:p>
          <a:p>
            <a:pPr lvl="0" algn="r" rtl="1"/>
            <a:r>
              <a:rPr lang="fa-IR" dirty="0" smtClean="0">
                <a:cs typeface="B Koodak" pitchFamily="2" charset="-78"/>
              </a:rPr>
              <a:t>افزایش سطح توقعات پرسنل داروساز</a:t>
            </a:r>
          </a:p>
          <a:p>
            <a:pPr algn="r" rtl="1"/>
            <a:r>
              <a:rPr lang="fa-IR" dirty="0" smtClean="0">
                <a:cs typeface="B Koodak" pitchFamily="2" charset="-78"/>
              </a:rPr>
              <a:t>پیچیده شدن مدیریت منابع انسانی داروخانه ها</a:t>
            </a:r>
          </a:p>
          <a:p>
            <a:pPr lvl="0" algn="r" rtl="1"/>
            <a:r>
              <a:rPr lang="fa-IR" dirty="0" smtClean="0">
                <a:cs typeface="B Koodak" pitchFamily="2" charset="-78"/>
              </a:rPr>
              <a:t>پیچیدگی نظام مالیات</a:t>
            </a:r>
            <a:endParaRPr lang="en-US" dirty="0" smtClean="0">
              <a:cs typeface="B Koodak" pitchFamily="2" charset="-78"/>
            </a:endParaRPr>
          </a:p>
          <a:p>
            <a:pPr lvl="0" algn="r" rtl="1"/>
            <a:r>
              <a:rPr lang="fa-IR" dirty="0" smtClean="0">
                <a:cs typeface="B Koodak" pitchFamily="2" charset="-78"/>
              </a:rPr>
              <a:t>تشدید قوانین بیمه اجتماعی و قانون کار</a:t>
            </a:r>
          </a:p>
          <a:p>
            <a:pPr lvl="0" algn="r" rtl="1"/>
            <a:endParaRPr lang="en-US" dirty="0" smtClean="0">
              <a:cs typeface="B Koodak" pitchFamily="2" charset="-78"/>
            </a:endParaRPr>
          </a:p>
          <a:p>
            <a:pPr algn="r" rtl="1"/>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pPr algn="r" rtl="1"/>
            <a:r>
              <a:rPr lang="fa-IR" sz="4000" dirty="0" smtClean="0">
                <a:cs typeface="B Titr" pitchFamily="2" charset="-78"/>
              </a:rPr>
              <a:t>پیام دوم- چالشها</a:t>
            </a:r>
            <a:endParaRPr lang="en-US" dirty="0"/>
          </a:p>
        </p:txBody>
      </p:sp>
      <p:sp>
        <p:nvSpPr>
          <p:cNvPr id="3" name="Content Placeholder 2"/>
          <p:cNvSpPr>
            <a:spLocks noGrp="1"/>
          </p:cNvSpPr>
          <p:nvPr>
            <p:ph idx="1"/>
          </p:nvPr>
        </p:nvSpPr>
        <p:spPr>
          <a:xfrm>
            <a:off x="1435608" y="1066800"/>
            <a:ext cx="7498080" cy="5486400"/>
          </a:xfrm>
        </p:spPr>
        <p:txBody>
          <a:bodyPr/>
          <a:lstStyle/>
          <a:p>
            <a:pPr lvl="0" algn="r" rtl="1"/>
            <a:r>
              <a:rPr lang="fa-IR" dirty="0" smtClean="0">
                <a:cs typeface="B Lotus" pitchFamily="2" charset="-78"/>
              </a:rPr>
              <a:t>وجود موانع جهت ارایه مراقبت های دارویی در داروخانه ها</a:t>
            </a:r>
          </a:p>
          <a:p>
            <a:pPr algn="r" rtl="1"/>
            <a:endParaRPr lang="en-US" dirty="0"/>
          </a:p>
        </p:txBody>
      </p:sp>
      <p:pic>
        <p:nvPicPr>
          <p:cNvPr id="1026" name="Picture 2"/>
          <p:cNvPicPr>
            <a:picLocks noChangeAspect="1" noChangeArrowheads="1"/>
          </p:cNvPicPr>
          <p:nvPr/>
        </p:nvPicPr>
        <p:blipFill>
          <a:blip r:embed="rId2" cstate="print"/>
          <a:srcRect l="25769" t="22917" r="42606" b="31250"/>
          <a:stretch>
            <a:fillRect/>
          </a:stretch>
        </p:blipFill>
        <p:spPr bwMode="auto">
          <a:xfrm>
            <a:off x="2057400" y="2057400"/>
            <a:ext cx="6019800"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lstStyle/>
          <a:p>
            <a:pPr algn="r" rtl="1"/>
            <a:r>
              <a:rPr lang="fa-IR" sz="4000" dirty="0" smtClean="0">
                <a:cs typeface="B Titr" pitchFamily="2" charset="-78"/>
              </a:rPr>
              <a:t>پیام دوم- چالشها</a:t>
            </a:r>
            <a:endParaRPr lang="en-US" dirty="0">
              <a:cs typeface="B Titr" pitchFamily="2" charset="-78"/>
            </a:endParaRPr>
          </a:p>
        </p:txBody>
      </p:sp>
      <p:sp>
        <p:nvSpPr>
          <p:cNvPr id="3" name="Content Placeholder 2"/>
          <p:cNvSpPr>
            <a:spLocks noGrp="1"/>
          </p:cNvSpPr>
          <p:nvPr>
            <p:ph idx="1"/>
          </p:nvPr>
        </p:nvSpPr>
        <p:spPr>
          <a:xfrm>
            <a:off x="1219200" y="1143000"/>
            <a:ext cx="7498080" cy="5410200"/>
          </a:xfrm>
        </p:spPr>
        <p:txBody>
          <a:bodyPr>
            <a:normAutofit lnSpcReduction="10000"/>
          </a:bodyPr>
          <a:lstStyle/>
          <a:p>
            <a:pPr algn="r" rtl="1"/>
            <a:r>
              <a:rPr lang="fa-IR" dirty="0" smtClean="0">
                <a:cs typeface="B Koodak" pitchFamily="2" charset="-78"/>
              </a:rPr>
              <a:t>رضایت نسبتا ضعیف مشتریان از خدمات داروخانه ها</a:t>
            </a:r>
          </a:p>
          <a:p>
            <a:pPr lvl="0" algn="r" rtl="1"/>
            <a:r>
              <a:rPr lang="fa-IR" dirty="0" smtClean="0">
                <a:cs typeface="B Koodak" pitchFamily="2" charset="-78"/>
              </a:rPr>
              <a:t>ضعف اعتماد پزشکان به داروسازان( جایگزینی داروها)</a:t>
            </a:r>
          </a:p>
          <a:p>
            <a:pPr lvl="0" algn="r" rtl="1"/>
            <a:r>
              <a:rPr lang="fa-IR" dirty="0" smtClean="0">
                <a:cs typeface="B Koodak" pitchFamily="2" charset="-78"/>
              </a:rPr>
              <a:t>ضعف دانش داروسازان در مهارت های مدیریتی</a:t>
            </a:r>
          </a:p>
          <a:p>
            <a:pPr algn="r" rtl="1"/>
            <a:r>
              <a:rPr lang="fa-IR" dirty="0" smtClean="0">
                <a:cs typeface="B Koodak" pitchFamily="2" charset="-78"/>
              </a:rPr>
              <a:t>فقدان فضای رقابتی میان داروخانه ها </a:t>
            </a:r>
          </a:p>
          <a:p>
            <a:pPr algn="r" rtl="1"/>
            <a:r>
              <a:rPr lang="fa-IR" dirty="0" smtClean="0">
                <a:cs typeface="B Koodak" pitchFamily="2" charset="-78"/>
              </a:rPr>
              <a:t>فقدان نظام ارزیابی جامع عملکرد داروخانه ها</a:t>
            </a:r>
          </a:p>
          <a:p>
            <a:pPr algn="r" rtl="1"/>
            <a:r>
              <a:rPr lang="fa-IR" dirty="0" smtClean="0">
                <a:cs typeface="B Koodak" pitchFamily="2" charset="-78"/>
              </a:rPr>
              <a:t>رشد کمی تعداد داروخانه های آموزشی </a:t>
            </a:r>
          </a:p>
          <a:p>
            <a:pPr algn="r" rtl="1"/>
            <a:r>
              <a:rPr lang="fa-IR" dirty="0" smtClean="0">
                <a:cs typeface="B Koodak" pitchFamily="2" charset="-78"/>
              </a:rPr>
              <a:t>رشد سالیانه فروش داروخانه های دولتی</a:t>
            </a:r>
          </a:p>
          <a:p>
            <a:pPr algn="r" rtl="1"/>
            <a:r>
              <a:rPr lang="fa-IR" dirty="0" smtClean="0">
                <a:cs typeface="B Koodak" pitchFamily="2" charset="-78"/>
              </a:rPr>
              <a:t>طرح تحول سلامت و کلینیک های وِیژه</a:t>
            </a:r>
          </a:p>
          <a:p>
            <a:pPr algn="r" rtl="1"/>
            <a:endParaRPr lang="en-US" dirty="0" smtClean="0">
              <a:cs typeface="B Koodak" pitchFamily="2" charset="-78"/>
            </a:endParaRPr>
          </a:p>
          <a:p>
            <a:pPr lvl="0" algn="r" rtl="1"/>
            <a:endParaRPr lang="fa-IR" dirty="0" smtClean="0">
              <a:cs typeface="B Koodak" pitchFamily="2" charset="-78"/>
            </a:endParaRPr>
          </a:p>
          <a:p>
            <a:pPr lvl="0" algn="r" rtl="1">
              <a:buNone/>
            </a:pPr>
            <a:endParaRPr lang="en-US" dirty="0" smtClean="0">
              <a:cs typeface="B Koodak" pitchFamily="2" charset="-78"/>
            </a:endParaRPr>
          </a:p>
          <a:p>
            <a:pPr algn="r" rtl="1"/>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پیام سوم: راه کار های پیشنهادی</a:t>
            </a:r>
            <a:endParaRPr lang="en-US" dirty="0">
              <a:cs typeface="B Titr" pitchFamily="2" charset="-78"/>
            </a:endParaRPr>
          </a:p>
        </p:txBody>
      </p:sp>
      <p:sp>
        <p:nvSpPr>
          <p:cNvPr id="3" name="Content Placeholder 2"/>
          <p:cNvSpPr>
            <a:spLocks noGrp="1"/>
          </p:cNvSpPr>
          <p:nvPr>
            <p:ph idx="1"/>
          </p:nvPr>
        </p:nvSpPr>
        <p:spPr/>
        <p:txBody>
          <a:bodyPr>
            <a:normAutofit fontScale="92500"/>
          </a:bodyPr>
          <a:lstStyle/>
          <a:p>
            <a:pPr algn="just" rtl="1"/>
            <a:r>
              <a:rPr lang="fa-IR" sz="3600" b="1" dirty="0" smtClean="0">
                <a:cs typeface="B Koodak" pitchFamily="2" charset="-78"/>
              </a:rPr>
              <a:t>از جنبه مالی- اقتصادی:</a:t>
            </a:r>
          </a:p>
          <a:p>
            <a:pPr algn="just" rtl="1"/>
            <a:r>
              <a:rPr lang="fa-IR" b="1" i="1" dirty="0" smtClean="0">
                <a:cs typeface="B Lotus" pitchFamily="2" charset="-78"/>
              </a:rPr>
              <a:t>قدرت خرید و ریسک پذیری داروخانه ها باید افزایش یابد</a:t>
            </a:r>
            <a:r>
              <a:rPr lang="fa-IR" dirty="0" smtClean="0">
                <a:cs typeface="B Lotus" pitchFamily="2" charset="-78"/>
              </a:rPr>
              <a:t>: از اینرو ائتلاف داروخانه ها بعنوان یک راه حل، البته در شکل و الگوی بومی میتواند </a:t>
            </a:r>
            <a:r>
              <a:rPr lang="fa-IR" b="1" i="1" dirty="0" smtClean="0">
                <a:cs typeface="B Lotus" pitchFamily="2" charset="-78"/>
              </a:rPr>
              <a:t>قدرت رقابت </a:t>
            </a:r>
            <a:r>
              <a:rPr lang="fa-IR" dirty="0" smtClean="0">
                <a:cs typeface="B Lotus" pitchFamily="2" charset="-78"/>
              </a:rPr>
              <a:t>و </a:t>
            </a:r>
            <a:r>
              <a:rPr lang="fa-IR" b="1" i="1" dirty="0" smtClean="0">
                <a:cs typeface="B Lotus" pitchFamily="2" charset="-78"/>
              </a:rPr>
              <a:t>چانه زنی </a:t>
            </a:r>
            <a:r>
              <a:rPr lang="fa-IR" dirty="0" smtClean="0">
                <a:cs typeface="B Lotus" pitchFamily="2" charset="-78"/>
              </a:rPr>
              <a:t>داروخانه را در </a:t>
            </a:r>
            <a:r>
              <a:rPr lang="fa-IR" b="1" i="1" dirty="0" smtClean="0">
                <a:cs typeface="B Lotus" pitchFamily="2" charset="-78"/>
              </a:rPr>
              <a:t>دراز مدت </a:t>
            </a:r>
            <a:r>
              <a:rPr lang="fa-IR" dirty="0" smtClean="0">
                <a:cs typeface="B Lotus" pitchFamily="2" charset="-78"/>
              </a:rPr>
              <a:t>شدیدا افزایش دهد..</a:t>
            </a:r>
          </a:p>
          <a:p>
            <a:pPr algn="just" rtl="1"/>
            <a:endParaRPr lang="fa-IR" dirty="0" smtClean="0">
              <a:cs typeface="B Lotus" pitchFamily="2" charset="-78"/>
            </a:endParaRPr>
          </a:p>
          <a:p>
            <a:pPr algn="just" rtl="1"/>
            <a:r>
              <a:rPr lang="fa-IR" b="1" i="1" dirty="0" smtClean="0">
                <a:cs typeface="B Lotus" pitchFamily="2" charset="-78"/>
              </a:rPr>
              <a:t>هزینه ها باید کاهش یابد</a:t>
            </a:r>
            <a:r>
              <a:rPr lang="fa-IR" dirty="0" smtClean="0">
                <a:cs typeface="B Lotus" pitchFamily="2" charset="-78"/>
              </a:rPr>
              <a:t>: نظام مکانیزاسیون در بستر </a:t>
            </a:r>
            <a:r>
              <a:rPr lang="en-US" dirty="0" smtClean="0">
                <a:cs typeface="B Lotus" pitchFamily="2" charset="-78"/>
              </a:rPr>
              <a:t>IT</a:t>
            </a:r>
          </a:p>
          <a:p>
            <a:pPr algn="just" rtl="1"/>
            <a:r>
              <a:rPr lang="fa-IR" dirty="0" smtClean="0">
                <a:cs typeface="B Lotus" pitchFamily="2" charset="-78"/>
              </a:rPr>
              <a:t>(کاهش کسورات، خطا های دارویی و دارو های تاریخ گذشته)</a:t>
            </a:r>
            <a:endParaRPr lang="en-US" dirty="0" smtClean="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lstStyle/>
          <a:p>
            <a:pPr algn="r" rtl="1"/>
            <a:r>
              <a:rPr lang="fa-IR" dirty="0" smtClean="0">
                <a:cs typeface="B Titr" pitchFamily="2" charset="-78"/>
              </a:rPr>
              <a:t>پیام سوم: راه کار های پیشنهادی</a:t>
            </a:r>
            <a:endParaRPr lang="en-US" dirty="0"/>
          </a:p>
        </p:txBody>
      </p:sp>
      <p:sp>
        <p:nvSpPr>
          <p:cNvPr id="3" name="Content Placeholder 2"/>
          <p:cNvSpPr>
            <a:spLocks noGrp="1"/>
          </p:cNvSpPr>
          <p:nvPr>
            <p:ph idx="1"/>
          </p:nvPr>
        </p:nvSpPr>
        <p:spPr/>
        <p:txBody>
          <a:bodyPr/>
          <a:lstStyle/>
          <a:p>
            <a:pPr algn="r" rtl="1"/>
            <a:r>
              <a:rPr lang="fa-IR" dirty="0" smtClean="0">
                <a:cs typeface="B Koodak" pitchFamily="2" charset="-78"/>
              </a:rPr>
              <a:t>تامین مالی مناسب: </a:t>
            </a:r>
            <a:r>
              <a:rPr lang="fa-IR" dirty="0" smtClean="0">
                <a:cs typeface="B Lotus" pitchFamily="2" charset="-78"/>
              </a:rPr>
              <a:t>تشکیل صندوق مالی داروسازان با کمترین نرخ بهره   </a:t>
            </a:r>
          </a:p>
          <a:p>
            <a:pPr algn="r" rtl="1">
              <a:buNone/>
            </a:pPr>
            <a:endParaRPr lang="en-US" dirty="0" smtClean="0">
              <a:cs typeface="B Lotus" pitchFamily="2" charset="-78"/>
            </a:endParaRPr>
          </a:p>
          <a:p>
            <a:pPr algn="r" rtl="1"/>
            <a:r>
              <a:rPr lang="fa-IR" dirty="0" smtClean="0">
                <a:cs typeface="B Koodak" pitchFamily="2" charset="-78"/>
              </a:rPr>
              <a:t>خرید با بازپرداخت طولانی مدت بجای جایزه جنسی: </a:t>
            </a:r>
            <a:r>
              <a:rPr lang="fa-IR" dirty="0" smtClean="0">
                <a:cs typeface="B Lotus" pitchFamily="2" charset="-78"/>
              </a:rPr>
              <a:t>نقدینگی بالا        تامین دارو و دسترسی بهتر</a:t>
            </a:r>
          </a:p>
          <a:p>
            <a:pPr algn="r" rtl="1">
              <a:buNone/>
            </a:pPr>
            <a:endParaRPr lang="fa-IR" dirty="0" smtClean="0">
              <a:cs typeface="B Lotus" pitchFamily="2" charset="-78"/>
            </a:endParaRPr>
          </a:p>
          <a:p>
            <a:pPr algn="r" rtl="1"/>
            <a:r>
              <a:rPr lang="fa-IR" dirty="0" smtClean="0">
                <a:cs typeface="B Koodak" pitchFamily="2" charset="-78"/>
              </a:rPr>
              <a:t>کیفی سازی منابع انسانی در برابر کمیت آنها</a:t>
            </a:r>
            <a:endParaRPr lang="en-US" dirty="0" smtClean="0">
              <a:cs typeface="B Koodak" pitchFamily="2" charset="-78"/>
            </a:endParaRPr>
          </a:p>
          <a:p>
            <a:pPr algn="r" rtl="1"/>
            <a:endParaRPr lang="en-US" dirty="0">
              <a:cs typeface="B Lotus" pitchFamily="2" charset="-78"/>
            </a:endParaRPr>
          </a:p>
        </p:txBody>
      </p:sp>
      <p:sp>
        <p:nvSpPr>
          <p:cNvPr id="4" name="Left Arrow 3"/>
          <p:cNvSpPr/>
          <p:nvPr/>
        </p:nvSpPr>
        <p:spPr>
          <a:xfrm>
            <a:off x="5410200" y="3581400"/>
            <a:ext cx="38100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پیام سوم: راه کار های پیشنهادی</a:t>
            </a:r>
            <a:endParaRPr lang="en-US" dirty="0"/>
          </a:p>
        </p:txBody>
      </p:sp>
      <p:sp>
        <p:nvSpPr>
          <p:cNvPr id="3" name="Content Placeholder 2"/>
          <p:cNvSpPr>
            <a:spLocks noGrp="1"/>
          </p:cNvSpPr>
          <p:nvPr>
            <p:ph idx="1"/>
          </p:nvPr>
        </p:nvSpPr>
        <p:spPr/>
        <p:txBody>
          <a:bodyPr>
            <a:normAutofit lnSpcReduction="10000"/>
          </a:bodyPr>
          <a:lstStyle/>
          <a:p>
            <a:pPr algn="just" rtl="1"/>
            <a:r>
              <a:rPr lang="fa-IR" b="1" dirty="0" smtClean="0">
                <a:cs typeface="B Lotus" pitchFamily="2" charset="-78"/>
              </a:rPr>
              <a:t>از جنبه اجتماعی- محیطی:</a:t>
            </a:r>
          </a:p>
          <a:p>
            <a:pPr algn="just" rtl="1"/>
            <a:r>
              <a:rPr lang="fa-IR" dirty="0" smtClean="0">
                <a:cs typeface="B Lotus" pitchFamily="2" charset="-78"/>
              </a:rPr>
              <a:t>حضور منظم و فعال داروسازان در محل داروخانه</a:t>
            </a:r>
          </a:p>
          <a:p>
            <a:pPr algn="just" rtl="1"/>
            <a:r>
              <a:rPr lang="fa-IR" dirty="0" smtClean="0">
                <a:cs typeface="B Lotus" pitchFamily="2" charset="-78"/>
              </a:rPr>
              <a:t>رعایت اخلاق حرفه ای و توجه جدی به سلامت جامعه در برابر سود آوری داروخانه</a:t>
            </a:r>
          </a:p>
          <a:p>
            <a:pPr algn="just" rtl="1"/>
            <a:r>
              <a:rPr lang="fa-IR" dirty="0" smtClean="0">
                <a:cs typeface="B Lotus" pitchFamily="2" charset="-78"/>
              </a:rPr>
              <a:t>فراهم آوردن بستری مناسب جهت ارایه خدمات دارویی مناسب</a:t>
            </a:r>
          </a:p>
          <a:p>
            <a:pPr algn="just" rtl="1"/>
            <a:r>
              <a:rPr lang="fa-IR" dirty="0" smtClean="0">
                <a:cs typeface="B Lotus" pitchFamily="2" charset="-78"/>
              </a:rPr>
              <a:t>ارتقائ کمی و کیفی امکانات فیزیکی داروخانه</a:t>
            </a:r>
          </a:p>
          <a:p>
            <a:pPr algn="just" rtl="1"/>
            <a:r>
              <a:rPr lang="fa-IR" dirty="0" smtClean="0">
                <a:cs typeface="B Lotus" pitchFamily="2" charset="-78"/>
              </a:rPr>
              <a:t>رعایت حقوق منابع مالی مشتریان و ارائه خدمات مناسب در این راستا: کمترین هزینه- بیشترین خدمت</a:t>
            </a:r>
            <a:endParaRPr lang="en-US" dirty="0">
              <a:cs typeface="B Lotu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پیام سوم: راه کار های پیشنهادی</a:t>
            </a:r>
            <a:endParaRPr lang="en-US" dirty="0"/>
          </a:p>
        </p:txBody>
      </p:sp>
      <p:sp>
        <p:nvSpPr>
          <p:cNvPr id="3" name="Content Placeholder 2"/>
          <p:cNvSpPr>
            <a:spLocks noGrp="1"/>
          </p:cNvSpPr>
          <p:nvPr>
            <p:ph idx="1"/>
          </p:nvPr>
        </p:nvSpPr>
        <p:spPr/>
        <p:txBody>
          <a:bodyPr/>
          <a:lstStyle/>
          <a:p>
            <a:pPr algn="r" rtl="1"/>
            <a:r>
              <a:rPr lang="fa-IR" b="1" dirty="0" smtClean="0">
                <a:cs typeface="B Lotus" pitchFamily="2" charset="-78"/>
              </a:rPr>
              <a:t>از جنبه اجتماعی- محیطی:</a:t>
            </a:r>
          </a:p>
          <a:p>
            <a:pPr algn="r" rtl="1"/>
            <a:r>
              <a:rPr lang="fa-IR" b="1" dirty="0" smtClean="0">
                <a:cs typeface="B Lotus" pitchFamily="2" charset="-78"/>
              </a:rPr>
              <a:t>کمک به شکل گیری زنجیره تامین سالم: </a:t>
            </a:r>
            <a:r>
              <a:rPr lang="fa-IR" dirty="0" smtClean="0">
                <a:cs typeface="B Lotus" pitchFamily="2" charset="-78"/>
              </a:rPr>
              <a:t>دقت بالا در تهیه و توزیع فراورده های با اصالت</a:t>
            </a:r>
          </a:p>
          <a:p>
            <a:pPr algn="r" rtl="1"/>
            <a:r>
              <a:rPr lang="fa-IR" b="1" dirty="0" smtClean="0">
                <a:cs typeface="B Lotus" pitchFamily="2" charset="-78"/>
              </a:rPr>
              <a:t>کمک و مشارکت در فعا لیت های انسان دوستانه مرتیط با حوزه سلامت</a:t>
            </a:r>
          </a:p>
          <a:p>
            <a:pPr algn="r" rtl="1"/>
            <a:r>
              <a:rPr lang="fa-IR" b="1" dirty="0" smtClean="0">
                <a:cs typeface="B Lotus" pitchFamily="2" charset="-78"/>
              </a:rPr>
              <a:t>کمک به شکل گیری رقابت سالم</a:t>
            </a:r>
          </a:p>
          <a:p>
            <a:pPr algn="r"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پیام سوم: راه کار های پیشنهادی</a:t>
            </a:r>
            <a:endParaRPr lang="en-US" dirty="0"/>
          </a:p>
        </p:txBody>
      </p:sp>
      <p:sp>
        <p:nvSpPr>
          <p:cNvPr id="3" name="Content Placeholder 2"/>
          <p:cNvSpPr>
            <a:spLocks noGrp="1"/>
          </p:cNvSpPr>
          <p:nvPr>
            <p:ph idx="1"/>
          </p:nvPr>
        </p:nvSpPr>
        <p:spPr/>
        <p:txBody>
          <a:bodyPr/>
          <a:lstStyle/>
          <a:p>
            <a:pPr algn="r" rtl="1"/>
            <a:r>
              <a:rPr lang="fa-IR" b="1" dirty="0" smtClean="0">
                <a:cs typeface="B Koodak" pitchFamily="2" charset="-78"/>
              </a:rPr>
              <a:t>از جنبه رهبری و مدیریتی:</a:t>
            </a:r>
          </a:p>
          <a:p>
            <a:pPr algn="r" rtl="1"/>
            <a:r>
              <a:rPr lang="fa-IR" b="1" dirty="0" smtClean="0">
                <a:cs typeface="B Koodak" pitchFamily="2" charset="-78"/>
              </a:rPr>
              <a:t>آموزش مهارت های رهبری و مدیریتی:</a:t>
            </a:r>
            <a:r>
              <a:rPr lang="fa-IR" dirty="0" smtClean="0">
                <a:cs typeface="B Koodak" pitchFamily="2" charset="-78"/>
              </a:rPr>
              <a:t> </a:t>
            </a:r>
            <a:r>
              <a:rPr lang="fa-IR" b="1" dirty="0" smtClean="0">
                <a:cs typeface="B Koodak" pitchFamily="2" charset="-78"/>
              </a:rPr>
              <a:t>حسابداری، مالی، منابع انسانی، بازاریابی و ارتباطات</a:t>
            </a:r>
          </a:p>
          <a:p>
            <a:pPr algn="r" rtl="1"/>
            <a:r>
              <a:rPr lang="fa-IR" b="1" dirty="0" smtClean="0">
                <a:cs typeface="B Koodak" pitchFamily="2" charset="-78"/>
              </a:rPr>
              <a:t>آموزش حرفه ای مراقبت دارویی</a:t>
            </a:r>
          </a:p>
          <a:p>
            <a:pPr algn="r" rtl="1"/>
            <a:r>
              <a:rPr lang="fa-IR" b="1" dirty="0" smtClean="0">
                <a:cs typeface="B Koodak" pitchFamily="2" charset="-78"/>
              </a:rPr>
              <a:t>مدیرت روابط با سایر حرف پزشکی بویژه پزشکان بر اساس اصل ”درک متقابل“</a:t>
            </a:r>
          </a:p>
          <a:p>
            <a:pPr algn="r" rtl="1"/>
            <a:r>
              <a:rPr lang="fa-IR" b="1" dirty="0" smtClean="0">
                <a:cs typeface="B Koodak" pitchFamily="2" charset="-78"/>
              </a:rPr>
              <a:t>سفارش آنلاین در برابر مراجعه حضوری نمایندگان فروش</a:t>
            </a:r>
          </a:p>
          <a:p>
            <a:pPr algn="r" rtl="1"/>
            <a:endParaRPr lang="fa-IR" b="1" dirty="0" smtClean="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جمعبندی</a:t>
            </a:r>
            <a:endParaRPr lang="en-US" dirty="0">
              <a:cs typeface="B Titr" pitchFamily="2" charset="-78"/>
            </a:endParaRPr>
          </a:p>
        </p:txBody>
      </p:sp>
      <p:sp>
        <p:nvSpPr>
          <p:cNvPr id="3" name="Content Placeholder 2"/>
          <p:cNvSpPr>
            <a:spLocks noGrp="1"/>
          </p:cNvSpPr>
          <p:nvPr>
            <p:ph idx="1"/>
          </p:nvPr>
        </p:nvSpPr>
        <p:spPr/>
        <p:txBody>
          <a:bodyPr/>
          <a:lstStyle/>
          <a:p>
            <a:pPr algn="r" rtl="1"/>
            <a:r>
              <a:rPr lang="fa-IR" dirty="0" smtClean="0"/>
              <a:t> </a:t>
            </a:r>
            <a:r>
              <a:rPr lang="fa-IR" dirty="0" smtClean="0">
                <a:cs typeface="B Koodak" pitchFamily="2" charset="-78"/>
              </a:rPr>
              <a:t>جهت بهبود کسب و کار داروخانه ها:</a:t>
            </a:r>
          </a:p>
          <a:p>
            <a:pPr algn="r" rtl="1"/>
            <a:r>
              <a:rPr lang="fa-IR" dirty="0" smtClean="0">
                <a:cs typeface="B Lotus" pitchFamily="2" charset="-78"/>
              </a:rPr>
              <a:t>افزایش توانمندی های مدیریتی داروسازان</a:t>
            </a:r>
          </a:p>
          <a:p>
            <a:pPr algn="r" rtl="1"/>
            <a:r>
              <a:rPr lang="fa-IR" dirty="0" smtClean="0">
                <a:cs typeface="B Lotus" pitchFamily="2" charset="-78"/>
              </a:rPr>
              <a:t>اتحاد بیشتر داروسازان در جهت شکل گیری ساختار سازمانی جهت تقویت قدرت خرید و چانه زنی</a:t>
            </a:r>
          </a:p>
          <a:p>
            <a:pPr algn="r" rtl="1"/>
            <a:r>
              <a:rPr lang="fa-IR" dirty="0" smtClean="0">
                <a:cs typeface="B Lotus" pitchFamily="2" charset="-78"/>
              </a:rPr>
              <a:t>استفاده از زیر ساخت </a:t>
            </a:r>
            <a:r>
              <a:rPr lang="en-US" dirty="0" smtClean="0">
                <a:cs typeface="B Lotus" pitchFamily="2" charset="-78"/>
              </a:rPr>
              <a:t>IT</a:t>
            </a:r>
            <a:r>
              <a:rPr lang="fa-IR" dirty="0" smtClean="0">
                <a:cs typeface="B Lotus" pitchFamily="2" charset="-78"/>
              </a:rPr>
              <a:t> بمنظور سفارش و خرید انلاین و کاهش هزینه مالی داروخانه</a:t>
            </a:r>
          </a:p>
          <a:p>
            <a:pPr algn="r" rtl="1"/>
            <a:r>
              <a:rPr lang="fa-IR" dirty="0" smtClean="0">
                <a:cs typeface="B Lotus" pitchFamily="2" charset="-78"/>
              </a:rPr>
              <a:t>حضور پررنگ و فعال صنف داروسازان</a:t>
            </a:r>
          </a:p>
          <a:p>
            <a:pPr algn="r" rtl="1">
              <a:buNone/>
            </a:pPr>
            <a:endParaRPr lang="fa-IR" dirty="0" smtClean="0"/>
          </a:p>
          <a:p>
            <a:pPr algn="r" rtl="1"/>
            <a:endParaRPr lang="fa-IR" dirty="0" smtClean="0"/>
          </a:p>
          <a:p>
            <a:pPr algn="r"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pPr algn="r"/>
            <a:r>
              <a:rPr lang="fa-IR" b="1" dirty="0" smtClean="0">
                <a:cs typeface="B Titr" pitchFamily="2" charset="-78"/>
              </a:rPr>
              <a:t>عناوین ارائه</a:t>
            </a:r>
            <a:endParaRPr lang="en-US" b="1" dirty="0">
              <a:cs typeface="B Titr" pitchFamily="2" charset="-78"/>
            </a:endParaRPr>
          </a:p>
        </p:txBody>
      </p:sp>
      <p:sp>
        <p:nvSpPr>
          <p:cNvPr id="3" name="Content Placeholder 2"/>
          <p:cNvSpPr>
            <a:spLocks noGrp="1"/>
          </p:cNvSpPr>
          <p:nvPr>
            <p:ph idx="1"/>
          </p:nvPr>
        </p:nvSpPr>
        <p:spPr>
          <a:xfrm>
            <a:off x="1435608" y="914400"/>
            <a:ext cx="7498080" cy="5943600"/>
          </a:xfrm>
        </p:spPr>
        <p:txBody>
          <a:bodyPr>
            <a:noAutofit/>
          </a:bodyPr>
          <a:lstStyle/>
          <a:p>
            <a:pPr algn="r" rtl="1">
              <a:buFont typeface="Courier New" pitchFamily="49" charset="0"/>
              <a:buChar char="o"/>
            </a:pPr>
            <a:r>
              <a:rPr lang="fa-IR" dirty="0" smtClean="0">
                <a:cs typeface="B Koodak" pitchFamily="2" charset="-78"/>
              </a:rPr>
              <a:t>مقدمه </a:t>
            </a:r>
          </a:p>
          <a:p>
            <a:pPr algn="r" rtl="1">
              <a:buFont typeface="Courier New" pitchFamily="49" charset="0"/>
              <a:buChar char="o"/>
            </a:pPr>
            <a:endParaRPr lang="fa-IR" dirty="0" smtClean="0">
              <a:cs typeface="B Koodak" pitchFamily="2" charset="-78"/>
            </a:endParaRPr>
          </a:p>
          <a:p>
            <a:pPr algn="r" rtl="1">
              <a:buFont typeface="Courier New" pitchFamily="49" charset="0"/>
              <a:buChar char="o"/>
            </a:pPr>
            <a:r>
              <a:rPr lang="fa-IR" dirty="0" smtClean="0">
                <a:cs typeface="B Koodak" pitchFamily="2" charset="-78"/>
              </a:rPr>
              <a:t>پیام اول: فرصت های پیش روی داروخانه ها در کشور</a:t>
            </a:r>
          </a:p>
          <a:p>
            <a:pPr algn="r" rtl="1">
              <a:buFont typeface="Courier New" pitchFamily="49" charset="0"/>
              <a:buChar char="o"/>
            </a:pPr>
            <a:endParaRPr lang="fa-IR" dirty="0" smtClean="0">
              <a:cs typeface="B Koodak" pitchFamily="2" charset="-78"/>
            </a:endParaRPr>
          </a:p>
          <a:p>
            <a:pPr algn="r" rtl="1">
              <a:buFont typeface="Courier New" pitchFamily="49" charset="0"/>
              <a:buChar char="o"/>
            </a:pPr>
            <a:r>
              <a:rPr lang="fa-IR" dirty="0" smtClean="0">
                <a:cs typeface="B Koodak" pitchFamily="2" charset="-78"/>
              </a:rPr>
              <a:t>پیام دوم:  چالش های پیش روی داروخانه ها در کشور </a:t>
            </a:r>
          </a:p>
          <a:p>
            <a:pPr algn="r" rtl="1">
              <a:buFont typeface="Courier New" pitchFamily="49" charset="0"/>
              <a:buChar char="o"/>
            </a:pPr>
            <a:endParaRPr lang="fa-IR" dirty="0" smtClean="0">
              <a:cs typeface="B Koodak" pitchFamily="2" charset="-78"/>
            </a:endParaRPr>
          </a:p>
          <a:p>
            <a:pPr algn="r" rtl="1">
              <a:buFont typeface="Courier New" pitchFamily="49" charset="0"/>
              <a:buChar char="o"/>
            </a:pPr>
            <a:r>
              <a:rPr lang="fa-IR" dirty="0" smtClean="0">
                <a:cs typeface="B Koodak" pitchFamily="2" charset="-78"/>
              </a:rPr>
              <a:t> پیام سوم: راه کار های پیشنهادی</a:t>
            </a:r>
          </a:p>
          <a:p>
            <a:pPr algn="r" rtl="1">
              <a:buFont typeface="Courier New" pitchFamily="49" charset="0"/>
              <a:buChar char="o"/>
            </a:pPr>
            <a:r>
              <a:rPr lang="fa-IR" dirty="0" smtClean="0">
                <a:cs typeface="B Koodak" pitchFamily="2" charset="-78"/>
              </a:rPr>
              <a:t>جمعبندی</a:t>
            </a:r>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across)">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498080" cy="1143000"/>
          </a:xfrm>
        </p:spPr>
        <p:txBody>
          <a:bodyPr/>
          <a:lstStyle/>
          <a:p>
            <a:pPr algn="r"/>
            <a:r>
              <a:rPr lang="fa-IR" dirty="0" smtClean="0">
                <a:cs typeface="B Titr" pitchFamily="2" charset="-78"/>
              </a:rPr>
              <a:t>مقدمه</a:t>
            </a:r>
            <a:endParaRPr lang="en-US" dirty="0">
              <a:cs typeface="B Titr" pitchFamily="2" charset="-78"/>
            </a:endParaRPr>
          </a:p>
        </p:txBody>
      </p:sp>
      <p:sp>
        <p:nvSpPr>
          <p:cNvPr id="3" name="Content Placeholder 2"/>
          <p:cNvSpPr>
            <a:spLocks noGrp="1"/>
          </p:cNvSpPr>
          <p:nvPr>
            <p:ph idx="1"/>
          </p:nvPr>
        </p:nvSpPr>
        <p:spPr/>
        <p:txBody>
          <a:bodyPr>
            <a:normAutofit lnSpcReduction="10000"/>
          </a:bodyPr>
          <a:lstStyle/>
          <a:p>
            <a:pPr algn="r" rtl="1">
              <a:buNone/>
            </a:pPr>
            <a:r>
              <a:rPr lang="fa-IR" dirty="0" smtClean="0">
                <a:cs typeface="B Koodak" pitchFamily="2" charset="-78"/>
              </a:rPr>
              <a:t>داروخانه بعنوان اخرین حلقه درمان و زنجیره عرضه دارو در کشور، بیشترین تاثیر را بر تصویر ذهنی و شکل گیری باور های گیرندگان خدمات دارویی دارا میباشد...</a:t>
            </a:r>
          </a:p>
          <a:p>
            <a:pPr algn="r" rtl="1">
              <a:buNone/>
            </a:pPr>
            <a:endParaRPr lang="fa-IR" dirty="0" smtClean="0">
              <a:cs typeface="B Koodak" pitchFamily="2" charset="-78"/>
            </a:endParaRPr>
          </a:p>
          <a:p>
            <a:pPr algn="r" rtl="1">
              <a:buNone/>
            </a:pPr>
            <a:r>
              <a:rPr lang="fa-IR" dirty="0" smtClean="0">
                <a:cs typeface="B Koodak" pitchFamily="2" charset="-78"/>
              </a:rPr>
              <a:t>بنحویکه اگر این بخش از زنجیره هماهنگ با سیاست های بالا دستی نباشد، کارایی این زنجیره ناکارآمد خواهد شد، در نتیجه رضایتمندی از زنجیره عرضه دارو در کشور به شدت تحت تاثیر قرار خواهد گرفت..</a:t>
            </a:r>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مقدمه</a:t>
            </a:r>
            <a:endParaRPr lang="en-US" dirty="0"/>
          </a:p>
        </p:txBody>
      </p:sp>
      <p:sp>
        <p:nvSpPr>
          <p:cNvPr id="3" name="Content Placeholder 2"/>
          <p:cNvSpPr>
            <a:spLocks noGrp="1"/>
          </p:cNvSpPr>
          <p:nvPr>
            <p:ph idx="1"/>
          </p:nvPr>
        </p:nvSpPr>
        <p:spPr/>
        <p:txBody>
          <a:bodyPr/>
          <a:lstStyle/>
          <a:p>
            <a:pPr algn="r" rtl="1"/>
            <a:r>
              <a:rPr lang="fa-IR" dirty="0" smtClean="0">
                <a:cs typeface="B Koodak" pitchFamily="2" charset="-78"/>
              </a:rPr>
              <a:t>تا کنون تئوریهای مختلفی جهت بهبود کسب و کار در متون مدیریتی اشاره شده است..</a:t>
            </a:r>
          </a:p>
          <a:p>
            <a:pPr algn="r" rtl="1">
              <a:buNone/>
            </a:pPr>
            <a:endParaRPr lang="fa-IR" dirty="0" smtClean="0">
              <a:cs typeface="B Koodak" pitchFamily="2" charset="-78"/>
            </a:endParaRPr>
          </a:p>
          <a:p>
            <a:pPr algn="r" rtl="1"/>
            <a:r>
              <a:rPr lang="fa-IR" dirty="0" smtClean="0">
                <a:cs typeface="B Koodak" pitchFamily="2" charset="-78"/>
              </a:rPr>
              <a:t>یکی از جدیدترین تئوریها که در سال های اخیر توجه زیادی را بخود جلب کرده است و توانسته کارایی خود را در کسب و کارهای مختلف به اثبات برساند، تئوریی ذی نفعان بوده است...</a:t>
            </a:r>
            <a:endParaRPr lang="en-US" dirty="0">
              <a:cs typeface="B Koodak"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fontScale="90000"/>
          </a:bodyPr>
          <a:lstStyle/>
          <a:p>
            <a:pPr algn="r" rtl="1"/>
            <a:r>
              <a:rPr lang="fa-IR" dirty="0" smtClean="0">
                <a:cs typeface="B Titr" pitchFamily="2" charset="-78"/>
              </a:rPr>
              <a:t> تئوری ذی نفعان (</a:t>
            </a:r>
            <a:r>
              <a:rPr lang="en-US" dirty="0" smtClean="0">
                <a:cs typeface="B Titr" pitchFamily="2" charset="-78"/>
              </a:rPr>
              <a:t>Stockholders Theory</a:t>
            </a:r>
            <a:r>
              <a:rPr lang="fa-IR" dirty="0" smtClean="0">
                <a:cs typeface="B Titr" pitchFamily="2" charset="-78"/>
              </a:rPr>
              <a:t>) </a:t>
            </a:r>
            <a:endParaRPr lang="en-US" dirty="0">
              <a:cs typeface="B Titr" pitchFamily="2" charset="-78"/>
            </a:endParaRPr>
          </a:p>
        </p:txBody>
      </p:sp>
      <p:sp>
        <p:nvSpPr>
          <p:cNvPr id="3" name="Content Placeholder 2"/>
          <p:cNvSpPr>
            <a:spLocks noGrp="1"/>
          </p:cNvSpPr>
          <p:nvPr>
            <p:ph idx="1"/>
          </p:nvPr>
        </p:nvSpPr>
        <p:spPr/>
        <p:txBody>
          <a:bodyPr>
            <a:normAutofit fontScale="92500" lnSpcReduction="10000"/>
          </a:bodyPr>
          <a:lstStyle/>
          <a:p>
            <a:pPr algn="r" rtl="1">
              <a:buFont typeface="Courier New" pitchFamily="49" charset="0"/>
              <a:buChar char="o"/>
            </a:pPr>
            <a:r>
              <a:rPr lang="fa-IR" dirty="0" smtClean="0">
                <a:cs typeface="B Koodak" pitchFamily="2" charset="-78"/>
              </a:rPr>
              <a:t>بر اساس این تئوری تنها کسب و کار هایی قادر به سود آوری و ادامه حیات خواهند بود که توجه جدی به افراد و محیط خارج از کسب و کار خوشان داشته باشند.........</a:t>
            </a:r>
          </a:p>
          <a:p>
            <a:pPr algn="r" rtl="1">
              <a:buFont typeface="Courier New" pitchFamily="49" charset="0"/>
              <a:buChar char="o"/>
            </a:pPr>
            <a:endParaRPr lang="fa-IR" dirty="0" smtClean="0">
              <a:cs typeface="B Koodak" pitchFamily="2" charset="-78"/>
            </a:endParaRPr>
          </a:p>
          <a:p>
            <a:pPr algn="r" rtl="1">
              <a:buFont typeface="Courier New" pitchFamily="49" charset="0"/>
              <a:buChar char="o"/>
            </a:pPr>
            <a:r>
              <a:rPr lang="fa-IR" dirty="0" smtClean="0">
                <a:cs typeface="B Koodak" pitchFamily="2" charset="-78"/>
              </a:rPr>
              <a:t>به بیان دیگر بر اساس این تئوری هر نوع کسب و کاری، باید ذی نفعان خودش رو بخوبی شناسایی و الویت بندی نماید...و</a:t>
            </a:r>
          </a:p>
          <a:p>
            <a:pPr algn="r" rtl="1">
              <a:buFont typeface="Courier New" pitchFamily="49" charset="0"/>
              <a:buChar char="o"/>
            </a:pPr>
            <a:r>
              <a:rPr lang="fa-IR" dirty="0" smtClean="0">
                <a:cs typeface="B Koodak" pitchFamily="2" charset="-78"/>
              </a:rPr>
              <a:t>مشخص نماید که کدامیک از ذی نفعان دارای بیشترین تاثیر بر روی آن کسب و کار میباشد. </a:t>
            </a:r>
          </a:p>
          <a:p>
            <a:pPr algn="r" rtl="1">
              <a:buFont typeface="Courier New" pitchFamily="49" charset="0"/>
              <a:buChar char="o"/>
            </a:pPr>
            <a:r>
              <a:rPr lang="fa-IR" dirty="0" smtClean="0">
                <a:cs typeface="B Koodak" pitchFamily="2" charset="-78"/>
              </a:rPr>
              <a:t>   </a:t>
            </a:r>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تئوری ذی نفعان- ادامه</a:t>
            </a:r>
            <a:endParaRPr lang="en-US" dirty="0"/>
          </a:p>
        </p:txBody>
      </p:sp>
      <p:sp>
        <p:nvSpPr>
          <p:cNvPr id="3" name="Content Placeholder 2"/>
          <p:cNvSpPr>
            <a:spLocks noGrp="1"/>
          </p:cNvSpPr>
          <p:nvPr>
            <p:ph idx="1"/>
          </p:nvPr>
        </p:nvSpPr>
        <p:spPr>
          <a:xfrm>
            <a:off x="1371600" y="1447800"/>
            <a:ext cx="7498080" cy="4800600"/>
          </a:xfrm>
        </p:spPr>
        <p:txBody>
          <a:bodyPr>
            <a:normAutofit lnSpcReduction="10000"/>
          </a:bodyPr>
          <a:lstStyle/>
          <a:p>
            <a:pPr algn="r" rtl="1">
              <a:buNone/>
            </a:pPr>
            <a:r>
              <a:rPr lang="fa-IR" b="1" dirty="0" smtClean="0">
                <a:cs typeface="B Koodak" pitchFamily="2" charset="-78"/>
              </a:rPr>
              <a:t>ذی نفعان در کسب و کار  داروخانه:</a:t>
            </a:r>
          </a:p>
          <a:p>
            <a:pPr marL="596646" indent="-514350" algn="r" rtl="1">
              <a:buAutoNum type="arabicPeriod"/>
            </a:pPr>
            <a:r>
              <a:rPr lang="fa-IR" dirty="0" smtClean="0">
                <a:cs typeface="B Koodak" pitchFamily="2" charset="-78"/>
              </a:rPr>
              <a:t>مالک و صاحب امتیاز</a:t>
            </a:r>
          </a:p>
          <a:p>
            <a:pPr marL="596646" indent="-514350" algn="r" rtl="1">
              <a:buAutoNum type="arabicPeriod"/>
            </a:pPr>
            <a:r>
              <a:rPr lang="fa-IR" b="1" dirty="0" smtClean="0">
                <a:cs typeface="B Koodak" pitchFamily="2" charset="-78"/>
              </a:rPr>
              <a:t>جامعه و مشتریان داروخانه</a:t>
            </a:r>
          </a:p>
          <a:p>
            <a:pPr marL="596646" indent="-514350" algn="r" rtl="1">
              <a:buAutoNum type="arabicPeriod"/>
            </a:pPr>
            <a:r>
              <a:rPr lang="fa-IR" dirty="0" smtClean="0">
                <a:cs typeface="B Koodak" pitchFamily="2" charset="-78"/>
              </a:rPr>
              <a:t>پزشکان</a:t>
            </a:r>
          </a:p>
          <a:p>
            <a:pPr marL="596646" indent="-514350" algn="r" rtl="1">
              <a:buAutoNum type="arabicPeriod"/>
            </a:pPr>
            <a:r>
              <a:rPr lang="fa-IR" dirty="0" smtClean="0">
                <a:cs typeface="B Koodak" pitchFamily="2" charset="-78"/>
              </a:rPr>
              <a:t>سازمان غذا و دارو، معاونت های غذا و دارو</a:t>
            </a:r>
          </a:p>
          <a:p>
            <a:pPr marL="596646" indent="-514350" algn="r" rtl="1">
              <a:buAutoNum type="arabicPeriod"/>
            </a:pPr>
            <a:r>
              <a:rPr lang="fa-IR" dirty="0" smtClean="0">
                <a:cs typeface="B Koodak" pitchFamily="2" charset="-78"/>
              </a:rPr>
              <a:t>سازمان های بیمه گر</a:t>
            </a:r>
          </a:p>
          <a:p>
            <a:pPr marL="596646" indent="-514350" algn="r" rtl="1">
              <a:buAutoNum type="arabicPeriod"/>
            </a:pPr>
            <a:r>
              <a:rPr lang="fa-IR" dirty="0" smtClean="0">
                <a:cs typeface="B Koodak" pitchFamily="2" charset="-78"/>
              </a:rPr>
              <a:t>سازمان نظام پزشکی</a:t>
            </a:r>
          </a:p>
          <a:p>
            <a:pPr marL="596646" indent="-514350" algn="r" rtl="1">
              <a:buAutoNum type="arabicPeriod"/>
            </a:pPr>
            <a:r>
              <a:rPr lang="fa-IR" dirty="0" smtClean="0">
                <a:cs typeface="B Koodak" pitchFamily="2" charset="-78"/>
              </a:rPr>
              <a:t>....</a:t>
            </a:r>
          </a:p>
          <a:p>
            <a:pPr marL="596646" indent="-514350" algn="r" rtl="1">
              <a:buAutoNum type="arabicPeriod"/>
            </a:pPr>
            <a:r>
              <a:rPr lang="fa-IR" dirty="0" smtClean="0">
                <a:cs typeface="B Koodak" pitchFamily="2" charset="-78"/>
              </a:rPr>
              <a:t>..... </a:t>
            </a:r>
            <a:endParaRPr lang="en-US"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mph" presetSubtype="0" fill="hold" grpId="1" nodeType="clickEffect">
                                  <p:stCondLst>
                                    <p:cond delay="0"/>
                                  </p:stCondLst>
                                  <p:childTnLst>
                                    <p:animScale>
                                      <p:cBhvr>
                                        <p:cTn id="51" dur="2000" fill="hold"/>
                                        <p:tgtEl>
                                          <p:spTgt spid="3">
                                            <p:txEl>
                                              <p:pRg st="0" end="0"/>
                                            </p:txEl>
                                          </p:spTgt>
                                        </p:tgtEl>
                                      </p:cBhvr>
                                      <p:by x="150000" y="150000"/>
                                    </p:animScale>
                                  </p:childTnLst>
                                </p:cTn>
                              </p:par>
                            </p:childTnLst>
                          </p:cTn>
                        </p:par>
                      </p:childTnLst>
                    </p:cTn>
                  </p:par>
                  <p:par>
                    <p:cTn id="52" fill="hold">
                      <p:stCondLst>
                        <p:cond delay="indefinite"/>
                      </p:stCondLst>
                      <p:childTnLst>
                        <p:par>
                          <p:cTn id="53" fill="hold">
                            <p:stCondLst>
                              <p:cond delay="0"/>
                            </p:stCondLst>
                            <p:childTnLst>
                              <p:par>
                                <p:cTn id="54" presetID="6" presetClass="emph" presetSubtype="0" fill="hold" grpId="1" nodeType="clickEffect">
                                  <p:stCondLst>
                                    <p:cond delay="0"/>
                                  </p:stCondLst>
                                  <p:childTnLst>
                                    <p:animScale>
                                      <p:cBhvr>
                                        <p:cTn id="55" dur="2000" fill="hold"/>
                                        <p:tgtEl>
                                          <p:spTgt spid="3">
                                            <p:txEl>
                                              <p:pRg st="1" end="1"/>
                                            </p:txEl>
                                          </p:spTgt>
                                        </p:tgtEl>
                                      </p:cBhvr>
                                      <p:by x="150000" y="150000"/>
                                    </p:animScale>
                                  </p:childTnLst>
                                </p:cTn>
                              </p:par>
                            </p:childTnLst>
                          </p:cTn>
                        </p:par>
                      </p:childTnLst>
                    </p:cTn>
                  </p:par>
                  <p:par>
                    <p:cTn id="56" fill="hold">
                      <p:stCondLst>
                        <p:cond delay="indefinite"/>
                      </p:stCondLst>
                      <p:childTnLst>
                        <p:par>
                          <p:cTn id="57" fill="hold">
                            <p:stCondLst>
                              <p:cond delay="0"/>
                            </p:stCondLst>
                            <p:childTnLst>
                              <p:par>
                                <p:cTn id="58" presetID="6" presetClass="emph" presetSubtype="0" fill="hold" grpId="1" nodeType="clickEffect">
                                  <p:stCondLst>
                                    <p:cond delay="0"/>
                                  </p:stCondLst>
                                  <p:childTnLst>
                                    <p:animScale>
                                      <p:cBhvr>
                                        <p:cTn id="59" dur="2000" fill="hold"/>
                                        <p:tgtEl>
                                          <p:spTgt spid="3">
                                            <p:txEl>
                                              <p:pRg st="2" end="2"/>
                                            </p:txEl>
                                          </p:spTgt>
                                        </p:tgtEl>
                                      </p:cBhvr>
                                      <p:by x="150000" y="150000"/>
                                    </p:animScale>
                                  </p:childTnLst>
                                </p:cTn>
                              </p:par>
                            </p:childTnLst>
                          </p:cTn>
                        </p:par>
                      </p:childTnLst>
                    </p:cTn>
                  </p:par>
                  <p:par>
                    <p:cTn id="60" fill="hold">
                      <p:stCondLst>
                        <p:cond delay="indefinite"/>
                      </p:stCondLst>
                      <p:childTnLst>
                        <p:par>
                          <p:cTn id="61" fill="hold">
                            <p:stCondLst>
                              <p:cond delay="0"/>
                            </p:stCondLst>
                            <p:childTnLst>
                              <p:par>
                                <p:cTn id="62" presetID="6" presetClass="emph" presetSubtype="0" fill="hold" grpId="1" nodeType="clickEffect">
                                  <p:stCondLst>
                                    <p:cond delay="0"/>
                                  </p:stCondLst>
                                  <p:childTnLst>
                                    <p:animScale>
                                      <p:cBhvr>
                                        <p:cTn id="63" dur="2000" fill="hold"/>
                                        <p:tgtEl>
                                          <p:spTgt spid="3">
                                            <p:txEl>
                                              <p:pRg st="3" end="3"/>
                                            </p:txEl>
                                          </p:spTgt>
                                        </p:tgtEl>
                                      </p:cBhvr>
                                      <p:by x="150000" y="150000"/>
                                    </p:animScale>
                                  </p:childTnLst>
                                </p:cTn>
                              </p:par>
                            </p:childTnLst>
                          </p:cTn>
                        </p:par>
                      </p:childTnLst>
                    </p:cTn>
                  </p:par>
                  <p:par>
                    <p:cTn id="64" fill="hold">
                      <p:stCondLst>
                        <p:cond delay="indefinite"/>
                      </p:stCondLst>
                      <p:childTnLst>
                        <p:par>
                          <p:cTn id="65" fill="hold">
                            <p:stCondLst>
                              <p:cond delay="0"/>
                            </p:stCondLst>
                            <p:childTnLst>
                              <p:par>
                                <p:cTn id="66" presetID="6" presetClass="emph" presetSubtype="0" fill="hold" grpId="1" nodeType="clickEffect">
                                  <p:stCondLst>
                                    <p:cond delay="0"/>
                                  </p:stCondLst>
                                  <p:childTnLst>
                                    <p:animScale>
                                      <p:cBhvr>
                                        <p:cTn id="67" dur="2000" fill="hold"/>
                                        <p:tgtEl>
                                          <p:spTgt spid="3">
                                            <p:txEl>
                                              <p:pRg st="4" end="4"/>
                                            </p:txEl>
                                          </p:spTgt>
                                        </p:tgtEl>
                                      </p:cBhvr>
                                      <p:by x="150000" y="150000"/>
                                    </p:animScale>
                                  </p:childTnLst>
                                </p:cTn>
                              </p:par>
                            </p:childTnLst>
                          </p:cTn>
                        </p:par>
                      </p:childTnLst>
                    </p:cTn>
                  </p:par>
                  <p:par>
                    <p:cTn id="68" fill="hold">
                      <p:stCondLst>
                        <p:cond delay="indefinite"/>
                      </p:stCondLst>
                      <p:childTnLst>
                        <p:par>
                          <p:cTn id="69" fill="hold">
                            <p:stCondLst>
                              <p:cond delay="0"/>
                            </p:stCondLst>
                            <p:childTnLst>
                              <p:par>
                                <p:cTn id="70" presetID="6" presetClass="emph" presetSubtype="0" fill="hold" grpId="1" nodeType="clickEffect">
                                  <p:stCondLst>
                                    <p:cond delay="0"/>
                                  </p:stCondLst>
                                  <p:childTnLst>
                                    <p:animScale>
                                      <p:cBhvr>
                                        <p:cTn id="71" dur="2000" fill="hold"/>
                                        <p:tgtEl>
                                          <p:spTgt spid="3">
                                            <p:txEl>
                                              <p:pRg st="5" end="5"/>
                                            </p:txEl>
                                          </p:spTgt>
                                        </p:tgtEl>
                                      </p:cBhvr>
                                      <p:by x="150000" y="150000"/>
                                    </p:animScale>
                                  </p:childTnLst>
                                </p:cTn>
                              </p:par>
                            </p:childTnLst>
                          </p:cTn>
                        </p:par>
                      </p:childTnLst>
                    </p:cTn>
                  </p:par>
                  <p:par>
                    <p:cTn id="72" fill="hold">
                      <p:stCondLst>
                        <p:cond delay="indefinite"/>
                      </p:stCondLst>
                      <p:childTnLst>
                        <p:par>
                          <p:cTn id="73" fill="hold">
                            <p:stCondLst>
                              <p:cond delay="0"/>
                            </p:stCondLst>
                            <p:childTnLst>
                              <p:par>
                                <p:cTn id="74" presetID="6" presetClass="emph" presetSubtype="0" fill="hold" grpId="1" nodeType="clickEffect">
                                  <p:stCondLst>
                                    <p:cond delay="0"/>
                                  </p:stCondLst>
                                  <p:childTnLst>
                                    <p:animScale>
                                      <p:cBhvr>
                                        <p:cTn id="75" dur="2000" fill="hold"/>
                                        <p:tgtEl>
                                          <p:spTgt spid="3">
                                            <p:txEl>
                                              <p:pRg st="6" end="6"/>
                                            </p:txEl>
                                          </p:spTgt>
                                        </p:tgtEl>
                                      </p:cBhvr>
                                      <p:by x="150000" y="150000"/>
                                    </p:animScale>
                                  </p:childTnLst>
                                </p:cTn>
                              </p:par>
                            </p:childTnLst>
                          </p:cTn>
                        </p:par>
                      </p:childTnLst>
                    </p:cTn>
                  </p:par>
                  <p:par>
                    <p:cTn id="76" fill="hold">
                      <p:stCondLst>
                        <p:cond delay="indefinite"/>
                      </p:stCondLst>
                      <p:childTnLst>
                        <p:par>
                          <p:cTn id="77" fill="hold">
                            <p:stCondLst>
                              <p:cond delay="0"/>
                            </p:stCondLst>
                            <p:childTnLst>
                              <p:par>
                                <p:cTn id="78" presetID="6" presetClass="emph" presetSubtype="0" fill="hold" grpId="1" nodeType="clickEffect">
                                  <p:stCondLst>
                                    <p:cond delay="0"/>
                                  </p:stCondLst>
                                  <p:childTnLst>
                                    <p:animScale>
                                      <p:cBhvr>
                                        <p:cTn id="79" dur="2000" fill="hold"/>
                                        <p:tgtEl>
                                          <p:spTgt spid="3">
                                            <p:txEl>
                                              <p:pRg st="7" end="7"/>
                                            </p:txEl>
                                          </p:spTgt>
                                        </p:tgtEl>
                                      </p:cBhvr>
                                      <p:by x="150000" y="150000"/>
                                    </p:animScale>
                                  </p:childTnLst>
                                </p:cTn>
                              </p:par>
                            </p:childTnLst>
                          </p:cTn>
                        </p:par>
                      </p:childTnLst>
                    </p:cTn>
                  </p:par>
                  <p:par>
                    <p:cTn id="80" fill="hold">
                      <p:stCondLst>
                        <p:cond delay="indefinite"/>
                      </p:stCondLst>
                      <p:childTnLst>
                        <p:par>
                          <p:cTn id="81" fill="hold">
                            <p:stCondLst>
                              <p:cond delay="0"/>
                            </p:stCondLst>
                            <p:childTnLst>
                              <p:par>
                                <p:cTn id="82" presetID="6" presetClass="emph" presetSubtype="0" fill="hold" grpId="1" nodeType="clickEffect">
                                  <p:stCondLst>
                                    <p:cond delay="0"/>
                                  </p:stCondLst>
                                  <p:childTnLst>
                                    <p:animScale>
                                      <p:cBhvr>
                                        <p:cTn id="83" dur="2000" fill="hold"/>
                                        <p:tgtEl>
                                          <p:spTgt spid="3">
                                            <p:txEl>
                                              <p:pRg st="8" end="8"/>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pPr algn="r" rtl="1"/>
            <a:r>
              <a:rPr lang="fa-IR" dirty="0" smtClean="0">
                <a:cs typeface="B Titr" pitchFamily="2" charset="-78"/>
              </a:rPr>
              <a:t>تئوری ذی نفعان- ادامه</a:t>
            </a:r>
            <a:endParaRPr lang="en-US" dirty="0"/>
          </a:p>
        </p:txBody>
      </p:sp>
      <p:sp>
        <p:nvSpPr>
          <p:cNvPr id="3" name="Content Placeholder 2"/>
          <p:cNvSpPr>
            <a:spLocks noGrp="1"/>
          </p:cNvSpPr>
          <p:nvPr>
            <p:ph idx="1"/>
          </p:nvPr>
        </p:nvSpPr>
        <p:spPr>
          <a:xfrm>
            <a:off x="1143000" y="1143000"/>
            <a:ext cx="7790688" cy="5562600"/>
          </a:xfrm>
        </p:spPr>
        <p:txBody>
          <a:bodyPr>
            <a:noAutofit/>
          </a:bodyPr>
          <a:lstStyle/>
          <a:p>
            <a:pPr algn="r" rtl="1"/>
            <a:r>
              <a:rPr lang="fa-IR" dirty="0" smtClean="0">
                <a:cs typeface="B Koodak" pitchFamily="2" charset="-78"/>
              </a:rPr>
              <a:t>بر اساس منطق و استدلال این تئوری و پذیرش</a:t>
            </a:r>
            <a:r>
              <a:rPr lang="fa-IR" b="1" dirty="0" smtClean="0">
                <a:cs typeface="B Koodak" pitchFamily="2" charset="-78"/>
              </a:rPr>
              <a:t>جامعه و مشتریان داروخانه </a:t>
            </a:r>
            <a:r>
              <a:rPr lang="fa-IR" dirty="0" smtClean="0">
                <a:cs typeface="B Koodak" pitchFamily="2" charset="-78"/>
              </a:rPr>
              <a:t>بعنوان ذی نفعان اصلی این کسب و کار:</a:t>
            </a:r>
          </a:p>
          <a:p>
            <a:pPr algn="r" rtl="1"/>
            <a:r>
              <a:rPr lang="fa-IR" dirty="0" smtClean="0">
                <a:cs typeface="B Koodak" pitchFamily="2" charset="-78"/>
              </a:rPr>
              <a:t>  </a:t>
            </a:r>
            <a:r>
              <a:rPr lang="fa-IR" i="1" dirty="0" smtClean="0">
                <a:cs typeface="B Koodak" pitchFamily="2" charset="-78"/>
              </a:rPr>
              <a:t>داروساز و داروخانه باید اجتماعی-محور باشند، </a:t>
            </a:r>
            <a:r>
              <a:rPr lang="fa-IR" dirty="0" smtClean="0">
                <a:cs typeface="B Koodak" pitchFamily="2" charset="-78"/>
              </a:rPr>
              <a:t>بنحوی</a:t>
            </a:r>
            <a:r>
              <a:rPr lang="fa-IR" i="1" dirty="0" smtClean="0">
                <a:cs typeface="B Koodak" pitchFamily="2" charset="-78"/>
              </a:rPr>
              <a:t> </a:t>
            </a:r>
            <a:r>
              <a:rPr lang="fa-IR" dirty="0" smtClean="0">
                <a:cs typeface="B Koodak" pitchFamily="2" charset="-78"/>
              </a:rPr>
              <a:t>که تمام نگرانی ها و تلاش های مالک و صاحب امتیاز داروخانه باید متوجه مردم و کاهش درد و رنج جامعه در تهیه و مصرف دارو باشد...</a:t>
            </a:r>
          </a:p>
          <a:p>
            <a:pPr algn="r" rtl="1"/>
            <a:endParaRPr lang="fa-IR" dirty="0" smtClean="0">
              <a:cs typeface="B Koodak" pitchFamily="2" charset="-78"/>
            </a:endParaRPr>
          </a:p>
          <a:p>
            <a:pPr algn="r" rtl="1"/>
            <a:r>
              <a:rPr lang="fa-IR" dirty="0" smtClean="0">
                <a:cs typeface="B Koodak" pitchFamily="2" charset="-78"/>
              </a:rPr>
              <a:t>بعبارت دیگر این تئوری توجه و نگاه داروسازان را از پشت پیشخوان داروخانه به نگرانی های حاکم بر شرایط بازار و بیمار هدایت مینماید..</a:t>
            </a:r>
          </a:p>
          <a:p>
            <a:pPr algn="r" rtl="1"/>
            <a:endParaRPr lang="fa-IR" dirty="0" smtClean="0">
              <a:cs typeface="B Koodak" pitchFamily="2" charset="-78"/>
            </a:endParaRPr>
          </a:p>
          <a:p>
            <a:pPr algn="r" rtl="1"/>
            <a:endParaRPr lang="fa-IR" dirty="0" smtClean="0">
              <a:cs typeface="B Koodak" pitchFamily="2" charset="-78"/>
            </a:endParaRPr>
          </a:p>
          <a:p>
            <a:pPr algn="r" rtl="1"/>
            <a:endParaRPr lang="fa-IR" i="1" dirty="0" smtClean="0">
              <a:cs typeface="B Koodak" pitchFamily="2" charset="-78"/>
            </a:endParaRPr>
          </a:p>
          <a:p>
            <a:pPr algn="r" rtl="1"/>
            <a:endParaRPr lang="en-US" i="1"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Titr" pitchFamily="2" charset="-78"/>
              </a:rPr>
              <a:t>بررسی ابعاد تئوری ذی نفعان</a:t>
            </a:r>
            <a:endParaRPr lang="en-US" dirty="0">
              <a:cs typeface="B Titr" pitchFamily="2" charset="-78"/>
            </a:endParaRPr>
          </a:p>
        </p:txBody>
      </p:sp>
      <p:sp>
        <p:nvSpPr>
          <p:cNvPr id="3" name="Content Placeholder 2"/>
          <p:cNvSpPr>
            <a:spLocks noGrp="1"/>
          </p:cNvSpPr>
          <p:nvPr>
            <p:ph idx="1"/>
          </p:nvPr>
        </p:nvSpPr>
        <p:spPr>
          <a:xfrm>
            <a:off x="1435608" y="1600200"/>
            <a:ext cx="7498080" cy="4800600"/>
          </a:xfrm>
        </p:spPr>
        <p:txBody>
          <a:bodyPr/>
          <a:lstStyle/>
          <a:p>
            <a:pPr algn="r" rtl="1"/>
            <a:r>
              <a:rPr lang="fa-IR" b="1" dirty="0" smtClean="0">
                <a:cs typeface="B Koodak" pitchFamily="2" charset="-78"/>
              </a:rPr>
              <a:t>از منظر مالی- اقتصادی</a:t>
            </a:r>
          </a:p>
          <a:p>
            <a:pPr algn="r" rtl="1"/>
            <a:endParaRPr lang="fa-IR" b="1" dirty="0" smtClean="0">
              <a:cs typeface="B Koodak" pitchFamily="2" charset="-78"/>
            </a:endParaRPr>
          </a:p>
          <a:p>
            <a:pPr algn="r" rtl="1"/>
            <a:r>
              <a:rPr lang="fa-IR" b="1" dirty="0" smtClean="0">
                <a:cs typeface="B Koodak" pitchFamily="2" charset="-78"/>
              </a:rPr>
              <a:t>از منظر اجتماعی- محیطی</a:t>
            </a:r>
          </a:p>
          <a:p>
            <a:pPr algn="r" rtl="1"/>
            <a:endParaRPr lang="fa-IR" b="1" dirty="0" smtClean="0">
              <a:cs typeface="B Koodak" pitchFamily="2" charset="-78"/>
            </a:endParaRPr>
          </a:p>
          <a:p>
            <a:pPr algn="r" rtl="1"/>
            <a:r>
              <a:rPr lang="fa-IR" b="1" dirty="0" smtClean="0">
                <a:cs typeface="B Koodak" pitchFamily="2" charset="-78"/>
              </a:rPr>
              <a:t>از منظر رهبری و مدیریتی</a:t>
            </a:r>
            <a:endParaRPr lang="en-US" b="1" dirty="0">
              <a:cs typeface="B Koodak"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noAutofit/>
          </a:bodyPr>
          <a:lstStyle/>
          <a:p>
            <a:pPr algn="r" rtl="1"/>
            <a:r>
              <a:rPr lang="fa-IR" sz="3200" dirty="0" smtClean="0">
                <a:cs typeface="B Titr" pitchFamily="2" charset="-78"/>
              </a:rPr>
              <a:t>پیام اول: فرصت های پیش روی داروخانه ها در کشور</a:t>
            </a:r>
            <a:endParaRPr lang="en-US" sz="3200" dirty="0">
              <a:cs typeface="B Titr" pitchFamily="2" charset="-78"/>
            </a:endParaRPr>
          </a:p>
        </p:txBody>
      </p:sp>
      <p:sp>
        <p:nvSpPr>
          <p:cNvPr id="3" name="Content Placeholder 2"/>
          <p:cNvSpPr>
            <a:spLocks noGrp="1"/>
          </p:cNvSpPr>
          <p:nvPr>
            <p:ph idx="1"/>
          </p:nvPr>
        </p:nvSpPr>
        <p:spPr>
          <a:xfrm>
            <a:off x="1219200" y="1143000"/>
            <a:ext cx="7714488" cy="5410200"/>
          </a:xfrm>
        </p:spPr>
        <p:txBody>
          <a:bodyPr>
            <a:normAutofit lnSpcReduction="10000"/>
          </a:bodyPr>
          <a:lstStyle/>
          <a:p>
            <a:pPr algn="r" rtl="1"/>
            <a:r>
              <a:rPr lang="fa-IR" dirty="0" smtClean="0">
                <a:cs typeface="B Koodak" pitchFamily="2" charset="-78"/>
              </a:rPr>
              <a:t>شناخت بیشتر جامعه از داروساز و ارزش خدمات آنها</a:t>
            </a:r>
          </a:p>
          <a:p>
            <a:pPr lvl="0" algn="r" rtl="1"/>
            <a:r>
              <a:rPr lang="fa-IR" dirty="0" smtClean="0">
                <a:cs typeface="B Koodak" pitchFamily="2" charset="-78"/>
              </a:rPr>
              <a:t>دسترسی راحتتر به داروساز فارغ التحصیل</a:t>
            </a:r>
          </a:p>
          <a:p>
            <a:pPr lvl="0" algn="r" rtl="1"/>
            <a:r>
              <a:rPr lang="fa-IR" dirty="0" smtClean="0">
                <a:cs typeface="B Koodak" pitchFamily="2" charset="-78"/>
              </a:rPr>
              <a:t>کاهش نسبی کمبودهای دارویی و ثبات بازار</a:t>
            </a:r>
            <a:endParaRPr lang="en-US" dirty="0" smtClean="0">
              <a:cs typeface="B Koodak" pitchFamily="2" charset="-78"/>
            </a:endParaRPr>
          </a:p>
          <a:p>
            <a:pPr lvl="0" algn="r" rtl="1"/>
            <a:r>
              <a:rPr lang="fa-IR" dirty="0" smtClean="0">
                <a:cs typeface="B Koodak" pitchFamily="2" charset="-78"/>
              </a:rPr>
              <a:t>کاهش نوسان قیمت داروها</a:t>
            </a:r>
            <a:endParaRPr lang="en-US" dirty="0" smtClean="0">
              <a:cs typeface="B Koodak" pitchFamily="2" charset="-78"/>
            </a:endParaRPr>
          </a:p>
          <a:p>
            <a:pPr lvl="0" algn="r" rtl="1"/>
            <a:r>
              <a:rPr lang="fa-IR" dirty="0" smtClean="0">
                <a:cs typeface="B Koodak" pitchFamily="2" charset="-78"/>
              </a:rPr>
              <a:t>افزایش تعداد شرکتهای توزیع دارو</a:t>
            </a:r>
            <a:endParaRPr lang="en-US" dirty="0" smtClean="0">
              <a:cs typeface="B Koodak" pitchFamily="2" charset="-78"/>
            </a:endParaRPr>
          </a:p>
          <a:p>
            <a:pPr lvl="0" algn="r" rtl="1"/>
            <a:r>
              <a:rPr lang="fa-IR" dirty="0" smtClean="0">
                <a:cs typeface="B Koodak" pitchFamily="2" charset="-78"/>
              </a:rPr>
              <a:t>کاهش زمان فاصله میان درخواست و تحویل دارو </a:t>
            </a:r>
          </a:p>
          <a:p>
            <a:pPr algn="r" rtl="1"/>
            <a:r>
              <a:rPr lang="fa-IR" dirty="0" smtClean="0">
                <a:cs typeface="B Koodak" pitchFamily="2" charset="-78"/>
              </a:rPr>
              <a:t>تقویت نظام</a:t>
            </a:r>
            <a:r>
              <a:rPr lang="en-US" dirty="0" smtClean="0">
                <a:cs typeface="B Koodak" pitchFamily="2" charset="-78"/>
              </a:rPr>
              <a:t>IT</a:t>
            </a:r>
            <a:r>
              <a:rPr lang="fa-IR" dirty="0" smtClean="0">
                <a:cs typeface="B Koodak" pitchFamily="2" charset="-78"/>
              </a:rPr>
              <a:t> در تسهیل فرایندهای داروخانه (انبارداری)</a:t>
            </a:r>
          </a:p>
          <a:p>
            <a:pPr algn="r" rtl="1"/>
            <a:r>
              <a:rPr lang="fa-IR" dirty="0" smtClean="0">
                <a:cs typeface="B Koodak" pitchFamily="2" charset="-78"/>
              </a:rPr>
              <a:t>پذیرش حق مسول فنی در کتاب ارزش های نسبی</a:t>
            </a:r>
          </a:p>
          <a:p>
            <a:pPr algn="r" rtl="1"/>
            <a:r>
              <a:rPr lang="fa-IR" dirty="0" smtClean="0">
                <a:cs typeface="B Koodak" pitchFamily="2" charset="-78"/>
              </a:rPr>
              <a:t>حضور پررنگ فعالیت صنفی داروسازان</a:t>
            </a:r>
            <a:endParaRPr lang="en-US" dirty="0" smtClean="0">
              <a:cs typeface="B Koodak" pitchFamily="2" charset="-78"/>
            </a:endParaRPr>
          </a:p>
          <a:p>
            <a:pPr lvl="0" algn="r" rtl="1"/>
            <a:endParaRPr lang="en-US" dirty="0" smtClean="0">
              <a:cs typeface="B Koodak" pitchFamily="2" charset="-78"/>
            </a:endParaRPr>
          </a:p>
          <a:p>
            <a:pPr algn="r" rtl="1"/>
            <a:endParaRPr lang="en-US" dirty="0" smtClean="0">
              <a:cs typeface="B Koodak" pitchFamily="2" charset="-78"/>
            </a:endParaRPr>
          </a:p>
          <a:p>
            <a:pPr lvl="0" algn="r" rtl="1"/>
            <a:endParaRPr lang="en-US" dirty="0" smtClean="0">
              <a:cs typeface="B Koodak" pitchFamily="2" charset="-78"/>
            </a:endParaRPr>
          </a:p>
          <a:p>
            <a:pPr algn="r" rtl="1"/>
            <a:endParaRPr lang="en-US" b="1" dirty="0">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843</TotalTime>
  <Words>1011</Words>
  <Application>Microsoft Office PowerPoint</Application>
  <PresentationFormat>On-screen Show (4:3)</PresentationFormat>
  <Paragraphs>132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بنام خدا</vt:lpstr>
      <vt:lpstr>عناوین ارائه</vt:lpstr>
      <vt:lpstr>مقدمه</vt:lpstr>
      <vt:lpstr>مقدمه</vt:lpstr>
      <vt:lpstr> تئوری ذی نفعان (Stockholders Theory) </vt:lpstr>
      <vt:lpstr>تئوری ذی نفعان- ادامه</vt:lpstr>
      <vt:lpstr>تئوری ذی نفعان- ادامه</vt:lpstr>
      <vt:lpstr>بررسی ابعاد تئوری ذی نفعان</vt:lpstr>
      <vt:lpstr>پیام اول: فرصت های پیش روی داروخانه ها در کشور</vt:lpstr>
      <vt:lpstr>پیام دوم:  چالش های پیش روی داروخانه ها در کشور </vt:lpstr>
      <vt:lpstr>پیام دوم- چالشها</vt:lpstr>
      <vt:lpstr>پیام دوم- چالشها</vt:lpstr>
      <vt:lpstr>پیام دوم- چالشها</vt:lpstr>
      <vt:lpstr>پیام سوم: راه کار های پیشنهادی</vt:lpstr>
      <vt:lpstr>پیام سوم: راه کار های پیشنهادی</vt:lpstr>
      <vt:lpstr>پیام سوم: راه کار های پیشنهادی</vt:lpstr>
      <vt:lpstr>پیام سوم: راه کار های پیشنهادی</vt:lpstr>
      <vt:lpstr>پیام سوم: راه کار های پیشنهادی</vt:lpstr>
      <vt:lpstr>جمعبندی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تئوری ذی نفعان</dc:title>
  <dc:creator>Dr.Mehralian</dc:creator>
  <cp:lastModifiedBy>Dr.Mehralian</cp:lastModifiedBy>
  <cp:revision>82</cp:revision>
  <dcterms:created xsi:type="dcterms:W3CDTF">2015-11-20T03:40:03Z</dcterms:created>
  <dcterms:modified xsi:type="dcterms:W3CDTF">2015-11-23T05:41:53Z</dcterms:modified>
</cp:coreProperties>
</file>