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6" r:id="rId30"/>
    <p:sldId id="443" r:id="rId31"/>
    <p:sldId id="444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442" r:id="rId87"/>
    <p:sldId id="342" r:id="rId88"/>
    <p:sldId id="343" r:id="rId89"/>
    <p:sldId id="344" r:id="rId90"/>
    <p:sldId id="437" r:id="rId91"/>
    <p:sldId id="345" r:id="rId92"/>
    <p:sldId id="436" r:id="rId93"/>
    <p:sldId id="439" r:id="rId94"/>
    <p:sldId id="346" r:id="rId95"/>
    <p:sldId id="347" r:id="rId96"/>
    <p:sldId id="348" r:id="rId97"/>
    <p:sldId id="349" r:id="rId98"/>
    <p:sldId id="438" r:id="rId99"/>
    <p:sldId id="367" r:id="rId100"/>
    <p:sldId id="350" r:id="rId101"/>
    <p:sldId id="351" r:id="rId102"/>
    <p:sldId id="352" r:id="rId103"/>
    <p:sldId id="353" r:id="rId104"/>
    <p:sldId id="354" r:id="rId105"/>
    <p:sldId id="355" r:id="rId106"/>
    <p:sldId id="440" r:id="rId107"/>
    <p:sldId id="368" r:id="rId108"/>
    <p:sldId id="356" r:id="rId109"/>
    <p:sldId id="441" r:id="rId110"/>
    <p:sldId id="369" r:id="rId111"/>
    <p:sldId id="357" r:id="rId112"/>
    <p:sldId id="358" r:id="rId113"/>
    <p:sldId id="359" r:id="rId114"/>
    <p:sldId id="360" r:id="rId115"/>
    <p:sldId id="370" r:id="rId116"/>
    <p:sldId id="371" r:id="rId117"/>
    <p:sldId id="372" r:id="rId118"/>
    <p:sldId id="373" r:id="rId119"/>
    <p:sldId id="361" r:id="rId120"/>
    <p:sldId id="362" r:id="rId121"/>
    <p:sldId id="374" r:id="rId122"/>
    <p:sldId id="375" r:id="rId123"/>
    <p:sldId id="363" r:id="rId124"/>
    <p:sldId id="364" r:id="rId125"/>
    <p:sldId id="376" r:id="rId126"/>
    <p:sldId id="377" r:id="rId127"/>
    <p:sldId id="365" r:id="rId128"/>
    <p:sldId id="366" r:id="rId129"/>
    <p:sldId id="378" r:id="rId130"/>
    <p:sldId id="379" r:id="rId131"/>
    <p:sldId id="380" r:id="rId132"/>
    <p:sldId id="381" r:id="rId133"/>
    <p:sldId id="382" r:id="rId134"/>
    <p:sldId id="401" r:id="rId135"/>
    <p:sldId id="395" r:id="rId136"/>
    <p:sldId id="396" r:id="rId137"/>
    <p:sldId id="397" r:id="rId138"/>
    <p:sldId id="398" r:id="rId139"/>
    <p:sldId id="399" r:id="rId140"/>
    <p:sldId id="400" r:id="rId141"/>
    <p:sldId id="383" r:id="rId142"/>
    <p:sldId id="402" r:id="rId143"/>
    <p:sldId id="403" r:id="rId144"/>
    <p:sldId id="404" r:id="rId145"/>
    <p:sldId id="405" r:id="rId146"/>
    <p:sldId id="406" r:id="rId147"/>
    <p:sldId id="407" r:id="rId148"/>
    <p:sldId id="384" r:id="rId149"/>
    <p:sldId id="385" r:id="rId150"/>
    <p:sldId id="386" r:id="rId151"/>
    <p:sldId id="387" r:id="rId152"/>
    <p:sldId id="388" r:id="rId153"/>
    <p:sldId id="389" r:id="rId154"/>
    <p:sldId id="390" r:id="rId155"/>
    <p:sldId id="391" r:id="rId156"/>
    <p:sldId id="392" r:id="rId157"/>
    <p:sldId id="393" r:id="rId158"/>
    <p:sldId id="394" r:id="rId159"/>
    <p:sldId id="408" r:id="rId160"/>
    <p:sldId id="409" r:id="rId161"/>
    <p:sldId id="410" r:id="rId162"/>
    <p:sldId id="411" r:id="rId163"/>
    <p:sldId id="412" r:id="rId164"/>
    <p:sldId id="435" r:id="rId165"/>
    <p:sldId id="413" r:id="rId166"/>
    <p:sldId id="414" r:id="rId167"/>
    <p:sldId id="416" r:id="rId168"/>
    <p:sldId id="415" r:id="rId169"/>
    <p:sldId id="417" r:id="rId170"/>
    <p:sldId id="418" r:id="rId171"/>
    <p:sldId id="419" r:id="rId172"/>
    <p:sldId id="420" r:id="rId173"/>
    <p:sldId id="421" r:id="rId174"/>
    <p:sldId id="422" r:id="rId175"/>
    <p:sldId id="423" r:id="rId176"/>
    <p:sldId id="424" r:id="rId177"/>
    <p:sldId id="425" r:id="rId178"/>
    <p:sldId id="426" r:id="rId179"/>
    <p:sldId id="427" r:id="rId180"/>
    <p:sldId id="428" r:id="rId181"/>
    <p:sldId id="429" r:id="rId182"/>
    <p:sldId id="430" r:id="rId183"/>
    <p:sldId id="431" r:id="rId184"/>
    <p:sldId id="432" r:id="rId185"/>
    <p:sldId id="433" r:id="rId186"/>
    <p:sldId id="434" r:id="rId1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74" autoAdjust="0"/>
    <p:restoredTop sz="94660"/>
  </p:normalViewPr>
  <p:slideViewPr>
    <p:cSldViewPr>
      <p:cViewPr varScale="1">
        <p:scale>
          <a:sx n="66" d="100"/>
          <a:sy n="66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ABF89-2345-4035-9B13-4A0AA127CE3C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8C83E-F86F-4B6D-9113-9C701DEF1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8C83E-F86F-4B6D-9113-9C701DEF156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1A5A3-F074-41F8-A8C2-EE1C06E2116A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2000"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229600" cy="990600"/>
          </a:xfrm>
        </p:spPr>
        <p:txBody>
          <a:bodyPr>
            <a:normAutofit/>
          </a:bodyPr>
          <a:lstStyle/>
          <a:p>
            <a:r>
              <a:rPr lang="fa-IR" sz="3200" b="1" dirty="0" smtClean="0">
                <a:solidFill>
                  <a:srgbClr val="00B050"/>
                </a:solidFill>
                <a:cs typeface="B Nazanin" pitchFamily="2" charset="-78"/>
              </a:rPr>
              <a:t>بسم الله الرحمن الرحیم</a:t>
            </a:r>
            <a:endParaRPr lang="en-US" sz="3200" b="1" dirty="0">
              <a:solidFill>
                <a:srgbClr val="00B050"/>
              </a:solidFill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8534400" cy="5334000"/>
          </a:xfrm>
        </p:spPr>
        <p:txBody>
          <a:bodyPr>
            <a:normAutofit/>
          </a:bodyPr>
          <a:lstStyle/>
          <a:p>
            <a:pPr rtl="1"/>
            <a:endParaRPr lang="en-US" sz="3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rtl="1"/>
            <a:endParaRPr lang="en-US" sz="3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rtl="1"/>
            <a:endParaRPr lang="fa-IR" sz="3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  <a:p>
            <a:pPr rtl="1"/>
            <a:r>
              <a:rPr lang="fa-IR" sz="4400" b="1" dirty="0" smtClean="0">
                <a:solidFill>
                  <a:srgbClr val="002060"/>
                </a:solidFill>
                <a:cs typeface="B Nazanin" pitchFamily="2" charset="-78"/>
              </a:rPr>
              <a:t>بتن خود متراکم</a:t>
            </a:r>
          </a:p>
          <a:p>
            <a:pPr rtl="1"/>
            <a:r>
              <a:rPr lang="en-US" sz="3600" b="1" dirty="0" smtClean="0">
                <a:solidFill>
                  <a:srgbClr val="002060"/>
                </a:solidFill>
              </a:rPr>
              <a:t>Self Compacted Concrete (SCC)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ecretland\Desktop\ax powerpoint\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8686800" cy="2783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67770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4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458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:\darsi\technology of concrete\ax\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861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ecretland\Desktop\ax powerpoint\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891967" cy="566896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990600" y="1447800"/>
            <a:ext cx="7391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 flipV="1">
            <a:off x="3505200" y="1828800"/>
            <a:ext cx="4953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838200" y="1905000"/>
            <a:ext cx="2514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33800" y="2286000"/>
            <a:ext cx="4800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990600" y="2286000"/>
            <a:ext cx="1981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1143000" y="2743200"/>
            <a:ext cx="4191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1600200" y="3124200"/>
            <a:ext cx="3581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914400"/>
            <a:ext cx="52578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Capture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2200" y="533400"/>
            <a:ext cx="4802273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763000" cy="5592763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solidFill>
                  <a:schemeClr val="accent1"/>
                </a:solidFill>
                <a:cs typeface="B Nazanin" pitchFamily="2" charset="-78"/>
              </a:rPr>
              <a:t>روش انجام آزمایش:</a:t>
            </a:r>
            <a:endParaRPr lang="en-US" dirty="0" smtClean="0">
              <a:solidFill>
                <a:schemeClr val="accent1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dirty="0" smtClean="0">
                <a:cs typeface="B Nazanin" pitchFamily="2" charset="-78"/>
              </a:rPr>
              <a:t> 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شكل و پايه آن بر روي زمين، سطوح دروني قيف را مرطوب مي سازيم ،</a:t>
            </a:r>
            <a:r>
              <a:rPr lang="en-US" sz="2000" b="1" dirty="0" smtClean="0">
                <a:solidFill>
                  <a:schemeClr val="tx2"/>
                </a:solidFill>
                <a:cs typeface="B Nazanin" pitchFamily="2" charset="-78"/>
              </a:rPr>
              <a:t>V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 قيف </a:t>
            </a:r>
            <a:r>
              <a:rPr lang="en-US" sz="2000" b="1" dirty="0" smtClean="0">
                <a:solidFill>
                  <a:schemeClr val="tx2"/>
                </a:solidFill>
                <a:cs typeface="B Nazanin" pitchFamily="2" charset="-78"/>
              </a:rPr>
              <a:t> 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پس از قرار دادن</a:t>
            </a:r>
          </a:p>
          <a:p>
            <a:pPr algn="r">
              <a:buNone/>
            </a:pP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دریچه را بسته و سطلی 12 لیتری زیر آن قرار می دهیم. </a:t>
            </a:r>
          </a:p>
          <a:p>
            <a:pPr algn="r">
              <a:buNone/>
            </a:pPr>
            <a:endParaRPr lang="fa-IR" sz="20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سپس حدود 12 لیتر بتن که به صورت معمولی نمونه برداری شده را درون قیف ریخته می شود. </a:t>
            </a:r>
          </a:p>
          <a:p>
            <a:pPr algn="r">
              <a:buNone/>
            </a:pP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در طول آزمایش هیچ گونه فشرده سازی یا ضربه زدن به بدنه دستگاه نباید صورت گیرد. </a:t>
            </a:r>
          </a:p>
          <a:p>
            <a:pPr algn="r">
              <a:buNone/>
            </a:pPr>
            <a:endParaRPr lang="fa-IR" sz="20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پ</a:t>
            </a: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س از گذشت 10 ثانیه دریچه را باز کرده و اجازه می دهیم تا بتن تحت وزن خود به بیرون جریان یابد.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 </a:t>
            </a:r>
          </a:p>
          <a:p>
            <a:pPr algn="r">
              <a:buNone/>
            </a:pPr>
            <a:endParaRPr lang="fa-IR" sz="20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زمان خروج بتن را یادداشت و در ادامه بار دیگر قیف را از بتن پر کرده و به مدت 5 دقیقه رها می سازیم،سپس دریچه را باز نموده و زمان خروج بتن از قیف اندازه گرفته می شود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.</a:t>
            </a:r>
            <a:endParaRPr lang="en-US" sz="2000" b="1" dirty="0">
              <a:solidFill>
                <a:schemeClr val="tx2"/>
              </a:solidFill>
              <a:cs typeface="B Nazanin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1905000" y="2743200"/>
            <a:ext cx="6934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685800" y="3886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914400" y="4572000"/>
            <a:ext cx="50292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2209800" y="4953000"/>
            <a:ext cx="3124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cretland\Desktop\ax powerpoint\8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838200"/>
            <a:ext cx="8426939" cy="373796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990600" y="1752600"/>
            <a:ext cx="7696200" cy="7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533400" y="2667000"/>
            <a:ext cx="7772400" cy="7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400800" y="3200400"/>
            <a:ext cx="2209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533400" y="3124200"/>
            <a:ext cx="5334000" cy="7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1447800" y="3581400"/>
            <a:ext cx="7162800" cy="7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1219200" y="4114800"/>
            <a:ext cx="73152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ecretland\Desktop\ax powerpoint\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8430016" cy="536336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609600" y="1676400"/>
            <a:ext cx="8001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2209800" y="2209800"/>
            <a:ext cx="57150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3124200" y="2590800"/>
            <a:ext cx="54864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457200" y="2667000"/>
            <a:ext cx="18288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2895600" y="3048000"/>
            <a:ext cx="5791200" cy="76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516563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sz="3800" b="1" dirty="0" smtClean="0">
                <a:solidFill>
                  <a:schemeClr val="accent1"/>
                </a:solidFill>
                <a:cs typeface="B Nazanin" pitchFamily="2" charset="-78"/>
              </a:rPr>
              <a:t>روش انجام آزمایش:</a:t>
            </a:r>
            <a:endParaRPr lang="en-US" sz="3800" dirty="0" smtClean="0">
              <a:solidFill>
                <a:schemeClr val="accent1"/>
              </a:solidFill>
              <a:cs typeface="B Nazanin" pitchFamily="2" charset="-78"/>
            </a:endParaRPr>
          </a:p>
          <a:p>
            <a:pPr algn="r" rtl="1"/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دستگاه این آزمایش </a:t>
            </a:r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شامل دو قسمت 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می باشد.بخش عمودی که از بتن پر می شود به همراه دریچه ای در قسمت پائيني که پشت آن آرماتورها به فواصل معینی تعبیه شده اند و </a:t>
            </a:r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بخش افقی که در فواصل 20 و 40 سانتیمتر از دریچه علامت گذاری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 شده است.</a:t>
            </a:r>
          </a:p>
          <a:p>
            <a:pPr algn="r" rtl="1"/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نوع دیگری از دستگاه جعبه </a:t>
            </a:r>
            <a:r>
              <a:rPr lang="en-US" sz="2600" b="1" dirty="0" smtClean="0">
                <a:solidFill>
                  <a:schemeClr val="tx2"/>
                </a:solidFill>
                <a:cs typeface="B Nazanin" pitchFamily="2" charset="-78"/>
              </a:rPr>
              <a:t>L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 شکل وجود دارد که محل آرماتورها به فاصله 7 سانتیمتری از دریچه تخلیه بتن قرار دارد.</a:t>
            </a:r>
          </a:p>
          <a:p>
            <a:pPr algn="r" rtl="1"/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در </a:t>
            </a:r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حدود 14 لیتر بتن که به صورت معمولی نمونه برداری شده است برای انجام آزمایش لازم می باشد. </a:t>
            </a:r>
          </a:p>
          <a:p>
            <a:pPr algn="r" rtl="1"/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سطوح داخلی دستگاه را مرطوب و بخش عمودی دستگاه را با نمونه بتن پر می کنیم و آن را به </a:t>
            </a:r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مدت یک دقیقه 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رها می کنیم.</a:t>
            </a:r>
          </a:p>
          <a:p>
            <a:pPr algn="r" rtl="1"/>
            <a:r>
              <a:rPr lang="fa-IR" sz="2600" b="1" dirty="0" smtClean="0">
                <a:solidFill>
                  <a:srgbClr val="FF0000"/>
                </a:solidFill>
                <a:cs typeface="B Nazanin" pitchFamily="2" charset="-78"/>
              </a:rPr>
              <a:t>دریچه متحرک را بلند می کنیم و اجازه می دهیم که بتن به داخل بخش افقی جریان یابد همزمان کرنومتر را فعال می کنیم و مدت زمانی که طول می کشد بتن به نقاط 200 میلیمتر و 400 میلیمتر برسد را یادداشت 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می کنیم.</a:t>
            </a:r>
          </a:p>
          <a:p>
            <a:pPr algn="r" rtl="1"/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پس از توقف </a:t>
            </a:r>
            <a:r>
              <a:rPr lang="fa-IR" sz="2600" b="1" dirty="0" smtClean="0">
                <a:solidFill>
                  <a:srgbClr val="002060"/>
                </a:solidFill>
                <a:cs typeface="B Nazanin" pitchFamily="2" charset="-78"/>
              </a:rPr>
              <a:t>جریان،ارتفاع بتن در انتهای بخش افقی  و ارتفاع در بخش عمودی  را اندازه گرفته و از تقسیم این دو ارتفاع،نسبت انسداد را به دست </a:t>
            </a:r>
            <a:r>
              <a:rPr lang="fa-IR" sz="2600" b="1" dirty="0" smtClean="0">
                <a:solidFill>
                  <a:schemeClr val="tx2"/>
                </a:solidFill>
                <a:cs typeface="B Nazanin" pitchFamily="2" charset="-78"/>
              </a:rPr>
              <a:t>می آوریم.</a:t>
            </a:r>
            <a:endParaRPr lang="en-US" sz="26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838200" y="1981200"/>
            <a:ext cx="5257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86600" y="2362200"/>
            <a:ext cx="1295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914400" y="3352800"/>
            <a:ext cx="7543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5181600" y="4267200"/>
            <a:ext cx="1828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838200" y="4648200"/>
            <a:ext cx="7620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838200" y="4953000"/>
            <a:ext cx="6248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3124200" y="5257800"/>
            <a:ext cx="533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762000" y="5638800"/>
            <a:ext cx="5562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 flipV="1">
            <a:off x="1447800" y="5943600"/>
            <a:ext cx="5029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ecretland\Desktop\ax powerpoint\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533400"/>
            <a:ext cx="8153400" cy="5938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ecretland\Desktop\ax powerpoint\9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2249" y="762000"/>
            <a:ext cx="8406951" cy="448633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609600" y="2133600"/>
            <a:ext cx="4267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2971800" y="2590800"/>
            <a:ext cx="5486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685800" y="2590800"/>
            <a:ext cx="60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685800" y="3048000"/>
            <a:ext cx="79248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609600" y="3505200"/>
            <a:ext cx="8001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ecretland\Desktop\ax powerpoint\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7675723" cy="5558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10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33600" y="533400"/>
            <a:ext cx="4830939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6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85800"/>
            <a:ext cx="81533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ecretland\Desktop\ax powerpoint\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8366786" cy="540623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2743200" y="2209800"/>
            <a:ext cx="5867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914400" y="3124200"/>
            <a:ext cx="3505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4191000" y="3581400"/>
            <a:ext cx="4343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685800" y="3581400"/>
            <a:ext cx="3048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2667000" y="4038600"/>
            <a:ext cx="5181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ecretland\Desktop\ax powerpoint\9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295400"/>
            <a:ext cx="7930546" cy="234394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990600" y="2590800"/>
            <a:ext cx="7391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4648200" y="2971800"/>
            <a:ext cx="3733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143000" y="2971800"/>
            <a:ext cx="3124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2590800" y="3505200"/>
            <a:ext cx="5791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ecretland\Desktop\ax powerpoint\9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706" y="762001"/>
            <a:ext cx="8715694" cy="428421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533400" y="1752600"/>
            <a:ext cx="6934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609600" y="2286000"/>
            <a:ext cx="5562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7924800" y="274320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838200" y="4114800"/>
            <a:ext cx="6629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4648200"/>
            <a:ext cx="2819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ecretland\Desktop\ax powerpoint\9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245721" cy="5564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ecretland\Desktop\ax powerpoint\9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505826" cy="3873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143000"/>
            <a:ext cx="7466036" cy="493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ecretland\Desktop\ax powerpoint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457200"/>
            <a:ext cx="8229600" cy="589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ecretland\Desktop\ax powerpoint\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037861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ecretland\Desktop\ax powerpoint\9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5662" y="1066800"/>
            <a:ext cx="8156662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ecretland\Desktop\ax powerpoint\9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990600"/>
            <a:ext cx="8138344" cy="5196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 descr="D:\darsi\technology of concrete\ax\1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81000"/>
            <a:ext cx="4623515" cy="590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ecretland\Desktop\ax powerpoint\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362364" cy="523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cretland\Desktop\ax powerpoint\9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373589" cy="43156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ecretland\Desktop\ax powerpoint\9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533400"/>
            <a:ext cx="7819380" cy="514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ecretland\Desktop\ax powerpoint\9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8086374" cy="5969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Secretland\Desktop\ax powerpoint\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00200"/>
            <a:ext cx="7599470" cy="1239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1" name="Picture 3" descr="C:\Users\Secretland\Desktop\ax powerpoint\9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6792" y="228600"/>
            <a:ext cx="7998798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cretland\Desktop\ax powerpoint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390926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Secretland\Desktop\ax powerpoint\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8498324" cy="38917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ecretland\Desktop\ax powerpoint\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8600"/>
            <a:ext cx="7467600" cy="6433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ecretland\Desktop\ax powerpoint\1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391735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ecretland\Desktop\ax powerpoint\1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610600" cy="3623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cretland\Desktop\ax powerpoint\1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533400"/>
            <a:ext cx="7259397" cy="5745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arsi\technology of concrete\ax powerpoint\1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752600"/>
            <a:ext cx="7013550" cy="2291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arsi\technology of concrete\ax powerpoint\1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353805" cy="1420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arsi\technology of concrete\ax powerpoint\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841080" cy="584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arsi\technology of concrete\ax powerpoint\1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19703"/>
            <a:ext cx="7174650" cy="6238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darsi\technology of concrete\ax powerpoint\1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0"/>
            <a:ext cx="7620000" cy="666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ecretland\Desktop\ax powerpoint\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979101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darsi\technology of concrete\ax powerpoint\1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"/>
            <a:ext cx="7162800" cy="6509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arsi\technology of concrete\ax powerpoint\1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211373" cy="5985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arsi\technology of concrete\ax powerpoint\1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533400"/>
            <a:ext cx="7132893" cy="5963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arsi\technology of concrete\ax powerpoint\1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53833"/>
            <a:ext cx="7315200" cy="6504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arsi\technology of concrete\ax powerpoint\1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27264" y="0"/>
            <a:ext cx="6578535" cy="662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arsi\technology of concrete\ax powerpoint\1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4642" y="1066800"/>
            <a:ext cx="8463339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darsi\technology of concrete\ax powerpoint\1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4003" y="838200"/>
            <a:ext cx="8059997" cy="5010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D:\darsi\technology of concrete\ax powerpoint\1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52600"/>
            <a:ext cx="5815133" cy="1858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darsi\technology of concrete\ax powerpoint\1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8030533" cy="3272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arsi\technology of concrete\ax powerpoint\1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2760" y="609600"/>
            <a:ext cx="82169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411162"/>
          </a:xfrm>
        </p:spPr>
        <p:txBody>
          <a:bodyPr>
            <a:normAutofit fontScale="90000"/>
          </a:bodyPr>
          <a:lstStyle/>
          <a:p>
            <a:pPr rtl="1"/>
            <a:r>
              <a:rPr lang="fa-IR" sz="3100" b="1" dirty="0" smtClean="0">
                <a:cs typeface="B Nazanin" pitchFamily="2" charset="-78"/>
              </a:rPr>
              <a:t>پل معلق </a:t>
            </a:r>
            <a:r>
              <a:rPr lang="en-US" sz="2800" b="1" dirty="0" err="1" smtClean="0">
                <a:cs typeface="2  Zar" pitchFamily="2" charset="-78"/>
              </a:rPr>
              <a:t>Akashio-Kaikyo</a:t>
            </a:r>
            <a:endParaRPr lang="en-US" sz="2800" b="1" dirty="0">
              <a:cs typeface="2  Zar" pitchFamily="2" charset="-78"/>
            </a:endParaRPr>
          </a:p>
        </p:txBody>
      </p:sp>
      <p:pic>
        <p:nvPicPr>
          <p:cNvPr id="4" name="Content Placeholder 3" descr="D:\darsi\technology of concrete\ax\Akashi-Kaikyo_Bridge_07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7620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arsi\technology of concrete\ax powerpoint\1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362647" cy="5058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arsi\technology of concrete\ax powerpoint\1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7924944" cy="4929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darsi\technology of concrete\ax powerpoint\1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8024737" cy="5172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arsi\technology of concrete\ax powerpoint\1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762000"/>
            <a:ext cx="7046097" cy="5091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arsi\technology of concrete\ax powerpoint\1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762000"/>
            <a:ext cx="8033636" cy="5139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darsi\technology of concrete\ax powerpoint\1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998281" cy="5158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arsi\technology of concrete\ax powerpoint\1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381000"/>
            <a:ext cx="828445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darsi\technology of concrete\ax powerpoint\1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4702"/>
            <a:ext cx="7162799" cy="66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darsi\technology of concrete\ax powerpoint\1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772400" cy="6620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arsi\technology of concrete\ax powerpoint\1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00200"/>
            <a:ext cx="6545073" cy="2305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ecretland\Desktop\ax powerpoint\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197600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arsi\technology of concrete\ax powerpoint\1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590461" cy="6512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arsi\technology of concrete\ax powerpoint\1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8600"/>
            <a:ext cx="7329136" cy="6559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D:\darsi\technology of concrete\ax powerpoint\1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6768"/>
            <a:ext cx="7086599" cy="66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D:\darsi\technology of concrete\ax powerpoint\1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8600"/>
            <a:ext cx="6874360" cy="6337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D:\darsi\technology of concrete\ax powerpoint\1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717" y="304800"/>
            <a:ext cx="8117077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darsi\technology of concrete\ax powerpoint\1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599"/>
            <a:ext cx="6969738" cy="6375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D:\darsi\technology of concrete\ax powerpoint\1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685800"/>
            <a:ext cx="6157913" cy="58597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D:\darsi\technology of concrete\ax powerpoint\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57200"/>
            <a:ext cx="6334125" cy="60666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D:\darsi\technology of concrete\ax powerpoint\1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404691" cy="4287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arsi\technology of concrete\ax powerpoint\1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057400"/>
            <a:ext cx="6484942" cy="1634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S.C.C 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38200"/>
            <a:ext cx="6832600" cy="517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C:\Users\Secretland\Desktop\ax powerpoint\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1000"/>
            <a:ext cx="3714750" cy="295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darsi\technology of concrete\ax powerpoint\1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395" y="609600"/>
            <a:ext cx="8641121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D:\darsi\technology of concrete\ax powerpoint\1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20917" y="1219200"/>
            <a:ext cx="710083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 descr="D:\darsi\technology of concrete\ax powerpoint\1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76543"/>
            <a:ext cx="7315200" cy="6581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arsi\technology of concrete\ax powerpoint\1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"/>
            <a:ext cx="8188052" cy="625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arsi\technology of concrete\ax powerpoint\1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455787" cy="4729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arsi\technology of concrete\ax powerpoint\1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8641095" cy="5039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arsi\technology of concrete\ax powerpoint\1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8538724" cy="4839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arsi\technology of concrete\ax powerpoint\1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7696200" cy="6265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arsi\technology of concrete\ax powerpoint\1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28799" y="1600200"/>
            <a:ext cx="6486839" cy="18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arsi\technology of concrete\ax powerpoint\1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366083" cy="5029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ecretland\Desktop\ax powerpoint\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81000"/>
            <a:ext cx="7086600" cy="6169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arsi\technology of concrete\ax powerpoint\1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610600" cy="4669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arsi\technology of concrete\ax powerpoint\1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396464" cy="4872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arsi\technology of concrete\ax powerpoint\1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632061" cy="52204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arsi\technology of concrete\ax powerpoint\1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594670" cy="5053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arsi\technology of concrete\ax powerpoint\1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85800"/>
            <a:ext cx="7673740" cy="5225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arsi\technology of concrete\ax powerpoint\1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533400"/>
            <a:ext cx="8369510" cy="5163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arsi\technology of concrete\ax powerpoint\1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838200"/>
            <a:ext cx="8734443" cy="430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ecretland\Desktop\ax powerpoint\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491086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ecretland\Desktop\ax powerpoint\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6749106" cy="1805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ecretland\Desktop\ax powerpoint\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294992"/>
            <a:ext cx="8229601" cy="6422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ecretland\Desktop\ax powerpoint\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683585" cy="4419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ecretland\Desktop\ax powerpoint\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14600" y="389220"/>
            <a:ext cx="4876800" cy="6316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Secretland\Desktop\ax powerpoint\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838200"/>
            <a:ext cx="86106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3600" b="1" dirty="0" smtClean="0">
                <a:cs typeface="B Nazanin" pitchFamily="2" charset="-78"/>
              </a:rPr>
              <a:t>تونل رسالت</a:t>
            </a:r>
            <a:endParaRPr lang="en-US" sz="3600" b="1" dirty="0">
              <a:cs typeface="B Nazanin" pitchFamily="2" charset="-78"/>
            </a:endParaRPr>
          </a:p>
        </p:txBody>
      </p:sp>
      <p:pic>
        <p:nvPicPr>
          <p:cNvPr id="4" name="Content Placeholder 3" descr="D:\darsi\technology of concrete\ax\tunnel%20resalat%20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62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ecretland\Desktop\ax powerpoint\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685800"/>
            <a:ext cx="8563972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96962"/>
          </a:xfrm>
        </p:spPr>
        <p:txBody>
          <a:bodyPr>
            <a:normAutofit/>
          </a:bodyPr>
          <a:lstStyle/>
          <a:p>
            <a:pPr rtl="1"/>
            <a:r>
              <a:rPr lang="fa-IR" sz="3200" b="1" dirty="0" smtClean="0">
                <a:cs typeface="B Nazanin" pitchFamily="2" charset="-78"/>
              </a:rPr>
              <a:t>حرم حضرت معصومه</a:t>
            </a:r>
            <a:endParaRPr lang="en-US" sz="3200" b="1" dirty="0">
              <a:cs typeface="B Nazanin" pitchFamily="2" charset="-78"/>
            </a:endParaRPr>
          </a:p>
        </p:txBody>
      </p:sp>
      <p:pic>
        <p:nvPicPr>
          <p:cNvPr id="4" name="Content Placeholder 3" descr="D:\darsi\technology of concrete\ax\haram04.gif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19200"/>
            <a:ext cx="59435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cretland\Desktop\ax powerpoint\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6106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ecretland\Desktop\ax powerpoint\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685800"/>
            <a:ext cx="7398393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ecretland\Desktop\ax powerpoint\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0"/>
            <a:ext cx="7809640" cy="1415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639762"/>
          </a:xfrm>
        </p:spPr>
        <p:txBody>
          <a:bodyPr>
            <a:normAutofit fontScale="90000"/>
          </a:bodyPr>
          <a:lstStyle/>
          <a:p>
            <a:pPr algn="just" rtl="1"/>
            <a:r>
              <a:rPr lang="fa-IR" b="1" dirty="0" smtClean="0">
                <a:solidFill>
                  <a:srgbClr val="002060"/>
                </a:solidFill>
                <a:cs typeface="B Nazanin" pitchFamily="2" charset="-78"/>
              </a:rPr>
              <a:t>1-مقدمه</a:t>
            </a:r>
            <a:endParaRPr lang="en-US" b="1" dirty="0">
              <a:solidFill>
                <a:srgbClr val="002060"/>
              </a:solidFill>
              <a:cs typeface="B Nazanin" pitchFamily="2" charset="-78"/>
            </a:endParaRPr>
          </a:p>
        </p:txBody>
      </p:sp>
      <p:pic>
        <p:nvPicPr>
          <p:cNvPr id="1029" name="Picture 5" descr="C:\Users\Secretland\Desktop\ax powerpoint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7696200" cy="5715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scc\My Scans\scan0007.tif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642938"/>
            <a:ext cx="7643812" cy="5614987"/>
          </a:xfrm>
          <a:noFill/>
        </p:spPr>
      </p:pic>
    </p:spTree>
  </p:cSld>
  <p:clrMapOvr>
    <a:masterClrMapping/>
  </p:clrMapOvr>
  <p:transition spd="med" advTm="2000">
    <p:blind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scc\My Scans\scan0008.tif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274638"/>
            <a:ext cx="6357937" cy="6369050"/>
          </a:xfrm>
          <a:noFill/>
        </p:spPr>
      </p:pic>
    </p:spTree>
  </p:cSld>
  <p:clrMapOvr>
    <a:masterClrMapping/>
  </p:clrMapOvr>
  <p:transition spd="med" advTm="2000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Secretland\Desktop\ax powerpoint\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728907" cy="6205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C:\Users\Secretland\Desktop\ax powerpoint\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270161" cy="571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Secretland\Desktop\ax powerpoint\2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77298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ecretland\Desktop\ax powerpoint\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473096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ecretland\Desktop\ax powerpoint\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8416599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ecretland\Desktop\ax powerpoint\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842737" cy="6128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ecretland\Desktop\ax powerpoint\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7923465" cy="6184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Secretland\Desktop\ax powerpoint\3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978" y="685800"/>
            <a:ext cx="8350559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ecretland\Desktop\ax powerpoint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19" y="533400"/>
            <a:ext cx="8703617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ecretland\Desktop\ax powerpoint\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4264" y="533400"/>
            <a:ext cx="8154206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ecretland\Desktop\ax powerpoint\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8506691" cy="401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Secretland\Desktop\ax powerpoint\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990600"/>
            <a:ext cx="7834759" cy="5210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Secretland\Desktop\ax powerpoint\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8213131" cy="53252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ecretland\Desktop\ax powerpoint\3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5580" y="685800"/>
            <a:ext cx="820822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ecretland\Desktop\ax powerpoint\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164614" cy="5201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Secretland\Desktop\ax powerpoint\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1" y="381000"/>
            <a:ext cx="7543800" cy="6357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ecretland\Desktop\ax powerpoint\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251634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ecretland\Desktop\ax powerpoint\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89989"/>
            <a:ext cx="4953000" cy="6264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ecretland\Desktop\ax powerpoint\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159017" cy="5263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ecretland\Desktop\ax powerpoint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8392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ecretland\Desktop\ax powerpoint\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439771" cy="566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ecretland\Desktop\ax powerpoint\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8233341" cy="4444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Secretland\Desktop\ax powerpoint\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7854581" cy="5730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Secretland\Desktop\ax powerpoint\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7879848" cy="5134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ecretland\Desktop\ax powerpoint\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8382000" cy="4694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cretland\Desktop\ax powerpoint\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6307949" cy="1567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ecretland\Desktop\ax powerpoint\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213586" cy="4796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ecretland\Desktop\ax powerpoint\5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264708" cy="4406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ecretland\Desktop\ax powerpoint\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990600"/>
            <a:ext cx="8068612" cy="3848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Secretland\Desktop\ax powerpoint\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81000"/>
            <a:ext cx="6875012" cy="6336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ecretland\Desktop\ax powerpoint\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7200"/>
            <a:ext cx="832864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123" name="Picture 3" descr="C:\Users\Secretland\Desktop\ax powerpoint\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"/>
            <a:ext cx="773285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Secretland\Desktop\ax powerpoint\5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9288" y="533400"/>
            <a:ext cx="8001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cretland\Desktop\ax powerpoint\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336104"/>
            <a:ext cx="7959993" cy="6521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Secretland\Desktop\ax powerpoint\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8482498" cy="5401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ecretland\Desktop\ax powerpoint\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76400"/>
            <a:ext cx="6391390" cy="2134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cretland\Desktop\ax powerpoint\5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6638" y="533400"/>
            <a:ext cx="8617362" cy="55626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381000" y="1447800"/>
            <a:ext cx="83058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ecretland\Desktop\ax powerpoint\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6858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Secretland\Desktop\ax powerpoint\6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1000"/>
            <a:ext cx="7615300" cy="589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Secretland\Desktop\ax powerpoint\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291785" cy="616107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762000" y="1219200"/>
            <a:ext cx="7924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6019800" y="1676400"/>
            <a:ext cx="2743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ecretland\Desktop\ax powerpoint\6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806053" cy="6201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ecretland\Desktop\ax powerpoint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47910" cy="63655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ecretland\Desktop\ax powerpoint\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457200"/>
            <a:ext cx="7608933" cy="5821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ecretland\Desktop\ax powerpoint\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423823" cy="4139406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10800000">
            <a:off x="381000" y="19050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1143000" y="2438400"/>
            <a:ext cx="7467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533400" y="3962400"/>
            <a:ext cx="8153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762000" y="4419600"/>
            <a:ext cx="7924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6" name="Picture 2" descr="D:\darsi\technology of concrete\ax powerpoint\Captur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7057"/>
            <a:ext cx="8229600" cy="6830943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10800000" flipV="1">
            <a:off x="990600" y="381000"/>
            <a:ext cx="7620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819400" y="3581400"/>
            <a:ext cx="41910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ecretland\Desktop\ax powerpoint\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609600"/>
            <a:ext cx="8101364" cy="5434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ecretland\Desktop\ax powerpoint\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796372" cy="5997209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762000" y="1295400"/>
            <a:ext cx="769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 flipV="1">
            <a:off x="990600" y="2743200"/>
            <a:ext cx="7391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2819400" y="3733800"/>
            <a:ext cx="5562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990600" y="4191000"/>
            <a:ext cx="7391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914400" y="5715000"/>
            <a:ext cx="7543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914400" y="6172200"/>
            <a:ext cx="7467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Secretland\Desktop\ax powerpoint\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"/>
            <a:ext cx="7859697" cy="6096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10800000">
            <a:off x="1981200" y="4191000"/>
            <a:ext cx="6477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1066800" y="4800600"/>
            <a:ext cx="7391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1676400" y="5105400"/>
            <a:ext cx="6858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2531" name="Picture 3" descr="C:\Users\Secretland\Desktop\ax powerpoint\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0543"/>
            <a:ext cx="6835764" cy="6637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ecretland\Desktop\ax powerpoint\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0600"/>
            <a:ext cx="8464335" cy="466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ecretland\Desktop\ax powerpoint\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533400"/>
            <a:ext cx="8187120" cy="5921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ecretland\Desktop\ax powerpoint\7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914400"/>
            <a:ext cx="8839200" cy="4017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ecretland\Desktop\ax powerpoint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8605854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ecretland\Desktop\ax powerpoint\7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53828" cy="5239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ecretland\Desktop\ax powerpoint\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6430" y="685800"/>
            <a:ext cx="8477734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ecretland\Desktop\ax powerpoint\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533400"/>
            <a:ext cx="8450460" cy="5625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Secretland\Desktop\ax powerpoint\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0"/>
            <a:ext cx="8439365" cy="5334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ecretland\Desktop\ax powerpoint\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838200"/>
            <a:ext cx="8331654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ecretland\Desktop\ax powerpoint\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057400"/>
            <a:ext cx="6826676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G:\scan0019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8382000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ecretland\Desktop\ax powerpoint\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685800"/>
            <a:ext cx="8478945" cy="5110956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rot="10800000" flipV="1">
            <a:off x="1600200" y="1600200"/>
            <a:ext cx="70866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457200" y="3276600"/>
            <a:ext cx="8077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914400" y="3733800"/>
            <a:ext cx="777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685800" y="5334000"/>
            <a:ext cx="8077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3124200" y="5791200"/>
            <a:ext cx="5486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ecretland\Desktop\ax powerpoint\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04800"/>
            <a:ext cx="7888568" cy="5979106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886200" y="1143000"/>
            <a:ext cx="4724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:\Users\Secretland\Desktop\ax powerpoint\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848334" cy="5582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ecretland\Desktop\ax powerpoint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455268"/>
            <a:ext cx="8229600" cy="6160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5440363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solidFill>
                  <a:srgbClr val="0070C0"/>
                </a:solidFill>
                <a:cs typeface="B Nazanin" pitchFamily="2" charset="-78"/>
              </a:rPr>
              <a:t>روش انجام:</a:t>
            </a:r>
            <a:endParaRPr lang="en-US" b="1" dirty="0" smtClean="0">
              <a:solidFill>
                <a:srgbClr val="0070C0"/>
              </a:solidFill>
              <a:cs typeface="B Nazanin" pitchFamily="2" charset="-78"/>
            </a:endParaRPr>
          </a:p>
          <a:p>
            <a:pPr algn="r" rtl="1"/>
            <a:r>
              <a:rPr lang="fa-IR" sz="2200" b="1" dirty="0" smtClean="0">
                <a:solidFill>
                  <a:srgbClr val="002060"/>
                </a:solidFill>
                <a:cs typeface="B Nazanin" pitchFamily="2" charset="-78"/>
              </a:rPr>
              <a:t>محور مخروط را در مرکز صفحه تراز شده و مرطوب قرار داده و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درون مخروط مرطوب می شود سپس 6 لیتر بتن</a:t>
            </a:r>
            <a:r>
              <a:rPr lang="fa-IR" sz="2200" b="1" dirty="0" smtClean="0">
                <a:solidFill>
                  <a:srgbClr val="002060"/>
                </a:solidFill>
                <a:cs typeface="B Nazanin" pitchFamily="2" charset="-78"/>
              </a:rPr>
              <a:t> را به وسیله کمچه به داخل مخروط ریخته و سطح بتن را در بالای آن صاف می کنیم. </a:t>
            </a:r>
          </a:p>
          <a:p>
            <a:pPr algn="r" rtl="1"/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پر کردن مخروط اسلامپ باید بدون هیچ گونه تراکم داخلی و خارجی انجام شود</a:t>
            </a:r>
            <a:r>
              <a:rPr lang="fa-IR" sz="2200" b="1" dirty="0" smtClean="0">
                <a:solidFill>
                  <a:srgbClr val="002060"/>
                </a:solidFill>
                <a:cs typeface="B Nazanin" pitchFamily="2" charset="-78"/>
              </a:rPr>
              <a:t>. همچنین ریختن بتن به داخل مخروط باید به صورتی باشد که از تجمع درشت دانه ها در یک سمت مخروط و ریزدانه ها در سمت دیگر اجتناب شود. </a:t>
            </a:r>
          </a:p>
          <a:p>
            <a:pPr algn="r" rtl="1"/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پس از پر شدن کامل،مخروط را با سرعتی ثابت  که نه سریع باشد و نه آهسته به صورت قائم بالا می کشیم و از این لحظه زمان رسیدن بتن به شعاع 50 سانتیمتر را ثبت می کنیم. </a:t>
            </a:r>
          </a:p>
          <a:p>
            <a:pPr algn="r" rtl="1"/>
            <a:r>
              <a:rPr lang="fa-IR" sz="2200" b="1" dirty="0" smtClean="0">
                <a:solidFill>
                  <a:srgbClr val="002060"/>
                </a:solidFill>
                <a:cs typeface="B Nazanin" pitchFamily="2" charset="-78"/>
              </a:rPr>
              <a:t>با مشاهده توقف حرکت بتن  </a:t>
            </a:r>
            <a:r>
              <a:rPr lang="fa-IR" sz="2200" b="1" dirty="0" smtClean="0">
                <a:solidFill>
                  <a:srgbClr val="FF0000"/>
                </a:solidFill>
                <a:cs typeface="B Nazanin" pitchFamily="2" charset="-78"/>
              </a:rPr>
              <a:t>دو قطر عمود بر هم در دایره تشکیل شده را اندازه گیری کرده و میانگین آن ها را یادداشت می کنیم،در </a:t>
            </a:r>
            <a:r>
              <a:rPr lang="fa-IR" sz="2200" b="1" dirty="0" smtClean="0">
                <a:solidFill>
                  <a:srgbClr val="002060"/>
                </a:solidFill>
                <a:cs typeface="B Nazanin" pitchFamily="2" charset="-78"/>
              </a:rPr>
              <a:t>صورت وجود هر گونه شیره در اطراف بتن پخش شده آن را ثبت می کنیم</a:t>
            </a:r>
            <a:r>
              <a:rPr lang="fa-IR" dirty="0" smtClean="0">
                <a:solidFill>
                  <a:srgbClr val="002060"/>
                </a:solidFill>
              </a:rPr>
              <a:t>.</a:t>
            </a:r>
            <a:endParaRPr lang="en-US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762000" y="4191000"/>
            <a:ext cx="4876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10400" y="4419600"/>
            <a:ext cx="13716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09600" y="4800600"/>
            <a:ext cx="769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3200400" y="5257800"/>
            <a:ext cx="5105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ecretland\Desktop\ax powerpoint\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19100"/>
            <a:ext cx="8587740" cy="56007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457200" y="1295400"/>
            <a:ext cx="8153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6553200" y="1828800"/>
            <a:ext cx="2133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533400" y="2286000"/>
            <a:ext cx="6172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6553200" y="2743200"/>
            <a:ext cx="1676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>
            <a:off x="457200" y="2743200"/>
            <a:ext cx="5791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91200" y="3200400"/>
            <a:ext cx="2819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6248400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fa-IR" sz="2000" b="1" dirty="0" smtClean="0">
                <a:cs typeface="B Nazanin" pitchFamily="2" charset="-78"/>
              </a:rPr>
              <a:t> </a:t>
            </a:r>
          </a:p>
          <a:p>
            <a:pPr algn="r">
              <a:buNone/>
            </a:pPr>
            <a:r>
              <a:rPr lang="fa-IR" sz="2000" b="1" dirty="0" smtClean="0">
                <a:cs typeface="B Nazanin" pitchFamily="2" charset="-78"/>
              </a:rPr>
              <a:t>- </a:t>
            </a: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پارامتر ديگري كه در آزمايش جريان اسلامپ اندازه گيري مي شود، مدت زمان رسيدن به شعاع50 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سانتي متر است كه براي تعيين لزجت بتن تازه مورد استفاده قرار مي گيرد.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 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- اگر بتن در زماني بيش از 5 ثانيه به اين قطر برسد نشاندهنده لزجت خميري زياد بتن و اگر زمان اندازه گيري شده از يك ثانيه كمتر باشد لزجت كم بتن را نشان مي دهد</a:t>
            </a:r>
            <a:r>
              <a:rPr lang="fa-IR" sz="2400" b="1" dirty="0" smtClean="0">
                <a:solidFill>
                  <a:srgbClr val="FF0000"/>
                </a:solidFill>
                <a:cs typeface="B Nazanin" pitchFamily="2" charset="-78"/>
              </a:rPr>
              <a:t>.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 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-  در اين موارد احتمال بروز جداشدگي و آب افتادگي در بتن افزايش مي يابدو معمولآ به صورت شيرهاي ازبتن در لبه بيروني دايره ايجاد شده پديد مي آيد.</a:t>
            </a:r>
          </a:p>
          <a:p>
            <a:pPr algn="r">
              <a:buNone/>
            </a:pPr>
            <a:endParaRPr lang="fa-IR" sz="2000" b="1" dirty="0" smtClean="0">
              <a:solidFill>
                <a:srgbClr val="002060"/>
              </a:solidFill>
              <a:cs typeface="B Nazanin" pitchFamily="2" charset="-78"/>
            </a:endParaRPr>
          </a:p>
          <a:p>
            <a:pPr algn="r">
              <a:buNone/>
            </a:pP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پيشنهاد مي نمايد </a:t>
            </a: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كه زمان 7-3 ثانيه براي كاربردهاي مهندسي عمران </a:t>
            </a: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و </a:t>
            </a: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زمان 5-2 ثانيه براي</a:t>
            </a:r>
          </a:p>
          <a:p>
            <a:pPr algn="r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كاربردهاي ساختماني قابل قبول </a:t>
            </a:r>
            <a:r>
              <a:rPr lang="fa-IR" sz="2000" b="1" dirty="0" smtClean="0">
                <a:solidFill>
                  <a:srgbClr val="002060"/>
                </a:solidFill>
                <a:cs typeface="B Nazanin" pitchFamily="2" charset="-78"/>
              </a:rPr>
              <a:t>مي باشد.</a:t>
            </a:r>
            <a:endParaRPr lang="en-US" sz="2400" b="1" dirty="0">
              <a:solidFill>
                <a:srgbClr val="002060"/>
              </a:solidFill>
              <a:cs typeface="B Nazanin" pitchFamily="2" charset="-7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rot="10800000">
            <a:off x="457200" y="1066800"/>
            <a:ext cx="8229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0800000">
            <a:off x="2590800" y="1447800"/>
            <a:ext cx="6096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0800000">
            <a:off x="1600200" y="2133600"/>
            <a:ext cx="70866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3810000" y="2438400"/>
            <a:ext cx="4953000" cy="76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3124200" y="4267200"/>
            <a:ext cx="5486400" cy="76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1143000" y="4343400"/>
            <a:ext cx="1447800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24600" y="4648200"/>
            <a:ext cx="2438400" cy="7620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657600" y="3124200"/>
          <a:ext cx="1714500" cy="685800"/>
        </p:xfrm>
        <a:graphic>
          <a:graphicData uri="http://schemas.openxmlformats.org/presentationml/2006/ole">
            <p:oleObj spid="_x0000_s2050" name="Packager Shell Object" showAsIcon="1" r:id="rId3" imgW="17150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5842" name="Picture 2" descr="C:\Users\Secretland\Desktop\ax powerpoint\8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2200" y="228600"/>
            <a:ext cx="4642925" cy="62872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ecretland\Desktop\ax powerpoint\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1000"/>
            <a:ext cx="4731049" cy="6085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ecretland\Desktop\ax powerpoint\8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39703"/>
            <a:ext cx="7750847" cy="6518297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990600" y="1143000"/>
            <a:ext cx="7391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:\darsi\technology of concrete\ax\Captur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914400"/>
            <a:ext cx="488248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534400" cy="6172200"/>
          </a:xfrm>
        </p:spPr>
        <p:txBody>
          <a:bodyPr>
            <a:normAutofit/>
          </a:bodyPr>
          <a:lstStyle/>
          <a:p>
            <a:pPr algn="r" rtl="1"/>
            <a:r>
              <a:rPr lang="fa-IR" b="1" dirty="0" smtClean="0">
                <a:solidFill>
                  <a:srgbClr val="0070C0"/>
                </a:solidFill>
              </a:rPr>
              <a:t>روش انجام آزمایش:</a:t>
            </a:r>
            <a:endParaRPr lang="en-US" dirty="0" smtClean="0">
              <a:solidFill>
                <a:srgbClr val="0070C0"/>
              </a:solidFill>
            </a:endParaRPr>
          </a:p>
          <a:p>
            <a:pPr algn="r" rtl="1"/>
            <a:endParaRPr lang="fa-IR" sz="20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pPr algn="r" rtl="1"/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برای انجام این آزمایش لازم است صفحه پایه و قسمت درونی مخروط اسلامپ را مرطوب و مرکز حلقه </a:t>
            </a:r>
            <a:r>
              <a:rPr lang="en-US" sz="2000" b="1" dirty="0" smtClean="0">
                <a:solidFill>
                  <a:schemeClr val="tx2"/>
                </a:solidFill>
                <a:cs typeface="B Nazanin" pitchFamily="2" charset="-78"/>
              </a:rPr>
              <a:t>j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 را بر مرکز صفحه پایه منطبق کرده، سپس مخروط اسلامپ را در مرکز آن قرار دهیم. </a:t>
            </a:r>
          </a:p>
          <a:p>
            <a:pPr algn="r" rtl="1"/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پس از ریختن 6 لیتر بتن به وسیله کمچه به داخل مخروط اسلامپ </a:t>
            </a:r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و صاف کردن سطح بتن در بالای آن به وسیله ماله ،مخروط را با سرعتی ثابت که نه سریع و نه آهسته باشد به صورت قائم بالا می کشیم و اجازه می دهیم بتن به صورت آزاد جریان یابد.</a:t>
            </a:r>
          </a:p>
          <a:p>
            <a:pPr algn="r" rtl="1"/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اختلاف ارتفاع بتن داخل و خارج حلقه </a:t>
            </a:r>
            <a:r>
              <a:rPr lang="en-US" sz="2000" b="1" dirty="0" smtClean="0">
                <a:solidFill>
                  <a:srgbClr val="FF0000"/>
                </a:solidFill>
                <a:cs typeface="B Nazanin" pitchFamily="2" charset="-78"/>
              </a:rPr>
              <a:t>j</a:t>
            </a:r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 را در چهار نقطه اندازه گرفته و میانگین گیری می کنیم. </a:t>
            </a:r>
          </a:p>
          <a:p>
            <a:pPr algn="r" rtl="1"/>
            <a:r>
              <a:rPr lang="fa-IR" sz="2000" b="1" dirty="0" smtClean="0">
                <a:solidFill>
                  <a:srgbClr val="FF0000"/>
                </a:solidFill>
                <a:cs typeface="B Nazanin" pitchFamily="2" charset="-78"/>
              </a:rPr>
              <a:t>قطر نهایی بتن در دو جهت عمود بر هم در دایره تشکیل شده را اندازه گیری و میانگین آن ها را یادداشت می کنیم. </a:t>
            </a:r>
          </a:p>
          <a:p>
            <a:pPr algn="r" rtl="1"/>
            <a:r>
              <a:rPr lang="fa-IR" sz="2000" b="1" dirty="0" smtClean="0">
                <a:solidFill>
                  <a:schemeClr val="tx2"/>
                </a:solidFill>
                <a:cs typeface="B Nazanin" pitchFamily="2" charset="-78"/>
              </a:rPr>
              <a:t>همچنین در صورت وجود هرگونه شیره در اطراف بتن پخش شده آن را ثبت می کنیم.</a:t>
            </a:r>
            <a:endParaRPr lang="en-US" sz="2000" b="1" dirty="0" smtClean="0">
              <a:solidFill>
                <a:schemeClr val="tx2"/>
              </a:solidFill>
              <a:cs typeface="B Nazanin" pitchFamily="2" charset="-78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ecretland\Desktop\ax powerpoint\8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8241237" cy="514429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rot="10800000">
            <a:off x="457200" y="1600200"/>
            <a:ext cx="81534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0800000">
            <a:off x="762000" y="2057400"/>
            <a:ext cx="784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828800" y="2514600"/>
            <a:ext cx="6629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810</Words>
  <Application>Microsoft Office PowerPoint</Application>
  <PresentationFormat>On-screen Show (4:3)</PresentationFormat>
  <Paragraphs>50</Paragraphs>
  <Slides>186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8" baseType="lpstr">
      <vt:lpstr>Office Theme</vt:lpstr>
      <vt:lpstr>Package</vt:lpstr>
      <vt:lpstr>بسم الله الرحمن الرحیم</vt:lpstr>
      <vt:lpstr>Slide 2</vt:lpstr>
      <vt:lpstr>1-مقدمه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پل معلق Akashio-Kaikyo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تونل رسالت</vt:lpstr>
      <vt:lpstr>Slide 25</vt:lpstr>
      <vt:lpstr>حرم حضرت معصومه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Secretland</dc:creator>
  <cp:lastModifiedBy>omran</cp:lastModifiedBy>
  <cp:revision>131</cp:revision>
  <dcterms:created xsi:type="dcterms:W3CDTF">2006-08-16T00:00:00Z</dcterms:created>
  <dcterms:modified xsi:type="dcterms:W3CDTF">2015-04-28T09:53:40Z</dcterms:modified>
</cp:coreProperties>
</file>