
<file path=[Content_Types].xml><?xml version="1.0" encoding="utf-8"?>
<Types xmlns="http://schemas.openxmlformats.org/package/2006/content-types">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9" r:id="rId3"/>
    <p:sldId id="260" r:id="rId4"/>
    <p:sldId id="263" r:id="rId5"/>
    <p:sldId id="262" r:id="rId6"/>
    <p:sldId id="261" r:id="rId7"/>
    <p:sldId id="264"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649D"/>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7545A1D-3073-4828-BB31-E5AFCA6C2F9C}" type="datetimeFigureOut">
              <a:rPr lang="en-US"/>
              <a:pPr>
                <a:defRPr/>
              </a:pPr>
              <a:t>3/1/2017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r>
              <a:rPr lang="en-US"/>
              <a:t>www.shaykhsaduq.blog.ir</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8FCA55A-46A3-4773-980A-355E9C059297}" type="slidenum">
              <a:rPr lang="en-US"/>
              <a:pPr>
                <a:defRPr/>
              </a:pPr>
              <a:t>‹#›</a:t>
            </a:fld>
            <a:endParaRPr lang="en-US"/>
          </a:p>
        </p:txBody>
      </p:sp>
    </p:spTree>
    <p:extLst>
      <p:ext uri="{BB962C8B-B14F-4D97-AF65-F5344CB8AC3E}">
        <p14:creationId xmlns:p14="http://schemas.microsoft.com/office/powerpoint/2010/main" val="97139740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E639EA9-B71E-4834-88CD-531EF9883E6B}" type="datetimeFigureOut">
              <a:rPr lang="en-US"/>
              <a:pPr>
                <a:defRPr/>
              </a:pPr>
              <a:t>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r>
              <a:rPr lang="en-US"/>
              <a:t>www.shaykhsaduq.blog.ir</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7954427-44DF-4C4D-9835-CFDA317F119C}" type="slidenum">
              <a:rPr lang="en-US"/>
              <a:pPr>
                <a:defRPr/>
              </a:pPr>
              <a:t>‹#›</a:t>
            </a:fld>
            <a:endParaRPr lang="en-US"/>
          </a:p>
        </p:txBody>
      </p:sp>
    </p:spTree>
    <p:extLst>
      <p:ext uri="{BB962C8B-B14F-4D97-AF65-F5344CB8AC3E}">
        <p14:creationId xmlns:p14="http://schemas.microsoft.com/office/powerpoint/2010/main" val="2753437717"/>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EA5FE44-BDA0-443E-9ED7-76E392935424}" type="slidenum">
              <a:rPr lang="en-US"/>
              <a:pPr fontAlgn="base">
                <a:spcBef>
                  <a:spcPct val="0"/>
                </a:spcBef>
                <a:spcAft>
                  <a:spcPct val="0"/>
                </a:spcAft>
              </a:pPr>
              <a:t>2</a:t>
            </a:fld>
            <a:endParaRPr lang="en-US"/>
          </a:p>
        </p:txBody>
      </p:sp>
      <p:sp>
        <p:nvSpPr>
          <p:cNvPr id="1024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www.shaykhsaduq.blog.ir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24B738-899B-46B6-B5AB-6D486B94BDD2}" type="slidenum">
              <a:rPr lang="en-US"/>
              <a:pPr fontAlgn="base">
                <a:spcBef>
                  <a:spcPct val="0"/>
                </a:spcBef>
                <a:spcAft>
                  <a:spcPct val="0"/>
                </a:spcAft>
              </a:pPr>
              <a:t>3</a:t>
            </a:fld>
            <a:endParaRPr lang="en-US"/>
          </a:p>
        </p:txBody>
      </p:sp>
      <p:sp>
        <p:nvSpPr>
          <p:cNvPr id="112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www.shaykhsaduq.blog.ir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BB58A2D-3CEC-42BB-8515-35B8018C15AF}" type="slidenum">
              <a:rPr lang="en-US"/>
              <a:pPr fontAlgn="base">
                <a:spcBef>
                  <a:spcPct val="0"/>
                </a:spcBef>
                <a:spcAft>
                  <a:spcPct val="0"/>
                </a:spcAft>
              </a:pPr>
              <a:t>4</a:t>
            </a:fld>
            <a:endParaRPr lang="en-US"/>
          </a:p>
        </p:txBody>
      </p:sp>
      <p:sp>
        <p:nvSpPr>
          <p:cNvPr id="1229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www.shaykhsaduq.blog.ir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00E73E5-4320-433B-8EE9-0FA530591F97}" type="slidenum">
              <a:rPr lang="en-US"/>
              <a:pPr fontAlgn="base">
                <a:spcBef>
                  <a:spcPct val="0"/>
                </a:spcBef>
                <a:spcAft>
                  <a:spcPct val="0"/>
                </a:spcAft>
              </a:pPr>
              <a:t>5</a:t>
            </a:fld>
            <a:endParaRPr lang="en-US"/>
          </a:p>
        </p:txBody>
      </p:sp>
      <p:sp>
        <p:nvSpPr>
          <p:cNvPr id="1331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www.shaykhsaduq.blog.ir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071FE5-A9F7-48D3-9D0D-20E738C1DEAE}" type="slidenum">
              <a:rPr lang="en-US"/>
              <a:pPr fontAlgn="base">
                <a:spcBef>
                  <a:spcPct val="0"/>
                </a:spcBef>
                <a:spcAft>
                  <a:spcPct val="0"/>
                </a:spcAft>
              </a:pPr>
              <a:t>6</a:t>
            </a:fld>
            <a:endParaRPr lang="en-US"/>
          </a:p>
        </p:txBody>
      </p:sp>
      <p:sp>
        <p:nvSpPr>
          <p:cNvPr id="143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www.shaykhsaduq.blog.ir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E7A9470-8444-497A-B167-663FAEC95BDC}" type="slidenum">
              <a:rPr lang="en-US"/>
              <a:pPr fontAlgn="base">
                <a:spcBef>
                  <a:spcPct val="0"/>
                </a:spcBef>
                <a:spcAft>
                  <a:spcPct val="0"/>
                </a:spcAft>
              </a:pPr>
              <a:t>7</a:t>
            </a:fld>
            <a:endParaRPr lang="en-US"/>
          </a:p>
        </p:txBody>
      </p:sp>
      <p:sp>
        <p:nvSpPr>
          <p:cNvPr id="153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t>www.shaykhsaduq.blog.ir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34862F3-CF8F-43C7-A0C4-74DFF81A2F18}" type="datetimeFigureOut">
              <a:rPr lang="en-US"/>
              <a:pPr>
                <a:defRPr/>
              </a:pPr>
              <a:t>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F9F8A6-4AFA-4378-A78A-AD449C9B8539}" type="slidenum">
              <a:rPr lang="en-US"/>
              <a:pPr>
                <a:defRPr/>
              </a:pPr>
              <a:t>‹#›</a:t>
            </a:fld>
            <a:endParaRPr lang="en-US"/>
          </a:p>
        </p:txBody>
      </p:sp>
    </p:spTree>
    <p:extLst>
      <p:ext uri="{BB962C8B-B14F-4D97-AF65-F5344CB8AC3E}">
        <p14:creationId xmlns:p14="http://schemas.microsoft.com/office/powerpoint/2010/main" val="95463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BBB128-AA38-4B01-92DA-ED6223A71639}" type="datetimeFigureOut">
              <a:rPr lang="en-US"/>
              <a:pPr>
                <a:defRPr/>
              </a:pPr>
              <a:t>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92EF8-7E3F-447B-87F4-092F09466EE5}" type="slidenum">
              <a:rPr lang="en-US"/>
              <a:pPr>
                <a:defRPr/>
              </a:pPr>
              <a:t>‹#›</a:t>
            </a:fld>
            <a:endParaRPr lang="en-US"/>
          </a:p>
        </p:txBody>
      </p:sp>
    </p:spTree>
    <p:extLst>
      <p:ext uri="{BB962C8B-B14F-4D97-AF65-F5344CB8AC3E}">
        <p14:creationId xmlns:p14="http://schemas.microsoft.com/office/powerpoint/2010/main" val="2887708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F4734C-2D6E-487B-80E3-B1E8AA3882A7}" type="datetimeFigureOut">
              <a:rPr lang="en-US"/>
              <a:pPr>
                <a:defRPr/>
              </a:pPr>
              <a:t>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E4FD2C-3E15-4416-A6F1-FF9FAE555039}" type="slidenum">
              <a:rPr lang="en-US"/>
              <a:pPr>
                <a:defRPr/>
              </a:pPr>
              <a:t>‹#›</a:t>
            </a:fld>
            <a:endParaRPr lang="en-US"/>
          </a:p>
        </p:txBody>
      </p:sp>
    </p:spTree>
    <p:extLst>
      <p:ext uri="{BB962C8B-B14F-4D97-AF65-F5344CB8AC3E}">
        <p14:creationId xmlns:p14="http://schemas.microsoft.com/office/powerpoint/2010/main" val="410422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9941ED-3C9E-430D-A173-1CF2CA911858}" type="datetimeFigureOut">
              <a:rPr lang="en-US"/>
              <a:pPr>
                <a:defRPr/>
              </a:pPr>
              <a:t>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65FDF9-C8D2-44BA-B973-C807E7030E20}" type="slidenum">
              <a:rPr lang="en-US"/>
              <a:pPr>
                <a:defRPr/>
              </a:pPr>
              <a:t>‹#›</a:t>
            </a:fld>
            <a:endParaRPr lang="en-US"/>
          </a:p>
        </p:txBody>
      </p:sp>
    </p:spTree>
    <p:extLst>
      <p:ext uri="{BB962C8B-B14F-4D97-AF65-F5344CB8AC3E}">
        <p14:creationId xmlns:p14="http://schemas.microsoft.com/office/powerpoint/2010/main" val="47703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1F370B7-4888-434F-9A76-F71FC0A206F0}" type="datetimeFigureOut">
              <a:rPr lang="en-US"/>
              <a:pPr>
                <a:defRPr/>
              </a:pPr>
              <a:t>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847D95-7D6C-4618-8A8C-2C0FDF66DF04}" type="slidenum">
              <a:rPr lang="en-US"/>
              <a:pPr>
                <a:defRPr/>
              </a:pPr>
              <a:t>‹#›</a:t>
            </a:fld>
            <a:endParaRPr lang="en-US"/>
          </a:p>
        </p:txBody>
      </p:sp>
    </p:spTree>
    <p:extLst>
      <p:ext uri="{BB962C8B-B14F-4D97-AF65-F5344CB8AC3E}">
        <p14:creationId xmlns:p14="http://schemas.microsoft.com/office/powerpoint/2010/main" val="107303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FCE7677-F972-473B-87FA-EC21B0F7D375}" type="datetimeFigureOut">
              <a:rPr lang="en-US"/>
              <a:pPr>
                <a:defRPr/>
              </a:pPr>
              <a:t>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42464E-19D9-450F-A5A8-741B32899B8A}" type="slidenum">
              <a:rPr lang="en-US"/>
              <a:pPr>
                <a:defRPr/>
              </a:pPr>
              <a:t>‹#›</a:t>
            </a:fld>
            <a:endParaRPr lang="en-US"/>
          </a:p>
        </p:txBody>
      </p:sp>
    </p:spTree>
    <p:extLst>
      <p:ext uri="{BB962C8B-B14F-4D97-AF65-F5344CB8AC3E}">
        <p14:creationId xmlns:p14="http://schemas.microsoft.com/office/powerpoint/2010/main" val="56907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1B7DE92-4659-4A48-B8DD-30158D8D06D2}" type="datetimeFigureOut">
              <a:rPr lang="en-US"/>
              <a:pPr>
                <a:defRPr/>
              </a:pPr>
              <a:t>3/1/2017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5B4D68-56EE-44D5-B148-3AE1D64DBCB8}" type="slidenum">
              <a:rPr lang="en-US"/>
              <a:pPr>
                <a:defRPr/>
              </a:pPr>
              <a:t>‹#›</a:t>
            </a:fld>
            <a:endParaRPr lang="en-US"/>
          </a:p>
        </p:txBody>
      </p:sp>
    </p:spTree>
    <p:extLst>
      <p:ext uri="{BB962C8B-B14F-4D97-AF65-F5344CB8AC3E}">
        <p14:creationId xmlns:p14="http://schemas.microsoft.com/office/powerpoint/2010/main" val="1262969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6F96E70-A97E-4FDB-817A-52E83ED42080}" type="datetimeFigureOut">
              <a:rPr lang="en-US"/>
              <a:pPr>
                <a:defRPr/>
              </a:pPr>
              <a:t>3/1/2017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6524490-002F-40DB-A86F-B07E9F431660}" type="slidenum">
              <a:rPr lang="en-US"/>
              <a:pPr>
                <a:defRPr/>
              </a:pPr>
              <a:t>‹#›</a:t>
            </a:fld>
            <a:endParaRPr lang="en-US"/>
          </a:p>
        </p:txBody>
      </p:sp>
    </p:spTree>
    <p:extLst>
      <p:ext uri="{BB962C8B-B14F-4D97-AF65-F5344CB8AC3E}">
        <p14:creationId xmlns:p14="http://schemas.microsoft.com/office/powerpoint/2010/main" val="1486049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4E8CC7-B675-4C36-A03F-35537341A0EF}" type="datetimeFigureOut">
              <a:rPr lang="en-US"/>
              <a:pPr>
                <a:defRPr/>
              </a:pPr>
              <a:t>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50976F-61CB-4633-9D86-F0CF311FCE99}" type="slidenum">
              <a:rPr lang="en-US"/>
              <a:pPr>
                <a:defRPr/>
              </a:pPr>
              <a:t>‹#›</a:t>
            </a:fld>
            <a:endParaRPr lang="en-US"/>
          </a:p>
        </p:txBody>
      </p:sp>
    </p:spTree>
    <p:extLst>
      <p:ext uri="{BB962C8B-B14F-4D97-AF65-F5344CB8AC3E}">
        <p14:creationId xmlns:p14="http://schemas.microsoft.com/office/powerpoint/2010/main" val="341347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F03743-A2ED-4915-8310-21F210E4C29D}" type="datetimeFigureOut">
              <a:rPr lang="en-US"/>
              <a:pPr>
                <a:defRPr/>
              </a:pPr>
              <a:t>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C0E0F9-B743-4328-9669-3BD1AD4ED465}" type="slidenum">
              <a:rPr lang="en-US"/>
              <a:pPr>
                <a:defRPr/>
              </a:pPr>
              <a:t>‹#›</a:t>
            </a:fld>
            <a:endParaRPr lang="en-US"/>
          </a:p>
        </p:txBody>
      </p:sp>
    </p:spTree>
    <p:extLst>
      <p:ext uri="{BB962C8B-B14F-4D97-AF65-F5344CB8AC3E}">
        <p14:creationId xmlns:p14="http://schemas.microsoft.com/office/powerpoint/2010/main" val="9641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21ABD2-51A2-42AF-8AE4-B9AB9081B72C}" type="datetimeFigureOut">
              <a:rPr lang="en-US"/>
              <a:pPr>
                <a:defRPr/>
              </a:pPr>
              <a:t>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BF4594-3772-4470-A587-D1FE54555FFD}" type="slidenum">
              <a:rPr lang="en-US"/>
              <a:pPr>
                <a:defRPr/>
              </a:pPr>
              <a:t>‹#›</a:t>
            </a:fld>
            <a:endParaRPr lang="en-US"/>
          </a:p>
        </p:txBody>
      </p:sp>
    </p:spTree>
    <p:extLst>
      <p:ext uri="{BB962C8B-B14F-4D97-AF65-F5344CB8AC3E}">
        <p14:creationId xmlns:p14="http://schemas.microsoft.com/office/powerpoint/2010/main" val="91471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3F7ABA4-8452-49CC-A62C-920A06ECFBB2}" type="datetimeFigureOut">
              <a:rPr lang="en-US"/>
              <a:pPr>
                <a:defRPr/>
              </a:pPr>
              <a:t>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12F9C23-EA61-44D4-BED2-DF608A9307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2.wav"/><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slide" Target="slide3.xml"/><Relationship Id="rId4" Type="http://schemas.openxmlformats.org/officeDocument/2006/relationships/image" Target="../media/image2.jpg"/><Relationship Id="rId9"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slide" Target="slide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slide" Target="slide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slide" Target="slide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slide" Target="slide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ww.shaykhsaduq.blog.i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17000" b="-17000"/>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fa-IR" smtClean="0">
                <a:solidFill>
                  <a:srgbClr val="33CCCC"/>
                </a:solidFill>
                <a:latin typeface="_PDMS_Saleem_QuranFont" pitchFamily="2" charset="-78"/>
                <a:cs typeface="_PDMS_Saleem_QuranFont" pitchFamily="2" charset="-78"/>
              </a:rPr>
              <a:t>بسم الله الرحمن الرحیم</a:t>
            </a:r>
            <a:endParaRPr lang="en-US" smtClean="0">
              <a:solidFill>
                <a:srgbClr val="33CCCC"/>
              </a:solidFill>
              <a:latin typeface="_PDMS_Saleem_QuranFont" pitchFamily="2" charset="-78"/>
              <a:cs typeface="_PDMS_Saleem_QuranFont" pitchFamily="2" charset="-78"/>
            </a:endParaRPr>
          </a:p>
        </p:txBody>
      </p:sp>
      <p:sp>
        <p:nvSpPr>
          <p:cNvPr id="2051" name="Subtitle 2"/>
          <p:cNvSpPr>
            <a:spLocks noGrp="1"/>
          </p:cNvSpPr>
          <p:nvPr>
            <p:ph type="subTitle" idx="1"/>
          </p:nvPr>
        </p:nvSpPr>
        <p:spPr/>
        <p:txBody>
          <a:bodyPr/>
          <a:lstStyle/>
          <a:p>
            <a:r>
              <a:rPr lang="fa-IR" smtClean="0">
                <a:solidFill>
                  <a:srgbClr val="EA649D"/>
                </a:solidFill>
                <a:latin typeface="_PDMS_Saleem_QuranFont" pitchFamily="2" charset="-78"/>
                <a:cs typeface="_PDMS_Saleem_QuranFont" pitchFamily="2" charset="-78"/>
              </a:rPr>
              <a:t>وبلاگ شیخ صدوق تقدیم می کند</a:t>
            </a:r>
          </a:p>
          <a:p>
            <a:r>
              <a:rPr lang="en-US" smtClean="0">
                <a:solidFill>
                  <a:srgbClr val="EA649D"/>
                </a:solidFill>
                <a:latin typeface="_PDMS_Saleem_QuranFont" pitchFamily="2" charset="-78"/>
                <a:cs typeface="_PDMS_Saleem_QuranFont" pitchFamily="2" charset="-78"/>
              </a:rPr>
              <a:t>http://shaykhsaduq.blog.ir</a:t>
            </a:r>
          </a:p>
        </p:txBody>
      </p:sp>
    </p:spTree>
  </p:cSld>
  <p:clrMapOvr>
    <a:masterClrMapping/>
  </p:clrMapOvr>
  <p:transition spd="slow">
    <p:blinds dir="vert"/>
    <p:sndAc>
      <p:stSnd>
        <p:snd r:embed="rId2" name="drumroll.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684213" y="260350"/>
            <a:ext cx="7772400" cy="1470025"/>
          </a:xfrm>
        </p:spPr>
        <p:txBody>
          <a:bodyPr/>
          <a:lstStyle/>
          <a:p>
            <a:r>
              <a:rPr lang="fa-IR" sz="3600" smtClean="0">
                <a:latin typeface="_PDMS_Saleem_QuranFont" pitchFamily="2" charset="-78"/>
                <a:cs typeface="_PDMS_Saleem_QuranFont" pitchFamily="2" charset="-78"/>
              </a:rPr>
              <a:t>برای مطالعه ی بخش های مختلف روی گزینه ی مورد نظر کلیک کنید.</a:t>
            </a:r>
            <a:endParaRPr lang="en-US" sz="3600" smtClean="0">
              <a:latin typeface="_PDMS_Saleem_QuranFont" pitchFamily="2" charset="-78"/>
              <a:cs typeface="_PDMS_Saleem_QuranFont" pitchFamily="2" charset="-78"/>
            </a:endParaRPr>
          </a:p>
        </p:txBody>
      </p:sp>
      <p:sp>
        <p:nvSpPr>
          <p:cNvPr id="3" name="Subtitle 2"/>
          <p:cNvSpPr>
            <a:spLocks noGrp="1"/>
          </p:cNvSpPr>
          <p:nvPr>
            <p:ph type="subTitle" idx="1"/>
          </p:nvPr>
        </p:nvSpPr>
        <p:spPr>
          <a:xfrm>
            <a:off x="6462713" y="1989138"/>
            <a:ext cx="2190750" cy="1057275"/>
          </a:xfrm>
        </p:spPr>
        <p:txBody>
          <a:bodyPr rtlCol="0">
            <a:normAutofit/>
          </a:bodyPr>
          <a:lstStyle/>
          <a:p>
            <a:pPr fontAlgn="auto">
              <a:spcAft>
                <a:spcPts val="0"/>
              </a:spcAft>
              <a:buFont typeface="Arial" pitchFamily="34" charset="0"/>
              <a:buNone/>
              <a:defRPr/>
            </a:pPr>
            <a:r>
              <a:rPr lang="fa-IR" dirty="0" smtClean="0">
                <a:latin typeface="_PDMS_Saleem_QuranFont" pitchFamily="2" charset="-78"/>
                <a:cs typeface="_PDMS_Saleem_QuranFont" pitchFamily="2" charset="-78"/>
                <a:hlinkClick r:id="rId5" action="ppaction://hlinksldjump">
                  <a:snd r:embed="rId6" name="arrow.wav"/>
                </a:hlinkClick>
              </a:rPr>
              <a:t>زندگی نامه</a:t>
            </a:r>
            <a:endParaRPr lang="en-US" dirty="0">
              <a:latin typeface="_PDMS_Saleem_QuranFont" pitchFamily="2" charset="-78"/>
              <a:cs typeface="_PDMS_Saleem_QuranFont" pitchFamily="2" charset="-78"/>
            </a:endParaRPr>
          </a:p>
        </p:txBody>
      </p:sp>
      <p:sp>
        <p:nvSpPr>
          <p:cNvPr id="3076" name="Subtitle 2"/>
          <p:cNvSpPr txBox="1">
            <a:spLocks/>
          </p:cNvSpPr>
          <p:nvPr/>
        </p:nvSpPr>
        <p:spPr bwMode="auto">
          <a:xfrm>
            <a:off x="6443663" y="2852738"/>
            <a:ext cx="2192337"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buFont typeface="Arial" charset="0"/>
              <a:buNone/>
            </a:pPr>
            <a:r>
              <a:rPr lang="fa-IR" sz="3200">
                <a:solidFill>
                  <a:srgbClr val="898989"/>
                </a:solidFill>
                <a:latin typeface="_PDMS_Saleem_QuranFont" pitchFamily="2" charset="-78"/>
                <a:cs typeface="_PDMS_Saleem_QuranFont" pitchFamily="2" charset="-78"/>
                <a:hlinkClick r:id="rId7" action="ppaction://hlinksldjump">
                  <a:snd r:embed="rId6" name="arrow.wav"/>
                </a:hlinkClick>
              </a:rPr>
              <a:t>آثار و تالیفات</a:t>
            </a:r>
            <a:endParaRPr lang="en-US" sz="3200">
              <a:solidFill>
                <a:srgbClr val="898989"/>
              </a:solidFill>
              <a:latin typeface="_PDMS_Saleem_QuranFont" pitchFamily="2" charset="-78"/>
              <a:cs typeface="_PDMS_Saleem_QuranFont" pitchFamily="2" charset="-78"/>
            </a:endParaRPr>
          </a:p>
        </p:txBody>
      </p:sp>
      <p:sp>
        <p:nvSpPr>
          <p:cNvPr id="3077" name="Subtitle 2"/>
          <p:cNvSpPr txBox="1">
            <a:spLocks/>
          </p:cNvSpPr>
          <p:nvPr/>
        </p:nvSpPr>
        <p:spPr bwMode="auto">
          <a:xfrm>
            <a:off x="6461125" y="4724400"/>
            <a:ext cx="219233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buFont typeface="Arial" charset="0"/>
              <a:buNone/>
            </a:pPr>
            <a:r>
              <a:rPr lang="fa-IR" sz="3200">
                <a:solidFill>
                  <a:srgbClr val="898989"/>
                </a:solidFill>
                <a:latin typeface="_PDMS_Saleem_QuranFont" pitchFamily="2" charset="-78"/>
                <a:cs typeface="_PDMS_Saleem_QuranFont" pitchFamily="2" charset="-78"/>
                <a:hlinkClick r:id="rId8" action="ppaction://hlinksldjump">
                  <a:snd r:embed="rId6" name="arrow.wav"/>
                </a:hlinkClick>
              </a:rPr>
              <a:t>شاگردان</a:t>
            </a:r>
            <a:endParaRPr lang="en-US" sz="3200">
              <a:solidFill>
                <a:srgbClr val="898989"/>
              </a:solidFill>
              <a:latin typeface="_PDMS_Saleem_QuranFont" pitchFamily="2" charset="-78"/>
              <a:cs typeface="_PDMS_Saleem_QuranFont" pitchFamily="2" charset="-78"/>
            </a:endParaRPr>
          </a:p>
        </p:txBody>
      </p:sp>
      <p:sp>
        <p:nvSpPr>
          <p:cNvPr id="3078" name="Subtitle 2"/>
          <p:cNvSpPr txBox="1">
            <a:spLocks/>
          </p:cNvSpPr>
          <p:nvPr/>
        </p:nvSpPr>
        <p:spPr bwMode="auto">
          <a:xfrm>
            <a:off x="6443663" y="3787775"/>
            <a:ext cx="2192337"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buFont typeface="Arial" charset="0"/>
              <a:buNone/>
            </a:pPr>
            <a:r>
              <a:rPr lang="fa-IR" sz="3200">
                <a:solidFill>
                  <a:srgbClr val="898989"/>
                </a:solidFill>
                <a:latin typeface="_PDMS_Saleem_QuranFont" pitchFamily="2" charset="-78"/>
                <a:cs typeface="_PDMS_Saleem_QuranFont" pitchFamily="2" charset="-78"/>
                <a:hlinkClick r:id="rId9" action="ppaction://hlinksldjump">
                  <a:snd r:embed="rId6" name="arrow.wav"/>
                </a:hlinkClick>
              </a:rPr>
              <a:t>اساتید</a:t>
            </a:r>
            <a:endParaRPr lang="en-US" sz="3200">
              <a:solidFill>
                <a:srgbClr val="898989"/>
              </a:solidFill>
              <a:latin typeface="_PDMS_Saleem_QuranFont" pitchFamily="2" charset="-78"/>
              <a:cs typeface="_PDMS_Saleem_QuranFont" pitchFamily="2" charset="-78"/>
            </a:endParaRPr>
          </a:p>
        </p:txBody>
      </p:sp>
      <p:sp>
        <p:nvSpPr>
          <p:cNvPr id="7" name="Footer Placeholder 6"/>
          <p:cNvSpPr>
            <a:spLocks noGrp="1"/>
          </p:cNvSpPr>
          <p:nvPr>
            <p:ph type="ftr" sz="quarter" idx="11"/>
          </p:nvPr>
        </p:nvSpPr>
        <p:spPr/>
        <p:txBody>
          <a:bodyPr/>
          <a:lstStyle/>
          <a:p>
            <a:pPr>
              <a:defRPr/>
            </a:pPr>
            <a:r>
              <a:rPr lang="en-US" smtClean="0"/>
              <a:t>www.shaykhsaduq.blog.ir</a:t>
            </a:r>
            <a:endParaRPr lang="en-US"/>
          </a:p>
        </p:txBody>
      </p:sp>
    </p:spTree>
  </p:cSld>
  <p:clrMapOvr>
    <a:masterClrMapping/>
  </p:clrMapOvr>
  <p:transition spd="slow">
    <p:fade/>
    <p:sndAc>
      <p:stSnd>
        <p:snd r:embed="rId3"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smtClean="0"/>
              <a:t>www.shaykhsaduq.blog.ir</a:t>
            </a:r>
            <a:endParaRPr lang="en-US"/>
          </a:p>
        </p:txBody>
      </p:sp>
      <p:sp>
        <p:nvSpPr>
          <p:cNvPr id="8" name="Subtitle 7"/>
          <p:cNvSpPr>
            <a:spLocks noGrp="1"/>
          </p:cNvSpPr>
          <p:nvPr>
            <p:ph type="subTitle" idx="1"/>
          </p:nvPr>
        </p:nvSpPr>
        <p:spPr>
          <a:xfrm>
            <a:off x="468313" y="836613"/>
            <a:ext cx="8280400" cy="6553200"/>
          </a:xfrm>
        </p:spPr>
        <p:txBody>
          <a:bodyPr rtlCol="0">
            <a:noAutofit/>
          </a:bodyPr>
          <a:lstStyle/>
          <a:p>
            <a:pPr algn="just" rtl="1" fontAlgn="auto">
              <a:spcAft>
                <a:spcPts val="0"/>
              </a:spcAft>
              <a:buFont typeface="Arial" pitchFamily="34" charset="0"/>
              <a:buNone/>
              <a:defRPr/>
            </a:pPr>
            <a:r>
              <a:rPr lang="fa-IR" sz="1600" b="1" dirty="0" smtClean="0">
                <a:solidFill>
                  <a:schemeClr val="bg1">
                    <a:lumMod val="50000"/>
                  </a:schemeClr>
                </a:solidFill>
                <a:latin typeface="_PDMS_Saleem_QuranFont" pitchFamily="2" charset="-78"/>
                <a:cs typeface="2  Mitra_3 (MRT)" pitchFamily="2" charset="-78"/>
              </a:rPr>
              <a:t>ابوجعفر محمد بن علی بن حسین بن موسی بن بابویه قمی</a:t>
            </a:r>
            <a:r>
              <a:rPr lang="fa-IR" sz="1600" dirty="0" smtClean="0">
                <a:solidFill>
                  <a:schemeClr val="bg1">
                    <a:lumMod val="50000"/>
                  </a:schemeClr>
                </a:solidFill>
                <a:latin typeface="_PDMS_Saleem_QuranFont" pitchFamily="2" charset="-78"/>
                <a:cs typeface="2  Mitra_3 (MRT)" pitchFamily="2" charset="-78"/>
              </a:rPr>
              <a:t> معروف به </a:t>
            </a:r>
            <a:r>
              <a:rPr lang="fa-IR" sz="1600" b="1" dirty="0" smtClean="0">
                <a:solidFill>
                  <a:schemeClr val="bg1">
                    <a:lumMod val="50000"/>
                  </a:schemeClr>
                </a:solidFill>
                <a:latin typeface="_PDMS_Saleem_QuranFont" pitchFamily="2" charset="-78"/>
                <a:cs typeface="2  Mitra_3 (MRT)" pitchFamily="2" charset="-78"/>
              </a:rPr>
              <a:t>شیخ صدوق</a:t>
            </a:r>
            <a:r>
              <a:rPr lang="fa-IR" sz="1600" dirty="0" smtClean="0">
                <a:solidFill>
                  <a:schemeClr val="bg1">
                    <a:lumMod val="50000"/>
                  </a:schemeClr>
                </a:solidFill>
                <a:latin typeface="_PDMS_Saleem_QuranFont" pitchFamily="2" charset="-78"/>
                <a:cs typeface="2  Mitra_3 (MRT)" pitchFamily="2" charset="-78"/>
              </a:rPr>
              <a:t> و اِبنِ بابُوَیْه (زاده  ۳۰۶ـ قم و درگذشته ۳۸۱ـ شهر ری ) از علمای شیعه در قرن ۴ و از بزرگان علم حدیث است. </a:t>
            </a:r>
            <a:r>
              <a:rPr lang="fa-IR" sz="1600" dirty="0" smtClean="0">
                <a:solidFill>
                  <a:schemeClr val="bg1">
                    <a:lumMod val="50000"/>
                  </a:schemeClr>
                </a:solidFill>
                <a:cs typeface="2  Mitra_3 (MRT)" pitchFamily="2" charset="-78"/>
              </a:rPr>
              <a:t>او در حدود سال ۳۰۶ در قم متولد شد. تولدش با آغاز نیابت حسین بن روح سومین نائب خاص حجت بن حسن هم‌زمان بوده‌است.</a:t>
            </a:r>
          </a:p>
          <a:p>
            <a:pPr algn="just" rtl="1" fontAlgn="auto">
              <a:spcAft>
                <a:spcPts val="0"/>
              </a:spcAft>
              <a:buFont typeface="Arial" pitchFamily="34" charset="0"/>
              <a:buNone/>
              <a:defRPr/>
            </a:pPr>
            <a:r>
              <a:rPr lang="fa-IR" sz="1600" dirty="0" smtClean="0">
                <a:solidFill>
                  <a:schemeClr val="bg1">
                    <a:lumMod val="50000"/>
                  </a:schemeClr>
                </a:solidFill>
                <a:cs typeface="2  Mitra_3 (MRT)" pitchFamily="2" charset="-78"/>
              </a:rPr>
              <a:t>پدر </a:t>
            </a:r>
            <a:r>
              <a:rPr lang="fa-IR" sz="1600" i="1" dirty="0" smtClean="0">
                <a:solidFill>
                  <a:schemeClr val="bg1">
                    <a:lumMod val="50000"/>
                  </a:schemeClr>
                </a:solidFill>
                <a:cs typeface="2  Mitra_3 (MRT)" pitchFamily="2" charset="-78"/>
              </a:rPr>
              <a:t>شیخ صدوق</a:t>
            </a:r>
            <a:r>
              <a:rPr lang="fa-IR" sz="1600" dirty="0" smtClean="0">
                <a:solidFill>
                  <a:schemeClr val="bg1">
                    <a:lumMod val="50000"/>
                  </a:schemeClr>
                </a:solidFill>
                <a:cs typeface="2  Mitra_3 (MRT)" pitchFamily="2" charset="-78"/>
              </a:rPr>
              <a:t> علی بن حسین بن موسی بن بابویه، از فقهای بزرگ شیعه و در زمان حسن عسگری و حجت بن حسن</a:t>
            </a:r>
            <a:r>
              <a:rPr lang="fa-IR" sz="1600" dirty="0">
                <a:solidFill>
                  <a:schemeClr val="bg1">
                    <a:lumMod val="50000"/>
                  </a:schemeClr>
                </a:solidFill>
                <a:cs typeface="2  Mitra_3 (MRT)" pitchFamily="2" charset="-78"/>
              </a:rPr>
              <a:t> </a:t>
            </a:r>
            <a:r>
              <a:rPr lang="fa-IR" sz="1600" dirty="0" smtClean="0">
                <a:solidFill>
                  <a:schemeClr val="bg1">
                    <a:lumMod val="50000"/>
                  </a:schemeClr>
                </a:solidFill>
                <a:cs typeface="2  Mitra_3 (MRT)" pitchFamily="2" charset="-78"/>
              </a:rPr>
              <a:t>می‌زیسته و مورد احترام آن امامان بوده‌است. (هر دو پدر و پسر معروف به ابن بابویه و صدوقین هستند)</a:t>
            </a:r>
          </a:p>
          <a:p>
            <a:pPr algn="just" rtl="1" fontAlgn="auto">
              <a:spcAft>
                <a:spcPts val="0"/>
              </a:spcAft>
              <a:buFont typeface="Arial" pitchFamily="34" charset="0"/>
              <a:buNone/>
              <a:defRPr/>
            </a:pPr>
            <a:endParaRPr lang="fa-IR" sz="1600" dirty="0" smtClean="0">
              <a:solidFill>
                <a:schemeClr val="bg1">
                  <a:lumMod val="50000"/>
                </a:schemeClr>
              </a:solidFill>
              <a:cs typeface="2  Mitra_3 (MRT)" pitchFamily="2" charset="-78"/>
            </a:endParaRPr>
          </a:p>
          <a:p>
            <a:pPr algn="just" rtl="1" fontAlgn="auto">
              <a:spcAft>
                <a:spcPts val="0"/>
              </a:spcAft>
              <a:buFont typeface="Arial" pitchFamily="34" charset="0"/>
              <a:buNone/>
              <a:defRPr/>
            </a:pPr>
            <a:r>
              <a:rPr lang="fa-IR" sz="1600" dirty="0" smtClean="0">
                <a:solidFill>
                  <a:schemeClr val="bg1">
                    <a:lumMod val="50000"/>
                  </a:schemeClr>
                </a:solidFill>
                <a:cs typeface="2  Mitra_3 (MRT)" pitchFamily="2" charset="-78"/>
              </a:rPr>
              <a:t>درباره تولد شیخ صدوق در کتاب‌های شیعه آمده‌است که پدر او بعد از گذشت ۵۰ سال از عمرش، دارای فرزند نشده بود. از این رو برای حسین بن روح سومین نائب حجت بن حسن نامه می‌نویسد و از او تقاضا می‌کند که درخواست او را به حجت بن حسن برساند. در جواب این نامه، حجت بن حسن برای پدر شیخ صدوق می‌نویسد: «از خداوند خواستم دو پسر روزیت کند که وجودشان، خیر و برکت باشد.» از این رو وی «متولد به دعای امام زمان» نیز خوانده می‌شود.</a:t>
            </a:r>
          </a:p>
          <a:p>
            <a:pPr algn="just" rtl="1" fontAlgn="auto">
              <a:spcAft>
                <a:spcPts val="0"/>
              </a:spcAft>
              <a:buFont typeface="Arial" pitchFamily="34" charset="0"/>
              <a:buNone/>
              <a:defRPr/>
            </a:pPr>
            <a:endParaRPr lang="fa-IR" sz="1600" dirty="0" smtClean="0">
              <a:solidFill>
                <a:schemeClr val="bg1">
                  <a:lumMod val="50000"/>
                </a:schemeClr>
              </a:solidFill>
              <a:cs typeface="2  Mitra_3 (MRT)" pitchFamily="2" charset="-78"/>
            </a:endParaRPr>
          </a:p>
          <a:p>
            <a:pPr algn="just" rtl="1" fontAlgn="auto">
              <a:spcAft>
                <a:spcPts val="0"/>
              </a:spcAft>
              <a:buFont typeface="Arial" pitchFamily="34" charset="0"/>
              <a:buNone/>
              <a:defRPr/>
            </a:pPr>
            <a:r>
              <a:rPr lang="fa-IR" sz="1600" dirty="0" smtClean="0">
                <a:solidFill>
                  <a:schemeClr val="bg1">
                    <a:lumMod val="50000"/>
                  </a:schemeClr>
                </a:solidFill>
                <a:cs typeface="2  Mitra_3 (MRT)" pitchFamily="2" charset="-78"/>
              </a:rPr>
              <a:t>وی از طرف رکن الدوله دیلمی پادشاه ری به آن شهر دعوت شد و در آنجا اقامت گزید و نزد آن پادشاه شیعی و وزیر نامدار و دانشمندش صاحب بن عباد با احترام زیاد می‌زیست و ریاست روحانی شیعیان عصر به او رسید. وی سپس به شهرهای خراسان، ماوراءالنهر، نیشابور، بلخ و بخارا سفر کرد و به منظور حج و زیارت ائمه به حجاز و عراق رفت و در شهرهای کوفه و بغداد دانشمندان از محضرش استفاده کردند و سپس به ایران بازگشت و در سال ۳۸۱ هجری در ری از دنیا رفت.</a:t>
            </a:r>
            <a:r>
              <a:rPr lang="fa-IR" sz="1600" baseline="30000" dirty="0">
                <a:solidFill>
                  <a:schemeClr val="bg1">
                    <a:lumMod val="50000"/>
                  </a:schemeClr>
                </a:solidFill>
                <a:cs typeface="2  Mitra_3 (MRT)" pitchFamily="2" charset="-78"/>
              </a:rPr>
              <a:t> </a:t>
            </a:r>
            <a:r>
              <a:rPr lang="fa-IR" sz="1600" dirty="0" smtClean="0">
                <a:solidFill>
                  <a:schemeClr val="bg1">
                    <a:lumMod val="50000"/>
                  </a:schemeClr>
                </a:solidFill>
                <a:cs typeface="2  Mitra_3 (MRT)" pitchFamily="2" charset="-78"/>
              </a:rPr>
              <a:t>شیخ صدوق ابن بابویه قمی، که یکی از علمای بزرگ شیعه است، به خاطر فشار حکومت در سخت گیری بر شیعیان، زندگی در قم برایش مشکل شد و به طرف یکی از روستاهای بلخ، که ساکنان آن همه شیعه بودند، مهاجرت کرد و شیعیان با گرمی از او استقبال نمودند و از ایشان تقاضای نوشتن کتاب فقهی کردند. ایشان نیز کتاب مهم و معروف خود، من لایحضره الفقیه، را در این روستا تألیف نمود.</a:t>
            </a:r>
          </a:p>
          <a:p>
            <a:pPr algn="just" rtl="1" fontAlgn="auto">
              <a:spcAft>
                <a:spcPts val="0"/>
              </a:spcAft>
              <a:buFont typeface="Arial" pitchFamily="34" charset="0"/>
              <a:buNone/>
              <a:defRPr/>
            </a:pPr>
            <a:r>
              <a:rPr lang="fa-IR" sz="1600" dirty="0" smtClean="0">
                <a:solidFill>
                  <a:schemeClr val="bg1">
                    <a:lumMod val="50000"/>
                  </a:schemeClr>
                </a:solidFill>
                <a:cs typeface="2  Mitra_3 (MRT)" pitchFamily="2" charset="-78"/>
              </a:rPr>
              <a:t>نخستین کسی که ابن بابویه را </a:t>
            </a:r>
            <a:r>
              <a:rPr lang="fa-IR" sz="1600" b="1" dirty="0" smtClean="0">
                <a:solidFill>
                  <a:schemeClr val="bg1">
                    <a:lumMod val="50000"/>
                  </a:schemeClr>
                </a:solidFill>
                <a:cs typeface="2  Mitra_3 (MRT)" pitchFamily="2" charset="-78"/>
              </a:rPr>
              <a:t>صدوق</a:t>
            </a:r>
            <a:r>
              <a:rPr lang="fa-IR" sz="1600" dirty="0" smtClean="0">
                <a:solidFill>
                  <a:schemeClr val="bg1">
                    <a:lumMod val="50000"/>
                  </a:schemeClr>
                </a:solidFill>
                <a:cs typeface="2  Mitra_3 (MRT)" pitchFamily="2" charset="-78"/>
              </a:rPr>
              <a:t> نامیده ابن ادریس حلی است، ولی پس از وی تا زمان شهید اول، علامه مجلسی این لقب شهرت نداشته است. </a:t>
            </a:r>
          </a:p>
          <a:p>
            <a:pPr algn="just" rtl="1" fontAlgn="auto">
              <a:spcAft>
                <a:spcPts val="0"/>
              </a:spcAft>
              <a:buFont typeface="Arial" pitchFamily="34" charset="0"/>
              <a:buNone/>
              <a:defRPr/>
            </a:pPr>
            <a:endParaRPr lang="en-US" sz="1600" dirty="0">
              <a:latin typeface="_PDMS_Saleem_QuranFont" pitchFamily="2" charset="-78"/>
              <a:cs typeface="2  Mitra_3 (MRT)" pitchFamily="2" charset="-78"/>
            </a:endParaRPr>
          </a:p>
        </p:txBody>
      </p:sp>
      <p:sp>
        <p:nvSpPr>
          <p:cNvPr id="4100" name="TextBox 1"/>
          <p:cNvSpPr txBox="1">
            <a:spLocks noChangeArrowheads="1"/>
          </p:cNvSpPr>
          <p:nvPr/>
        </p:nvSpPr>
        <p:spPr bwMode="auto">
          <a:xfrm>
            <a:off x="7308850" y="188913"/>
            <a:ext cx="146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a-IR" sz="2400">
                <a:solidFill>
                  <a:srgbClr val="FFC000"/>
                </a:solidFill>
                <a:cs typeface="2  Mitra_3 (MRT)" pitchFamily="2" charset="-78"/>
              </a:rPr>
              <a:t>زندگی نامه</a:t>
            </a:r>
            <a:endParaRPr lang="en-US" sz="2400">
              <a:solidFill>
                <a:srgbClr val="FFC000"/>
              </a:solidFill>
              <a:cs typeface="2  Mitra_3 (MRT)" pitchFamily="2" charset="-78"/>
            </a:endParaRPr>
          </a:p>
        </p:txBody>
      </p:sp>
      <p:sp>
        <p:nvSpPr>
          <p:cNvPr id="4101" name="TextBox 2">
            <a:hlinkClick r:id="rId5" action="ppaction://hlinksldjump">
              <a:snd r:embed="rId6" name="bomb.wav"/>
            </a:hlinkClick>
          </p:cNvPr>
          <p:cNvSpPr txBox="1">
            <a:spLocks noChangeArrowheads="1"/>
          </p:cNvSpPr>
          <p:nvPr/>
        </p:nvSpPr>
        <p:spPr bwMode="auto">
          <a:xfrm>
            <a:off x="347663" y="6397625"/>
            <a:ext cx="2183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a-IR" dirty="0">
                <a:solidFill>
                  <a:srgbClr val="EA649D"/>
                </a:solidFill>
                <a:latin typeface="_PDMS_Saleem_QuranFont" pitchFamily="2" charset="-78"/>
                <a:cs typeface="2  Mitra_3 (MRT)" pitchFamily="2" charset="-78"/>
              </a:rPr>
              <a:t>بازگشت </a:t>
            </a:r>
            <a:r>
              <a:rPr lang="fa-IR" dirty="0">
                <a:solidFill>
                  <a:srgbClr val="EA649D"/>
                </a:solidFill>
                <a:latin typeface="_PDMS_Saleem_QuranFont" pitchFamily="2" charset="-78"/>
                <a:cs typeface="2  Mitra_3 (MRT)" pitchFamily="2" charset="-78"/>
              </a:rPr>
              <a:t>ب</a:t>
            </a:r>
            <a:r>
              <a:rPr lang="fa-IR" dirty="0" smtClean="0">
                <a:solidFill>
                  <a:srgbClr val="EA649D"/>
                </a:solidFill>
                <a:latin typeface="_PDMS_Saleem_QuranFont" pitchFamily="2" charset="-78"/>
                <a:cs typeface="2  Mitra_3 (MRT)" pitchFamily="2" charset="-78"/>
              </a:rPr>
              <a:t>ه </a:t>
            </a:r>
            <a:r>
              <a:rPr lang="fa-IR" dirty="0">
                <a:solidFill>
                  <a:srgbClr val="EA649D"/>
                </a:solidFill>
                <a:latin typeface="_PDMS_Saleem_QuranFont" pitchFamily="2" charset="-78"/>
                <a:cs typeface="2  Mitra_3 (MRT)" pitchFamily="2" charset="-78"/>
              </a:rPr>
              <a:t>صفحه نخست</a:t>
            </a:r>
            <a:endParaRPr lang="en-US" dirty="0">
              <a:solidFill>
                <a:srgbClr val="EA649D"/>
              </a:solidFill>
              <a:latin typeface="_PDMS_Saleem_QuranFont" pitchFamily="2" charset="-78"/>
              <a:cs typeface="2  Mitra_3 (MRT)" pitchFamily="2" charset="-78"/>
            </a:endParaRPr>
          </a:p>
        </p:txBody>
      </p:sp>
    </p:spTree>
  </p:cSld>
  <p:clrMapOvr>
    <a:masterClrMapping/>
  </p:clrMapOvr>
  <p:transition spd="slow">
    <p:fade/>
    <p:sndAc>
      <p:stSnd>
        <p:snd r:embed="rId3" name="hammer.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smtClean="0"/>
              <a:t>www.shaykhsaduq.blog.ir</a:t>
            </a:r>
            <a:endParaRPr lang="en-US"/>
          </a:p>
        </p:txBody>
      </p:sp>
      <p:sp>
        <p:nvSpPr>
          <p:cNvPr id="9" name="Subtitle 8"/>
          <p:cNvSpPr>
            <a:spLocks noGrp="1"/>
          </p:cNvSpPr>
          <p:nvPr>
            <p:ph type="subTitle" idx="1"/>
          </p:nvPr>
        </p:nvSpPr>
        <p:spPr>
          <a:xfrm>
            <a:off x="395288" y="620713"/>
            <a:ext cx="8424862" cy="6408737"/>
          </a:xfrm>
        </p:spPr>
        <p:txBody>
          <a:bodyPr rtlCol="0">
            <a:noAutofit/>
          </a:bodyPr>
          <a:lstStyle/>
          <a:p>
            <a:pPr algn="just" rtl="1" fontAlgn="auto">
              <a:spcAft>
                <a:spcPts val="0"/>
              </a:spcAft>
              <a:buFont typeface="Arial" pitchFamily="34" charset="0"/>
              <a:buNone/>
              <a:defRPr/>
            </a:pPr>
            <a:r>
              <a:rPr lang="fa-IR" sz="1800" dirty="0">
                <a:cs typeface="2  Mitra_3 (MRT)" pitchFamily="2" charset="-78"/>
              </a:rPr>
              <a:t>حدود ۳۰۰ اثر علمی به شیخ صدوق (۳۰۵ ـ۳۸۱ق) نسبت داده‌اند که بسیاری از آنها امروزه در دسترس نیست. برخی از آثار شیخ صدوق به این شرح است: </a:t>
            </a:r>
          </a:p>
          <a:p>
            <a:pPr algn="just" rtl="1" fontAlgn="auto">
              <a:spcAft>
                <a:spcPts val="0"/>
              </a:spcAft>
              <a:buFont typeface="Arial" pitchFamily="34" charset="0"/>
              <a:buNone/>
              <a:defRPr/>
            </a:pPr>
            <a:endParaRPr lang="fa-IR" sz="1800" dirty="0">
              <a:cs typeface="2  Mitra_3 (MRT)" pitchFamily="2" charset="-78"/>
            </a:endParaRPr>
          </a:p>
          <a:p>
            <a:pPr algn="just" rtl="1" fontAlgn="auto">
              <a:spcAft>
                <a:spcPts val="0"/>
              </a:spcAft>
              <a:buFont typeface="Arial" pitchFamily="34" charset="0"/>
              <a:buNone/>
              <a:defRPr/>
            </a:pPr>
            <a:r>
              <a:rPr lang="fa-IR" sz="1800" dirty="0">
                <a:cs typeface="2  Mitra_3 (MRT)" pitchFamily="2" charset="-78"/>
              </a:rPr>
              <a:t>1- من لا یحضره الفقیه </a:t>
            </a:r>
          </a:p>
          <a:p>
            <a:pPr algn="just" rtl="1" fontAlgn="auto">
              <a:spcAft>
                <a:spcPts val="0"/>
              </a:spcAft>
              <a:buFont typeface="Arial" pitchFamily="34" charset="0"/>
              <a:buNone/>
              <a:defRPr/>
            </a:pPr>
            <a:r>
              <a:rPr lang="fa-IR" sz="1800" dirty="0" smtClean="0">
                <a:cs typeface="2  Mitra_3 (MRT)" pitchFamily="2" charset="-78"/>
              </a:rPr>
              <a:t>2- </a:t>
            </a:r>
            <a:r>
              <a:rPr lang="fa-IR" sz="1800" dirty="0">
                <a:cs typeface="2  Mitra_3 (MRT)" pitchFamily="2" charset="-78"/>
              </a:rPr>
              <a:t>علل الشرایع </a:t>
            </a:r>
          </a:p>
          <a:p>
            <a:pPr algn="just" rtl="1" fontAlgn="auto">
              <a:spcAft>
                <a:spcPts val="0"/>
              </a:spcAft>
              <a:buFont typeface="Arial" pitchFamily="34" charset="0"/>
              <a:buNone/>
              <a:defRPr/>
            </a:pPr>
            <a:r>
              <a:rPr lang="fa-IR" sz="1800" dirty="0">
                <a:cs typeface="2  Mitra_3 (MRT)" pitchFamily="2" charset="-78"/>
              </a:rPr>
              <a:t>3- کمال الدین و تمام النعمه </a:t>
            </a:r>
          </a:p>
          <a:p>
            <a:pPr algn="just" rtl="1" fontAlgn="auto">
              <a:spcAft>
                <a:spcPts val="0"/>
              </a:spcAft>
              <a:buFont typeface="Arial" pitchFamily="34" charset="0"/>
              <a:buNone/>
              <a:defRPr/>
            </a:pPr>
            <a:r>
              <a:rPr lang="fa-IR" sz="1800" dirty="0">
                <a:cs typeface="2  Mitra_3 (MRT)" pitchFamily="2" charset="-78"/>
              </a:rPr>
              <a:t>4- کتاب </a:t>
            </a:r>
            <a:r>
              <a:rPr lang="fa-IR" sz="1800" dirty="0" smtClean="0">
                <a:cs typeface="2  Mitra_3 (MRT)" pitchFamily="2" charset="-78"/>
              </a:rPr>
              <a:t>التوحید</a:t>
            </a:r>
            <a:endParaRPr lang="fa-IR" sz="1800" dirty="0">
              <a:cs typeface="2  Mitra_3 (MRT)" pitchFamily="2" charset="-78"/>
            </a:endParaRPr>
          </a:p>
          <a:p>
            <a:pPr algn="just" rtl="1" fontAlgn="auto">
              <a:spcAft>
                <a:spcPts val="0"/>
              </a:spcAft>
              <a:buFont typeface="Arial" pitchFamily="34" charset="0"/>
              <a:buNone/>
              <a:defRPr/>
            </a:pPr>
            <a:r>
              <a:rPr lang="fa-IR" sz="1800" dirty="0">
                <a:cs typeface="2  Mitra_3 (MRT)" pitchFamily="2" charset="-78"/>
              </a:rPr>
              <a:t>5- </a:t>
            </a:r>
            <a:r>
              <a:rPr lang="fa-IR" sz="1800" dirty="0" smtClean="0">
                <a:cs typeface="2  Mitra_3 (MRT)" pitchFamily="2" charset="-78"/>
              </a:rPr>
              <a:t>الخصال</a:t>
            </a:r>
            <a:endParaRPr lang="fa-IR" sz="1800" dirty="0">
              <a:cs typeface="2  Mitra_3 (MRT)" pitchFamily="2" charset="-78"/>
            </a:endParaRPr>
          </a:p>
          <a:p>
            <a:pPr algn="just" rtl="1" fontAlgn="auto">
              <a:spcAft>
                <a:spcPts val="0"/>
              </a:spcAft>
              <a:buFont typeface="Arial" pitchFamily="34" charset="0"/>
              <a:buNone/>
              <a:defRPr/>
            </a:pPr>
            <a:r>
              <a:rPr lang="fa-IR" sz="1800" dirty="0">
                <a:cs typeface="2  Mitra_3 (MRT)" pitchFamily="2" charset="-78"/>
              </a:rPr>
              <a:t>6- </a:t>
            </a:r>
            <a:r>
              <a:rPr lang="fa-IR" sz="1800" dirty="0" smtClean="0">
                <a:cs typeface="2  Mitra_3 (MRT)" pitchFamily="2" charset="-78"/>
              </a:rPr>
              <a:t>الامالی</a:t>
            </a:r>
            <a:endParaRPr lang="fa-IR" sz="1800" dirty="0">
              <a:cs typeface="2  Mitra_3 (MRT)" pitchFamily="2" charset="-78"/>
            </a:endParaRPr>
          </a:p>
          <a:p>
            <a:pPr algn="just" rtl="1" fontAlgn="auto">
              <a:spcAft>
                <a:spcPts val="0"/>
              </a:spcAft>
              <a:buFont typeface="Arial" pitchFamily="34" charset="0"/>
              <a:buNone/>
              <a:defRPr/>
            </a:pPr>
            <a:r>
              <a:rPr lang="fa-IR" sz="1800" dirty="0">
                <a:cs typeface="2  Mitra_3 (MRT)" pitchFamily="2" charset="-78"/>
              </a:rPr>
              <a:t>7- عیون الاخبار </a:t>
            </a:r>
            <a:r>
              <a:rPr lang="fa-IR" sz="1800" dirty="0" smtClean="0">
                <a:cs typeface="2  Mitra_3 (MRT)" pitchFamily="2" charset="-78"/>
              </a:rPr>
              <a:t>الرضا</a:t>
            </a:r>
            <a:endParaRPr lang="fa-IR" sz="1800" dirty="0">
              <a:cs typeface="2  Mitra_3 (MRT)" pitchFamily="2" charset="-78"/>
            </a:endParaRPr>
          </a:p>
          <a:p>
            <a:pPr algn="just" rtl="1" fontAlgn="auto">
              <a:spcAft>
                <a:spcPts val="0"/>
              </a:spcAft>
              <a:buFont typeface="Arial" pitchFamily="34" charset="0"/>
              <a:buNone/>
              <a:defRPr/>
            </a:pPr>
            <a:r>
              <a:rPr lang="fa-IR" sz="1800" dirty="0">
                <a:cs typeface="2  Mitra_3 (MRT)" pitchFamily="2" charset="-78"/>
              </a:rPr>
              <a:t>8- کتاب صفات </a:t>
            </a:r>
            <a:r>
              <a:rPr lang="fa-IR" sz="1800" dirty="0" smtClean="0">
                <a:cs typeface="2  Mitra_3 (MRT)" pitchFamily="2" charset="-78"/>
              </a:rPr>
              <a:t>شیعه</a:t>
            </a:r>
            <a:endParaRPr lang="fa-IR" sz="1800" dirty="0">
              <a:cs typeface="2  Mitra_3 (MRT)" pitchFamily="2" charset="-78"/>
            </a:endParaRPr>
          </a:p>
          <a:p>
            <a:pPr algn="just" rtl="1" fontAlgn="auto">
              <a:spcAft>
                <a:spcPts val="0"/>
              </a:spcAft>
              <a:buFont typeface="Arial" pitchFamily="34" charset="0"/>
              <a:buNone/>
              <a:defRPr/>
            </a:pPr>
            <a:r>
              <a:rPr lang="fa-IR" sz="1800" dirty="0">
                <a:cs typeface="2  Mitra_3 (MRT)" pitchFamily="2" charset="-78"/>
              </a:rPr>
              <a:t>9- کتاب مصادقه </a:t>
            </a:r>
            <a:r>
              <a:rPr lang="fa-IR" sz="1800" dirty="0" smtClean="0">
                <a:cs typeface="2  Mitra_3 (MRT)" pitchFamily="2" charset="-78"/>
              </a:rPr>
              <a:t>الاخوان</a:t>
            </a:r>
            <a:endParaRPr lang="fa-IR" sz="1800" dirty="0">
              <a:cs typeface="2  Mitra_3 (MRT)" pitchFamily="2" charset="-78"/>
            </a:endParaRPr>
          </a:p>
          <a:p>
            <a:pPr algn="just" rtl="1" fontAlgn="auto">
              <a:spcAft>
                <a:spcPts val="0"/>
              </a:spcAft>
              <a:buFont typeface="Arial" pitchFamily="34" charset="0"/>
              <a:buNone/>
              <a:defRPr/>
            </a:pPr>
            <a:r>
              <a:rPr lang="fa-IR" sz="1800" dirty="0">
                <a:cs typeface="2  Mitra_3 (MRT)" pitchFamily="2" charset="-78"/>
              </a:rPr>
              <a:t>10- کتاب اثبات ولایت علی </a:t>
            </a:r>
            <a:r>
              <a:rPr lang="fa-IR" sz="1800" dirty="0" smtClean="0">
                <a:cs typeface="2  Mitra_3 (MRT)" pitchFamily="2" charset="-78"/>
              </a:rPr>
              <a:t>علیه‌السلام</a:t>
            </a:r>
            <a:endParaRPr lang="fa-IR" sz="1800" dirty="0">
              <a:cs typeface="2  Mitra_3 (MRT)" pitchFamily="2" charset="-78"/>
            </a:endParaRPr>
          </a:p>
          <a:p>
            <a:pPr algn="just" rtl="1" fontAlgn="auto">
              <a:spcAft>
                <a:spcPts val="0"/>
              </a:spcAft>
              <a:buFont typeface="Arial" pitchFamily="34" charset="0"/>
              <a:buNone/>
              <a:defRPr/>
            </a:pPr>
            <a:r>
              <a:rPr lang="fa-IR" sz="1800" dirty="0">
                <a:cs typeface="2  Mitra_3 (MRT)" pitchFamily="2" charset="-78"/>
              </a:rPr>
              <a:t>11- کتاب </a:t>
            </a:r>
            <a:r>
              <a:rPr lang="fa-IR" sz="1800" dirty="0" smtClean="0">
                <a:cs typeface="2  Mitra_3 (MRT)" pitchFamily="2" charset="-78"/>
              </a:rPr>
              <a:t>معرفت</a:t>
            </a:r>
            <a:endParaRPr lang="fa-IR" sz="1800" dirty="0">
              <a:cs typeface="2  Mitra_3 (MRT)" pitchFamily="2" charset="-78"/>
            </a:endParaRPr>
          </a:p>
          <a:p>
            <a:pPr algn="just" rtl="1" fontAlgn="auto">
              <a:spcAft>
                <a:spcPts val="0"/>
              </a:spcAft>
              <a:buFont typeface="Arial" pitchFamily="34" charset="0"/>
              <a:buNone/>
              <a:defRPr/>
            </a:pPr>
            <a:r>
              <a:rPr lang="fa-IR" sz="1800" dirty="0">
                <a:cs typeface="2  Mitra_3 (MRT)" pitchFamily="2" charset="-78"/>
              </a:rPr>
              <a:t>12- کتاب مدینه </a:t>
            </a:r>
            <a:r>
              <a:rPr lang="fa-IR" sz="1800" dirty="0" smtClean="0">
                <a:cs typeface="2  Mitra_3 (MRT)" pitchFamily="2" charset="-78"/>
              </a:rPr>
              <a:t>العلم</a:t>
            </a:r>
            <a:endParaRPr lang="fa-IR" sz="1800" dirty="0">
              <a:cs typeface="2  Mitra_3 (MRT)" pitchFamily="2" charset="-78"/>
            </a:endParaRPr>
          </a:p>
          <a:p>
            <a:pPr algn="just" rtl="1" fontAlgn="auto">
              <a:spcAft>
                <a:spcPts val="0"/>
              </a:spcAft>
              <a:buFont typeface="Arial" pitchFamily="34" charset="0"/>
              <a:buNone/>
              <a:defRPr/>
            </a:pPr>
            <a:r>
              <a:rPr lang="fa-IR" sz="1800" dirty="0">
                <a:cs typeface="2  Mitra_3 (MRT)" pitchFamily="2" charset="-78"/>
              </a:rPr>
              <a:t>13- کتاب مقنع در </a:t>
            </a:r>
            <a:r>
              <a:rPr lang="fa-IR" sz="1800" dirty="0" smtClean="0">
                <a:cs typeface="2  Mitra_3 (MRT)" pitchFamily="2" charset="-78"/>
              </a:rPr>
              <a:t>فقه</a:t>
            </a:r>
            <a:endParaRPr lang="fa-IR" sz="1800" dirty="0">
              <a:cs typeface="2  Mitra_3 (MRT)" pitchFamily="2" charset="-78"/>
            </a:endParaRPr>
          </a:p>
          <a:p>
            <a:pPr algn="just" rtl="1" fontAlgn="auto">
              <a:spcAft>
                <a:spcPts val="0"/>
              </a:spcAft>
              <a:buFont typeface="Arial" pitchFamily="34" charset="0"/>
              <a:buNone/>
              <a:defRPr/>
            </a:pPr>
            <a:r>
              <a:rPr lang="fa-IR" sz="1800" dirty="0">
                <a:cs typeface="2  Mitra_3 (MRT)" pitchFamily="2" charset="-78"/>
              </a:rPr>
              <a:t>14- کتاب معانی </a:t>
            </a:r>
            <a:r>
              <a:rPr lang="fa-IR" sz="1800" dirty="0" smtClean="0">
                <a:cs typeface="2  Mitra_3 (MRT)" pitchFamily="2" charset="-78"/>
              </a:rPr>
              <a:t>الاخبار</a:t>
            </a:r>
            <a:endParaRPr lang="fa-IR" sz="1800" dirty="0">
              <a:cs typeface="2  Mitra_3 (MRT)" pitchFamily="2" charset="-78"/>
            </a:endParaRPr>
          </a:p>
          <a:p>
            <a:pPr algn="just" rtl="1" fontAlgn="auto">
              <a:spcAft>
                <a:spcPts val="0"/>
              </a:spcAft>
              <a:buFont typeface="Arial" pitchFamily="34" charset="0"/>
              <a:buNone/>
              <a:defRPr/>
            </a:pPr>
            <a:r>
              <a:rPr lang="fa-IR" sz="1800" dirty="0">
                <a:cs typeface="2  Mitra_3 (MRT)" pitchFamily="2" charset="-78"/>
              </a:rPr>
              <a:t>15- کتاب مشیخته الفقیه</a:t>
            </a:r>
            <a:endParaRPr lang="en-US" sz="1800" dirty="0">
              <a:cs typeface="2  Mitra_3 (MRT)" pitchFamily="2" charset="-78"/>
            </a:endParaRPr>
          </a:p>
        </p:txBody>
      </p:sp>
      <p:sp>
        <p:nvSpPr>
          <p:cNvPr id="5124" name="TextBox 4"/>
          <p:cNvSpPr txBox="1">
            <a:spLocks noChangeArrowheads="1"/>
          </p:cNvSpPr>
          <p:nvPr/>
        </p:nvSpPr>
        <p:spPr bwMode="auto">
          <a:xfrm>
            <a:off x="7308850" y="115888"/>
            <a:ext cx="2257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a-IR" sz="2400">
                <a:solidFill>
                  <a:srgbClr val="FFC000"/>
                </a:solidFill>
                <a:cs typeface="2  Mitra_3 (MRT)" pitchFamily="2" charset="-78"/>
              </a:rPr>
              <a:t>آثار و تالیفات</a:t>
            </a:r>
            <a:endParaRPr lang="en-US" sz="2400">
              <a:solidFill>
                <a:srgbClr val="FFC000"/>
              </a:solidFill>
              <a:cs typeface="2  Mitra_3 (MRT)" pitchFamily="2" charset="-78"/>
            </a:endParaRPr>
          </a:p>
        </p:txBody>
      </p:sp>
      <p:sp>
        <p:nvSpPr>
          <p:cNvPr id="5125" name="TextBox 5">
            <a:hlinkClick r:id="rId5" action="ppaction://hlinksldjump">
              <a:snd r:embed="rId6" name="bomb.wav"/>
            </a:hlinkClick>
          </p:cNvPr>
          <p:cNvSpPr txBox="1">
            <a:spLocks noChangeArrowheads="1"/>
          </p:cNvSpPr>
          <p:nvPr/>
        </p:nvSpPr>
        <p:spPr bwMode="auto">
          <a:xfrm>
            <a:off x="347663" y="6397625"/>
            <a:ext cx="2193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a-IR" dirty="0">
                <a:solidFill>
                  <a:srgbClr val="EA649D"/>
                </a:solidFill>
                <a:latin typeface="_PDMS_Saleem_QuranFont" pitchFamily="2" charset="-78"/>
                <a:cs typeface="2  Mitra_3 (MRT)" pitchFamily="2" charset="-78"/>
              </a:rPr>
              <a:t>بازگشت </a:t>
            </a:r>
            <a:r>
              <a:rPr lang="fa-IR" dirty="0" smtClean="0">
                <a:solidFill>
                  <a:srgbClr val="EA649D"/>
                </a:solidFill>
                <a:latin typeface="_PDMS_Saleem_QuranFont" pitchFamily="2" charset="-78"/>
                <a:cs typeface="2  Mitra_3 (MRT)" pitchFamily="2" charset="-78"/>
              </a:rPr>
              <a:t>به </a:t>
            </a:r>
            <a:r>
              <a:rPr lang="fa-IR" dirty="0">
                <a:solidFill>
                  <a:srgbClr val="EA649D"/>
                </a:solidFill>
                <a:latin typeface="_PDMS_Saleem_QuranFont" pitchFamily="2" charset="-78"/>
                <a:cs typeface="2  Mitra_3 (MRT)" pitchFamily="2" charset="-78"/>
              </a:rPr>
              <a:t>صفحه نخست</a:t>
            </a:r>
            <a:endParaRPr lang="en-US" dirty="0">
              <a:solidFill>
                <a:srgbClr val="EA649D"/>
              </a:solidFill>
              <a:latin typeface="_PDMS_Saleem_QuranFont" pitchFamily="2" charset="-78"/>
              <a:cs typeface="2  Mitra_3 (MRT)" pitchFamily="2" charset="-78"/>
            </a:endParaRPr>
          </a:p>
        </p:txBody>
      </p:sp>
    </p:spTree>
  </p:cSld>
  <p:clrMapOvr>
    <a:masterClrMapping/>
  </p:clrMapOvr>
  <p:transition spd="slow">
    <p:fade/>
    <p:sndAc>
      <p:stSnd>
        <p:snd r:embed="rId3" name="cashreg.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smtClean="0"/>
              <a:t>www.shaykhsaduq.blog.ir</a:t>
            </a:r>
            <a:endParaRPr lang="en-US"/>
          </a:p>
        </p:txBody>
      </p:sp>
      <p:sp>
        <p:nvSpPr>
          <p:cNvPr id="9" name="Subtitle 8"/>
          <p:cNvSpPr>
            <a:spLocks noGrp="1"/>
          </p:cNvSpPr>
          <p:nvPr>
            <p:ph type="subTitle" idx="1"/>
          </p:nvPr>
        </p:nvSpPr>
        <p:spPr>
          <a:xfrm>
            <a:off x="250825" y="809625"/>
            <a:ext cx="8642350" cy="6048375"/>
          </a:xfrm>
        </p:spPr>
        <p:txBody>
          <a:bodyPr rtlCol="0">
            <a:noAutofit/>
          </a:bodyPr>
          <a:lstStyle/>
          <a:p>
            <a:pPr algn="r" rtl="1" fontAlgn="auto">
              <a:spcAft>
                <a:spcPts val="0"/>
              </a:spcAft>
              <a:buFont typeface="Arial" pitchFamily="34" charset="0"/>
              <a:buNone/>
              <a:defRPr/>
            </a:pPr>
            <a:r>
              <a:rPr lang="fa-IR" sz="2000" dirty="0">
                <a:cs typeface="2  Mitra_3 (MRT)" pitchFamily="2" charset="-78"/>
              </a:rPr>
              <a:t>استادان شیخ صدوق را نمی‌توان شمرد، ولی شیخ عبدالرحیم ربانی شیرازی </a:t>
            </a:r>
            <a:r>
              <a:rPr lang="fa-IR" sz="2000" dirty="0" smtClean="0">
                <a:cs typeface="2  Mitra_3 (MRT)" pitchFamily="2" charset="-78"/>
              </a:rPr>
              <a:t>۲۵۲ </a:t>
            </a:r>
            <a:r>
              <a:rPr lang="fa-IR" sz="2000" dirty="0">
                <a:cs typeface="2  Mitra_3 (MRT)" pitchFamily="2" charset="-78"/>
              </a:rPr>
              <a:t>تن از آنها را نام برده‌است که گروهی از آنها در زمره مشاهیر بوده و عبارتند از:</a:t>
            </a:r>
          </a:p>
          <a:p>
            <a:pPr algn="r" rtl="1" fontAlgn="auto">
              <a:spcAft>
                <a:spcPts val="0"/>
              </a:spcAft>
              <a:buFont typeface="Arial" pitchFamily="34" charset="0"/>
              <a:buNone/>
              <a:defRPr/>
            </a:pPr>
            <a:r>
              <a:rPr lang="fa-IR" sz="2000" dirty="0">
                <a:cs typeface="2  Mitra_3 (MRT)" pitchFamily="2" charset="-78"/>
              </a:rPr>
              <a:t>پدرش </a:t>
            </a:r>
            <a:r>
              <a:rPr lang="fa-IR" sz="2000" i="1" dirty="0">
                <a:cs typeface="2  Mitra_3 (MRT)" pitchFamily="2" charset="-78"/>
              </a:rPr>
              <a:t>علی بن </a:t>
            </a:r>
            <a:r>
              <a:rPr lang="fa-IR" sz="2000" i="1" dirty="0" smtClean="0">
                <a:cs typeface="2  Mitra_3 (MRT)" pitchFamily="2" charset="-78"/>
              </a:rPr>
              <a:t>بابویه</a:t>
            </a:r>
            <a:r>
              <a:rPr lang="en-US" sz="2000" i="1" dirty="0" smtClean="0">
                <a:cs typeface="2  Mitra_3 (MRT)" pitchFamily="2" charset="-78"/>
              </a:rPr>
              <a:t> </a:t>
            </a:r>
            <a:r>
              <a:rPr lang="fa-IR" sz="2000" i="1" dirty="0" smtClean="0">
                <a:cs typeface="2  Mitra_3 (MRT)" pitchFamily="2" charset="-78"/>
              </a:rPr>
              <a:t>قمی</a:t>
            </a:r>
            <a:endParaRPr lang="fa-IR" sz="2000" dirty="0">
              <a:cs typeface="2  Mitra_3 (MRT)" pitchFamily="2" charset="-78"/>
            </a:endParaRPr>
          </a:p>
          <a:p>
            <a:pPr algn="r" rtl="1" fontAlgn="auto">
              <a:spcAft>
                <a:spcPts val="0"/>
              </a:spcAft>
              <a:buFont typeface="Arial" pitchFamily="34" charset="0"/>
              <a:buNone/>
              <a:defRPr/>
            </a:pPr>
            <a:r>
              <a:rPr lang="fa-IR" sz="2000" i="1" dirty="0">
                <a:cs typeface="2  Mitra_3 (MRT)" pitchFamily="2" charset="-78"/>
              </a:rPr>
              <a:t>محمد بن حسن ولید </a:t>
            </a:r>
            <a:r>
              <a:rPr lang="fa-IR" sz="2000" i="1" dirty="0" smtClean="0">
                <a:cs typeface="2  Mitra_3 (MRT)" pitchFamily="2" charset="-78"/>
              </a:rPr>
              <a:t>قمی</a:t>
            </a:r>
            <a:endParaRPr lang="en-US" sz="2000" dirty="0" smtClean="0">
              <a:cs typeface="2  Mitra_3 (MRT)" pitchFamily="2" charset="-78"/>
            </a:endParaRPr>
          </a:p>
          <a:p>
            <a:pPr algn="r" rtl="1" fontAlgn="auto">
              <a:spcAft>
                <a:spcPts val="0"/>
              </a:spcAft>
              <a:buFont typeface="Arial" pitchFamily="34" charset="0"/>
              <a:buNone/>
              <a:defRPr/>
            </a:pPr>
            <a:r>
              <a:rPr lang="fa-IR" sz="2000" i="1" dirty="0" smtClean="0">
                <a:cs typeface="2  Mitra_3 (MRT)" pitchFamily="2" charset="-78"/>
              </a:rPr>
              <a:t>احمد </a:t>
            </a:r>
            <a:r>
              <a:rPr lang="fa-IR" sz="2000" i="1" dirty="0">
                <a:cs typeface="2  Mitra_3 (MRT)" pitchFamily="2" charset="-78"/>
              </a:rPr>
              <a:t>بن علی بن ابراهیم </a:t>
            </a:r>
            <a:r>
              <a:rPr lang="fa-IR" sz="2000" i="1" dirty="0" smtClean="0">
                <a:cs typeface="2  Mitra_3 (MRT)" pitchFamily="2" charset="-78"/>
              </a:rPr>
              <a:t>قمی</a:t>
            </a:r>
            <a:endParaRPr lang="en-US" sz="2000" dirty="0" smtClean="0">
              <a:cs typeface="2  Mitra_3 (MRT)" pitchFamily="2" charset="-78"/>
            </a:endParaRPr>
          </a:p>
          <a:p>
            <a:pPr algn="r" rtl="1" fontAlgn="auto">
              <a:spcAft>
                <a:spcPts val="0"/>
              </a:spcAft>
              <a:buFont typeface="Arial" pitchFamily="34" charset="0"/>
              <a:buNone/>
              <a:defRPr/>
            </a:pPr>
            <a:r>
              <a:rPr lang="fa-IR" sz="2000" i="1" dirty="0" smtClean="0">
                <a:cs typeface="2  Mitra_3 (MRT)" pitchFamily="2" charset="-78"/>
              </a:rPr>
              <a:t>علی </a:t>
            </a:r>
            <a:r>
              <a:rPr lang="fa-IR" sz="2000" i="1" dirty="0">
                <a:cs typeface="2  Mitra_3 (MRT)" pitchFamily="2" charset="-78"/>
              </a:rPr>
              <a:t>بن محمد قزوینی</a:t>
            </a:r>
            <a:endParaRPr lang="fa-IR" sz="2000" dirty="0">
              <a:cs typeface="2  Mitra_3 (MRT)" pitchFamily="2" charset="-78"/>
            </a:endParaRPr>
          </a:p>
          <a:p>
            <a:pPr algn="r" rtl="1" fontAlgn="auto">
              <a:spcAft>
                <a:spcPts val="0"/>
              </a:spcAft>
              <a:buFont typeface="Arial" pitchFamily="34" charset="0"/>
              <a:buNone/>
              <a:defRPr/>
            </a:pPr>
            <a:r>
              <a:rPr lang="fa-IR" sz="2000" i="1" dirty="0">
                <a:cs typeface="2  Mitra_3 (MRT)" pitchFamily="2" charset="-78"/>
              </a:rPr>
              <a:t>جعفر بن محمد بن </a:t>
            </a:r>
            <a:r>
              <a:rPr lang="fa-IR" sz="2000" i="1" dirty="0" smtClean="0">
                <a:cs typeface="2  Mitra_3 (MRT)" pitchFamily="2" charset="-78"/>
              </a:rPr>
              <a:t>شاذان</a:t>
            </a:r>
            <a:endParaRPr lang="en-US" sz="2000" dirty="0" smtClean="0">
              <a:cs typeface="2  Mitra_3 (MRT)" pitchFamily="2" charset="-78"/>
            </a:endParaRPr>
          </a:p>
          <a:p>
            <a:pPr algn="r" rtl="1" fontAlgn="auto">
              <a:spcAft>
                <a:spcPts val="0"/>
              </a:spcAft>
              <a:buFont typeface="Arial" pitchFamily="34" charset="0"/>
              <a:buNone/>
              <a:defRPr/>
            </a:pPr>
            <a:r>
              <a:rPr lang="fa-IR" sz="2000" i="1" dirty="0" smtClean="0">
                <a:cs typeface="2  Mitra_3 (MRT)" pitchFamily="2" charset="-78"/>
              </a:rPr>
              <a:t>جعفر </a:t>
            </a:r>
            <a:r>
              <a:rPr lang="fa-IR" sz="2000" i="1" dirty="0">
                <a:cs typeface="2  Mitra_3 (MRT)" pitchFamily="2" charset="-78"/>
              </a:rPr>
              <a:t>بن محمد بن قولویه </a:t>
            </a:r>
            <a:r>
              <a:rPr lang="fa-IR" sz="2000" i="1" dirty="0" smtClean="0">
                <a:cs typeface="2  Mitra_3 (MRT)" pitchFamily="2" charset="-78"/>
              </a:rPr>
              <a:t>قمی</a:t>
            </a:r>
            <a:endParaRPr lang="en-US" sz="2000" dirty="0" smtClean="0">
              <a:cs typeface="2  Mitra_3 (MRT)" pitchFamily="2" charset="-78"/>
            </a:endParaRPr>
          </a:p>
          <a:p>
            <a:pPr algn="r" rtl="1" fontAlgn="auto">
              <a:spcAft>
                <a:spcPts val="0"/>
              </a:spcAft>
              <a:buFont typeface="Arial" pitchFamily="34" charset="0"/>
              <a:buNone/>
              <a:defRPr/>
            </a:pPr>
            <a:r>
              <a:rPr lang="fa-IR" sz="2000" i="1" dirty="0" smtClean="0">
                <a:cs typeface="2  Mitra_3 (MRT)" pitchFamily="2" charset="-78"/>
              </a:rPr>
              <a:t>علی </a:t>
            </a:r>
            <a:r>
              <a:rPr lang="fa-IR" sz="2000" i="1" dirty="0">
                <a:cs typeface="2  Mitra_3 (MRT)" pitchFamily="2" charset="-78"/>
              </a:rPr>
              <a:t>بن احمد بن </a:t>
            </a:r>
            <a:r>
              <a:rPr lang="fa-IR" sz="2000" i="1" dirty="0" smtClean="0">
                <a:cs typeface="2  Mitra_3 (MRT)" pitchFamily="2" charset="-78"/>
              </a:rPr>
              <a:t>مهریار</a:t>
            </a:r>
            <a:endParaRPr lang="en-US" sz="2000" dirty="0" smtClean="0">
              <a:cs typeface="2  Mitra_3 (MRT)" pitchFamily="2" charset="-78"/>
            </a:endParaRPr>
          </a:p>
          <a:p>
            <a:pPr algn="r" rtl="1" fontAlgn="auto">
              <a:spcAft>
                <a:spcPts val="0"/>
              </a:spcAft>
              <a:buFont typeface="Arial" pitchFamily="34" charset="0"/>
              <a:buNone/>
              <a:defRPr/>
            </a:pPr>
            <a:r>
              <a:rPr lang="fa-IR" sz="2000" i="1" dirty="0" smtClean="0">
                <a:cs typeface="2  Mitra_3 (MRT)" pitchFamily="2" charset="-78"/>
              </a:rPr>
              <a:t>ابوالحسن </a:t>
            </a:r>
            <a:r>
              <a:rPr lang="fa-IR" sz="2000" i="1" dirty="0">
                <a:cs typeface="2  Mitra_3 (MRT)" pitchFamily="2" charset="-78"/>
              </a:rPr>
              <a:t>خیوطی</a:t>
            </a:r>
            <a:endParaRPr lang="fa-IR" sz="2000" dirty="0">
              <a:cs typeface="2  Mitra_3 (MRT)" pitchFamily="2" charset="-78"/>
            </a:endParaRPr>
          </a:p>
          <a:p>
            <a:pPr algn="r" rtl="1" fontAlgn="auto">
              <a:spcAft>
                <a:spcPts val="0"/>
              </a:spcAft>
              <a:buFont typeface="Arial" pitchFamily="34" charset="0"/>
              <a:buNone/>
              <a:defRPr/>
            </a:pPr>
            <a:r>
              <a:rPr lang="fa-IR" sz="2000" i="1" dirty="0">
                <a:cs typeface="2  Mitra_3 (MRT)" pitchFamily="2" charset="-78"/>
              </a:rPr>
              <a:t>ابوجعفر محمد بن علی بن اسود</a:t>
            </a:r>
            <a:endParaRPr lang="fa-IR" sz="2000" dirty="0">
              <a:cs typeface="2  Mitra_3 (MRT)" pitchFamily="2" charset="-78"/>
            </a:endParaRPr>
          </a:p>
          <a:p>
            <a:pPr algn="r" rtl="1" fontAlgn="auto">
              <a:spcAft>
                <a:spcPts val="0"/>
              </a:spcAft>
              <a:buFont typeface="Arial" pitchFamily="34" charset="0"/>
              <a:buNone/>
              <a:defRPr/>
            </a:pPr>
            <a:r>
              <a:rPr lang="fa-IR" sz="2000" i="1" dirty="0">
                <a:cs typeface="2  Mitra_3 (MRT)" pitchFamily="2" charset="-78"/>
              </a:rPr>
              <a:t>ابوجعفر محمد بن یعقوب </a:t>
            </a:r>
            <a:r>
              <a:rPr lang="fa-IR" sz="2000" i="1" dirty="0" smtClean="0">
                <a:cs typeface="2  Mitra_3 (MRT)" pitchFamily="2" charset="-78"/>
              </a:rPr>
              <a:t>کلینی</a:t>
            </a:r>
            <a:endParaRPr lang="en-US" sz="2000" dirty="0" smtClean="0">
              <a:cs typeface="2  Mitra_3 (MRT)" pitchFamily="2" charset="-78"/>
            </a:endParaRPr>
          </a:p>
          <a:p>
            <a:pPr algn="r" rtl="1" fontAlgn="auto">
              <a:spcAft>
                <a:spcPts val="0"/>
              </a:spcAft>
              <a:buFont typeface="Arial" pitchFamily="34" charset="0"/>
              <a:buNone/>
              <a:defRPr/>
            </a:pPr>
            <a:r>
              <a:rPr lang="fa-IR" sz="2000" i="1" dirty="0" smtClean="0">
                <a:cs typeface="2  Mitra_3 (MRT)" pitchFamily="2" charset="-78"/>
              </a:rPr>
              <a:t>احمد </a:t>
            </a:r>
            <a:r>
              <a:rPr lang="fa-IR" sz="2000" i="1" dirty="0">
                <a:cs typeface="2  Mitra_3 (MRT)" pitchFamily="2" charset="-78"/>
              </a:rPr>
              <a:t>بن زیاد بن جعفر </a:t>
            </a:r>
            <a:r>
              <a:rPr lang="fa-IR" sz="2000" i="1" dirty="0" smtClean="0">
                <a:cs typeface="2  Mitra_3 (MRT)" pitchFamily="2" charset="-78"/>
              </a:rPr>
              <a:t>همدانی</a:t>
            </a:r>
            <a:r>
              <a:rPr lang="en-US" sz="2000" i="1" dirty="0" smtClean="0">
                <a:cs typeface="2  Mitra_3 (MRT)" pitchFamily="2" charset="-78"/>
              </a:rPr>
              <a:t> </a:t>
            </a:r>
          </a:p>
          <a:p>
            <a:pPr algn="r" rtl="1" fontAlgn="auto">
              <a:spcAft>
                <a:spcPts val="0"/>
              </a:spcAft>
              <a:buFont typeface="Arial" pitchFamily="34" charset="0"/>
              <a:buNone/>
              <a:defRPr/>
            </a:pPr>
            <a:r>
              <a:rPr lang="fa-IR" sz="2000" dirty="0" smtClean="0">
                <a:cs typeface="2  Mitra_3 (MRT)" pitchFamily="2" charset="-78"/>
              </a:rPr>
              <a:t>برخی </a:t>
            </a:r>
            <a:r>
              <a:rPr lang="fa-IR" sz="2000" dirty="0">
                <a:cs typeface="2  Mitra_3 (MRT)" pitchFamily="2" charset="-78"/>
              </a:rPr>
              <a:t>از مشایخ او کسانی همچون عبدالواحد ابن محمد نیشابوری، حاکم بیهقی و محمد ابن عمر ابن جعابی هستند.</a:t>
            </a:r>
          </a:p>
          <a:p>
            <a:pPr algn="r" rtl="1" fontAlgn="auto">
              <a:spcAft>
                <a:spcPts val="0"/>
              </a:spcAft>
              <a:buFont typeface="Arial" pitchFamily="34" charset="0"/>
              <a:buNone/>
              <a:defRPr/>
            </a:pPr>
            <a:endParaRPr lang="en-US" sz="2000" dirty="0">
              <a:cs typeface="2  Mitra_3 (MRT)" pitchFamily="2" charset="-78"/>
            </a:endParaRPr>
          </a:p>
        </p:txBody>
      </p:sp>
      <p:sp>
        <p:nvSpPr>
          <p:cNvPr id="6148" name="TextBox 4"/>
          <p:cNvSpPr txBox="1">
            <a:spLocks noChangeArrowheads="1"/>
          </p:cNvSpPr>
          <p:nvPr/>
        </p:nvSpPr>
        <p:spPr bwMode="auto">
          <a:xfrm>
            <a:off x="8027988" y="188913"/>
            <a:ext cx="146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a-IR" sz="2400">
                <a:solidFill>
                  <a:srgbClr val="FFC000"/>
                </a:solidFill>
                <a:cs typeface="2  Mitra_3 (MRT)" pitchFamily="2" charset="-78"/>
              </a:rPr>
              <a:t>اساتید</a:t>
            </a:r>
            <a:endParaRPr lang="en-US" sz="2400">
              <a:solidFill>
                <a:srgbClr val="FFC000"/>
              </a:solidFill>
              <a:cs typeface="2  Mitra_3 (MRT)" pitchFamily="2" charset="-78"/>
            </a:endParaRPr>
          </a:p>
        </p:txBody>
      </p:sp>
      <p:sp>
        <p:nvSpPr>
          <p:cNvPr id="6149" name="TextBox 5">
            <a:hlinkClick r:id="rId5" action="ppaction://hlinksldjump">
              <a:snd r:embed="rId6" name="bomb.wav"/>
            </a:hlinkClick>
          </p:cNvPr>
          <p:cNvSpPr txBox="1">
            <a:spLocks noChangeArrowheads="1"/>
          </p:cNvSpPr>
          <p:nvPr/>
        </p:nvSpPr>
        <p:spPr bwMode="auto">
          <a:xfrm>
            <a:off x="347663" y="6397625"/>
            <a:ext cx="2193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a-IR" dirty="0">
                <a:solidFill>
                  <a:srgbClr val="EA649D"/>
                </a:solidFill>
                <a:latin typeface="_PDMS_Saleem_QuranFont" pitchFamily="2" charset="-78"/>
                <a:cs typeface="2  Mitra_3 (MRT)" pitchFamily="2" charset="-78"/>
              </a:rPr>
              <a:t>بازگشت </a:t>
            </a:r>
            <a:r>
              <a:rPr lang="fa-IR" dirty="0" smtClean="0">
                <a:solidFill>
                  <a:srgbClr val="EA649D"/>
                </a:solidFill>
                <a:latin typeface="_PDMS_Saleem_QuranFont" pitchFamily="2" charset="-78"/>
                <a:cs typeface="2  Mitra_3 (MRT)" pitchFamily="2" charset="-78"/>
              </a:rPr>
              <a:t>به </a:t>
            </a:r>
            <a:r>
              <a:rPr lang="fa-IR" dirty="0">
                <a:solidFill>
                  <a:srgbClr val="EA649D"/>
                </a:solidFill>
                <a:latin typeface="_PDMS_Saleem_QuranFont" pitchFamily="2" charset="-78"/>
                <a:cs typeface="2  Mitra_3 (MRT)" pitchFamily="2" charset="-78"/>
              </a:rPr>
              <a:t>صفحه نخست</a:t>
            </a:r>
            <a:endParaRPr lang="en-US" dirty="0">
              <a:solidFill>
                <a:srgbClr val="EA649D"/>
              </a:solidFill>
              <a:latin typeface="_PDMS_Saleem_QuranFont" pitchFamily="2" charset="-78"/>
              <a:cs typeface="2  Mitra_3 (MRT)" pitchFamily="2" charset="-78"/>
            </a:endParaRPr>
          </a:p>
        </p:txBody>
      </p:sp>
    </p:spTree>
  </p:cSld>
  <p:clrMapOvr>
    <a:masterClrMapping/>
  </p:clrMapOvr>
  <p:transition spd="slow">
    <p:fade/>
    <p:sndAc>
      <p:stSnd>
        <p:snd r:embed="rId3"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smtClean="0"/>
              <a:t>www.shaykhsaduq.blog.ir</a:t>
            </a:r>
            <a:endParaRPr lang="en-US"/>
          </a:p>
        </p:txBody>
      </p:sp>
      <p:sp>
        <p:nvSpPr>
          <p:cNvPr id="8" name="Subtitle 7"/>
          <p:cNvSpPr>
            <a:spLocks noGrp="1"/>
          </p:cNvSpPr>
          <p:nvPr>
            <p:ph type="subTitle" idx="1"/>
          </p:nvPr>
        </p:nvSpPr>
        <p:spPr>
          <a:xfrm>
            <a:off x="323850" y="620713"/>
            <a:ext cx="8640763" cy="6048375"/>
          </a:xfrm>
        </p:spPr>
        <p:txBody>
          <a:bodyPr rtlCol="0">
            <a:normAutofit/>
          </a:bodyPr>
          <a:lstStyle/>
          <a:p>
            <a:pPr algn="just" rtl="1" fontAlgn="auto">
              <a:spcAft>
                <a:spcPts val="0"/>
              </a:spcAft>
              <a:buFont typeface="Arial" pitchFamily="34" charset="0"/>
              <a:buNone/>
              <a:defRPr/>
            </a:pPr>
            <a:r>
              <a:rPr lang="fa-IR" sz="2000" dirty="0">
                <a:cs typeface="2  Mitra_3 (MRT)" pitchFamily="2" charset="-78"/>
              </a:rPr>
              <a:t>شیخ صدوق به دلیل مسافرت‌های فراوانی که به شهرهای مختلف داشته است، جمع زیادی از دانشمندان از دانش او بهره‌مند شدند؛ لذا تعداد شاگردان وی را صدها تن نوشته‌اند. بزرگ‌ترین شاگرد او که سر آمد همه آنها است، شیخ مفید است. او خدمات بسیاری به دین اسلام و مذهب تشیع نمود. غیر از شیخ مفید، به نام برخی از دانشمندان بزرگی که از محضر شیخ صدوق بهره برده‌اند به عنوان نمونه اشاره می‌شود</a:t>
            </a:r>
            <a:r>
              <a:rPr lang="fa-IR" sz="2000" dirty="0" smtClean="0">
                <a:cs typeface="2  Mitra_3 (MRT)" pitchFamily="2" charset="-78"/>
              </a:rPr>
              <a:t>:</a:t>
            </a:r>
            <a:r>
              <a:rPr lang="en-US" sz="2000" dirty="0" smtClean="0">
                <a:cs typeface="2  Mitra_3 (MRT)" pitchFamily="2" charset="-78"/>
              </a:rPr>
              <a:t>    </a:t>
            </a:r>
          </a:p>
          <a:p>
            <a:pPr algn="just" rtl="1" fontAlgn="auto">
              <a:spcAft>
                <a:spcPts val="0"/>
              </a:spcAft>
              <a:buFont typeface="Arial" pitchFamily="34" charset="0"/>
              <a:buNone/>
              <a:defRPr/>
            </a:pPr>
            <a:r>
              <a:rPr lang="fa-IR" sz="2000" dirty="0" smtClean="0">
                <a:cs typeface="2  Mitra_3 (MRT)" pitchFamily="2" charset="-78"/>
              </a:rPr>
              <a:t>شیخ مفید</a:t>
            </a:r>
            <a:endParaRPr lang="en-US" sz="2000" dirty="0" smtClean="0">
              <a:cs typeface="2  Mitra_3 (MRT)" pitchFamily="2" charset="-78"/>
            </a:endParaRPr>
          </a:p>
          <a:p>
            <a:pPr algn="just" rtl="1" fontAlgn="auto">
              <a:spcAft>
                <a:spcPts val="0"/>
              </a:spcAft>
              <a:buFont typeface="Arial" pitchFamily="34" charset="0"/>
              <a:buNone/>
              <a:defRPr/>
            </a:pPr>
            <a:r>
              <a:rPr lang="fa-IR" sz="2000" dirty="0" smtClean="0">
                <a:cs typeface="2  Mitra_3 (MRT)" pitchFamily="2" charset="-78"/>
              </a:rPr>
              <a:t>حسین </a:t>
            </a:r>
            <a:r>
              <a:rPr lang="fa-IR" sz="2000" dirty="0">
                <a:cs typeface="2  Mitra_3 (MRT)" pitchFamily="2" charset="-78"/>
              </a:rPr>
              <a:t>بن عبیدالله </a:t>
            </a:r>
            <a:r>
              <a:rPr lang="fa-IR" sz="2000" dirty="0" smtClean="0">
                <a:cs typeface="2  Mitra_3 (MRT)" pitchFamily="2" charset="-78"/>
              </a:rPr>
              <a:t>غضائری</a:t>
            </a:r>
            <a:endParaRPr lang="fa-IR" sz="2000" dirty="0">
              <a:cs typeface="2  Mitra_3 (MRT)" pitchFamily="2" charset="-78"/>
            </a:endParaRPr>
          </a:p>
          <a:p>
            <a:pPr algn="just" rtl="1" fontAlgn="auto">
              <a:spcAft>
                <a:spcPts val="0"/>
              </a:spcAft>
              <a:buFont typeface="Arial" pitchFamily="34" charset="0"/>
              <a:buNone/>
              <a:defRPr/>
            </a:pPr>
            <a:r>
              <a:rPr lang="fa-IR" sz="2000" dirty="0">
                <a:cs typeface="2  Mitra_3 (MRT)" pitchFamily="2" charset="-78"/>
              </a:rPr>
              <a:t>حسین بن علی بن بابویه قمی (برادر شیخ صدوق)</a:t>
            </a:r>
          </a:p>
          <a:p>
            <a:pPr algn="just" rtl="1" fontAlgn="auto">
              <a:spcAft>
                <a:spcPts val="0"/>
              </a:spcAft>
              <a:buFont typeface="Arial" pitchFamily="34" charset="0"/>
              <a:buNone/>
              <a:defRPr/>
            </a:pPr>
            <a:r>
              <a:rPr lang="fa-IR" sz="2000" dirty="0">
                <a:cs typeface="2  Mitra_3 (MRT)" pitchFamily="2" charset="-78"/>
              </a:rPr>
              <a:t>شیخ ثقة الدین حسن بن حسین بن علی بن موسی بن بابویه (برادر زاده شیخ صدوق)</a:t>
            </a:r>
          </a:p>
          <a:p>
            <a:pPr algn="just" rtl="1" fontAlgn="auto">
              <a:spcAft>
                <a:spcPts val="0"/>
              </a:spcAft>
              <a:buFont typeface="Arial" pitchFamily="34" charset="0"/>
              <a:buNone/>
              <a:defRPr/>
            </a:pPr>
            <a:r>
              <a:rPr lang="fa-IR" sz="2000" dirty="0">
                <a:cs typeface="2  Mitra_3 (MRT)" pitchFamily="2" charset="-78"/>
              </a:rPr>
              <a:t>حسن بن محمد </a:t>
            </a:r>
            <a:r>
              <a:rPr lang="fa-IR" sz="2000" dirty="0" smtClean="0">
                <a:cs typeface="2  Mitra_3 (MRT)" pitchFamily="2" charset="-78"/>
              </a:rPr>
              <a:t>قمی(مؤلف </a:t>
            </a:r>
            <a:r>
              <a:rPr lang="fa-IR" sz="2000" dirty="0">
                <a:cs typeface="2  Mitra_3 (MRT)" pitchFamily="2" charset="-78"/>
              </a:rPr>
              <a:t>تاریخ </a:t>
            </a:r>
            <a:r>
              <a:rPr lang="fa-IR" sz="2000" dirty="0" smtClean="0">
                <a:cs typeface="2  Mitra_3 (MRT)" pitchFamily="2" charset="-78"/>
              </a:rPr>
              <a:t>قم</a:t>
            </a:r>
            <a:r>
              <a:rPr lang="en-US" sz="2000" dirty="0" smtClean="0">
                <a:cs typeface="2  Mitra_3 (MRT)" pitchFamily="2" charset="-78"/>
              </a:rPr>
              <a:t>(</a:t>
            </a:r>
          </a:p>
          <a:p>
            <a:pPr algn="just" rtl="1" fontAlgn="auto">
              <a:spcAft>
                <a:spcPts val="0"/>
              </a:spcAft>
              <a:buFont typeface="Arial" pitchFamily="34" charset="0"/>
              <a:buNone/>
              <a:defRPr/>
            </a:pPr>
            <a:r>
              <a:rPr lang="fa-IR" sz="2000" dirty="0" smtClean="0">
                <a:cs typeface="2  Mitra_3 (MRT)" pitchFamily="2" charset="-78"/>
              </a:rPr>
              <a:t>علی </a:t>
            </a:r>
            <a:r>
              <a:rPr lang="fa-IR" sz="2000" dirty="0">
                <a:cs typeface="2  Mitra_3 (MRT)" pitchFamily="2" charset="-78"/>
              </a:rPr>
              <a:t>بن احمد بن عباس نجاشی (پدر نجاشی، صاحب رجال)</a:t>
            </a:r>
          </a:p>
          <a:p>
            <a:pPr algn="just" rtl="1" fontAlgn="auto">
              <a:spcAft>
                <a:spcPts val="0"/>
              </a:spcAft>
              <a:buFont typeface="Arial" pitchFamily="34" charset="0"/>
              <a:buNone/>
              <a:defRPr/>
            </a:pPr>
            <a:r>
              <a:rPr lang="fa-IR" sz="2000" dirty="0">
                <a:cs typeface="2  Mitra_3 (MRT)" pitchFamily="2" charset="-78"/>
              </a:rPr>
              <a:t>سید ابوالبرکات علی بن حسن جوزی حسینی حلی</a:t>
            </a:r>
          </a:p>
          <a:p>
            <a:pPr algn="just" rtl="1" fontAlgn="auto">
              <a:spcAft>
                <a:spcPts val="0"/>
              </a:spcAft>
              <a:buFont typeface="Arial" pitchFamily="34" charset="0"/>
              <a:buNone/>
              <a:defRPr/>
            </a:pPr>
            <a:r>
              <a:rPr lang="fa-IR" sz="2000" dirty="0">
                <a:cs typeface="2  Mitra_3 (MRT)" pitchFamily="2" charset="-78"/>
              </a:rPr>
              <a:t>ابو القاسم علی بن محمد بن علی خزاز</a:t>
            </a:r>
          </a:p>
          <a:p>
            <a:pPr algn="just" rtl="1" fontAlgn="auto">
              <a:spcAft>
                <a:spcPts val="0"/>
              </a:spcAft>
              <a:buFont typeface="Arial" pitchFamily="34" charset="0"/>
              <a:buNone/>
              <a:defRPr/>
            </a:pPr>
            <a:r>
              <a:rPr lang="fa-IR" sz="2000" dirty="0">
                <a:cs typeface="2  Mitra_3 (MRT)" pitchFamily="2" charset="-78"/>
              </a:rPr>
              <a:t>ابو زکریا محمد بن سلیمان حمرانی</a:t>
            </a:r>
          </a:p>
          <a:p>
            <a:pPr algn="just" rtl="1" fontAlgn="auto">
              <a:spcAft>
                <a:spcPts val="0"/>
              </a:spcAft>
              <a:buFont typeface="Arial" pitchFamily="34" charset="0"/>
              <a:buNone/>
              <a:defRPr/>
            </a:pPr>
            <a:r>
              <a:rPr lang="fa-IR" sz="2000" dirty="0">
                <a:cs typeface="2  Mitra_3 (MRT)" pitchFamily="2" charset="-78"/>
              </a:rPr>
              <a:t>ابو جعفر محمد بن علی الاسود</a:t>
            </a:r>
          </a:p>
          <a:p>
            <a:pPr algn="just" rtl="1" fontAlgn="auto">
              <a:spcAft>
                <a:spcPts val="0"/>
              </a:spcAft>
              <a:buFont typeface="Arial" pitchFamily="34" charset="0"/>
              <a:buNone/>
              <a:defRPr/>
            </a:pPr>
            <a:r>
              <a:rPr lang="fa-IR" sz="2000" dirty="0">
                <a:cs typeface="2  Mitra_3 (MRT)" pitchFamily="2" charset="-78"/>
              </a:rPr>
              <a:t>هارون بن موسی تلعکبری</a:t>
            </a:r>
          </a:p>
          <a:p>
            <a:pPr algn="just" rtl="1" fontAlgn="auto">
              <a:spcAft>
                <a:spcPts val="0"/>
              </a:spcAft>
              <a:buFont typeface="Arial" pitchFamily="34" charset="0"/>
              <a:buNone/>
              <a:defRPr/>
            </a:pPr>
            <a:r>
              <a:rPr lang="fa-IR" sz="2000" dirty="0">
                <a:cs typeface="2  Mitra_3 (MRT)" pitchFamily="2" charset="-78"/>
              </a:rPr>
              <a:t>سید مرتضی </a:t>
            </a:r>
            <a:r>
              <a:rPr lang="fa-IR" sz="2000" dirty="0" smtClean="0">
                <a:cs typeface="2  Mitra_3 (MRT)" pitchFamily="2" charset="-78"/>
              </a:rPr>
              <a:t>علم‌الهدی</a:t>
            </a:r>
            <a:endParaRPr lang="fa-IR" sz="2000" dirty="0">
              <a:cs typeface="2  Mitra_3 (MRT)" pitchFamily="2" charset="-78"/>
            </a:endParaRPr>
          </a:p>
        </p:txBody>
      </p:sp>
      <p:sp>
        <p:nvSpPr>
          <p:cNvPr id="7172" name="TextBox 4"/>
          <p:cNvSpPr txBox="1">
            <a:spLocks noChangeArrowheads="1"/>
          </p:cNvSpPr>
          <p:nvPr/>
        </p:nvSpPr>
        <p:spPr bwMode="auto">
          <a:xfrm>
            <a:off x="7661275" y="115888"/>
            <a:ext cx="146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a-IR" sz="2400">
                <a:solidFill>
                  <a:srgbClr val="FFC000"/>
                </a:solidFill>
                <a:cs typeface="2  Mitra_3 (MRT)" pitchFamily="2" charset="-78"/>
              </a:rPr>
              <a:t>شاگردان</a:t>
            </a:r>
            <a:endParaRPr lang="en-US" sz="2400">
              <a:solidFill>
                <a:srgbClr val="FFC000"/>
              </a:solidFill>
              <a:cs typeface="2  Mitra_3 (MRT)" pitchFamily="2" charset="-78"/>
            </a:endParaRPr>
          </a:p>
        </p:txBody>
      </p:sp>
      <p:sp>
        <p:nvSpPr>
          <p:cNvPr id="7173" name="TextBox 5">
            <a:hlinkClick r:id="rId5" action="ppaction://hlinksldjump">
              <a:snd r:embed="rId6" name="bomb.wav"/>
            </a:hlinkClick>
          </p:cNvPr>
          <p:cNvSpPr txBox="1">
            <a:spLocks noChangeArrowheads="1"/>
          </p:cNvSpPr>
          <p:nvPr/>
        </p:nvSpPr>
        <p:spPr bwMode="auto">
          <a:xfrm>
            <a:off x="347663" y="6397625"/>
            <a:ext cx="2193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a-IR" dirty="0">
                <a:solidFill>
                  <a:srgbClr val="EA649D"/>
                </a:solidFill>
                <a:latin typeface="_PDMS_Saleem_QuranFont" pitchFamily="2" charset="-78"/>
                <a:cs typeface="2  Mitra_3 (MRT)" pitchFamily="2" charset="-78"/>
              </a:rPr>
              <a:t>بازگشت </a:t>
            </a:r>
            <a:r>
              <a:rPr lang="fa-IR" dirty="0" smtClean="0">
                <a:solidFill>
                  <a:srgbClr val="EA649D"/>
                </a:solidFill>
                <a:latin typeface="_PDMS_Saleem_QuranFont" pitchFamily="2" charset="-78"/>
                <a:cs typeface="2  Mitra_3 (MRT)" pitchFamily="2" charset="-78"/>
              </a:rPr>
              <a:t>به </a:t>
            </a:r>
            <a:r>
              <a:rPr lang="fa-IR" dirty="0">
                <a:solidFill>
                  <a:srgbClr val="EA649D"/>
                </a:solidFill>
                <a:latin typeface="_PDMS_Saleem_QuranFont" pitchFamily="2" charset="-78"/>
                <a:cs typeface="2  Mitra_3 (MRT)" pitchFamily="2" charset="-78"/>
              </a:rPr>
              <a:t>صفحه نخست</a:t>
            </a:r>
            <a:endParaRPr lang="en-US" dirty="0">
              <a:solidFill>
                <a:srgbClr val="EA649D"/>
              </a:solidFill>
              <a:latin typeface="_PDMS_Saleem_QuranFont" pitchFamily="2" charset="-78"/>
              <a:cs typeface="2  Mitra_3 (MRT)" pitchFamily="2" charset="-78"/>
            </a:endParaRPr>
          </a:p>
        </p:txBody>
      </p:sp>
    </p:spTree>
  </p:cSld>
  <p:clrMapOvr>
    <a:masterClrMapping/>
  </p:clrMapOvr>
  <p:transition spd="slow">
    <p:fade/>
    <p:sndAc>
      <p:stSnd>
        <p:snd r:embed="rId3"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8194" name="Title 1"/>
          <p:cNvSpPr>
            <a:spLocks noGrp="1"/>
          </p:cNvSpPr>
          <p:nvPr>
            <p:ph type="ctrTitle"/>
          </p:nvPr>
        </p:nvSpPr>
        <p:spPr>
          <a:xfrm>
            <a:off x="684213" y="1700213"/>
            <a:ext cx="7772400" cy="1470025"/>
          </a:xfrm>
        </p:spPr>
        <p:txBody>
          <a:bodyPr/>
          <a:lstStyle/>
          <a:p>
            <a:r>
              <a:rPr lang="fa-IR" sz="3600" smtClean="0">
                <a:solidFill>
                  <a:srgbClr val="EA649D"/>
                </a:solidFill>
                <a:latin typeface="_PDMS_Saleem_QuranFont" pitchFamily="2" charset="-78"/>
                <a:cs typeface="_PDMS_Saleem_QuranFont" pitchFamily="2" charset="-78"/>
              </a:rPr>
              <a:t>وبلاگ شیخ صدوق</a:t>
            </a:r>
            <a:endParaRPr lang="en-US" sz="3600" smtClean="0">
              <a:solidFill>
                <a:srgbClr val="EA649D"/>
              </a:solidFill>
              <a:latin typeface="_PDMS_Saleem_QuranFont" pitchFamily="2" charset="-78"/>
              <a:cs typeface="_PDMS_Saleem_QuranFont" pitchFamily="2" charset="-78"/>
            </a:endParaRPr>
          </a:p>
        </p:txBody>
      </p:sp>
      <p:sp>
        <p:nvSpPr>
          <p:cNvPr id="7" name="Footer Placeholder 6"/>
          <p:cNvSpPr>
            <a:spLocks noGrp="1"/>
          </p:cNvSpPr>
          <p:nvPr>
            <p:ph type="ftr" sz="quarter" idx="11"/>
          </p:nvPr>
        </p:nvSpPr>
        <p:spPr/>
        <p:txBody>
          <a:bodyPr/>
          <a:lstStyle/>
          <a:p>
            <a:pPr>
              <a:defRPr/>
            </a:pPr>
            <a:r>
              <a:rPr lang="en-US" smtClean="0"/>
              <a:t>www.shaykhsaduq.blog.ir</a:t>
            </a:r>
            <a:endParaRPr lang="en-US"/>
          </a:p>
        </p:txBody>
      </p:sp>
      <p:sp>
        <p:nvSpPr>
          <p:cNvPr id="8196" name="Subtitle 7"/>
          <p:cNvSpPr>
            <a:spLocks noGrp="1"/>
          </p:cNvSpPr>
          <p:nvPr>
            <p:ph type="subTitle" idx="1"/>
          </p:nvPr>
        </p:nvSpPr>
        <p:spPr>
          <a:xfrm>
            <a:off x="1371600" y="2852738"/>
            <a:ext cx="6400800" cy="2786062"/>
          </a:xfrm>
        </p:spPr>
        <p:txBody>
          <a:bodyPr/>
          <a:lstStyle/>
          <a:p>
            <a:r>
              <a:rPr lang="en-US" smtClean="0">
                <a:solidFill>
                  <a:srgbClr val="33CCCC"/>
                </a:solidFill>
                <a:hlinkClick r:id="rId4"/>
              </a:rPr>
              <a:t>http://shaykhsaduq.blog.ir</a:t>
            </a:r>
            <a:endParaRPr lang="en-US" smtClean="0">
              <a:solidFill>
                <a:srgbClr val="33CCCC"/>
              </a:solidFill>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872</Words>
  <Application>Microsoft Office PowerPoint</Application>
  <PresentationFormat>On-screen Show (4:3)</PresentationFormat>
  <Paragraphs>86</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بسم الله الرحمن الرحیم</vt:lpstr>
      <vt:lpstr>برای مطالعه ی بخش های مختلف روی گزینه ی مورد نظر کلیک کنید.</vt:lpstr>
      <vt:lpstr>PowerPoint Presentation</vt:lpstr>
      <vt:lpstr>PowerPoint Presentation</vt:lpstr>
      <vt:lpstr>PowerPoint Presentation</vt:lpstr>
      <vt:lpstr>PowerPoint Presentation</vt:lpstr>
      <vt:lpstr>وبلاگ شیخ صدوق</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MRT Pack 24 DVDs</dc:creator>
  <cp:lastModifiedBy>MRT Pack 24 DVDs</cp:lastModifiedBy>
  <cp:revision>6</cp:revision>
  <dcterms:created xsi:type="dcterms:W3CDTF">2017-03-01T08:19:13Z</dcterms:created>
  <dcterms:modified xsi:type="dcterms:W3CDTF">2017-03-01T09:26:39Z</dcterms:modified>
</cp:coreProperties>
</file>