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84" r:id="rId1"/>
  </p:sldMasterIdLst>
  <p:sldIdLst>
    <p:sldId id="256" r:id="rId2"/>
    <p:sldId id="325" r:id="rId3"/>
    <p:sldId id="392" r:id="rId4"/>
    <p:sldId id="258" r:id="rId5"/>
    <p:sldId id="259" r:id="rId6"/>
    <p:sldId id="260" r:id="rId7"/>
    <p:sldId id="393" r:id="rId8"/>
    <p:sldId id="368" r:id="rId9"/>
    <p:sldId id="369" r:id="rId10"/>
    <p:sldId id="371" r:id="rId11"/>
    <p:sldId id="373" r:id="rId12"/>
    <p:sldId id="394" r:id="rId13"/>
    <p:sldId id="374" r:id="rId14"/>
    <p:sldId id="261" r:id="rId15"/>
    <p:sldId id="386" r:id="rId16"/>
    <p:sldId id="347" r:id="rId17"/>
    <p:sldId id="348" r:id="rId18"/>
    <p:sldId id="349" r:id="rId19"/>
    <p:sldId id="350" r:id="rId20"/>
    <p:sldId id="351" r:id="rId21"/>
    <p:sldId id="352" r:id="rId22"/>
    <p:sldId id="355" r:id="rId23"/>
    <p:sldId id="395" r:id="rId24"/>
    <p:sldId id="396" r:id="rId25"/>
    <p:sldId id="397" r:id="rId26"/>
    <p:sldId id="398" r:id="rId27"/>
    <p:sldId id="303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8" autoAdjust="0"/>
    <p:restoredTop sz="94660"/>
  </p:normalViewPr>
  <p:slideViewPr>
    <p:cSldViewPr>
      <p:cViewPr varScale="1">
        <p:scale>
          <a:sx n="74" d="100"/>
          <a:sy n="74" d="100"/>
        </p:scale>
        <p:origin x="7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414008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2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3216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2455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8789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9090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5710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7080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460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546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126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847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557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662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213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162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184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D8BD707-D9CF-40AE-B4C6-C98DA3205C09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659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ctr" defTabSz="457200" rtl="1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857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6448" y="2667000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ar-SA" dirty="0">
                <a:latin typeface="Times New Roman"/>
                <a:ea typeface="Calibri"/>
                <a:cs typeface="B Lotus"/>
              </a:rPr>
              <a:t/>
            </a:r>
            <a:br>
              <a:rPr lang="ar-SA" dirty="0">
                <a:latin typeface="Times New Roman"/>
                <a:ea typeface="Calibri"/>
                <a:cs typeface="B Lotus"/>
              </a:rPr>
            </a:br>
            <a:r>
              <a:rPr lang="ar-SA" dirty="0">
                <a:latin typeface="Times New Roman"/>
                <a:ea typeface="Calibri"/>
                <a:cs typeface="B Lotus"/>
              </a:rPr>
              <a:t/>
            </a:r>
            <a:br>
              <a:rPr lang="ar-SA" dirty="0">
                <a:latin typeface="Times New Roman"/>
                <a:ea typeface="Calibri"/>
                <a:cs typeface="B Lotus"/>
              </a:rPr>
            </a:br>
            <a:r>
              <a:rPr lang="ar-SA" sz="5300" dirty="0" smtClean="0">
                <a:latin typeface="Times New Roman"/>
                <a:ea typeface="Calibri"/>
                <a:cs typeface="B Lotus"/>
              </a:rPr>
              <a:t>«تحليل </a:t>
            </a:r>
            <a:r>
              <a:rPr lang="ar-SA" sz="5300" dirty="0">
                <a:latin typeface="Times New Roman"/>
                <a:ea typeface="Calibri"/>
                <a:cs typeface="B Lotus"/>
              </a:rPr>
              <a:t>اقتصادي مباني حقوقي حاکميت شرکتي و الزامات تقنيني آن»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cs typeface="B Lotus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8600" y="881924"/>
            <a:ext cx="1316850" cy="1390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720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42950" marR="0" lvl="1" indent="-285750" algn="ctr" rtl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</a:pPr>
            <a:r>
              <a:rPr lang="fa-IR" sz="2800" b="1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فصل دوم: تحلیل اقتصادی ماهیت شرکت و الزمات تقنینی آن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/>
            </a:r>
            <a:br>
              <a:rPr lang="en-US" sz="2400" b="1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</a:br>
            <a:endParaRPr lang="en-US" sz="2800" dirty="0">
              <a:cs typeface="B Lotus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8278" y="2686984"/>
            <a:ext cx="7704667" cy="4171016"/>
          </a:xfrm>
        </p:spPr>
        <p:txBody>
          <a:bodyPr>
            <a:normAutofit fontScale="47500" lnSpcReduction="20000"/>
          </a:bodyPr>
          <a:lstStyle/>
          <a:p>
            <a:pPr marL="617220" indent="-342900" algn="r" rtl="1">
              <a:spcBef>
                <a:spcPts val="200"/>
              </a:spcBef>
            </a:pPr>
            <a:r>
              <a:rPr lang="fa-IR" sz="5100" dirty="0" smtClean="0">
                <a:latin typeface="Times New Roman" panose="02020603050405020304" pitchFamily="18" charset="0"/>
                <a:cs typeface="B Lotus" panose="00000400000000000000" pitchFamily="2" charset="-78"/>
              </a:rPr>
              <a:t>مبحث اول: نظریه های اقتصادی شرکت</a:t>
            </a:r>
          </a:p>
          <a:p>
            <a:pPr marL="617220" indent="-342900" algn="r" rtl="1">
              <a:spcBef>
                <a:spcPts val="200"/>
              </a:spcBef>
            </a:pPr>
            <a:r>
              <a:rPr lang="fa-IR" sz="5100" dirty="0" smtClean="0">
                <a:latin typeface="Times New Roman" panose="02020603050405020304" pitchFamily="18" charset="0"/>
                <a:cs typeface="B Lotus" panose="00000400000000000000" pitchFamily="2" charset="-78"/>
              </a:rPr>
              <a:t>مبحث دوم: نظریات اقتصادی وضع قواعد حقوقی در اداره شرکت</a:t>
            </a:r>
          </a:p>
          <a:p>
            <a:pPr marL="617220" indent="-342900" algn="r" rtl="1">
              <a:spcBef>
                <a:spcPts val="200"/>
              </a:spcBef>
            </a:pPr>
            <a:r>
              <a:rPr lang="fa-IR" sz="5100" dirty="0" smtClean="0">
                <a:latin typeface="Times New Roman" panose="02020603050405020304" pitchFamily="18" charset="0"/>
                <a:cs typeface="B Lotus" panose="00000400000000000000" pitchFamily="2" charset="-78"/>
              </a:rPr>
              <a:t>جمع بندی</a:t>
            </a:r>
          </a:p>
          <a:p>
            <a:pPr marL="1440180" lvl="2" indent="-342900" algn="r" rtl="1">
              <a:spcBef>
                <a:spcPts val="200"/>
              </a:spcBef>
            </a:pPr>
            <a:endParaRPr lang="fa-IR" sz="2500" i="1" dirty="0">
              <a:solidFill>
                <a:srgbClr val="000000"/>
              </a:solidFill>
              <a:latin typeface="Cambria" panose="02040503050406030204" pitchFamily="18" charset="0"/>
              <a:ea typeface="Times New Roman" panose="02020603050405020304" pitchFamily="18" charset="0"/>
              <a:cs typeface="B Lotus" panose="00000400000000000000" pitchFamily="2" charset="-78"/>
            </a:endParaRPr>
          </a:p>
          <a:p>
            <a:pPr marL="1440180" lvl="2" indent="-342900" algn="r" rtl="1">
              <a:spcBef>
                <a:spcPts val="200"/>
              </a:spcBef>
            </a:pPr>
            <a:endParaRPr lang="en-US" sz="2500" i="1" dirty="0">
              <a:solidFill>
                <a:srgbClr val="000000"/>
              </a:solidFill>
              <a:latin typeface="Cambria" panose="02040503050406030204" pitchFamily="18" charset="0"/>
              <a:ea typeface="Times New Roman" panose="02020603050405020304" pitchFamily="18" charset="0"/>
              <a:cs typeface="B Lotus" panose="00000400000000000000" pitchFamily="2" charset="-78"/>
            </a:endParaRPr>
          </a:p>
          <a:p>
            <a:pPr marL="1165860" lvl="1" indent="-342900" algn="r" rtl="1">
              <a:spcBef>
                <a:spcPts val="200"/>
              </a:spcBef>
            </a:pPr>
            <a:endParaRPr lang="en-US" sz="2800" i="1" dirty="0">
              <a:solidFill>
                <a:srgbClr val="000000"/>
              </a:solidFill>
              <a:latin typeface="Cambria" panose="02040503050406030204" pitchFamily="18" charset="0"/>
              <a:ea typeface="Times New Roman" panose="02020603050405020304" pitchFamily="18" charset="0"/>
              <a:cs typeface="B Lotus" panose="00000400000000000000" pitchFamily="2" charset="-78"/>
            </a:endParaRPr>
          </a:p>
          <a:p>
            <a:pPr marL="982980" lvl="1" indent="-342900" algn="r" rtl="1">
              <a:spcBef>
                <a:spcPts val="200"/>
              </a:spcBef>
            </a:pPr>
            <a:endParaRPr lang="en-US" sz="2700" dirty="0">
              <a:latin typeface="Times New Roman" panose="02020603050405020304" pitchFamily="18" charset="0"/>
              <a:cs typeface="Lotus" panose="00000400000000000000" pitchFamily="2" charset="-78"/>
            </a:endParaRPr>
          </a:p>
          <a:p>
            <a:pPr marL="1623060" lvl="2" indent="-342900" algn="r" rtl="1">
              <a:spcBef>
                <a:spcPts val="200"/>
              </a:spcBef>
            </a:pPr>
            <a:endParaRPr lang="en-US" sz="2300" dirty="0">
              <a:solidFill>
                <a:srgbClr val="000000"/>
              </a:solidFill>
              <a:latin typeface="Cambria" panose="02040503050406030204" pitchFamily="18" charset="0"/>
              <a:ea typeface="Calibri" panose="020F0502020204030204" pitchFamily="34" charset="0"/>
              <a:cs typeface="B Lotus" panose="00000400000000000000" pitchFamily="2" charset="-78"/>
            </a:endParaRPr>
          </a:p>
          <a:p>
            <a:pPr marL="1623060" lvl="2" indent="-342900" algn="r" rtl="1">
              <a:spcBef>
                <a:spcPts val="200"/>
              </a:spcBef>
            </a:pPr>
            <a:endParaRPr lang="en-US" sz="2200" dirty="0">
              <a:solidFill>
                <a:srgbClr val="000000"/>
              </a:solidFill>
              <a:latin typeface="Cambria" panose="02040503050406030204" pitchFamily="18" charset="0"/>
              <a:ea typeface="Calibri" panose="020F0502020204030204" pitchFamily="34" charset="0"/>
              <a:cs typeface="B Lotus" panose="00000400000000000000" pitchFamily="2" charset="-78"/>
            </a:endParaRPr>
          </a:p>
          <a:p>
            <a:pPr marL="1623060" lvl="2" indent="-342900" algn="r" rtl="1">
              <a:spcBef>
                <a:spcPts val="200"/>
              </a:spcBef>
            </a:pPr>
            <a:endParaRPr lang="en-US" sz="2500" dirty="0">
              <a:solidFill>
                <a:srgbClr val="000000"/>
              </a:solidFill>
              <a:latin typeface="Cambria" panose="02040503050406030204" pitchFamily="18" charset="0"/>
              <a:ea typeface="Times New Roman" panose="02020603050405020304" pitchFamily="18" charset="0"/>
              <a:cs typeface="B Lotus" panose="00000400000000000000" pitchFamily="2" charset="-78"/>
            </a:endParaRPr>
          </a:p>
          <a:p>
            <a:pPr marL="925830" lvl="1" indent="-285750" algn="r" rtl="1">
              <a:spcBef>
                <a:spcPts val="200"/>
              </a:spcBef>
            </a:pPr>
            <a:endParaRPr lang="en-US" sz="2700" dirty="0">
              <a:latin typeface="Times New Roman" panose="02020603050405020304" pitchFamily="18" charset="0"/>
              <a:cs typeface="Lotus" panose="00000400000000000000" pitchFamily="2" charset="-78"/>
            </a:endParaRPr>
          </a:p>
          <a:p>
            <a:pPr marL="617220" indent="-342900" algn="r" rtl="1">
              <a:spcBef>
                <a:spcPts val="200"/>
              </a:spcBef>
            </a:pPr>
            <a:endParaRPr lang="en-US" sz="2900" dirty="0">
              <a:latin typeface="Times New Roman" panose="02020603050405020304" pitchFamily="18" charset="0"/>
              <a:cs typeface="Lotus" panose="00000400000000000000" pitchFamily="2" charset="-78"/>
            </a:endParaRPr>
          </a:p>
          <a:p>
            <a:pPr marL="0" marR="0" algn="r" rtl="1">
              <a:spcBef>
                <a:spcPts val="0"/>
              </a:spcBef>
              <a:spcAft>
                <a:spcPts val="1000"/>
              </a:spcAf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Lotus" panose="00000400000000000000" pitchFamily="2" charset="-78"/>
              </a:rPr>
              <a:t> </a:t>
            </a:r>
            <a:endParaRPr lang="en-US" sz="2900" dirty="0">
              <a:latin typeface="Times New Roman" panose="02020603050405020304" pitchFamily="18" charset="0"/>
              <a:cs typeface="Lotus" panose="00000400000000000000" pitchFamily="2" charset="-78"/>
            </a:endParaRPr>
          </a:p>
          <a:p>
            <a:pPr algn="just" rtl="1">
              <a:lnSpc>
                <a:spcPct val="120000"/>
              </a:lnSpc>
              <a:spcBef>
                <a:spcPts val="0"/>
              </a:spcBef>
              <a:spcAft>
                <a:spcPts val="105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630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fa-IR" sz="2800" b="1" dirty="0" smtClean="0">
                <a:cs typeface="B Lotus" panose="00000400000000000000" pitchFamily="2" charset="-78"/>
              </a:rPr>
              <a:t>فصل سوم: مبانی حاکمیت شرکتی</a:t>
            </a:r>
            <a:endParaRPr lang="fa-IR" sz="2800" b="1" dirty="0">
              <a:cs typeface="B Lotus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>
              <a:spcAft>
                <a:spcPts val="1000"/>
              </a:spcAft>
            </a:pPr>
            <a:r>
              <a:rPr lang="fa-IR" dirty="0" smtClean="0">
                <a:cs typeface="B Lotus" panose="00000400000000000000" pitchFamily="2" charset="-78"/>
              </a:rPr>
              <a:t>مبحث اول: مفاهیم و نظام ها</a:t>
            </a:r>
          </a:p>
          <a:p>
            <a:pPr algn="just" rtl="1">
              <a:spcAft>
                <a:spcPts val="1000"/>
              </a:spcAft>
            </a:pPr>
            <a:r>
              <a:rPr lang="fa-IR" dirty="0" smtClean="0">
                <a:cs typeface="B Lotus" panose="00000400000000000000" pitchFamily="2" charset="-78"/>
              </a:rPr>
              <a:t>مبحث دوم: سازوکارها و کارکردها</a:t>
            </a:r>
          </a:p>
          <a:p>
            <a:pPr algn="just" rtl="1">
              <a:spcAft>
                <a:spcPts val="1000"/>
              </a:spcAft>
            </a:pPr>
            <a:r>
              <a:rPr lang="fa-IR" dirty="0" smtClean="0">
                <a:cs typeface="B Lotus" panose="00000400000000000000" pitchFamily="2" charset="-78"/>
              </a:rPr>
              <a:t>جمع بندی: الزامات حاکمیت شرکتی</a:t>
            </a:r>
          </a:p>
          <a:p>
            <a:pPr algn="just" rtl="1">
              <a:spcAft>
                <a:spcPts val="1000"/>
              </a:spcAft>
            </a:pPr>
            <a:endParaRPr lang="fa-IR" sz="2000" dirty="0" smtClean="0">
              <a:cs typeface="B Lotus" panose="00000400000000000000" pitchFamily="2" charset="-78"/>
            </a:endParaRPr>
          </a:p>
          <a:p>
            <a:pPr algn="just" rtl="1">
              <a:spcAft>
                <a:spcPts val="1000"/>
              </a:spcAft>
            </a:pPr>
            <a:endParaRPr lang="fa-IR" sz="2000" dirty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67662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6519294"/>
              </p:ext>
            </p:extLst>
          </p:nvPr>
        </p:nvGraphicFramePr>
        <p:xfrm>
          <a:off x="0" y="2"/>
          <a:ext cx="9143999" cy="6858001"/>
        </p:xfrm>
        <a:graphic>
          <a:graphicData uri="http://schemas.openxmlformats.org/drawingml/2006/table">
            <a:tbl>
              <a:tblPr rtl="1" firstRow="1" firstCol="1" bandRow="1"/>
              <a:tblGrid>
                <a:gridCol w="13574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13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823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129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8361">
                <a:tc>
                  <a:txBody>
                    <a:bodyPr/>
                    <a:lstStyle/>
                    <a:p>
                      <a:pPr algn="just" rtl="1">
                        <a:spcAft>
                          <a:spcPts val="1000"/>
                        </a:spcAft>
                      </a:pPr>
                      <a:r>
                        <a:rPr lang="fa-IR" sz="18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Lotus" panose="00000400000000000000" pitchFamily="2" charset="-78"/>
                        </a:rPr>
                        <a:t>شماره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Lotus" panose="00000400000000000000" pitchFamily="2" charset="-78"/>
                      </a:endParaRPr>
                    </a:p>
                  </a:txBody>
                  <a:tcPr marL="58007" marR="58007" marT="0" marB="0" anchor="ctr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000"/>
                        </a:spcAft>
                      </a:pPr>
                      <a:r>
                        <a:rPr lang="fa-IR" sz="18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Lotus" panose="00000400000000000000" pitchFamily="2" charset="-78"/>
                        </a:rPr>
                        <a:t>گروه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Lotus" panose="00000400000000000000" pitchFamily="2" charset="-78"/>
                      </a:endParaRPr>
                    </a:p>
                  </a:txBody>
                  <a:tcPr marL="58007" marR="5800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000"/>
                        </a:spcAft>
                      </a:pPr>
                      <a:r>
                        <a:rPr lang="fa-IR" sz="18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Lotus" panose="00000400000000000000" pitchFamily="2" charset="-78"/>
                        </a:rPr>
                        <a:t>توضيح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Lotus" panose="00000400000000000000" pitchFamily="2" charset="-78"/>
                      </a:endParaRPr>
                    </a:p>
                  </a:txBody>
                  <a:tcPr marL="58007" marR="5800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000"/>
                        </a:spcAft>
                      </a:pPr>
                      <a:r>
                        <a:rPr lang="fa-IR" sz="18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Lotus" panose="00000400000000000000" pitchFamily="2" charset="-78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Lotus" panose="00000400000000000000" pitchFamily="2" charset="-78"/>
                      </a:endParaRPr>
                    </a:p>
                  </a:txBody>
                  <a:tcPr marL="58007" marR="58007" marT="0" marB="0" anchor="ctr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361">
                <a:tc>
                  <a:txBody>
                    <a:bodyPr/>
                    <a:lstStyle/>
                    <a:p>
                      <a:pPr algn="just" rtl="1">
                        <a:spcAft>
                          <a:spcPts val="1000"/>
                        </a:spcAft>
                      </a:pPr>
                      <a:r>
                        <a:rPr lang="fa-IR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Lotus" panose="00000400000000000000" pitchFamily="2" charset="-78"/>
                        </a:rPr>
                        <a:t>الزام اول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Lotus" panose="00000400000000000000" pitchFamily="2" charset="-78"/>
                      </a:endParaRPr>
                    </a:p>
                  </a:txBody>
                  <a:tcPr marL="58007" marR="58007" marT="0" marB="0" anchor="ctr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000"/>
                        </a:spcAft>
                      </a:pPr>
                      <a:r>
                        <a:rPr lang="fa-I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Lotus" panose="00000400000000000000" pitchFamily="2" charset="-78"/>
                        </a:rPr>
                        <a:t>قاعده‌گذاري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Lotus" panose="00000400000000000000" pitchFamily="2" charset="-78"/>
                      </a:endParaRPr>
                    </a:p>
                  </a:txBody>
                  <a:tcPr marL="58007" marR="5800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 rtl="1">
                        <a:spcAft>
                          <a:spcPts val="1000"/>
                        </a:spcAft>
                      </a:pPr>
                      <a:r>
                        <a:rPr lang="fa-I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Lotus" panose="00000400000000000000" pitchFamily="2" charset="-78"/>
                        </a:rPr>
                        <a:t>وضع قواعد حاكميت شركتي در قالب قانون مستقل و آمره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Lotus" panose="00000400000000000000" pitchFamily="2" charset="-78"/>
                      </a:endParaRPr>
                    </a:p>
                  </a:txBody>
                  <a:tcPr marL="58007" marR="58007" marT="0" marB="0" anchor="ctr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8361">
                <a:tc>
                  <a:txBody>
                    <a:bodyPr/>
                    <a:lstStyle/>
                    <a:p>
                      <a:pPr algn="just" rtl="1">
                        <a:spcAft>
                          <a:spcPts val="1000"/>
                        </a:spcAft>
                      </a:pPr>
                      <a:r>
                        <a:rPr lang="fa-IR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Lotus" panose="00000400000000000000" pitchFamily="2" charset="-78"/>
                        </a:rPr>
                        <a:t>الزام دوم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Lotus" panose="00000400000000000000" pitchFamily="2" charset="-78"/>
                      </a:endParaRPr>
                    </a:p>
                  </a:txBody>
                  <a:tcPr marL="58007" marR="58007" marT="0" marB="0" anchor="ctr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rtl="1">
                        <a:spcAft>
                          <a:spcPts val="1000"/>
                        </a:spcAft>
                      </a:pPr>
                      <a:r>
                        <a:rPr lang="fa-I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Lotus" panose="00000400000000000000" pitchFamily="2" charset="-78"/>
                        </a:rPr>
                        <a:t>مديران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Lotus" panose="00000400000000000000" pitchFamily="2" charset="-78"/>
                      </a:endParaRPr>
                    </a:p>
                  </a:txBody>
                  <a:tcPr marL="58007" marR="5800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 rtl="1">
                        <a:spcAft>
                          <a:spcPts val="1000"/>
                        </a:spcAft>
                      </a:pPr>
                      <a:r>
                        <a:rPr lang="fa-I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Lotus" panose="00000400000000000000" pitchFamily="2" charset="-78"/>
                        </a:rPr>
                        <a:t>اكثريت مديران مستقل غيرموظف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Lotus" panose="00000400000000000000" pitchFamily="2" charset="-78"/>
                      </a:endParaRPr>
                    </a:p>
                  </a:txBody>
                  <a:tcPr marL="58007" marR="58007" marT="0" marB="0" anchor="ctr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8361">
                <a:tc>
                  <a:txBody>
                    <a:bodyPr/>
                    <a:lstStyle/>
                    <a:p>
                      <a:pPr algn="just" rtl="1">
                        <a:spcAft>
                          <a:spcPts val="1000"/>
                        </a:spcAft>
                      </a:pPr>
                      <a:r>
                        <a:rPr lang="fa-IR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Lotus" panose="00000400000000000000" pitchFamily="2" charset="-78"/>
                        </a:rPr>
                        <a:t>الزام سوم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Lotus" panose="00000400000000000000" pitchFamily="2" charset="-78"/>
                      </a:endParaRPr>
                    </a:p>
                  </a:txBody>
                  <a:tcPr marL="58007" marR="58007" marT="0" marB="0" anchor="ctr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 rtl="1">
                        <a:spcAft>
                          <a:spcPts val="1000"/>
                        </a:spcAft>
                      </a:pPr>
                      <a:r>
                        <a:rPr lang="fa-I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Lotus" panose="00000400000000000000" pitchFamily="2" charset="-78"/>
                        </a:rPr>
                        <a:t>تفكيك پست مديرعامل از رئيس هيئت مديره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Lotus" panose="00000400000000000000" pitchFamily="2" charset="-78"/>
                      </a:endParaRPr>
                    </a:p>
                  </a:txBody>
                  <a:tcPr marL="58007" marR="58007" marT="0" marB="0" anchor="ctr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8361">
                <a:tc>
                  <a:txBody>
                    <a:bodyPr/>
                    <a:lstStyle/>
                    <a:p>
                      <a:pPr algn="just" rtl="1">
                        <a:spcAft>
                          <a:spcPts val="1000"/>
                        </a:spcAft>
                      </a:pPr>
                      <a:r>
                        <a:rPr lang="fa-IR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Lotus" panose="00000400000000000000" pitchFamily="2" charset="-78"/>
                        </a:rPr>
                        <a:t>الزام چهارم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Lotus" panose="00000400000000000000" pitchFamily="2" charset="-78"/>
                      </a:endParaRPr>
                    </a:p>
                  </a:txBody>
                  <a:tcPr marL="58007" marR="58007" marT="0" marB="0" anchor="ctr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just" rtl="1">
                        <a:spcAft>
                          <a:spcPts val="1000"/>
                        </a:spcAft>
                      </a:pPr>
                      <a:r>
                        <a:rPr lang="fa-I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Lotus" panose="00000400000000000000" pitchFamily="2" charset="-78"/>
                        </a:rPr>
                        <a:t>كميته‌هاي هيئت مديره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Lotus" panose="00000400000000000000" pitchFamily="2" charset="-78"/>
                      </a:endParaRPr>
                    </a:p>
                  </a:txBody>
                  <a:tcPr marL="58007" marR="5800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000"/>
                        </a:spcAft>
                      </a:pPr>
                      <a:r>
                        <a:rPr lang="fa-I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Lotus" panose="00000400000000000000" pitchFamily="2" charset="-78"/>
                        </a:rPr>
                        <a:t>كميته حسابرسي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Lotus" panose="00000400000000000000" pitchFamily="2" charset="-78"/>
                      </a:endParaRPr>
                    </a:p>
                  </a:txBody>
                  <a:tcPr marL="58007" marR="58007" marT="0" marB="0" anchor="ctr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8361">
                <a:tc>
                  <a:txBody>
                    <a:bodyPr/>
                    <a:lstStyle/>
                    <a:p>
                      <a:pPr algn="just" rtl="1">
                        <a:spcAft>
                          <a:spcPts val="1000"/>
                        </a:spcAft>
                      </a:pPr>
                      <a:r>
                        <a:rPr lang="fa-IR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Lotus" panose="00000400000000000000" pitchFamily="2" charset="-78"/>
                        </a:rPr>
                        <a:t>الزام پنجم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Lotus" panose="00000400000000000000" pitchFamily="2" charset="-78"/>
                      </a:endParaRPr>
                    </a:p>
                  </a:txBody>
                  <a:tcPr marL="58007" marR="58007" marT="0" marB="0" anchor="ctr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000"/>
                        </a:spcAft>
                      </a:pPr>
                      <a:r>
                        <a:rPr lang="fa-I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Lotus" panose="00000400000000000000" pitchFamily="2" charset="-78"/>
                        </a:rPr>
                        <a:t>كميته تعيين نامزدها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Lotus" panose="00000400000000000000" pitchFamily="2" charset="-78"/>
                      </a:endParaRPr>
                    </a:p>
                  </a:txBody>
                  <a:tcPr marL="58007" marR="58007" marT="0" marB="0" anchor="ctr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8361">
                <a:tc rowSpan="2">
                  <a:txBody>
                    <a:bodyPr/>
                    <a:lstStyle/>
                    <a:p>
                      <a:pPr algn="just" rtl="1">
                        <a:spcAft>
                          <a:spcPts val="1000"/>
                        </a:spcAft>
                      </a:pPr>
                      <a:r>
                        <a:rPr lang="fa-IR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Lotus" panose="00000400000000000000" pitchFamily="2" charset="-78"/>
                        </a:rPr>
                        <a:t>الزام ششم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Lotus" panose="00000400000000000000" pitchFamily="2" charset="-78"/>
                      </a:endParaRPr>
                    </a:p>
                  </a:txBody>
                  <a:tcPr marL="58007" marR="58007" marT="0" marB="0" anchor="ctr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000"/>
                        </a:spcAft>
                      </a:pPr>
                      <a:r>
                        <a:rPr lang="fa-I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Lotus" panose="00000400000000000000" pitchFamily="2" charset="-78"/>
                        </a:rPr>
                        <a:t>كميته حقوق و مزايا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Lotus" panose="00000400000000000000" pitchFamily="2" charset="-78"/>
                      </a:endParaRPr>
                    </a:p>
                  </a:txBody>
                  <a:tcPr marL="58007" marR="58007" marT="0" marB="0" anchor="ctr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8361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000"/>
                        </a:spcAft>
                      </a:pPr>
                      <a:r>
                        <a:rPr lang="fa-I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Lotus" panose="00000400000000000000" pitchFamily="2" charset="-78"/>
                        </a:rPr>
                        <a:t>ساير كميته ها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Lotus" panose="00000400000000000000" pitchFamily="2" charset="-78"/>
                      </a:endParaRPr>
                    </a:p>
                  </a:txBody>
                  <a:tcPr marL="58007" marR="58007" marT="0" marB="0" anchor="ctr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367">
                <a:tc>
                  <a:txBody>
                    <a:bodyPr/>
                    <a:lstStyle/>
                    <a:p>
                      <a:pPr algn="just" rtl="1">
                        <a:spcAft>
                          <a:spcPts val="1000"/>
                        </a:spcAft>
                      </a:pPr>
                      <a:r>
                        <a:rPr lang="fa-I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Lotus" panose="00000400000000000000" pitchFamily="2" charset="-78"/>
                        </a:rPr>
                        <a:t>الزام هفتم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Lotus" panose="00000400000000000000" pitchFamily="2" charset="-78"/>
                      </a:endParaRPr>
                    </a:p>
                  </a:txBody>
                  <a:tcPr marL="58007" marR="58007" marT="0" marB="0" anchor="ctr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 rtl="1">
                        <a:spcAft>
                          <a:spcPts val="1000"/>
                        </a:spcAft>
                      </a:pPr>
                      <a:r>
                        <a:rPr lang="fa-I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Lotus" panose="00000400000000000000" pitchFamily="2" charset="-78"/>
                        </a:rPr>
                        <a:t>حسابرسي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Lotus" panose="00000400000000000000" pitchFamily="2" charset="-78"/>
                      </a:endParaRPr>
                    </a:p>
                  </a:txBody>
                  <a:tcPr marL="58007" marR="5800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 rtl="1">
                        <a:spcAft>
                          <a:spcPts val="1000"/>
                        </a:spcAft>
                      </a:pPr>
                      <a:r>
                        <a:rPr lang="fa-I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Lotus" panose="00000400000000000000" pitchFamily="2" charset="-78"/>
                        </a:rPr>
                        <a:t>حسابرس داخلي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Lotus" panose="00000400000000000000" pitchFamily="2" charset="-78"/>
                      </a:endParaRPr>
                    </a:p>
                  </a:txBody>
                  <a:tcPr marL="58007" marR="58007" marT="0" marB="0" anchor="ctr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367">
                <a:tc>
                  <a:txBody>
                    <a:bodyPr/>
                    <a:lstStyle/>
                    <a:p>
                      <a:pPr algn="just" rtl="1">
                        <a:spcAft>
                          <a:spcPts val="1000"/>
                        </a:spcAft>
                      </a:pPr>
                      <a:r>
                        <a:rPr lang="fa-IR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Lotus" panose="00000400000000000000" pitchFamily="2" charset="-78"/>
                        </a:rPr>
                        <a:t>الزام هشتم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Lotus" panose="00000400000000000000" pitchFamily="2" charset="-78"/>
                      </a:endParaRPr>
                    </a:p>
                  </a:txBody>
                  <a:tcPr marL="58007" marR="58007" marT="0" marB="0" anchor="ctr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 rtl="1">
                        <a:spcAft>
                          <a:spcPts val="1000"/>
                        </a:spcAft>
                      </a:pPr>
                      <a:r>
                        <a:rPr lang="fa-I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Lotus" panose="00000400000000000000" pitchFamily="2" charset="-78"/>
                        </a:rPr>
                        <a:t>مستقل خارجي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Lotus" panose="00000400000000000000" pitchFamily="2" charset="-78"/>
                      </a:endParaRPr>
                    </a:p>
                  </a:txBody>
                  <a:tcPr marL="58007" marR="58007" marT="0" marB="0" anchor="ctr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887648">
                <a:tc>
                  <a:txBody>
                    <a:bodyPr/>
                    <a:lstStyle/>
                    <a:p>
                      <a:pPr algn="just" rtl="1">
                        <a:spcAft>
                          <a:spcPts val="1000"/>
                        </a:spcAft>
                      </a:pPr>
                      <a:r>
                        <a:rPr lang="fa-IR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Lotus" panose="00000400000000000000" pitchFamily="2" charset="-78"/>
                        </a:rPr>
                        <a:t>الزام نهم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Lotus" panose="00000400000000000000" pitchFamily="2" charset="-78"/>
                      </a:endParaRPr>
                    </a:p>
                  </a:txBody>
                  <a:tcPr marL="58007" marR="58007" marT="0" marB="0" anchor="ctr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 rtl="1">
                        <a:spcAft>
                          <a:spcPts val="1000"/>
                        </a:spcAft>
                      </a:pPr>
                      <a:r>
                        <a:rPr lang="fa-IR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Lotus" panose="00000400000000000000" pitchFamily="2" charset="-78"/>
                        </a:rPr>
                        <a:t>حمايت از سهام‌داران خرد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Lotus" panose="00000400000000000000" pitchFamily="2" charset="-78"/>
                      </a:endParaRPr>
                    </a:p>
                  </a:txBody>
                  <a:tcPr marL="58007" marR="5800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 rtl="1">
                        <a:spcAft>
                          <a:spcPts val="1000"/>
                        </a:spcAft>
                      </a:pPr>
                      <a:r>
                        <a:rPr lang="fa-I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Lotus" panose="00000400000000000000" pitchFamily="2" charset="-78"/>
                        </a:rPr>
                        <a:t>دعواي مشتق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Lotus" panose="00000400000000000000" pitchFamily="2" charset="-78"/>
                      </a:endParaRPr>
                    </a:p>
                  </a:txBody>
                  <a:tcPr marL="58007" marR="58007" marT="0" marB="0" anchor="ctr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886542">
                <a:tc>
                  <a:txBody>
                    <a:bodyPr/>
                    <a:lstStyle/>
                    <a:p>
                      <a:pPr algn="just" rtl="1">
                        <a:spcAft>
                          <a:spcPts val="1000"/>
                        </a:spcAft>
                      </a:pPr>
                      <a:r>
                        <a:rPr lang="fa-IR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Lotus" panose="00000400000000000000" pitchFamily="2" charset="-78"/>
                        </a:rPr>
                        <a:t>الزام دهم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Lotus" panose="00000400000000000000" pitchFamily="2" charset="-78"/>
                      </a:endParaRPr>
                    </a:p>
                  </a:txBody>
                  <a:tcPr marL="58007" marR="58007" marT="0" marB="0" anchor="ctr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 rtl="1">
                        <a:spcAft>
                          <a:spcPts val="1000"/>
                        </a:spcAft>
                      </a:pPr>
                      <a:r>
                        <a:rPr lang="fa-IR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Lotus" panose="00000400000000000000" pitchFamily="2" charset="-78"/>
                        </a:rPr>
                        <a:t>گزارش‌گري </a:t>
                      </a:r>
                      <a:r>
                        <a:rPr lang="fa-IR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Lotus" panose="00000400000000000000" pitchFamily="2" charset="-78"/>
                        </a:rPr>
                        <a:t>مالي</a:t>
                      </a:r>
                    </a:p>
                    <a:p>
                      <a:pPr algn="just" rtl="1">
                        <a:spcAft>
                          <a:spcPts val="1000"/>
                        </a:spcAft>
                      </a:pPr>
                      <a:r>
                        <a:rPr lang="fa-IR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Lotus" panose="00000400000000000000" pitchFamily="2" charset="-78"/>
                        </a:rPr>
                        <a:t>معامله با اشخاص وابسته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Lotus" panose="00000400000000000000" pitchFamily="2" charset="-78"/>
                      </a:endParaRPr>
                    </a:p>
                  </a:txBody>
                  <a:tcPr marL="58007" marR="58007" marT="0" marB="0" anchor="ctr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693">
                <a:tc rowSpan="4">
                  <a:txBody>
                    <a:bodyPr/>
                    <a:lstStyle/>
                    <a:p>
                      <a:pPr algn="just" rtl="1">
                        <a:spcAft>
                          <a:spcPts val="1000"/>
                        </a:spcAft>
                      </a:pPr>
                      <a:r>
                        <a:rPr lang="fa-IR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Lotus" panose="00000400000000000000" pitchFamily="2" charset="-78"/>
                        </a:rPr>
                        <a:t>الزام يازدهم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Lotus" panose="00000400000000000000" pitchFamily="2" charset="-78"/>
                      </a:endParaRPr>
                    </a:p>
                  </a:txBody>
                  <a:tcPr marL="58007" marR="58007" marT="0" marB="0" anchor="ctr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just" rtl="1">
                        <a:spcAft>
                          <a:spcPts val="1000"/>
                        </a:spcAft>
                      </a:pPr>
                      <a:r>
                        <a:rPr lang="fa-IR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Lotus" panose="00000400000000000000" pitchFamily="2" charset="-78"/>
                        </a:rPr>
                        <a:t>وضع استانداردهاي عملكرد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Lotus" panose="00000400000000000000" pitchFamily="2" charset="-78"/>
                      </a:endParaRPr>
                    </a:p>
                  </a:txBody>
                  <a:tcPr marL="58007" marR="5800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 rtl="1">
                        <a:spcAft>
                          <a:spcPts val="1000"/>
                        </a:spcAft>
                      </a:pPr>
                      <a:r>
                        <a:rPr lang="fa-I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Lotus" panose="00000400000000000000" pitchFamily="2" charset="-78"/>
                        </a:rPr>
                        <a:t>وضع استانداردهاي عملكرد كاركنان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Lotus" panose="00000400000000000000" pitchFamily="2" charset="-78"/>
                      </a:endParaRPr>
                    </a:p>
                  </a:txBody>
                  <a:tcPr marL="58007" marR="5800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000"/>
                        </a:spcAft>
                      </a:pPr>
                      <a:r>
                        <a:rPr lang="fa-I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Lotus" panose="00000400000000000000" pitchFamily="2" charset="-78"/>
                        </a:rPr>
                        <a:t>مديران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Lotus" panose="00000400000000000000" pitchFamily="2" charset="-78"/>
                      </a:endParaRPr>
                    </a:p>
                  </a:txBody>
                  <a:tcPr marL="58007" marR="58007" marT="0" marB="0" anchor="ctr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693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000"/>
                        </a:spcAft>
                      </a:pPr>
                      <a:r>
                        <a:rPr lang="fa-I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Lotus" panose="00000400000000000000" pitchFamily="2" charset="-78"/>
                        </a:rPr>
                        <a:t>ساير كاركنان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Lotus" panose="00000400000000000000" pitchFamily="2" charset="-78"/>
                      </a:endParaRPr>
                    </a:p>
                  </a:txBody>
                  <a:tcPr marL="58007" marR="58007" marT="0" marB="0" anchor="ctr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39954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 rtl="1">
                        <a:spcAft>
                          <a:spcPts val="1000"/>
                        </a:spcAft>
                      </a:pPr>
                      <a:r>
                        <a:rPr lang="fa-I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Lotus" panose="00000400000000000000" pitchFamily="2" charset="-78"/>
                        </a:rPr>
                        <a:t>وضع استانداردهاي عملكرد مشاوران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Lotus" panose="00000400000000000000" pitchFamily="2" charset="-78"/>
                      </a:endParaRPr>
                    </a:p>
                  </a:txBody>
                  <a:tcPr marL="58007" marR="5800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000"/>
                        </a:spcAft>
                      </a:pPr>
                      <a:r>
                        <a:rPr lang="fa-I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Lotus" panose="00000400000000000000" pitchFamily="2" charset="-78"/>
                        </a:rPr>
                        <a:t>مشاروان مالي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Lotus" panose="00000400000000000000" pitchFamily="2" charset="-78"/>
                      </a:endParaRPr>
                    </a:p>
                  </a:txBody>
                  <a:tcPr marL="58007" marR="58007" marT="0" marB="0" anchor="ctr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38849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1000"/>
                        </a:spcAft>
                      </a:pPr>
                      <a:r>
                        <a:rPr lang="fa-IR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Lotus" panose="00000400000000000000" pitchFamily="2" charset="-78"/>
                        </a:rPr>
                        <a:t>مشاوران حقوقي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Lotus" panose="00000400000000000000" pitchFamily="2" charset="-78"/>
                      </a:endParaRPr>
                    </a:p>
                  </a:txBody>
                  <a:tcPr marL="58007" marR="58007" marT="0" marB="0" anchor="ctr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3192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60070" lvl="0" indent="-285750">
              <a:spcBef>
                <a:spcPts val="200"/>
              </a:spcBef>
              <a:spcAft>
                <a:spcPts val="600"/>
              </a:spcAft>
            </a:pPr>
            <a:r>
              <a:rPr lang="fa-IR" sz="2200" b="1" dirty="0" smtClean="0">
                <a:ln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B Lotus" panose="00000400000000000000" pitchFamily="2" charset="-78"/>
              </a:rPr>
              <a:t>فصل چهارم: اثر وضع قواعد آمره حاکمیت شرکتی بر متغیرهای خرد و کلان</a:t>
            </a:r>
            <a:endParaRPr lang="fa-I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25830" lvl="1" indent="-285750" algn="just" rtl="1">
              <a:spcBef>
                <a:spcPts val="200"/>
              </a:spcBef>
              <a:buClr>
                <a:srgbClr val="0BD0D9"/>
              </a:buClr>
            </a:pPr>
            <a:r>
              <a:rPr lang="fa-IR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B Lotus" panose="00000400000000000000" pitchFamily="2" charset="-78"/>
              </a:rPr>
              <a:t>مبحث اول: مروری بر مطالعات انجام شده</a:t>
            </a:r>
          </a:p>
          <a:p>
            <a:pPr marL="925830" lvl="1" indent="-285750" algn="just" rtl="1">
              <a:spcBef>
                <a:spcPts val="200"/>
              </a:spcBef>
              <a:buClr>
                <a:srgbClr val="0BD0D9"/>
              </a:buClr>
            </a:pPr>
            <a:r>
              <a:rPr lang="fa-IR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B Lotus" panose="00000400000000000000" pitchFamily="2" charset="-78"/>
              </a:rPr>
              <a:t>مبحث دوم: اثر وضع قواعد حاکمیت شرکتی بر اندازه بازار سرمایه</a:t>
            </a:r>
          </a:p>
          <a:p>
            <a:pPr marL="1383030" lvl="2" algn="just">
              <a:spcBef>
                <a:spcPts val="200"/>
              </a:spcBef>
              <a:buClr>
                <a:srgbClr val="0BD0D9"/>
              </a:buClr>
            </a:pPr>
            <a:r>
              <a:rPr lang="fa-IR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B Lotus" panose="00000400000000000000" pitchFamily="2" charset="-78"/>
              </a:rPr>
              <a:t>معرفی دو مدل</a:t>
            </a:r>
          </a:p>
          <a:p>
            <a:pPr marL="925830" lvl="1" algn="just">
              <a:spcBef>
                <a:spcPts val="200"/>
              </a:spcBef>
              <a:buClr>
                <a:srgbClr val="0BD0D9"/>
              </a:buClr>
            </a:pPr>
            <a:r>
              <a:rPr lang="fa-IR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B Lotus" panose="00000400000000000000" pitchFamily="2" charset="-78"/>
              </a:rPr>
              <a:t>جمع بندی</a:t>
            </a:r>
          </a:p>
          <a:p>
            <a:pPr marL="925830" lvl="1" indent="-285750" algn="just" rtl="1">
              <a:spcBef>
                <a:spcPts val="200"/>
              </a:spcBef>
              <a:buClr>
                <a:srgbClr val="0BD0D9"/>
              </a:buClr>
            </a:pPr>
            <a:endParaRPr lang="fa-IR" sz="2000" dirty="0">
              <a:solidFill>
                <a:prstClr val="black"/>
              </a:solidFill>
              <a:latin typeface="Times New Roman" panose="02020603050405020304" pitchFamily="18" charset="0"/>
              <a:cs typeface="B Lotus" panose="00000400000000000000" pitchFamily="2" charset="-78"/>
            </a:endParaRP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216110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4217" y="1905000"/>
            <a:ext cx="7704667" cy="3332816"/>
          </a:xfrm>
        </p:spPr>
        <p:txBody>
          <a:bodyPr>
            <a:normAutofit/>
          </a:bodyPr>
          <a:lstStyle/>
          <a:p>
            <a:pPr marL="0" marR="0" indent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52095" algn="l"/>
              </a:tabLst>
            </a:pPr>
            <a:r>
              <a:rPr lang="ar-SA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B Lotus" panose="00000400000000000000" pitchFamily="2" charset="-78"/>
              </a:rPr>
              <a:t>بخش </a:t>
            </a:r>
            <a:r>
              <a:rPr lang="fa-IR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B Lotus" panose="00000400000000000000" pitchFamily="2" charset="-78"/>
              </a:rPr>
              <a:t>دوم</a:t>
            </a:r>
            <a:r>
              <a:rPr lang="ar-SA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B Lotus" panose="00000400000000000000" pitchFamily="2" charset="-78"/>
              </a:rPr>
              <a:t>: </a:t>
            </a:r>
            <a:r>
              <a:rPr lang="fa-IR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B Lotus" panose="00000400000000000000" pitchFamily="2" charset="-78"/>
              </a:rPr>
              <a:t>مطالعه تطبیقی الزامات حاکمیت شرکتی در نظامهای حقوقی منتخب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567128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fa-IR" sz="3200" dirty="0" smtClean="0">
                <a:cs typeface="B Lotus" panose="00000400000000000000" pitchFamily="2" charset="-78"/>
              </a:rPr>
              <a:t>فصل اول: معرفی نظام حقوقی حاکمیت شرکتی در کشورهای منتخب</a:t>
            </a:r>
            <a:endParaRPr lang="en-US" sz="3200" dirty="0">
              <a:cs typeface="B Lotus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مبحث اول: حقوق حاکمیت شرکتی در آمریکا</a:t>
            </a:r>
          </a:p>
          <a:p>
            <a:pPr lvl="1">
              <a:buClr>
                <a:srgbClr val="30ACEC">
                  <a:lumMod val="75000"/>
                </a:srgbClr>
              </a:buClr>
            </a:pPr>
            <a:r>
              <a:rPr lang="fa-IR" dirty="0">
                <a:solidFill>
                  <a:prstClr val="black"/>
                </a:solidFill>
                <a:cs typeface="B Lotus" panose="00000400000000000000" pitchFamily="2" charset="-78"/>
              </a:rPr>
              <a:t>قوانين فدرال در حوزه اوراق بهادار،</a:t>
            </a:r>
          </a:p>
          <a:p>
            <a:pPr lvl="1">
              <a:buClr>
                <a:srgbClr val="30ACEC">
                  <a:lumMod val="75000"/>
                </a:srgbClr>
              </a:buClr>
            </a:pPr>
            <a:r>
              <a:rPr lang="fa-IR" dirty="0">
                <a:solidFill>
                  <a:prstClr val="black"/>
                </a:solidFill>
                <a:cs typeface="B Lotus" panose="00000400000000000000" pitchFamily="2" charset="-78"/>
              </a:rPr>
              <a:t>مقررات كميسيون بورس و اوراق بهادار ایالات‌متحده،</a:t>
            </a:r>
          </a:p>
          <a:p>
            <a:pPr lvl="1">
              <a:buClr>
                <a:srgbClr val="30ACEC">
                  <a:lumMod val="75000"/>
                </a:srgbClr>
              </a:buClr>
            </a:pPr>
            <a:r>
              <a:rPr lang="fa-IR" dirty="0">
                <a:solidFill>
                  <a:prstClr val="black"/>
                </a:solidFill>
                <a:cs typeface="B Lotus" panose="00000400000000000000" pitchFamily="2" charset="-78"/>
              </a:rPr>
              <a:t>قوانين ايالتي در مورد شركت‌ها،</a:t>
            </a:r>
          </a:p>
          <a:p>
            <a:pPr lvl="1">
              <a:buClr>
                <a:srgbClr val="30ACEC">
                  <a:lumMod val="75000"/>
                </a:srgbClr>
              </a:buClr>
            </a:pPr>
            <a:r>
              <a:rPr lang="fa-IR" dirty="0">
                <a:solidFill>
                  <a:prstClr val="black"/>
                </a:solidFill>
                <a:cs typeface="B Lotus" panose="00000400000000000000" pitchFamily="2" charset="-78"/>
              </a:rPr>
              <a:t>مقررات بورس‌ها و به‌طور خاص بورس نيويورك </a:t>
            </a:r>
          </a:p>
          <a:p>
            <a:pPr algn="r" rtl="1"/>
            <a:endParaRPr lang="fa-IR" sz="2000" dirty="0" smtClean="0">
              <a:latin typeface="Times New Roman" panose="02020603050405020304" pitchFamily="18" charset="0"/>
              <a:ea typeface="Times New Roman" panose="02020603050405020304" pitchFamily="18" charset="0"/>
              <a:cs typeface="B Lotus" panose="00000400000000000000" pitchFamily="2" charset="-78"/>
            </a:endParaRP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20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/>
            <a:r>
              <a:rPr lang="fa-IR" sz="2800" dirty="0" smtClean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B Lotus" panose="00000400000000000000" pitchFamily="2" charset="-78"/>
              </a:rPr>
              <a:t>مبحث دوم: نظام </a:t>
            </a:r>
            <a:r>
              <a:rPr lang="fa-IR" sz="2800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B Lotus" panose="00000400000000000000" pitchFamily="2" charset="-78"/>
              </a:rPr>
              <a:t>حقوقي حاكميت شركتي در </a:t>
            </a:r>
            <a:r>
              <a:rPr lang="fa-IR" sz="2800" dirty="0" smtClean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B Lotus" panose="00000400000000000000" pitchFamily="2" charset="-78"/>
              </a:rPr>
              <a:t>انگلستان</a:t>
            </a:r>
          </a:p>
          <a:p>
            <a:pPr lvl="1" algn="r" rtl="1"/>
            <a:r>
              <a:rPr lang="fa-IR" dirty="0"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گزارش کدبری </a:t>
            </a:r>
            <a:endParaRPr lang="fa-IR" dirty="0" smtClean="0">
              <a:latin typeface="Times New Roman" panose="02020603050405020304" pitchFamily="18" charset="0"/>
              <a:ea typeface="Times New Roman" panose="02020603050405020304" pitchFamily="18" charset="0"/>
              <a:cs typeface="B Lotus" panose="00000400000000000000" pitchFamily="2" charset="-78"/>
            </a:endParaRPr>
          </a:p>
          <a:p>
            <a:pPr lvl="1" algn="r" rtl="1"/>
            <a:r>
              <a:rPr lang="fa-IR" dirty="0"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گزارش گرین بری (1995</a:t>
            </a:r>
            <a:r>
              <a:rPr lang="fa-IR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)</a:t>
            </a:r>
          </a:p>
          <a:p>
            <a:pPr lvl="1" algn="r" rtl="1"/>
            <a:r>
              <a:rPr lang="fa-IR" dirty="0"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گزارش همپل (1998</a:t>
            </a:r>
            <a:r>
              <a:rPr lang="fa-IR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)</a:t>
            </a:r>
          </a:p>
          <a:p>
            <a:pPr lvl="1" algn="r" rtl="1"/>
            <a:r>
              <a:rPr lang="fa-IR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گزارش هیگز (2003) و گزارش اسمیت (2003</a:t>
            </a:r>
            <a:r>
              <a:rPr lang="fa-IR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)</a:t>
            </a:r>
          </a:p>
          <a:p>
            <a:pPr lvl="1" algn="r" rtl="1"/>
            <a:r>
              <a:rPr lang="fa-IR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قانون شرکتها 2006</a:t>
            </a:r>
          </a:p>
          <a:p>
            <a:pPr lvl="1" algn="r" rtl="1"/>
            <a:r>
              <a:rPr lang="fa-IR" dirty="0"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قانون خدمات مالي </a:t>
            </a:r>
            <a:r>
              <a:rPr lang="fa-IR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2012</a:t>
            </a:r>
          </a:p>
          <a:p>
            <a:pPr lvl="1" algn="r" rtl="1"/>
            <a:r>
              <a:rPr lang="fa-IR" dirty="0"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آخرین بازنگری: استانداردهای حاكميت شركتي 2014 انگلستان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310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مبحث سوم: نظام حقوقی حاكميت </a:t>
            </a:r>
            <a:r>
              <a:rPr lang="fa-IR" sz="2800" dirty="0"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شركتي در </a:t>
            </a:r>
            <a:r>
              <a:rPr lang="fa-IR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ژاپن</a:t>
            </a:r>
          </a:p>
          <a:p>
            <a:pPr lvl="1" algn="r" rtl="1"/>
            <a:r>
              <a:rPr lang="fa-IR" dirty="0" smtClean="0">
                <a:cs typeface="B Lotus" panose="00000400000000000000" pitchFamily="2" charset="-78"/>
              </a:rPr>
              <a:t>قانون </a:t>
            </a:r>
            <a:r>
              <a:rPr lang="fa-IR" dirty="0">
                <a:cs typeface="B Lotus" panose="00000400000000000000" pitchFamily="2" charset="-78"/>
              </a:rPr>
              <a:t>شرکت‌ها مصوب  2005 و اصلاحات آن در سال  2014</a:t>
            </a:r>
          </a:p>
          <a:p>
            <a:pPr lvl="1" algn="r" rtl="1"/>
            <a:r>
              <a:rPr lang="fa-IR" dirty="0" smtClean="0">
                <a:cs typeface="B Lotus" panose="00000400000000000000" pitchFamily="2" charset="-78"/>
              </a:rPr>
              <a:t>اصول </a:t>
            </a:r>
            <a:r>
              <a:rPr lang="fa-IR" dirty="0">
                <a:cs typeface="B Lotus" panose="00000400000000000000" pitchFamily="2" charset="-78"/>
              </a:rPr>
              <a:t>راهنمای حاکمیت شرکتی پیشنهادی بنگاه خدمات مالی ژاپن </a:t>
            </a:r>
          </a:p>
          <a:p>
            <a:pPr lvl="1" algn="r" rtl="1"/>
            <a:r>
              <a:rPr lang="fa-IR" dirty="0" smtClean="0">
                <a:cs typeface="B Lotus" panose="00000400000000000000" pitchFamily="2" charset="-78"/>
              </a:rPr>
              <a:t>الزامات </a:t>
            </a:r>
            <a:r>
              <a:rPr lang="fa-IR" dirty="0">
                <a:cs typeface="B Lotus" panose="00000400000000000000" pitchFamily="2" charset="-78"/>
              </a:rPr>
              <a:t>پذیرش بورس‌ها بخصوص بورس توکیو 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87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مبحث چهارم: نظام حقوقی حاكميت </a:t>
            </a:r>
            <a:r>
              <a:rPr lang="fa-IR" sz="2800" dirty="0"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شركتي در </a:t>
            </a:r>
            <a:r>
              <a:rPr lang="fa-IR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آلمان</a:t>
            </a:r>
          </a:p>
          <a:p>
            <a:pPr marL="708660" lvl="1" indent="-342900" algn="just" rtl="1"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a-IR" dirty="0">
                <a:latin typeface="Calibri" panose="020F0502020204030204" pitchFamily="34" charset="0"/>
                <a:cs typeface="B Lotus" panose="00000400000000000000" pitchFamily="2" charset="-78"/>
              </a:rPr>
              <a:t>قانون تجارت آلمان 1900</a:t>
            </a:r>
            <a:endParaRPr lang="en-US" sz="1200" dirty="0"/>
          </a:p>
          <a:p>
            <a:pPr marL="708660" lvl="1" indent="-342900" algn="just" rtl="1"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a-IR" dirty="0" smtClean="0">
                <a:latin typeface="Calibri" panose="020F0502020204030204" pitchFamily="34" charset="0"/>
                <a:cs typeface="B Lotus" panose="00000400000000000000" pitchFamily="2" charset="-78"/>
              </a:rPr>
              <a:t>قانون شرکت‌های سهامی مصوب 1965 و اصلاحات بعدی آن</a:t>
            </a:r>
            <a:endParaRPr lang="en-US" sz="1200" dirty="0" smtClean="0"/>
          </a:p>
          <a:p>
            <a:pPr marL="708660" lvl="1" indent="-342900" algn="just" rtl="1"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cs typeface="B Lotus" panose="00000400000000000000" pitchFamily="2" charset="-78"/>
              </a:rPr>
              <a:t>استانداردهای </a:t>
            </a:r>
            <a:r>
              <a:rPr lang="fa-IR" dirty="0">
                <a:solidFill>
                  <a:srgbClr val="000000"/>
                </a:solidFill>
                <a:latin typeface="Calibri" panose="020F0502020204030204" pitchFamily="34" charset="0"/>
                <a:cs typeface="B Lotus" panose="00000400000000000000" pitchFamily="2" charset="-78"/>
              </a:rPr>
              <a:t>حاکمیت شرکتی که </a:t>
            </a:r>
            <a:r>
              <a:rPr lang="fa-IR" dirty="0" smtClean="0">
                <a:solidFill>
                  <a:srgbClr val="000000"/>
                </a:solidFill>
                <a:latin typeface="Calibri" panose="020F0502020204030204" pitchFamily="34" charset="0"/>
                <a:cs typeface="B Lotus" panose="00000400000000000000" pitchFamily="2" charset="-78"/>
              </a:rPr>
              <a:t>توسط کمیسیون دولتی حاکمیت شرکتی آلمان وضع می‌شود.</a:t>
            </a:r>
            <a:endParaRPr lang="en-US" sz="1200" dirty="0" smtClean="0">
              <a:solidFill>
                <a:srgbClr val="000000"/>
              </a:solidFill>
            </a:endParaRP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365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800" dirty="0" smtClean="0">
                <a:cs typeface="B Lotus" panose="00000400000000000000" pitchFamily="2" charset="-78"/>
              </a:rPr>
              <a:t>نظام حاکمیت شرکتی در ایران</a:t>
            </a:r>
          </a:p>
          <a:p>
            <a:pPr marL="708660" lvl="1" indent="-342900" algn="just" rtl="1"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a-IR" sz="2400" dirty="0" smtClean="0">
                <a:cs typeface="B Lotus" panose="00000400000000000000" pitchFamily="2" charset="-78"/>
              </a:rPr>
              <a:t>بازار سرمایه</a:t>
            </a:r>
          </a:p>
          <a:p>
            <a:pPr marL="708660" lvl="1" indent="-342900" algn="just" rtl="1"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a-IR" sz="2400" dirty="0" smtClean="0">
                <a:cs typeface="B Lotus" panose="00000400000000000000" pitchFamily="2" charset="-78"/>
              </a:rPr>
              <a:t>بازار پول</a:t>
            </a:r>
          </a:p>
          <a:p>
            <a:pPr marL="708660" lvl="1" indent="-342900" algn="just" rtl="1"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a-IR" sz="2400" dirty="0" smtClean="0">
                <a:cs typeface="B Lotus" panose="00000400000000000000" pitchFamily="2" charset="-78"/>
              </a:rPr>
              <a:t>بازار بیمه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185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2" y="2057400"/>
            <a:ext cx="7704667" cy="3332816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fa-IR" sz="5400" dirty="0" smtClean="0">
                <a:cs typeface="B Lotus" panose="00000400000000000000" pitchFamily="2" charset="-78"/>
              </a:rPr>
              <a:t>کلیات تحقیق</a:t>
            </a:r>
            <a:endParaRPr lang="en-US" sz="5400" dirty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17636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800" b="1" dirty="0" smtClean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B Lotus" panose="00000400000000000000" pitchFamily="2" charset="-78"/>
              </a:rPr>
              <a:t>فصل دوم: اصول ناظر بر مدیریت شرکت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b="1" dirty="0" smtClean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B Lotus" panose="00000400000000000000" pitchFamily="2" charset="-78"/>
              </a:rPr>
              <a:t>مبحث اول: استقلال مديران</a:t>
            </a:r>
          </a:p>
          <a:p>
            <a:pPr lvl="1" algn="r" rtl="1"/>
            <a:r>
              <a:rPr lang="fa-IR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اكثريت اعضاي مستقل </a:t>
            </a:r>
            <a:endParaRPr lang="fa-IR" dirty="0" smtClean="0">
              <a:solidFill>
                <a:srgbClr val="000000"/>
              </a:solidFill>
              <a:latin typeface="Cambria" panose="02040503050406030204" pitchFamily="18" charset="0"/>
              <a:ea typeface="Times New Roman" panose="02020603050405020304" pitchFamily="18" charset="0"/>
              <a:cs typeface="B Lotus" panose="00000400000000000000" pitchFamily="2" charset="-78"/>
            </a:endParaRPr>
          </a:p>
          <a:p>
            <a:pPr lvl="1" algn="r" rtl="1"/>
            <a:r>
              <a:rPr lang="fa-IR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تفکیک پست مدیرعامل از رئیس هیئت مدیره</a:t>
            </a:r>
          </a:p>
          <a:p>
            <a:r>
              <a:rPr lang="fa-IR" b="1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B Lotus" panose="00000400000000000000" pitchFamily="2" charset="-78"/>
              </a:rPr>
              <a:t>مبحث دوم: کمیته های هیئت </a:t>
            </a:r>
            <a:r>
              <a:rPr lang="fa-IR" b="1" dirty="0" smtClean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B Lotus" panose="00000400000000000000" pitchFamily="2" charset="-78"/>
              </a:rPr>
              <a:t>مدیره</a:t>
            </a:r>
          </a:p>
          <a:p>
            <a:pPr lvl="1"/>
            <a:r>
              <a:rPr lang="fa-IR" dirty="0" smtClean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B Lotus" panose="00000400000000000000" pitchFamily="2" charset="-78"/>
              </a:rPr>
              <a:t>کمیته حسابرسی</a:t>
            </a:r>
          </a:p>
          <a:p>
            <a:pPr lvl="1"/>
            <a:r>
              <a:rPr lang="fa-IR" dirty="0" smtClean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B Lotus" panose="00000400000000000000" pitchFamily="2" charset="-78"/>
              </a:rPr>
              <a:t>کمیته تعیین نامزدها</a:t>
            </a:r>
          </a:p>
          <a:p>
            <a:pPr lvl="1"/>
            <a:r>
              <a:rPr lang="fa-IR" dirty="0" smtClean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B Lotus" panose="00000400000000000000" pitchFamily="2" charset="-78"/>
              </a:rPr>
              <a:t>کمیته جبران</a:t>
            </a:r>
            <a:endParaRPr lang="fa-IR" dirty="0">
              <a:solidFill>
                <a:srgbClr val="000000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01924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2800" b="1" dirty="0" smtClean="0">
                <a:cs typeface="B Lotus" panose="00000400000000000000" pitchFamily="2" charset="-78"/>
              </a:rPr>
              <a:t>فصل سوم: اصول ناظر بر حسابرسی</a:t>
            </a:r>
            <a:endParaRPr lang="en-US" sz="2800" b="1" dirty="0">
              <a:cs typeface="B Lotus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r" rtl="1"/>
            <a:r>
              <a:rPr lang="fa-IR" sz="2400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مبحث اول: حسابرسی داخلی</a:t>
            </a:r>
          </a:p>
          <a:p>
            <a:pPr lvl="1" algn="r" rtl="1"/>
            <a:r>
              <a:rPr lang="fa-IR" sz="2400" dirty="0" smtClean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مبحث دوم: حسابرسی مستقل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86957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2800" b="1" dirty="0" smtClean="0">
                <a:cs typeface="B Lotus" panose="00000400000000000000" pitchFamily="2" charset="-78"/>
              </a:rPr>
              <a:t>فصل چهارم: اصول ناظر بر حمایت از سهام داران خرد</a:t>
            </a:r>
            <a:endParaRPr lang="en-US" sz="2800" b="1" dirty="0">
              <a:cs typeface="B Lotus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000" b="1" dirty="0" smtClean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B Lotus" panose="00000400000000000000" pitchFamily="2" charset="-78"/>
              </a:rPr>
              <a:t>مبحث اول: دعوای مشتق</a:t>
            </a:r>
          </a:p>
          <a:p>
            <a:pPr algn="r" rtl="1"/>
            <a:r>
              <a:rPr lang="fa-IR" sz="2000" b="1" dirty="0" smtClean="0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مبحث دوم: گزارشگری مالی و افشا</a:t>
            </a:r>
          </a:p>
          <a:p>
            <a:pPr algn="r" rtl="1"/>
            <a:r>
              <a:rPr lang="fa-IR" sz="2000" b="1" dirty="0" smtClean="0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مبحث سوم: معامله با اشخاص وابسته</a:t>
            </a:r>
          </a:p>
          <a:p>
            <a:pPr algn="r" rtl="1"/>
            <a:r>
              <a:rPr lang="fa-IR" sz="2000" b="1" dirty="0" smtClean="0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مبحث چهارم: وضع استانداردهای عملکرد</a:t>
            </a:r>
          </a:p>
          <a:p>
            <a:pPr algn="r" rtl="1"/>
            <a:endParaRPr lang="en-US" sz="1600" dirty="0">
              <a:latin typeface="Times New Roman" panose="02020603050405020304" pitchFamily="18" charset="0"/>
              <a:ea typeface="Calibri" panose="020F0502020204030204" pitchFamily="34" charset="0"/>
              <a:cs typeface="B Lotus" panose="00000400000000000000" pitchFamily="2" charset="-78"/>
            </a:endParaRPr>
          </a:p>
          <a:p>
            <a:pPr lvl="2"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349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2" y="2514600"/>
            <a:ext cx="7704667" cy="1981200"/>
          </a:xfrm>
        </p:spPr>
        <p:txBody>
          <a:bodyPr/>
          <a:lstStyle/>
          <a:p>
            <a:r>
              <a:rPr lang="fa-IR" dirty="0" smtClean="0">
                <a:cs typeface="B Lotus" panose="00000400000000000000" pitchFamily="2" charset="-78"/>
              </a:rPr>
              <a:t>جمع بندی و پیشنهاد</a:t>
            </a:r>
            <a:endParaRPr lang="fa-IR" dirty="0">
              <a:cs typeface="B Lotus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199398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Lotus" panose="00000400000000000000" pitchFamily="2" charset="-78"/>
              </a:rPr>
              <a:t>جمع بندی بخش اول</a:t>
            </a:r>
            <a:endParaRPr lang="fa-IR" dirty="0">
              <a:cs typeface="B Lotus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>
                <a:cs typeface="B Lotus" panose="00000400000000000000" pitchFamily="2" charset="-78"/>
              </a:rPr>
              <a:t>تحلیل اقتصادی حقوق</a:t>
            </a:r>
          </a:p>
          <a:p>
            <a:r>
              <a:rPr lang="fa-IR" dirty="0" smtClean="0">
                <a:cs typeface="B Lotus" panose="00000400000000000000" pitchFamily="2" charset="-78"/>
              </a:rPr>
              <a:t>تحلیل اقتصادی حاکمیت شرکتی</a:t>
            </a:r>
          </a:p>
          <a:p>
            <a:r>
              <a:rPr lang="fa-IR" dirty="0" smtClean="0">
                <a:cs typeface="B Lotus" panose="00000400000000000000" pitchFamily="2" charset="-78"/>
              </a:rPr>
              <a:t>مبانی حاکمیت شرکتی</a:t>
            </a:r>
          </a:p>
          <a:p>
            <a:r>
              <a:rPr lang="fa-IR" dirty="0" smtClean="0">
                <a:cs typeface="B Lotus" panose="00000400000000000000" pitchFamily="2" charset="-78"/>
              </a:rPr>
              <a:t>الزامات حاکمیت شرکتی</a:t>
            </a:r>
          </a:p>
          <a:p>
            <a:r>
              <a:rPr lang="fa-IR" dirty="0" smtClean="0">
                <a:cs typeface="B Lotus" panose="00000400000000000000" pitchFamily="2" charset="-78"/>
              </a:rPr>
              <a:t>اثر قواعد حاکمیت شرکتی بر متغیرهای اقتصادی</a:t>
            </a:r>
            <a:endParaRPr lang="fa-IR" dirty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10495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Lotus" panose="00000400000000000000" pitchFamily="2" charset="-78"/>
              </a:rPr>
              <a:t>جمع بندی بخش دوم</a:t>
            </a:r>
            <a:endParaRPr lang="fa-IR" dirty="0">
              <a:cs typeface="B Lotus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>
                <a:cs typeface="B Lotus" panose="00000400000000000000" pitchFamily="2" charset="-78"/>
              </a:rPr>
              <a:t>رویکردهای قاعده محور و اصول محور</a:t>
            </a:r>
          </a:p>
          <a:p>
            <a:r>
              <a:rPr lang="fa-IR" dirty="0" smtClean="0">
                <a:cs typeface="B Lotus" panose="00000400000000000000" pitchFamily="2" charset="-78"/>
              </a:rPr>
              <a:t>حرکت نظامها به سوی الگوی آمریکایی</a:t>
            </a:r>
          </a:p>
          <a:p>
            <a:r>
              <a:rPr lang="fa-IR" dirty="0" smtClean="0">
                <a:cs typeface="B Lotus" panose="00000400000000000000" pitchFamily="2" charset="-78"/>
              </a:rPr>
              <a:t>نظام حقوق حاکمیت شرکتی در ایران</a:t>
            </a:r>
            <a:endParaRPr lang="fa-IR" dirty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79400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Lotus" panose="00000400000000000000" pitchFamily="2" charset="-78"/>
              </a:rPr>
              <a:t>تحقیقات پیشنهادی</a:t>
            </a:r>
            <a:endParaRPr lang="fa-IR" dirty="0">
              <a:cs typeface="B Lotus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a-IR" dirty="0" smtClean="0">
                <a:cs typeface="B Lotus" panose="00000400000000000000" pitchFamily="2" charset="-78"/>
              </a:rPr>
              <a:t>نظام حاکمیت شرکتی در شرکتهای دولتی</a:t>
            </a:r>
          </a:p>
          <a:p>
            <a:pPr algn="just"/>
            <a:r>
              <a:rPr lang="fa-IR" dirty="0" smtClean="0">
                <a:cs typeface="B Lotus" panose="00000400000000000000" pitchFamily="2" charset="-78"/>
              </a:rPr>
              <a:t>مطالعه تطبیقی وظایف هریک از کمیته های هیئت مدیره</a:t>
            </a:r>
          </a:p>
          <a:p>
            <a:pPr algn="just"/>
            <a:r>
              <a:rPr lang="fa-IR" dirty="0" smtClean="0">
                <a:cs typeface="B Lotus" panose="00000400000000000000" pitchFamily="2" charset="-78"/>
              </a:rPr>
              <a:t>نظام تأمین مالی شرکتهای سهامی در ایران و نظام حاکمیت شرکتی متناسب با آن</a:t>
            </a:r>
          </a:p>
          <a:p>
            <a:pPr algn="just"/>
            <a:r>
              <a:rPr lang="fa-IR" dirty="0" smtClean="0">
                <a:cs typeface="B Lotus" panose="00000400000000000000" pitchFamily="2" charset="-78"/>
              </a:rPr>
              <a:t>انواع مدلهای هیئت مدیره در ژاپن</a:t>
            </a:r>
            <a:endParaRPr lang="fa-IR" dirty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90503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905000"/>
            <a:ext cx="7704667" cy="3332816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fa-IR" sz="4400" dirty="0" smtClean="0">
                <a:cs typeface="B Lotus" pitchFamily="2" charset="-78"/>
              </a:rPr>
              <a:t>با تشکر از توجه شما</a:t>
            </a:r>
            <a:endParaRPr lang="en-US" sz="4400" dirty="0"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5192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Lotus" panose="00000400000000000000" pitchFamily="2" charset="-78"/>
              </a:rPr>
              <a:t>مقدمه</a:t>
            </a:r>
            <a:endParaRPr lang="fa-IR" dirty="0">
              <a:cs typeface="B Lotus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>
                <a:cs typeface="B Lotus" panose="00000400000000000000" pitchFamily="2" charset="-78"/>
              </a:rPr>
              <a:t>مبانی اقتصادی حاکمیت شرکتی</a:t>
            </a:r>
          </a:p>
          <a:p>
            <a:r>
              <a:rPr lang="fa-IR" dirty="0" smtClean="0">
                <a:cs typeface="B Lotus" panose="00000400000000000000" pitchFamily="2" charset="-78"/>
              </a:rPr>
              <a:t>مطالعه تطبیقی حاکمیت شرکتی</a:t>
            </a:r>
            <a:endParaRPr lang="fa-IR" dirty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50973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143000" marR="0" lvl="2" indent="-228600" algn="ctr" rtl="1">
              <a:spcBef>
                <a:spcPts val="200"/>
              </a:spcBef>
              <a:spcAft>
                <a:spcPts val="0"/>
              </a:spcAft>
            </a:pPr>
            <a:r>
              <a:rPr lang="fa-IR" sz="3200" b="1" dirty="0" smtClean="0">
                <a:effectLst/>
                <a:latin typeface="Times New Roman" panose="02020603050405020304" pitchFamily="18" charset="0"/>
                <a:cs typeface="Lotus" panose="00000400000000000000" pitchFamily="2" charset="-78"/>
              </a:rPr>
              <a:t>سابقه پژوهش</a:t>
            </a:r>
            <a:r>
              <a:rPr lang="en-US" sz="3200" b="1" dirty="0" smtClean="0">
                <a:effectLst/>
                <a:latin typeface="Times New Roman" panose="02020603050405020304" pitchFamily="18" charset="0"/>
                <a:cs typeface="Lotus" panose="00000400000000000000" pitchFamily="2" charset="-78"/>
              </a:rPr>
              <a:t/>
            </a:r>
            <a:br>
              <a:rPr lang="en-US" sz="3200" b="1" dirty="0" smtClean="0">
                <a:effectLst/>
                <a:latin typeface="Times New Roman" panose="02020603050405020304" pitchFamily="18" charset="0"/>
                <a:cs typeface="Lotus" panose="00000400000000000000" pitchFamily="2" charset="-78"/>
              </a:rPr>
            </a:br>
            <a:endParaRPr lang="en-US" sz="3200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fa-IR" sz="2800" dirty="0" smtClean="0">
                <a:cs typeface="B Lotus" panose="00000400000000000000" pitchFamily="2" charset="-78"/>
              </a:rPr>
              <a:t>مطالعات داخلی</a:t>
            </a:r>
          </a:p>
          <a:p>
            <a:pPr algn="just" rtl="1"/>
            <a:r>
              <a:rPr lang="fa-IR" sz="2800" dirty="0" smtClean="0">
                <a:cs typeface="B Lotus" panose="00000400000000000000" pitchFamily="2" charset="-78"/>
              </a:rPr>
              <a:t>مطالعات خارجی</a:t>
            </a:r>
            <a:endParaRPr lang="en-US" sz="2800" dirty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4425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ar-SA" sz="3200" dirty="0">
                <a:latin typeface="Times New Roman" panose="02020603050405020304" pitchFamily="18" charset="0"/>
                <a:ea typeface="Calibri" panose="020F0502020204030204" pitchFamily="34" charset="0"/>
                <a:cs typeface="B Lotus" panose="00000400000000000000" pitchFamily="2" charset="-78"/>
              </a:rPr>
              <a:t>اهميت و هدف پژوهش </a:t>
            </a:r>
            <a:r>
              <a:rPr lang="ar-SA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B Lotus" panose="00000400000000000000" pitchFamily="2" charset="-78"/>
              </a:rPr>
              <a:t>(ثمره بحث)</a:t>
            </a:r>
            <a:endParaRPr lang="en-US" sz="3200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marR="0" lvl="0" indent="-342900" algn="just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ar-SA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شناسايي اهداف و فلسفه وضع قواعد حاكميت شركتي از منظر </a:t>
            </a:r>
            <a:r>
              <a:rPr lang="ar-SA" sz="2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اقتصادي</a:t>
            </a:r>
            <a:r>
              <a:rPr lang="fa-IR" sz="2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؛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B Lotus" panose="00000400000000000000" pitchFamily="2" charset="-78"/>
            </a:endParaRPr>
          </a:p>
          <a:p>
            <a:pPr marL="342900" marR="0" lvl="0" indent="-342900" algn="just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ar-SA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بررسي رويكردهاي مختلف حقوقي و اقتصادي در وضع قواعد حاكميت </a:t>
            </a:r>
            <a:r>
              <a:rPr lang="ar-SA" sz="2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شركتي</a:t>
            </a:r>
            <a:r>
              <a:rPr lang="fa-IR" sz="2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؛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B Lotus" panose="00000400000000000000" pitchFamily="2" charset="-78"/>
            </a:endParaRPr>
          </a:p>
          <a:p>
            <a:pPr marL="342900" marR="0" lvl="0" indent="-342900" algn="just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fa-IR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مطالعه تطبيقي حقوق حاکميت شرکتي در کشورهاي </a:t>
            </a:r>
            <a:r>
              <a:rPr lang="fa-IR" sz="2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منتخب؛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B Lotus" panose="00000400000000000000" pitchFamily="2" charset="-78"/>
            </a:endParaRPr>
          </a:p>
          <a:p>
            <a:pPr marL="342900" marR="0" lvl="0" indent="-342900" algn="just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ar-SA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تبيين دامنه موضوع حاکميت شرکتي و ابعاد آن در حوزه حقوق تجارت </a:t>
            </a:r>
            <a:r>
              <a:rPr lang="ar-SA" sz="2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ايران</a:t>
            </a:r>
            <a:r>
              <a:rPr lang="fa-IR" sz="2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؛</a:t>
            </a:r>
            <a:r>
              <a:rPr lang="ar-SA" sz="2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 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B Lotus" panose="00000400000000000000" pitchFamily="2" charset="-78"/>
            </a:endParaRPr>
          </a:p>
          <a:p>
            <a:pPr marL="342900" marR="0" lvl="0" indent="-342900" algn="just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ar-SA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Lotus" panose="00000400000000000000" pitchFamily="2" charset="-78"/>
              </a:rPr>
              <a:t>پيشنهاد الزامات تقنيني در وضع قواعد حاكميت شركتي در ايران.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B Lotus" panose="00000400000000000000" pitchFamily="2" charset="-78"/>
            </a:endParaRPr>
          </a:p>
          <a:p>
            <a:pPr algn="just" rtl="1"/>
            <a:endParaRPr lang="en-US" dirty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65027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SA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B Lotus" panose="00000400000000000000" pitchFamily="2" charset="-78"/>
              </a:rPr>
              <a:t>س</a:t>
            </a:r>
            <a:r>
              <a:rPr lang="fa-IR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B Lotus" panose="00000400000000000000" pitchFamily="2" charset="-78"/>
              </a:rPr>
              <a:t>ؤ</a:t>
            </a:r>
            <a:r>
              <a:rPr lang="ar-SA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B Lotus" panose="00000400000000000000" pitchFamily="2" charset="-78"/>
              </a:rPr>
              <a:t>الات تحقيق</a:t>
            </a:r>
            <a:r>
              <a:rPr lang="fa-IR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B Lotus" panose="00000400000000000000" pitchFamily="2" charset="-78"/>
              </a:rPr>
              <a:t> و فرضیه</a:t>
            </a:r>
            <a:endParaRPr lang="en-US" sz="3600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ar-SA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Lotus" panose="00000400000000000000" pitchFamily="2" charset="-78"/>
              </a:rPr>
              <a:t>با توجه به رويكردهاي مختلف اقتصادي به مقوله حاكميت شركتي و سازوكارهاي حقوقي متفاوت در اين مسئله، مدل منتخب</a:t>
            </a:r>
            <a:r>
              <a:rPr lang="fa-IR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Lotus" panose="00000400000000000000" pitchFamily="2" charset="-78"/>
              </a:rPr>
              <a:t> و الزامات تقنيني</a:t>
            </a:r>
            <a:r>
              <a:rPr lang="ar-SA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Lotus" panose="00000400000000000000" pitchFamily="2" charset="-78"/>
              </a:rPr>
              <a:t> حاكميت شركتي براي نظام حقوقي ايران كدام است؟ </a:t>
            </a:r>
            <a:endParaRPr lang="fa-IR" sz="20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B Lotus" panose="00000400000000000000" pitchFamily="2" charset="-78"/>
            </a:endParaRPr>
          </a:p>
          <a:p>
            <a:pPr algn="just" rtl="1"/>
            <a:r>
              <a:rPr lang="ar-S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با توجه به مدل</a:t>
            </a:r>
            <a:r>
              <a:rPr lang="fa-IR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‌</a:t>
            </a:r>
            <a:r>
              <a:rPr lang="ar-S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هاي مختلف حاکميت شرکتي در جهان، رويکرد قانون‌گذار محور، براي ايران پيشنهاد مي‌شود.</a:t>
            </a:r>
            <a:endParaRPr lang="en-US" sz="2000" dirty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90268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Lotus" panose="00000400000000000000" pitchFamily="2" charset="-78"/>
              </a:rPr>
              <a:t>ساماندهی پژوهش</a:t>
            </a:r>
            <a:endParaRPr lang="fa-IR" dirty="0">
              <a:cs typeface="B Lotus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2800" dirty="0" smtClean="0">
                <a:cs typeface="B Lotus" panose="00000400000000000000" pitchFamily="2" charset="-78"/>
              </a:rPr>
              <a:t>کلیات تحقیق</a:t>
            </a:r>
          </a:p>
          <a:p>
            <a:r>
              <a:rPr lang="fa-IR" sz="2800" dirty="0" smtClean="0">
                <a:cs typeface="B Lotus" panose="00000400000000000000" pitchFamily="2" charset="-78"/>
              </a:rPr>
              <a:t>بخش اول: تحلیل اقتصادی مبانی حاکمیت شرکتی</a:t>
            </a:r>
          </a:p>
          <a:p>
            <a:r>
              <a:rPr lang="fa-IR" sz="2800" dirty="0" smtClean="0">
                <a:cs typeface="B Lotus" panose="00000400000000000000" pitchFamily="2" charset="-78"/>
              </a:rPr>
              <a:t>بخش دوم: مطالعه تطبیقی الزامات حاکمیت شرکتی در نظامهای حقوقی منتخب</a:t>
            </a:r>
            <a:endParaRPr lang="fa-IR" sz="2800" dirty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90946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0207" y="1752600"/>
            <a:ext cx="7704667" cy="3332816"/>
          </a:xfrm>
        </p:spPr>
        <p:txBody>
          <a:bodyPr/>
          <a:lstStyle/>
          <a:p>
            <a:pPr marL="0" indent="0" algn="ctr" rtl="1">
              <a:buNone/>
            </a:pPr>
            <a:r>
              <a:rPr lang="fa-IR" sz="3200" dirty="0" smtClean="0">
                <a:cs typeface="B Lotus" panose="00000400000000000000" pitchFamily="2" charset="-78"/>
              </a:rPr>
              <a:t>بخش اول: تحلیل اقتصادی حاکمیت شرکتی</a:t>
            </a:r>
            <a:endParaRPr lang="en-US" sz="3200" dirty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73030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B Lotus" panose="00000400000000000000" pitchFamily="2" charset="-78"/>
              </a:rPr>
              <a:t>فصل اول: معرفی </a:t>
            </a:r>
            <a:r>
              <a:rPr lang="ar-SA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B Lotus" panose="00000400000000000000" pitchFamily="2" charset="-78"/>
              </a:rPr>
              <a:t>تحليل </a:t>
            </a:r>
            <a:r>
              <a:rPr lang="ar-SA" sz="2800" b="1" dirty="0">
                <a:latin typeface="Times New Roman" panose="02020603050405020304" pitchFamily="18" charset="0"/>
                <a:ea typeface="Calibri" panose="020F0502020204030204" pitchFamily="34" charset="0"/>
                <a:cs typeface="B Lotus" panose="00000400000000000000" pitchFamily="2" charset="-78"/>
              </a:rPr>
              <a:t>اقتصادي حقوق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4876800"/>
            <a:ext cx="7704667" cy="2895600"/>
          </a:xfrm>
        </p:spPr>
        <p:txBody>
          <a:bodyPr>
            <a:normAutofit/>
          </a:bodyPr>
          <a:lstStyle/>
          <a:p>
            <a:pPr marL="617220" indent="-342900" algn="r" rtl="1">
              <a:spcBef>
                <a:spcPts val="200"/>
              </a:spcBef>
            </a:pPr>
            <a:r>
              <a:rPr lang="fa-IR" sz="2900" dirty="0" smtClean="0">
                <a:latin typeface="Times New Roman" panose="02020603050405020304" pitchFamily="18" charset="0"/>
                <a:cs typeface="B Lotus" panose="00000400000000000000" pitchFamily="2" charset="-78"/>
              </a:rPr>
              <a:t>مبحث اول: پیشینه تحلیل اقتصادی حقوق</a:t>
            </a:r>
          </a:p>
          <a:p>
            <a:pPr marL="617220" indent="-342900" algn="r" rtl="1">
              <a:spcBef>
                <a:spcPts val="200"/>
              </a:spcBef>
            </a:pPr>
            <a:r>
              <a:rPr lang="fa-IR" sz="29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مبحث دوم: دسته بندی مجموعه مطالعات در حقوق و اقتصاد</a:t>
            </a:r>
          </a:p>
          <a:p>
            <a:pPr marL="274320" indent="0" algn="r" rtl="1">
              <a:spcBef>
                <a:spcPts val="200"/>
              </a:spcBef>
              <a:buNone/>
            </a:pPr>
            <a:endParaRPr lang="fa-IR" sz="2800" dirty="0">
              <a:solidFill>
                <a:srgbClr val="000000"/>
              </a:solidFill>
              <a:latin typeface="Cambria" panose="02040503050406030204" pitchFamily="18" charset="0"/>
              <a:ea typeface="Times New Roman" panose="02020603050405020304" pitchFamily="18" charset="0"/>
              <a:cs typeface="B Lotus" panose="00000400000000000000" pitchFamily="2" charset="-78"/>
            </a:endParaRPr>
          </a:p>
          <a:p>
            <a:pPr marL="1165860" lvl="1" indent="-342900" algn="r" rtl="1">
              <a:spcBef>
                <a:spcPts val="200"/>
              </a:spcBef>
            </a:pPr>
            <a:endParaRPr lang="fa-IR" i="1" dirty="0" smtClean="0">
              <a:solidFill>
                <a:srgbClr val="000000"/>
              </a:solidFill>
              <a:latin typeface="Cambria" panose="02040503050406030204" pitchFamily="18" charset="0"/>
              <a:ea typeface="Times New Roman" panose="02020603050405020304" pitchFamily="18" charset="0"/>
              <a:cs typeface="B Lotus" panose="00000400000000000000" pitchFamily="2" charset="-78"/>
            </a:endParaRPr>
          </a:p>
          <a:p>
            <a:pPr marL="822960" lvl="1" indent="0" algn="r" rtl="1">
              <a:spcBef>
                <a:spcPts val="200"/>
              </a:spcBef>
              <a:buNone/>
            </a:pPr>
            <a:endParaRPr lang="en-US" sz="3800" dirty="0">
              <a:latin typeface="Times New Roman" panose="02020603050405020304" pitchFamily="18" charset="0"/>
              <a:ea typeface="Calibri" panose="020F0502020204030204" pitchFamily="34" charset="0"/>
              <a:cs typeface="B Lotus" panose="00000400000000000000" pitchFamily="2" charset="-78"/>
            </a:endParaRPr>
          </a:p>
          <a:p>
            <a:pPr marL="1280160" lvl="1" indent="-457200" algn="r" rtl="1">
              <a:spcBef>
                <a:spcPts val="200"/>
              </a:spcBef>
            </a:pPr>
            <a:endParaRPr lang="en-US" sz="3400" dirty="0">
              <a:latin typeface="Times New Roman" panose="02020603050405020304" pitchFamily="18" charset="0"/>
              <a:ea typeface="Calibri" panose="020F0502020204030204" pitchFamily="34" charset="0"/>
              <a:cs typeface="B Lotus" panose="00000400000000000000" pitchFamily="2" charset="-78"/>
            </a:endParaRPr>
          </a:p>
          <a:p>
            <a:pPr marL="982980" lvl="1" indent="-342900" algn="r" rtl="1">
              <a:spcBef>
                <a:spcPts val="200"/>
              </a:spcBef>
            </a:pPr>
            <a:endParaRPr lang="en-US" b="1" dirty="0">
              <a:latin typeface="Times New Roman" panose="02020603050405020304" pitchFamily="18" charset="0"/>
              <a:cs typeface="Lotus" panose="00000400000000000000" pitchFamily="2" charset="-78"/>
            </a:endParaRPr>
          </a:p>
          <a:p>
            <a:pPr marL="1165860" lvl="1" indent="-342900" algn="r" rtl="1">
              <a:spcBef>
                <a:spcPts val="200"/>
              </a:spcBef>
            </a:pPr>
            <a:endParaRPr lang="en-US" sz="2800" i="1" dirty="0">
              <a:solidFill>
                <a:srgbClr val="000000"/>
              </a:solidFill>
              <a:latin typeface="Cambria" panose="02040503050406030204" pitchFamily="18" charset="0"/>
              <a:ea typeface="Times New Roman" panose="02020603050405020304" pitchFamily="18" charset="0"/>
              <a:cs typeface="B Lotus" panose="00000400000000000000" pitchFamily="2" charset="-78"/>
            </a:endParaRPr>
          </a:p>
          <a:p>
            <a:pPr marL="1165860" lvl="1" indent="-342900" algn="r" rtl="1">
              <a:spcBef>
                <a:spcPts val="200"/>
              </a:spcBef>
            </a:pPr>
            <a:endParaRPr lang="en-US" sz="2800" b="1" i="1" dirty="0">
              <a:solidFill>
                <a:srgbClr val="000000"/>
              </a:solidFill>
              <a:latin typeface="Cambria" panose="02040503050406030204" pitchFamily="18" charset="0"/>
              <a:ea typeface="Times New Roman" panose="02020603050405020304" pitchFamily="18" charset="0"/>
              <a:cs typeface="B Lotus" panose="00000400000000000000" pitchFamily="2" charset="-78"/>
            </a:endParaRPr>
          </a:p>
          <a:p>
            <a:pPr marL="1165860" lvl="1" indent="-342900" algn="r" rtl="1">
              <a:spcBef>
                <a:spcPts val="200"/>
              </a:spcBef>
            </a:pPr>
            <a:endParaRPr lang="en-US" i="1" dirty="0">
              <a:solidFill>
                <a:srgbClr val="000000"/>
              </a:solidFill>
              <a:latin typeface="Cambria" panose="02040503050406030204" pitchFamily="18" charset="0"/>
              <a:ea typeface="Times New Roman" panose="02020603050405020304" pitchFamily="18" charset="0"/>
              <a:cs typeface="B Lotus" panose="00000400000000000000" pitchFamily="2" charset="-78"/>
            </a:endParaRPr>
          </a:p>
          <a:p>
            <a:pPr marL="1165860" lvl="1" indent="-342900" algn="r" rtl="1">
              <a:spcBef>
                <a:spcPts val="200"/>
              </a:spcBef>
            </a:pPr>
            <a:endParaRPr lang="en-US" sz="2800" b="1" i="1" dirty="0">
              <a:solidFill>
                <a:srgbClr val="000000"/>
              </a:solidFill>
              <a:latin typeface="Cambria" panose="02040503050406030204" pitchFamily="18" charset="0"/>
              <a:ea typeface="Times New Roman" panose="02020603050405020304" pitchFamily="18" charset="0"/>
              <a:cs typeface="B Lotus" panose="00000400000000000000" pitchFamily="2" charset="-78"/>
            </a:endParaRPr>
          </a:p>
          <a:p>
            <a:pPr marL="1165860" lvl="1" indent="-342900" algn="r" rtl="1">
              <a:spcBef>
                <a:spcPts val="200"/>
              </a:spcBef>
            </a:pPr>
            <a:endParaRPr lang="en-US" sz="2800" b="1" i="1" dirty="0">
              <a:solidFill>
                <a:srgbClr val="000000"/>
              </a:solidFill>
              <a:latin typeface="Cambria" panose="02040503050406030204" pitchFamily="18" charset="0"/>
              <a:ea typeface="Times New Roman" panose="02020603050405020304" pitchFamily="18" charset="0"/>
              <a:cs typeface="B Lotus" panose="00000400000000000000" pitchFamily="2" charset="-78"/>
            </a:endParaRPr>
          </a:p>
          <a:p>
            <a:pPr marL="617220" indent="-342900" algn="r" rtl="1">
              <a:spcBef>
                <a:spcPts val="200"/>
              </a:spcBef>
            </a:pPr>
            <a:endParaRPr lang="en-US" sz="2900" b="1" dirty="0">
              <a:latin typeface="Times New Roman" panose="02020603050405020304" pitchFamily="18" charset="0"/>
              <a:cs typeface="Lotus" panose="00000400000000000000" pitchFamily="2" charset="-78"/>
            </a:endParaRPr>
          </a:p>
          <a:p>
            <a:pPr algn="just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638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845</TotalTime>
  <Words>760</Words>
  <Application>Microsoft Office PowerPoint</Application>
  <PresentationFormat>On-screen Show (4:3)</PresentationFormat>
  <Paragraphs>157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8" baseType="lpstr">
      <vt:lpstr>Arial</vt:lpstr>
      <vt:lpstr>B Lotus</vt:lpstr>
      <vt:lpstr>Calibri</vt:lpstr>
      <vt:lpstr>Calibri Light</vt:lpstr>
      <vt:lpstr>Cambria</vt:lpstr>
      <vt:lpstr>Corbel</vt:lpstr>
      <vt:lpstr>Lotus</vt:lpstr>
      <vt:lpstr>Symbol</vt:lpstr>
      <vt:lpstr>Tahoma</vt:lpstr>
      <vt:lpstr>Times New Roman</vt:lpstr>
      <vt:lpstr>Parallax</vt:lpstr>
      <vt:lpstr>  «تحليل اقتصادي مباني حقوقي حاکميت شرکتي و الزامات تقنيني آن»</vt:lpstr>
      <vt:lpstr>PowerPoint Presentation</vt:lpstr>
      <vt:lpstr>مقدمه</vt:lpstr>
      <vt:lpstr>سابقه پژوهش </vt:lpstr>
      <vt:lpstr>اهميت و هدف پژوهش (ثمره بحث)</vt:lpstr>
      <vt:lpstr>سؤالات تحقيق و فرضیه</vt:lpstr>
      <vt:lpstr>ساماندهی پژوهش</vt:lpstr>
      <vt:lpstr>PowerPoint Presentation</vt:lpstr>
      <vt:lpstr>فصل اول: معرفی تحليل اقتصادي حقوق</vt:lpstr>
      <vt:lpstr>فصل دوم: تحلیل اقتصادی ماهیت شرکت و الزمات تقنینی آن </vt:lpstr>
      <vt:lpstr>فصل سوم: مبانی حاکمیت شرکتی</vt:lpstr>
      <vt:lpstr>PowerPoint Presentation</vt:lpstr>
      <vt:lpstr>فصل چهارم: اثر وضع قواعد آمره حاکمیت شرکتی بر متغیرهای خرد و کلان</vt:lpstr>
      <vt:lpstr>PowerPoint Presentation</vt:lpstr>
      <vt:lpstr>فصل اول: معرفی نظام حقوقی حاکمیت شرکتی در کشورهای منتخب</vt:lpstr>
      <vt:lpstr>PowerPoint Presentation</vt:lpstr>
      <vt:lpstr>PowerPoint Presentation</vt:lpstr>
      <vt:lpstr>PowerPoint Presentation</vt:lpstr>
      <vt:lpstr>PowerPoint Presentation</vt:lpstr>
      <vt:lpstr>فصل دوم: اصول ناظر بر مدیریت شرکت</vt:lpstr>
      <vt:lpstr>فصل سوم: اصول ناظر بر حسابرسی</vt:lpstr>
      <vt:lpstr>فصل چهارم: اصول ناظر بر حمایت از سهام داران خرد</vt:lpstr>
      <vt:lpstr>جمع بندی و پیشنهاد</vt:lpstr>
      <vt:lpstr>جمع بندی بخش اول</vt:lpstr>
      <vt:lpstr>جمع بندی بخش دوم</vt:lpstr>
      <vt:lpstr>تحقیقات پیشنهادی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تحليل سياستي قواعد و مقررات سازمان بنادر و دريانوردي</dc:title>
  <dc:creator>Seyed Mohammad Reza Hosseini</dc:creator>
  <cp:lastModifiedBy>Seyed Mohammad Reza Hosseini</cp:lastModifiedBy>
  <cp:revision>153</cp:revision>
  <dcterms:created xsi:type="dcterms:W3CDTF">2006-08-16T00:00:00Z</dcterms:created>
  <dcterms:modified xsi:type="dcterms:W3CDTF">2017-01-04T11:27:34Z</dcterms:modified>
</cp:coreProperties>
</file>