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8" r:id="rId13"/>
    <p:sldId id="265" r:id="rId14"/>
    <p:sldId id="266" r:id="rId15"/>
    <p:sldId id="269" r:id="rId16"/>
    <p:sldId id="267" r:id="rId17"/>
    <p:sldId id="272"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278D6A-9DD7-4213-8602-F1A424EF7AE2}" type="datetimeFigureOut">
              <a:rPr lang="fa-IR" smtClean="0"/>
              <a:t>02/16/1436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AD963D-8DD5-4520-A424-2D20F25EDE5D}"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AD963D-8DD5-4520-A424-2D20F25EDE5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AD963D-8DD5-4520-A424-2D20F25EDE5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AD963D-8DD5-4520-A424-2D20F25EDE5D}"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AD963D-8DD5-4520-A424-2D20F25EDE5D}"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EAD963D-8DD5-4520-A424-2D20F25EDE5D}"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EAD963D-8DD5-4520-A424-2D20F25EDE5D}"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EAD963D-8DD5-4520-A424-2D20F25EDE5D}"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278D6A-9DD7-4213-8602-F1A424EF7AE2}" type="datetimeFigureOut">
              <a:rPr lang="fa-IR" smtClean="0"/>
              <a:t>02/16/1436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EAD963D-8DD5-4520-A424-2D20F25EDE5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278D6A-9DD7-4213-8602-F1A424EF7AE2}" type="datetimeFigureOut">
              <a:rPr lang="fa-IR" smtClean="0"/>
              <a:t>02/16/1436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EAD963D-8DD5-4520-A424-2D20F25EDE5D}"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278D6A-9DD7-4213-8602-F1A424EF7AE2}" type="datetimeFigureOut">
              <a:rPr lang="fa-IR" smtClean="0"/>
              <a:t>02/16/1436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AD963D-8DD5-4520-A424-2D20F25EDE5D}"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278D6A-9DD7-4213-8602-F1A424EF7AE2}" type="datetimeFigureOut">
              <a:rPr lang="fa-IR" smtClean="0"/>
              <a:t>02/16/1436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AD963D-8DD5-4520-A424-2D20F25EDE5D}"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3177698"/>
          </a:xfrm>
        </p:spPr>
        <p:txBody>
          <a:bodyPr>
            <a:normAutofit/>
          </a:bodyPr>
          <a:lstStyle/>
          <a:p>
            <a:pPr algn="ctr"/>
            <a:r>
              <a:rPr lang="fa-IR" dirty="0" smtClean="0">
                <a:solidFill>
                  <a:srgbClr val="C00000"/>
                </a:solidFill>
                <a:cs typeface="B Titr" pitchFamily="2" charset="-78"/>
              </a:rPr>
              <a:t>راهی به سوی حقیقت</a:t>
            </a:r>
            <a:r>
              <a:rPr lang="fa-IR" dirty="0" smtClean="0">
                <a:solidFill>
                  <a:srgbClr val="C00000"/>
                </a:solidFill>
              </a:rPr>
              <a:t/>
            </a:r>
            <a:br>
              <a:rPr lang="fa-IR" dirty="0" smtClean="0">
                <a:solidFill>
                  <a:srgbClr val="C00000"/>
                </a:solidFill>
              </a:rPr>
            </a:br>
            <a:r>
              <a:rPr lang="fa-IR" sz="2800" dirty="0" smtClean="0">
                <a:solidFill>
                  <a:srgbClr val="C00000"/>
                </a:solidFill>
              </a:rPr>
              <a:t>اعترافات  وتناقضات محمدعلی باب</a:t>
            </a:r>
            <a:br>
              <a:rPr lang="fa-IR" sz="2800" dirty="0" smtClean="0">
                <a:solidFill>
                  <a:srgbClr val="C00000"/>
                </a:solidFill>
              </a:rPr>
            </a:br>
            <a:r>
              <a:rPr lang="fa-IR" sz="2800" dirty="0" smtClean="0">
                <a:solidFill>
                  <a:srgbClr val="C00000"/>
                </a:solidFill>
              </a:rPr>
              <a:t>مبنی براینکه امام موعود نیست وهست!!!</a:t>
            </a:r>
            <a:endParaRPr lang="fa-IR" sz="2800" dirty="0">
              <a:solidFill>
                <a:srgbClr val="C00000"/>
              </a:solidFill>
            </a:endParaRPr>
          </a:p>
        </p:txBody>
      </p:sp>
      <p:sp>
        <p:nvSpPr>
          <p:cNvPr id="3" name="Subtitle 2"/>
          <p:cNvSpPr>
            <a:spLocks noGrp="1"/>
          </p:cNvSpPr>
          <p:nvPr>
            <p:ph type="subTitle" idx="1"/>
          </p:nvPr>
        </p:nvSpPr>
        <p:spPr/>
        <p:txBody>
          <a:bodyPr>
            <a:normAutofit/>
          </a:bodyPr>
          <a:lstStyle/>
          <a:p>
            <a:pPr algn="ctr"/>
            <a:r>
              <a:rPr lang="fa-IR" sz="1800" dirty="0" smtClean="0">
                <a:cs typeface="B Titr" pitchFamily="2" charset="-78"/>
              </a:rPr>
              <a:t>پژوهش:</a:t>
            </a:r>
            <a:r>
              <a:rPr lang="fa-IR" sz="1800" b="1" dirty="0">
                <a:cs typeface="B Titr" pitchFamily="2" charset="-78"/>
              </a:rPr>
              <a:t>عبدالقادر </a:t>
            </a:r>
            <a:r>
              <a:rPr lang="fa-IR" sz="1800" b="1" dirty="0" smtClean="0">
                <a:cs typeface="B Titr" pitchFamily="2" charset="-78"/>
              </a:rPr>
              <a:t>همایون</a:t>
            </a:r>
          </a:p>
          <a:p>
            <a:pPr algn="ctr"/>
            <a:r>
              <a:rPr lang="fa-IR" sz="1800" b="1" dirty="0" smtClean="0">
                <a:cs typeface="B Titr" pitchFamily="2" charset="-78"/>
              </a:rPr>
              <a:t>تدوین: ف.م</a:t>
            </a:r>
            <a:endParaRPr lang="fa-IR" sz="1800" b="1" dirty="0">
              <a:cs typeface="B Titr" pitchFamily="2" charset="-78"/>
            </a:endParaRPr>
          </a:p>
          <a:p>
            <a:endParaRPr lang="fa-IR" dirty="0"/>
          </a:p>
        </p:txBody>
      </p:sp>
    </p:spTree>
    <p:extLst>
      <p:ext uri="{BB962C8B-B14F-4D97-AF65-F5344CB8AC3E}">
        <p14:creationId xmlns:p14="http://schemas.microsoft.com/office/powerpoint/2010/main" val="287191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Low"/>
            <a:r>
              <a:rPr lang="fa-IR" dirty="0"/>
              <a:t>امام صادق(علیه السلام) میفرماید: خداوند به قائم ما خصوصیاتی از انبیاء پیشین داده است: میلاد او همانند میلاد موسی است، غیبتش چون عیسی است و تاخیر در ظهورش چون نوح است و عمر طولا نیاش چون خضر است.[</a:t>
            </a:r>
            <a:r>
              <a:rPr lang="fa-IR" dirty="0" smtClean="0"/>
              <a:t>1]</a:t>
            </a:r>
            <a:br>
              <a:rPr lang="fa-IR" dirty="0" smtClean="0"/>
            </a:br>
            <a:r>
              <a:rPr lang="fa-IR" dirty="0"/>
              <a:t>اعترافی دیگر:</a:t>
            </a:r>
            <a:r>
              <a:rPr lang="fa-IR" dirty="0" smtClean="0"/>
              <a:t/>
            </a:r>
            <a:br>
              <a:rPr lang="fa-IR" dirty="0" smtClean="0"/>
            </a:br>
            <a:r>
              <a:rPr lang="fa-IR" dirty="0"/>
              <a:t>فداک روحی الحمدالله کما هو اهله و مستحقه که ظهورات فضل و رحمت خود را در هر حال بر کافه عباد خود شامل گردانیده.شهدالله من عنده که این بنده ضعیف را قصدی نیست که خلاف رضای خداوند عالم و اهل ولایت او باشد.</a:t>
            </a:r>
            <a:r>
              <a:rPr lang="fa-IR" dirty="0" smtClean="0"/>
              <a:t/>
            </a:r>
            <a:br>
              <a:rPr lang="fa-IR" dirty="0" smtClean="0"/>
            </a:br>
            <a:r>
              <a:rPr lang="fa-IR" dirty="0"/>
              <a:t>اگر چه بنفسه وجودم ذنب صرف است ولی چون قلبم موفق به توحید خداوند جلّ ذکره و نبوت رسول او(صلى الله علیه وآله)و ولایت اهل ولایت اوست و لسانم مقر بر کل ما نزل من عندالله است، امید رحمت او را دارم و مطلقاً خلاف رضای حق را نخواسته ام و اگر کلماتی که خلاف رضای او بوده از قلمم جاری شده، غرضم عصیان نبوده و در هر حال مستغفر و تائبم حضرت او را و این بنده را مطلق علمی نیست که منوط به ادعایی باشد.</a:t>
            </a:r>
            <a:r>
              <a:rPr lang="fa-IR" sz="4500" dirty="0">
                <a:solidFill>
                  <a:srgbClr val="C00000"/>
                </a:solidFill>
                <a:effectLst>
                  <a:outerShdw blurRad="38100" dist="38100" dir="2700000" algn="tl">
                    <a:srgbClr val="000000">
                      <a:alpha val="43137"/>
                    </a:srgbClr>
                  </a:outerShdw>
                </a:effectLst>
              </a:rPr>
              <a:t>استغفرالله ربی و اتوب الیه من ان ینسب الی الامر و بعضی مناجات و کلمات که از لسان جاری شده دلیل بر هیچ امری نیست و مدعی نیابت خاصه حضرت حجت الله(علیه السلام) را محض ادعای مبطل و این بنده را چنین ادعایی نبوده و نه ادعای دیگر</a:t>
            </a:r>
            <a:r>
              <a:rPr lang="fa-IR" dirty="0"/>
              <a:t>، مستدعی از الطاف حضرت شاهنشاهی و آن حضرت چنانست که این دعاگو را به الطاف و عنایات بساط رأفت و رحمت خود سرافراز فرمایند، والسلام</a:t>
            </a:r>
            <a:r>
              <a:rPr lang="fa-IR" dirty="0" smtClean="0"/>
              <a:t>.[2]</a:t>
            </a:r>
          </a:p>
          <a:p>
            <a:r>
              <a:rPr lang="fa-IR" dirty="0" smtClean="0"/>
              <a:t>منبع:1-باب</a:t>
            </a:r>
            <a:r>
              <a:rPr lang="fa-IR" dirty="0"/>
              <a:t>، علی محمد ؛ تفسیر سوره کوثر، مطلع هفتم از قسمت پنجم و صدوق، اکمال الدین ،ص 352 تا 357</a:t>
            </a:r>
            <a:r>
              <a:rPr lang="fa-IR" dirty="0" smtClean="0"/>
              <a:t/>
            </a:r>
            <a:br>
              <a:rPr lang="fa-IR" dirty="0" smtClean="0"/>
            </a:br>
            <a:r>
              <a:rPr lang="fa-IR" dirty="0" smtClean="0"/>
              <a:t>2- گلپایگانی </a:t>
            </a:r>
            <a:r>
              <a:rPr lang="fa-IR" dirty="0"/>
              <a:t>،ابوالفضل(از مبلغین مشهور بهائ)؛ کشف الغطاء، ص 204و 205</a:t>
            </a:r>
          </a:p>
        </p:txBody>
      </p:sp>
      <p:sp>
        <p:nvSpPr>
          <p:cNvPr id="2" name="Title 1"/>
          <p:cNvSpPr>
            <a:spLocks noGrp="1"/>
          </p:cNvSpPr>
          <p:nvPr>
            <p:ph type="title"/>
          </p:nvPr>
        </p:nvSpPr>
        <p:spPr/>
        <p:txBody>
          <a:bodyPr/>
          <a:lstStyle/>
          <a:p>
            <a:pPr algn="ctr"/>
            <a:r>
              <a:rPr lang="fa-IR" dirty="0" smtClean="0">
                <a:solidFill>
                  <a:srgbClr val="C00000"/>
                </a:solidFill>
              </a:rPr>
              <a:t>اعتراف هفتم</a:t>
            </a:r>
            <a:endParaRPr lang="fa-IR" dirty="0">
              <a:solidFill>
                <a:srgbClr val="C00000"/>
              </a:solidFill>
            </a:endParaRPr>
          </a:p>
        </p:txBody>
      </p:sp>
    </p:spTree>
    <p:extLst>
      <p:ext uri="{BB962C8B-B14F-4D97-AF65-F5344CB8AC3E}">
        <p14:creationId xmlns:p14="http://schemas.microsoft.com/office/powerpoint/2010/main" val="2384135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گفتارمتناقض باب که  اعترافات هفتگانه رانقض می کند...</a:t>
            </a:r>
            <a:endParaRPr lang="fa-IR" dirty="0"/>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403190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t>خصومت و عداوتی که بر اثر اعلان بابیت بوجود آمده بود هنگامی شدّت یافت و مضاعف گردید که آن مصلح جوان (علی محمد باب) اعلام فرمود که همان مهدی موعودی است که حضرت رسول(صلى الله علیه وآله) ظهور او را وعده دادهاست</a:t>
            </a:r>
            <a:r>
              <a:rPr lang="fa-IR" dirty="0" smtClean="0"/>
              <a:t>.</a:t>
            </a:r>
          </a:p>
          <a:p>
            <a:endParaRPr lang="fa-IR" dirty="0"/>
          </a:p>
          <a:p>
            <a:r>
              <a:rPr lang="fa-IR" sz="1400" dirty="0"/>
              <a:t>بشیر الهی،ع؛ و سلیمانی،ف؛ ( مترجمان )، بهاء الله و عصر جدید، چاپ دارالنشرالبهائیه فی البرازیل، سال 145 بدیع ، ص 24</a:t>
            </a: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4085122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در کتاب نقطه اولی از کتب معتبر در نزد بهائیان (وممهور به موسسه ملی مطبوعات امری) زمانی که علیمحمد باب را در مجلس ولیعهد حاضر میکنند، اینطور گفته شدهاست که حضرت اعلی (علی محمد باب) در جواب ولیعهد فرمودند:</a:t>
            </a:r>
            <a:r>
              <a:rPr lang="fa-IR" dirty="0" smtClean="0"/>
              <a:t/>
            </a:r>
            <a:br>
              <a:rPr lang="fa-IR" dirty="0" smtClean="0"/>
            </a:br>
            <a:r>
              <a:rPr lang="fa-IR" dirty="0"/>
              <a:t>منم آن قائمی که مدت هزار سال است منتظر ظهور او میباشید و به شنیدن اسمش قیام نموده، مشتاق زیارت و لقای او بوده اید</a:t>
            </a:r>
            <a:r>
              <a:rPr lang="fa-IR" dirty="0" smtClean="0"/>
              <a:t>.</a:t>
            </a:r>
          </a:p>
          <a:p>
            <a:r>
              <a:rPr lang="fa-IR" dirty="0" smtClean="0"/>
              <a:t>منبع:فیضی</a:t>
            </a:r>
            <a:r>
              <a:rPr lang="fa-IR" dirty="0"/>
              <a:t>، محمد علی؛ کتاب حضرت نقطه اولی ، لجنه ملی نشر آثار امری به لسان فارسی ، چاپ لانگهاین ، آلمان غربی، 143 بدیع، ص 290</a:t>
            </a:r>
          </a:p>
        </p:txBody>
      </p:sp>
      <p:sp>
        <p:nvSpPr>
          <p:cNvPr id="2" name="Title 1"/>
          <p:cNvSpPr>
            <a:spLocks noGrp="1"/>
          </p:cNvSpPr>
          <p:nvPr>
            <p:ph type="title"/>
          </p:nvPr>
        </p:nvSpPr>
        <p:spPr/>
        <p:txBody>
          <a:bodyPr/>
          <a:lstStyle/>
          <a:p>
            <a:r>
              <a:rPr lang="fa-IR" dirty="0" smtClean="0"/>
              <a:t>تناقض1</a:t>
            </a:r>
            <a:endParaRPr lang="fa-IR" dirty="0"/>
          </a:p>
        </p:txBody>
      </p:sp>
    </p:spTree>
    <p:extLst>
      <p:ext uri="{BB962C8B-B14F-4D97-AF65-F5344CB8AC3E}">
        <p14:creationId xmlns:p14="http://schemas.microsoft.com/office/powerpoint/2010/main" val="57175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در همان کتاب و زمانی که علیمحمد باب را به جهت اعدام مهیا مینمودند به نقل از وی نوشته شده است: من قائم، موعود شما هستم. آیا جایز است هر جا که نام من برده شود به احترام من قیام کنید ولی با خود من این نوع معامله می-نمائید؟ از قهر خدا بترسید و بر فرزندانتان رحم کنید</a:t>
            </a:r>
            <a:r>
              <a:rPr lang="fa-IR" dirty="0" smtClean="0"/>
              <a:t>.</a:t>
            </a:r>
          </a:p>
          <a:p>
            <a:r>
              <a:rPr lang="fa-IR" dirty="0" smtClean="0"/>
              <a:t>منبع:فیضی، محمد علی؛ کتاب حضرت نقطه اولی ، لجنه ملی نشر آثار امری به لسان فارسی ، چاپ لانگهاین ، آلمان غربی، 143 بدیع، ص 343</a:t>
            </a:r>
          </a:p>
          <a:p>
            <a:endParaRPr lang="fa-IR" dirty="0" smtClean="0"/>
          </a:p>
          <a:p>
            <a:endParaRPr lang="fa-IR" dirty="0"/>
          </a:p>
        </p:txBody>
      </p:sp>
      <p:sp>
        <p:nvSpPr>
          <p:cNvPr id="2" name="Title 1"/>
          <p:cNvSpPr>
            <a:spLocks noGrp="1"/>
          </p:cNvSpPr>
          <p:nvPr>
            <p:ph type="title"/>
          </p:nvPr>
        </p:nvSpPr>
        <p:spPr/>
        <p:txBody>
          <a:bodyPr/>
          <a:lstStyle/>
          <a:p>
            <a:r>
              <a:rPr lang="fa-IR" dirty="0" smtClean="0"/>
              <a:t>تناقض2</a:t>
            </a:r>
            <a:endParaRPr lang="fa-IR" dirty="0"/>
          </a:p>
        </p:txBody>
      </p:sp>
    </p:spTree>
    <p:extLst>
      <p:ext uri="{BB962C8B-B14F-4D97-AF65-F5344CB8AC3E}">
        <p14:creationId xmlns:p14="http://schemas.microsoft.com/office/powerpoint/2010/main" val="220196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Low"/>
            <a:r>
              <a:rPr lang="fa-IR" dirty="0"/>
              <a:t>در کتاب تاریخ نبیل زرندی اینچنین آمدهاست: هنگامی که ملاحسین به شیراز رسید، با مرد جوانی که عمامه سبز رنگ به نشانهٔ سیادت بر سر داشت، برخورد کرد. آن مرد بیگانه، ملاحسین را به منزلش دعوت نمود. بعد از اینکه آن جوان از ملاحسین پرسید در شیراز چه کار دارد، او پاسخ داد که برای یافتن قائم موعود آمده است. سپس آن جوان از ملاحسین پرسید که آیا نشانه ای برای شناختن او داری؟ ملا حسین نیز در پاسخ گفت: آری، ... حضرت موعود از خاندان نبوّت و رسالت است، از اولاد حضرت فاطمه زهرا(سلام الله علیها) است. سن مبارکش وقتیکه ظاهر می شود کمتر از ۲۰ و متجاوز از ۳۰ سال نیست. دارای علم الهی است، قامتش متوسط است از شرب دخان برکنار و از عیوب و نواقص جسمانی منزّه و مبرّا است. سپس میزبان جوان (همان سید علی محمد باب) به او گفت: نگاه کن، این نشانه ها را در من می بینی؟ بعد از آن ملاحسین بشرویه ای چند نشانهٔ دیگر را از سید علیمحمد شیرازی درخواست کرد (از جمله تفسیر سورهٔ یوسف) و در نهایت به او ایمان آورد. بدین ترتیب ملا حسین بشرویه ای اولین مومن به باب گردید</a:t>
            </a:r>
            <a:r>
              <a:rPr lang="fa-IR" dirty="0" smtClean="0"/>
              <a:t>.</a:t>
            </a:r>
          </a:p>
          <a:p>
            <a:r>
              <a:rPr lang="fa-IR" dirty="0" smtClean="0"/>
              <a:t>منبع:</a:t>
            </a:r>
            <a:r>
              <a:rPr lang="fa-IR" dirty="0"/>
              <a:t>اشراق خاوری، عبدالحمید؛ مطالع الانوار ( تلخیص تاریخ نبیل زرندی ) ، موسسه چاپ و انتشارات مرآت ، 124 بدیع، ص ۴۲ تا ۸۴</a:t>
            </a:r>
          </a:p>
        </p:txBody>
      </p:sp>
      <p:sp>
        <p:nvSpPr>
          <p:cNvPr id="3" name="Title 2"/>
          <p:cNvSpPr>
            <a:spLocks noGrp="1"/>
          </p:cNvSpPr>
          <p:nvPr>
            <p:ph type="title"/>
          </p:nvPr>
        </p:nvSpPr>
        <p:spPr/>
        <p:txBody>
          <a:bodyPr/>
          <a:lstStyle/>
          <a:p>
            <a:r>
              <a:rPr lang="fa-IR" dirty="0" smtClean="0">
                <a:solidFill>
                  <a:srgbClr val="C00000"/>
                </a:solidFill>
                <a:effectLst>
                  <a:outerShdw blurRad="38100" dist="38100" dir="2700000" algn="tl">
                    <a:srgbClr val="000000">
                      <a:alpha val="43137"/>
                    </a:srgbClr>
                  </a:outerShdw>
                </a:effectLst>
              </a:rPr>
              <a:t>تناقض3</a:t>
            </a:r>
            <a:endParaRPr lang="fa-IR"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127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عبدالبهاء در معرفی امام دوازدهم و موعود شیعیان مینویسد: جمهور ناس منتظر موعودی خونخوارند و ولیّ ظالمی غدّار، مهدیئی خواهند كه با سهم وسنان و شمشیری برّان سیلی از خون بیچارگان جاری و ساری نماید و شب و روز مشغول به ضرب اعناق گردد و قطع رقاب فرماید و بروجی از سرها بیاراید. ملك الموت باشد و آفت جانها گردد. خونریز شود، فتنه انگیز گردد، بنیان انسان براندازد. اطفال یتیم كند و زنان بیوه نماید. این را شروط حقیقت دانند و منتظر چنین موعودند.</a:t>
            </a:r>
          </a:p>
        </p:txBody>
      </p:sp>
      <p:sp>
        <p:nvSpPr>
          <p:cNvPr id="2" name="Title 1"/>
          <p:cNvSpPr>
            <a:spLocks noGrp="1"/>
          </p:cNvSpPr>
          <p:nvPr>
            <p:ph type="title"/>
          </p:nvPr>
        </p:nvSpPr>
        <p:spPr/>
        <p:txBody>
          <a:bodyPr>
            <a:normAutofit fontScale="90000"/>
          </a:bodyPr>
          <a:lstStyle/>
          <a:p>
            <a:r>
              <a:rPr lang="fa-IR" dirty="0" smtClean="0">
                <a:solidFill>
                  <a:srgbClr val="C00000"/>
                </a:solidFill>
              </a:rPr>
              <a:t>چهره ی که عبدالبهاء ازمهدی عج نشان می دهد:</a:t>
            </a:r>
            <a:endParaRPr lang="fa-IR" dirty="0">
              <a:solidFill>
                <a:srgbClr val="C00000"/>
              </a:solidFill>
            </a:endParaRPr>
          </a:p>
        </p:txBody>
      </p:sp>
    </p:spTree>
    <p:extLst>
      <p:ext uri="{BB962C8B-B14F-4D97-AF65-F5344CB8AC3E}">
        <p14:creationId xmlns:p14="http://schemas.microsoft.com/office/powerpoint/2010/main" val="2877472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lgn="justLow">
              <a:buNone/>
            </a:pPr>
            <a:r>
              <a:rPr lang="fa-IR" dirty="0"/>
              <a:t/>
            </a:r>
            <a:br>
              <a:rPr lang="fa-IR" dirty="0"/>
            </a:br>
            <a:r>
              <a:rPr lang="fa-IR" dirty="0"/>
              <a:t>فداك روحي الحمدالله كما هو اهله و مستحقه كه ظهورات فضل و رحمت خود را در هر حال بر كافه عباد خود شامل گردانيده. شهدالله من عنده كه اين بنده ضعيف را قصدي نيست كه خلاف رضاي خداوند عالم و اهل ولايت او باشد.</a:t>
            </a:r>
            <a:r>
              <a:rPr lang="fa-IR" dirty="0"/>
              <a:t/>
            </a:r>
            <a:br>
              <a:rPr lang="fa-IR" dirty="0"/>
            </a:br>
            <a:r>
              <a:rPr lang="fa-IR" dirty="0"/>
              <a:t>اگر چه بنفسه وجودم ذنب صرف است ولي چون قلبم موفق به توحيد خداوند جلّ ذكره و نبوت رسول او(صلى الله عليه وآله) و ولايت اهل ولايت اوست و لسانم مقر بر كل ما نزل من عندالله است، اميد رحمت او را دارم و مطلقاً خلاف رضاي حق را نخواسته ام و اگر كلماتي كه خلاف رضاي او بوده از قلمم جاري شده، غرضم عصيان نبوده و در هر حال مستغفر و تائبم حضرت او را و اين بنده را مطلق علمي نيست كه منوط به ادعايي باشد، استغفرالله ربي و اتوب اليه من اَن ينسب الي الامر و بعضي مناجات و كلمات كه از لسان جاري شده دليل بر هيچ امري نيست و مدعي نيابت خاصه حضرت حجت الله عليه السلام را محض ادعاي مبطل و اين بنده را چنين ادعايي نبوده و نه ادعاي ديگر، مستدعي از الطاف حضرت شاهنشاهي و آن حضرت چنانست كه اين دعاگو را به الطاف و عنايات بساط رأفت و رحمت خود سرافراز فرمايند</a:t>
            </a:r>
            <a:r>
              <a:rPr lang="fa-IR" dirty="0" smtClean="0"/>
              <a:t>.</a:t>
            </a:r>
          </a:p>
          <a:p>
            <a:pPr marL="109728" indent="0" algn="l">
              <a:buNone/>
            </a:pPr>
            <a:r>
              <a:rPr lang="fa-IR" sz="1800" dirty="0"/>
              <a:t>ابوالفضل محمد بن محمد رضای گلپایگانی ، کشف الغطاء ، ص 204 و 205</a:t>
            </a:r>
            <a:endParaRPr lang="fa-IR" sz="1800" dirty="0"/>
          </a:p>
        </p:txBody>
      </p:sp>
      <p:sp>
        <p:nvSpPr>
          <p:cNvPr id="3" name="Title 2"/>
          <p:cNvSpPr>
            <a:spLocks noGrp="1"/>
          </p:cNvSpPr>
          <p:nvPr>
            <p:ph type="title"/>
          </p:nvPr>
        </p:nvSpPr>
        <p:spPr/>
        <p:txBody>
          <a:bodyPr/>
          <a:lstStyle/>
          <a:p>
            <a:pPr algn="ctr"/>
            <a:r>
              <a:rPr lang="fa-IR" dirty="0">
                <a:solidFill>
                  <a:srgbClr val="C00000"/>
                </a:solidFill>
              </a:rPr>
              <a:t>توبه نامه علی محمد باب</a:t>
            </a:r>
          </a:p>
        </p:txBody>
      </p:sp>
    </p:spTree>
    <p:extLst>
      <p:ext uri="{BB962C8B-B14F-4D97-AF65-F5344CB8AC3E}">
        <p14:creationId xmlns:p14="http://schemas.microsoft.com/office/powerpoint/2010/main" val="317435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lgn="ctr">
              <a:buNone/>
            </a:pP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smtClean="0">
                <a:solidFill>
                  <a:srgbClr val="C00000"/>
                </a:solidFill>
                <a:effectLst>
                  <a:outerShdw blurRad="38100" dist="38100" dir="2700000" algn="tl">
                    <a:srgbClr val="000000">
                      <a:alpha val="43137"/>
                    </a:srgbClr>
                  </a:outerShdw>
                </a:effectLst>
                <a:cs typeface="B Titr" pitchFamily="2" charset="-78"/>
              </a:rPr>
              <a:t>محمدعلی باب:</a:t>
            </a:r>
          </a:p>
          <a:p>
            <a:pPr marL="109728" indent="0" algn="ctr">
              <a:buNone/>
            </a:pPr>
            <a:endParaRPr lang="fa-IR" sz="3200" dirty="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smtClean="0">
                <a:solidFill>
                  <a:srgbClr val="C00000"/>
                </a:solidFill>
                <a:effectLst>
                  <a:outerShdw blurRad="38100" dist="38100" dir="2700000" algn="tl">
                    <a:srgbClr val="000000">
                      <a:alpha val="43137"/>
                    </a:srgbClr>
                  </a:outerShdw>
                </a:effectLst>
                <a:cs typeface="B Titr" pitchFamily="2" charset="-78"/>
              </a:rPr>
              <a:t>استغفرالله </a:t>
            </a:r>
            <a:r>
              <a:rPr lang="fa-IR" sz="3200" dirty="0">
                <a:solidFill>
                  <a:srgbClr val="C00000"/>
                </a:solidFill>
                <a:effectLst>
                  <a:outerShdw blurRad="38100" dist="38100" dir="2700000" algn="tl">
                    <a:srgbClr val="000000">
                      <a:alpha val="43137"/>
                    </a:srgbClr>
                  </a:outerShdw>
                </a:effectLst>
                <a:cs typeface="B Titr" pitchFamily="2" charset="-78"/>
              </a:rPr>
              <a:t>ربی و اتوب الیه </a:t>
            </a: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smtClean="0">
                <a:solidFill>
                  <a:srgbClr val="C00000"/>
                </a:solidFill>
                <a:effectLst>
                  <a:outerShdw blurRad="38100" dist="38100" dir="2700000" algn="tl">
                    <a:srgbClr val="000000">
                      <a:alpha val="43137"/>
                    </a:srgbClr>
                  </a:outerShdw>
                </a:effectLst>
                <a:cs typeface="B Titr" pitchFamily="2" charset="-78"/>
              </a:rPr>
              <a:t>من </a:t>
            </a:r>
            <a:r>
              <a:rPr lang="fa-IR" sz="3200" dirty="0">
                <a:solidFill>
                  <a:srgbClr val="C00000"/>
                </a:solidFill>
                <a:effectLst>
                  <a:outerShdw blurRad="38100" dist="38100" dir="2700000" algn="tl">
                    <a:srgbClr val="000000">
                      <a:alpha val="43137"/>
                    </a:srgbClr>
                  </a:outerShdw>
                </a:effectLst>
                <a:cs typeface="B Titr" pitchFamily="2" charset="-78"/>
              </a:rPr>
              <a:t>ان ینسب الی الامر و بعضی مناجات و کلمات که از لسان جاری شده </a:t>
            </a: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smtClean="0">
                <a:solidFill>
                  <a:srgbClr val="C00000"/>
                </a:solidFill>
                <a:effectLst>
                  <a:outerShdw blurRad="38100" dist="38100" dir="2700000" algn="tl">
                    <a:srgbClr val="000000">
                      <a:alpha val="43137"/>
                    </a:srgbClr>
                  </a:outerShdw>
                </a:effectLst>
                <a:cs typeface="B Titr" pitchFamily="2" charset="-78"/>
              </a:rPr>
              <a:t>دلیل </a:t>
            </a:r>
            <a:r>
              <a:rPr lang="fa-IR" sz="3200" dirty="0">
                <a:solidFill>
                  <a:srgbClr val="C00000"/>
                </a:solidFill>
                <a:effectLst>
                  <a:outerShdw blurRad="38100" dist="38100" dir="2700000" algn="tl">
                    <a:srgbClr val="000000">
                      <a:alpha val="43137"/>
                    </a:srgbClr>
                  </a:outerShdw>
                </a:effectLst>
                <a:cs typeface="B Titr" pitchFamily="2" charset="-78"/>
              </a:rPr>
              <a:t>بر هیچ امری نیست </a:t>
            </a: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smtClean="0">
                <a:solidFill>
                  <a:srgbClr val="C00000"/>
                </a:solidFill>
                <a:effectLst>
                  <a:outerShdw blurRad="38100" dist="38100" dir="2700000" algn="tl">
                    <a:srgbClr val="000000">
                      <a:alpha val="43137"/>
                    </a:srgbClr>
                  </a:outerShdw>
                </a:effectLst>
                <a:cs typeface="B Titr" pitchFamily="2" charset="-78"/>
              </a:rPr>
              <a:t>و </a:t>
            </a:r>
            <a:r>
              <a:rPr lang="fa-IR" sz="3200" dirty="0">
                <a:solidFill>
                  <a:srgbClr val="C00000"/>
                </a:solidFill>
                <a:effectLst>
                  <a:outerShdw blurRad="38100" dist="38100" dir="2700000" algn="tl">
                    <a:srgbClr val="000000">
                      <a:alpha val="43137"/>
                    </a:srgbClr>
                  </a:outerShdw>
                </a:effectLst>
                <a:cs typeface="B Titr" pitchFamily="2" charset="-78"/>
              </a:rPr>
              <a:t>مدعی نیابت خاصه حضرت حجت الله(علیه السلام) را محض ادعای مبطل </a:t>
            </a: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smtClean="0">
                <a:solidFill>
                  <a:srgbClr val="C00000"/>
                </a:solidFill>
                <a:effectLst>
                  <a:outerShdw blurRad="38100" dist="38100" dir="2700000" algn="tl">
                    <a:srgbClr val="000000">
                      <a:alpha val="43137"/>
                    </a:srgbClr>
                  </a:outerShdw>
                </a:effectLst>
                <a:cs typeface="B Titr" pitchFamily="2" charset="-78"/>
              </a:rPr>
              <a:t>و </a:t>
            </a:r>
            <a:r>
              <a:rPr lang="fa-IR" sz="3200" dirty="0">
                <a:solidFill>
                  <a:srgbClr val="C00000"/>
                </a:solidFill>
                <a:effectLst>
                  <a:outerShdw blurRad="38100" dist="38100" dir="2700000" algn="tl">
                    <a:srgbClr val="000000">
                      <a:alpha val="43137"/>
                    </a:srgbClr>
                  </a:outerShdw>
                </a:effectLst>
                <a:cs typeface="B Titr" pitchFamily="2" charset="-78"/>
              </a:rPr>
              <a:t>این بنده را چنین ادعایی نبوده </a:t>
            </a: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4600" dirty="0" smtClean="0">
                <a:solidFill>
                  <a:srgbClr val="C00000"/>
                </a:solidFill>
                <a:effectLst>
                  <a:outerShdw blurRad="38100" dist="38100" dir="2700000" algn="tl">
                    <a:srgbClr val="000000">
                      <a:alpha val="43137"/>
                    </a:srgbClr>
                  </a:outerShdw>
                </a:effectLst>
                <a:cs typeface="B Titr" pitchFamily="2" charset="-78"/>
              </a:rPr>
              <a:t>و </a:t>
            </a:r>
            <a:r>
              <a:rPr lang="fa-IR" sz="4600" dirty="0">
                <a:solidFill>
                  <a:srgbClr val="C00000"/>
                </a:solidFill>
                <a:effectLst>
                  <a:outerShdw blurRad="38100" dist="38100" dir="2700000" algn="tl">
                    <a:srgbClr val="000000">
                      <a:alpha val="43137"/>
                    </a:srgbClr>
                  </a:outerShdw>
                </a:effectLst>
                <a:cs typeface="B Titr" pitchFamily="2" charset="-78"/>
              </a:rPr>
              <a:t>نه ادعای </a:t>
            </a:r>
            <a:r>
              <a:rPr lang="fa-IR" sz="4600" dirty="0" smtClean="0">
                <a:solidFill>
                  <a:srgbClr val="C00000"/>
                </a:solidFill>
                <a:effectLst>
                  <a:outerShdw blurRad="38100" dist="38100" dir="2700000" algn="tl">
                    <a:srgbClr val="000000">
                      <a:alpha val="43137"/>
                    </a:srgbClr>
                  </a:outerShdw>
                </a:effectLst>
                <a:cs typeface="B Titr" pitchFamily="2" charset="-78"/>
              </a:rPr>
              <a:t>دیگر</a:t>
            </a:r>
          </a:p>
          <a:p>
            <a:pPr marL="109728" indent="0" algn="ctr">
              <a:buNone/>
            </a:pP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r>
              <a:rPr lang="fa-IR" sz="3200" dirty="0"/>
              <a:t>گلپایگانی ،ابوالفضل(از مبلغین مشهور </a:t>
            </a:r>
            <a:r>
              <a:rPr lang="fa-IR" sz="3200" dirty="0" smtClean="0"/>
              <a:t>بهایئ</a:t>
            </a:r>
            <a:r>
              <a:rPr lang="fa-IR" sz="3200" dirty="0"/>
              <a:t>)؛ کشف الغطاء، ص 204و 205</a:t>
            </a:r>
          </a:p>
          <a:p>
            <a:pPr marL="109728" indent="0" algn="ctr">
              <a:buNone/>
            </a:pPr>
            <a:endParaRPr lang="fa-IR" sz="3200" dirty="0" smtClean="0">
              <a:solidFill>
                <a:srgbClr val="C00000"/>
              </a:solidFill>
              <a:effectLst>
                <a:outerShdw blurRad="38100" dist="38100" dir="2700000" algn="tl">
                  <a:srgbClr val="000000">
                    <a:alpha val="43137"/>
                  </a:srgbClr>
                </a:outerShdw>
              </a:effectLst>
              <a:cs typeface="B Titr" pitchFamily="2" charset="-78"/>
            </a:endParaRPr>
          </a:p>
          <a:p>
            <a:pPr marL="109728" indent="0" algn="ctr">
              <a:buNone/>
            </a:pPr>
            <a:endParaRPr lang="fa-IR" sz="3200" dirty="0">
              <a:cs typeface="B Titr" pitchFamily="2" charset="-78"/>
            </a:endParaRPr>
          </a:p>
          <a:p>
            <a:endParaRPr lang="fa-IR" dirty="0"/>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250460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fa-IR" b="1" dirty="0" smtClean="0">
                <a:solidFill>
                  <a:srgbClr val="C00000"/>
                </a:solidFill>
                <a:effectLst>
                  <a:outerShdw blurRad="38100" dist="38100" dir="2700000" algn="tl">
                    <a:srgbClr val="000000">
                      <a:alpha val="43137"/>
                    </a:srgbClr>
                  </a:outerShdw>
                </a:effectLst>
              </a:rPr>
              <a:t> </a:t>
            </a:r>
            <a:r>
              <a:rPr lang="fa-IR" b="1" dirty="0" smtClean="0">
                <a:solidFill>
                  <a:srgbClr val="0070C0"/>
                </a:solidFill>
                <a:effectLst>
                  <a:outerShdw blurRad="38100" dist="38100" dir="2700000" algn="tl">
                    <a:srgbClr val="000000">
                      <a:alpha val="43137"/>
                    </a:srgbClr>
                  </a:outerShdw>
                </a:effectLst>
              </a:rPr>
              <a:t>سیدعلی </a:t>
            </a:r>
            <a:r>
              <a:rPr lang="fa-IR" b="1" dirty="0">
                <a:solidFill>
                  <a:srgbClr val="0070C0"/>
                </a:solidFill>
                <a:effectLst>
                  <a:outerShdw blurRad="38100" dist="38100" dir="2700000" algn="tl">
                    <a:srgbClr val="000000">
                      <a:alpha val="43137"/>
                    </a:srgbClr>
                  </a:outerShdw>
                </a:effectLst>
              </a:rPr>
              <a:t>محمد </a:t>
            </a:r>
            <a:r>
              <a:rPr lang="fa-IR" b="1" dirty="0" smtClean="0">
                <a:solidFill>
                  <a:srgbClr val="0070C0"/>
                </a:solidFill>
                <a:effectLst>
                  <a:outerShdw blurRad="38100" dist="38100" dir="2700000" algn="tl">
                    <a:srgbClr val="000000">
                      <a:alpha val="43137"/>
                    </a:srgbClr>
                  </a:outerShdw>
                </a:effectLst>
              </a:rPr>
              <a:t>باب:</a:t>
            </a:r>
            <a:r>
              <a:rPr lang="fa-IR" b="1" dirty="0">
                <a:solidFill>
                  <a:srgbClr val="C00000"/>
                </a:solidFill>
                <a:effectLst>
                  <a:outerShdw blurRad="38100" dist="38100" dir="2700000" algn="tl">
                    <a:srgbClr val="000000">
                      <a:alpha val="43137"/>
                    </a:srgbClr>
                  </a:outerShdw>
                </a:effectLst>
              </a:rPr>
              <a:t/>
            </a:r>
            <a:br>
              <a:rPr lang="fa-IR" b="1" dirty="0">
                <a:solidFill>
                  <a:srgbClr val="C00000"/>
                </a:solidFill>
                <a:effectLst>
                  <a:outerShdw blurRad="38100" dist="38100" dir="2700000" algn="tl">
                    <a:srgbClr val="000000">
                      <a:alpha val="43137"/>
                    </a:srgbClr>
                  </a:outerShdw>
                </a:effectLst>
              </a:rPr>
            </a:br>
            <a:r>
              <a:rPr lang="fa-IR" b="1" dirty="0">
                <a:solidFill>
                  <a:srgbClr val="C00000"/>
                </a:solidFill>
                <a:effectLst>
                  <a:outerShdw blurRad="38100" dist="38100" dir="2700000" algn="tl">
                    <a:srgbClr val="000000">
                      <a:alpha val="43137"/>
                    </a:srgbClr>
                  </a:outerShdw>
                </a:effectLst>
              </a:rPr>
              <a:t>لعنت خدا بر کسي که مرا وکيل امام غايب بداند</a:t>
            </a:r>
            <a:r>
              <a:rPr lang="fa-IR" b="1" dirty="0" smtClean="0">
                <a:solidFill>
                  <a:srgbClr val="C00000"/>
                </a:solidFill>
                <a:effectLst>
                  <a:outerShdw blurRad="38100" dist="38100" dir="2700000" algn="tl">
                    <a:srgbClr val="000000">
                      <a:alpha val="43137"/>
                    </a:srgbClr>
                  </a:outerShdw>
                </a:effectLst>
              </a:rPr>
              <a:t>.</a:t>
            </a:r>
          </a:p>
          <a:p>
            <a:pPr algn="ctr"/>
            <a:r>
              <a:rPr lang="fa-IR" b="1" dirty="0" smtClean="0">
                <a:solidFill>
                  <a:srgbClr val="C00000"/>
                </a:solidFill>
                <a:effectLst>
                  <a:outerShdw blurRad="38100" dist="38100" dir="2700000" algn="tl">
                    <a:srgbClr val="000000">
                      <a:alpha val="43137"/>
                    </a:srgbClr>
                  </a:outerShdw>
                </a:effectLst>
              </a:rPr>
              <a:t> </a:t>
            </a:r>
            <a:r>
              <a:rPr lang="fa-IR" b="1" dirty="0">
                <a:solidFill>
                  <a:srgbClr val="C00000"/>
                </a:solidFill>
                <a:effectLst>
                  <a:outerShdw blurRad="38100" dist="38100" dir="2700000" algn="tl">
                    <a:srgbClr val="000000">
                      <a:alpha val="43137"/>
                    </a:srgbClr>
                  </a:outerShdw>
                </a:effectLst>
              </a:rPr>
              <a:t>لعنت خدا بر کسيکه مرا باب امام بداند</a:t>
            </a:r>
            <a:r>
              <a:rPr lang="fa-IR" b="1" dirty="0" smtClean="0">
                <a:solidFill>
                  <a:srgbClr val="C00000"/>
                </a:solidFill>
                <a:effectLst>
                  <a:outerShdw blurRad="38100" dist="38100" dir="2700000" algn="tl">
                    <a:srgbClr val="000000">
                      <a:alpha val="43137"/>
                    </a:srgbClr>
                  </a:outerShdw>
                </a:effectLst>
              </a:rPr>
              <a:t>.</a:t>
            </a:r>
          </a:p>
          <a:p>
            <a:pPr algn="ctr"/>
            <a:r>
              <a:rPr lang="fa-IR" b="1" dirty="0" smtClean="0">
                <a:solidFill>
                  <a:srgbClr val="C00000"/>
                </a:solidFill>
                <a:effectLst>
                  <a:outerShdw blurRad="38100" dist="38100" dir="2700000" algn="tl">
                    <a:srgbClr val="000000">
                      <a:alpha val="43137"/>
                    </a:srgbClr>
                  </a:outerShdw>
                </a:effectLst>
              </a:rPr>
              <a:t> </a:t>
            </a:r>
            <a:r>
              <a:rPr lang="fa-IR" b="1" dirty="0">
                <a:solidFill>
                  <a:srgbClr val="C00000"/>
                </a:solidFill>
                <a:effectLst>
                  <a:outerShdw blurRad="38100" dist="38100" dir="2700000" algn="tl">
                    <a:srgbClr val="000000">
                      <a:alpha val="43137"/>
                    </a:srgbClr>
                  </a:outerShdw>
                </a:effectLst>
              </a:rPr>
              <a:t>لعنت خدا بر کسيکه مرا منکر نبوّت حضرت رسول بداند. </a:t>
            </a:r>
            <a:endParaRPr lang="fa-IR" b="1" dirty="0" smtClean="0">
              <a:solidFill>
                <a:srgbClr val="C00000"/>
              </a:solidFill>
              <a:effectLst>
                <a:outerShdw blurRad="38100" dist="38100" dir="2700000" algn="tl">
                  <a:srgbClr val="000000">
                    <a:alpha val="43137"/>
                  </a:srgbClr>
                </a:outerShdw>
              </a:effectLst>
            </a:endParaRPr>
          </a:p>
          <a:p>
            <a:pPr algn="ctr"/>
            <a:r>
              <a:rPr lang="fa-IR" b="1" dirty="0" smtClean="0">
                <a:solidFill>
                  <a:srgbClr val="C00000"/>
                </a:solidFill>
                <a:effectLst>
                  <a:outerShdw blurRad="38100" dist="38100" dir="2700000" algn="tl">
                    <a:srgbClr val="000000">
                      <a:alpha val="43137"/>
                    </a:srgbClr>
                  </a:outerShdw>
                </a:effectLst>
              </a:rPr>
              <a:t>لعنت </a:t>
            </a:r>
            <a:r>
              <a:rPr lang="fa-IR" b="1" dirty="0">
                <a:solidFill>
                  <a:srgbClr val="C00000"/>
                </a:solidFill>
                <a:effectLst>
                  <a:outerShdw blurRad="38100" dist="38100" dir="2700000" algn="tl">
                    <a:srgbClr val="000000">
                      <a:alpha val="43137"/>
                    </a:srgbClr>
                  </a:outerShdw>
                </a:effectLst>
              </a:rPr>
              <a:t>خدا بر کسي که مرا منکر انبياي الهي بداند. </a:t>
            </a:r>
            <a:endParaRPr lang="fa-IR" b="1" dirty="0" smtClean="0">
              <a:solidFill>
                <a:srgbClr val="C00000"/>
              </a:solidFill>
              <a:effectLst>
                <a:outerShdw blurRad="38100" dist="38100" dir="2700000" algn="tl">
                  <a:srgbClr val="000000">
                    <a:alpha val="43137"/>
                  </a:srgbClr>
                </a:outerShdw>
              </a:effectLst>
            </a:endParaRPr>
          </a:p>
          <a:p>
            <a:pPr algn="ctr"/>
            <a:r>
              <a:rPr lang="fa-IR" b="1" dirty="0" smtClean="0">
                <a:solidFill>
                  <a:srgbClr val="C00000"/>
                </a:solidFill>
                <a:effectLst>
                  <a:outerShdw blurRad="38100" dist="38100" dir="2700000" algn="tl">
                    <a:srgbClr val="000000">
                      <a:alpha val="43137"/>
                    </a:srgbClr>
                  </a:outerShdw>
                </a:effectLst>
              </a:rPr>
              <a:t>لعنت </a:t>
            </a:r>
            <a:r>
              <a:rPr lang="fa-IR" b="1" dirty="0">
                <a:solidFill>
                  <a:srgbClr val="C00000"/>
                </a:solidFill>
                <a:effectLst>
                  <a:outerShdw blurRad="38100" dist="38100" dir="2700000" algn="tl">
                    <a:srgbClr val="000000">
                      <a:alpha val="43137"/>
                    </a:srgbClr>
                  </a:outerShdw>
                </a:effectLst>
              </a:rPr>
              <a:t>خدا بر کسيکه مرا منکر امامت امير المؤمنين و ساير ائمّه اطهار(عليهم السلام) بداند</a:t>
            </a:r>
            <a:r>
              <a:rPr lang="fa-IR" b="1" dirty="0" smtClean="0">
                <a:solidFill>
                  <a:srgbClr val="C00000"/>
                </a:solidFill>
                <a:effectLst>
                  <a:outerShdw blurRad="38100" dist="38100" dir="2700000" algn="tl">
                    <a:srgbClr val="000000">
                      <a:alpha val="43137"/>
                    </a:srgbClr>
                  </a:outerShdw>
                </a:effectLst>
              </a:rPr>
              <a:t>.</a:t>
            </a:r>
          </a:p>
          <a:p>
            <a:pPr algn="l"/>
            <a:r>
              <a:rPr lang="fa-IR" sz="1400" b="1" dirty="0">
                <a:solidFill>
                  <a:srgbClr val="C00000"/>
                </a:solidFill>
                <a:effectLst>
                  <a:outerShdw blurRad="38100" dist="38100" dir="2700000" algn="tl">
                    <a:srgbClr val="000000">
                      <a:alpha val="43137"/>
                    </a:srgbClr>
                  </a:outerShdw>
                </a:effectLst>
              </a:rPr>
              <a:t>کتاب تلخیص تاریخ نبیل زرندی صفحه 132</a:t>
            </a: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198879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fa-IR" dirty="0"/>
              <a:t>فاعرف ان له کان غیبتان باذن الله .......... و ان فی الغیبه الصغری له وکلاء معتمدون و نواب مقربون و ان مدتها قضت فی سبعین سنه و اربعه و عده ایام معدوده و ان فی تلک الأیام کان نوابه روحی فداه عثمان ابن سعید عمری و ابنه ابی جعفر محمد بن عثمان و الشیخ المعتمد به الشیخ ابوالقاسم الحسین ابن روح ثم علی بن محمد السیمری و أنهم کانوا فی غیبته الصغری محالّ الأمر و مواقع النهی و ان الشیعه یرجعون إلیهم فی اوامر الهیه والشئونات القدسیه المشرفه من ناحیه المقدسه</a:t>
            </a:r>
            <a:r>
              <a:rPr lang="fa-IR" dirty="0" smtClean="0"/>
              <a:t>.[</a:t>
            </a:r>
            <a:br>
              <a:rPr lang="fa-IR" dirty="0" smtClean="0"/>
            </a:br>
            <a:r>
              <a:rPr lang="fa-IR" dirty="0"/>
              <a:t>(بدان که برای او (حجه ابن الحسن) با اذن خدا دو غیبت است ..... در غیبت صغری دارای وکلائی معتمد و نوابی مقرب </a:t>
            </a:r>
            <a:r>
              <a:rPr lang="fa-IR" dirty="0" smtClean="0"/>
              <a:t>بوده است</a:t>
            </a:r>
            <a:r>
              <a:rPr lang="fa-IR" dirty="0"/>
              <a:t>، مدت غیبت صغری سپری شد و هفتاد سال و چند روز معدود ادامه داشت. در این ایام نواب آن حضرت روحی فداه: عثمان ابن سعید و پسرش ابوجعفر محمد بن عثمان و شیخ معتمد ابوالقاسم حسین بن روح سپس علی بن محمد سیمری بودند؛ اینها در ایام غیبت صغری مرکز امر و مواقع نهی و مصدر فرمان بودند</a:t>
            </a:r>
            <a:r>
              <a:rPr lang="fa-IR" dirty="0" smtClean="0"/>
              <a:t>.)</a:t>
            </a:r>
          </a:p>
          <a:p>
            <a:r>
              <a:rPr lang="fa-IR" dirty="0" smtClean="0"/>
              <a:t>منبع:</a:t>
            </a:r>
            <a:r>
              <a:rPr lang="fa-IR" dirty="0"/>
              <a:t>فاضل مازندرانی؛ اسرار الآثار، چاپ موسسه ملی مطبوعات امری، 124 بدیع،ج2 ص 7 و 8</a:t>
            </a:r>
          </a:p>
        </p:txBody>
      </p:sp>
      <p:sp>
        <p:nvSpPr>
          <p:cNvPr id="2" name="Title 1"/>
          <p:cNvSpPr>
            <a:spLocks noGrp="1"/>
          </p:cNvSpPr>
          <p:nvPr>
            <p:ph type="title"/>
          </p:nvPr>
        </p:nvSpPr>
        <p:spPr/>
        <p:txBody>
          <a:bodyPr>
            <a:noAutofit/>
          </a:bodyPr>
          <a:lstStyle/>
          <a:p>
            <a:pPr algn="ctr"/>
            <a:r>
              <a:rPr lang="fa-IR" sz="3600" dirty="0" smtClean="0">
                <a:solidFill>
                  <a:srgbClr val="C00000"/>
                </a:solidFill>
              </a:rPr>
              <a:t>اعتراف اول:</a:t>
            </a:r>
            <a:br>
              <a:rPr lang="fa-IR" sz="3600" dirty="0" smtClean="0">
                <a:solidFill>
                  <a:srgbClr val="C00000"/>
                </a:solidFill>
              </a:rPr>
            </a:br>
            <a:r>
              <a:rPr lang="fa-IR" sz="3600" dirty="0" smtClean="0">
                <a:solidFill>
                  <a:srgbClr val="C00000"/>
                </a:solidFill>
              </a:rPr>
              <a:t>امام زمان فقط چهارنائب درغیبت صغری داشته است</a:t>
            </a:r>
            <a:endParaRPr lang="fa-IR" sz="3600" dirty="0">
              <a:solidFill>
                <a:srgbClr val="C00000"/>
              </a:solidFill>
            </a:endParaRPr>
          </a:p>
        </p:txBody>
      </p:sp>
    </p:spTree>
    <p:extLst>
      <p:ext uri="{BB962C8B-B14F-4D97-AF65-F5344CB8AC3E}">
        <p14:creationId xmlns:p14="http://schemas.microsoft.com/office/powerpoint/2010/main" val="406892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Low"/>
            <a:r>
              <a:rPr lang="fa-IR" dirty="0"/>
              <a:t>و اشهد ان بعد الأبواب الأربعه لیست له باب قد ورد فی الحدیث ........ و اشهد ان طاعتهم فرض و مودتهم عدل و من انکر احدا منهم فقد کفروا کان من الخاسرین.[8] (و شهادت میدهم که بعد از ابواب اربعه دارای بابی نیست ........ و شهادت میدهم که در ایام غیبت آن حضرت علمائی حافظ و نگهبان دین از طرف آن حضرت، حجت بر مردمند ......... و شهادت میدهم که طاعتشان فرض است و مودتشان عدل، و کسی که یکی از آنها را انکار نماید کافر شده و از خاسران خواهد بود.)</a:t>
            </a:r>
            <a:r>
              <a:rPr lang="fa-IR" dirty="0" smtClean="0"/>
              <a:t/>
            </a:r>
            <a:br>
              <a:rPr lang="fa-IR" dirty="0" smtClean="0"/>
            </a:br>
            <a:r>
              <a:rPr lang="fa-IR" dirty="0"/>
              <a:t>آری فراموش نکنیم این جمله را از مقام حضرت رب اعلی (لقب باب) که اگر کسی یکی از آنها را (نواب چهار گانه امام عصر) انکار نماید کافر شده و از خاسران خواهد بود</a:t>
            </a:r>
            <a:r>
              <a:rPr lang="fa-IR" dirty="0" smtClean="0"/>
              <a:t>.</a:t>
            </a:r>
          </a:p>
          <a:p>
            <a:r>
              <a:rPr lang="fa-IR" dirty="0" smtClean="0"/>
              <a:t>منبع:</a:t>
            </a:r>
            <a:r>
              <a:rPr lang="fa-IR" dirty="0"/>
              <a:t>فاضل مازندرانی ؛ اسرار الآثار ،ج اول ، چاپ موسسه ملی مطبوعات امری به سال 124 بدیع ، ص 182</a:t>
            </a:r>
          </a:p>
        </p:txBody>
      </p:sp>
      <p:sp>
        <p:nvSpPr>
          <p:cNvPr id="2" name="Title 1"/>
          <p:cNvSpPr>
            <a:spLocks noGrp="1"/>
          </p:cNvSpPr>
          <p:nvPr>
            <p:ph type="title"/>
          </p:nvPr>
        </p:nvSpPr>
        <p:spPr/>
        <p:txBody>
          <a:bodyPr/>
          <a:lstStyle/>
          <a:p>
            <a:pPr algn="ctr"/>
            <a:r>
              <a:rPr lang="fa-IR" dirty="0" smtClean="0">
                <a:solidFill>
                  <a:srgbClr val="C00000"/>
                </a:solidFill>
              </a:rPr>
              <a:t>اعتراف دوم</a:t>
            </a:r>
            <a:endParaRPr lang="fa-IR" dirty="0">
              <a:solidFill>
                <a:srgbClr val="C00000"/>
              </a:solidFill>
            </a:endParaRPr>
          </a:p>
        </p:txBody>
      </p:sp>
    </p:spTree>
    <p:extLst>
      <p:ext uri="{BB962C8B-B14F-4D97-AF65-F5344CB8AC3E}">
        <p14:creationId xmlns:p14="http://schemas.microsoft.com/office/powerpoint/2010/main" val="303793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t>اگر کسی عمل کرده باشد به دین حضرت رسول(صلى الله علیه وآله) در منتهای عمل و اقرار به ولایت اهل بیت عصمت(علیه السلام) آورده باشد و لکن اعراض از حکم حسین ابن روح که یکی از وکلای ایام غیبت صغری بوده نموده باشد شکی نیست که عملهای او هباء منثور است</a:t>
            </a:r>
            <a:r>
              <a:rPr lang="fa-IR" dirty="0" smtClean="0"/>
              <a:t>.</a:t>
            </a:r>
          </a:p>
          <a:p>
            <a:r>
              <a:rPr lang="fa-IR" dirty="0" smtClean="0"/>
              <a:t>منبع:باب،علی </a:t>
            </a:r>
            <a:r>
              <a:rPr lang="fa-IR" dirty="0"/>
              <a:t>محمد ؛ صحیفه عدلیه،ص6</a:t>
            </a:r>
          </a:p>
        </p:txBody>
      </p:sp>
      <p:sp>
        <p:nvSpPr>
          <p:cNvPr id="2" name="Title 1"/>
          <p:cNvSpPr>
            <a:spLocks noGrp="1"/>
          </p:cNvSpPr>
          <p:nvPr>
            <p:ph type="title"/>
          </p:nvPr>
        </p:nvSpPr>
        <p:spPr/>
        <p:txBody>
          <a:bodyPr/>
          <a:lstStyle/>
          <a:p>
            <a:pPr algn="ctr"/>
            <a:r>
              <a:rPr lang="fa-IR" dirty="0" smtClean="0">
                <a:solidFill>
                  <a:srgbClr val="C00000"/>
                </a:solidFill>
              </a:rPr>
              <a:t>اعتراف</a:t>
            </a:r>
            <a:r>
              <a:rPr lang="fa-IR" dirty="0" smtClean="0"/>
              <a:t> </a:t>
            </a:r>
            <a:r>
              <a:rPr lang="fa-IR" dirty="0" smtClean="0">
                <a:solidFill>
                  <a:srgbClr val="C00000"/>
                </a:solidFill>
              </a:rPr>
              <a:t>سوم</a:t>
            </a:r>
            <a:endParaRPr lang="fa-IR" dirty="0">
              <a:solidFill>
                <a:srgbClr val="C00000"/>
              </a:solidFill>
            </a:endParaRPr>
          </a:p>
        </p:txBody>
      </p:sp>
    </p:spTree>
    <p:extLst>
      <p:ext uri="{BB962C8B-B14F-4D97-AF65-F5344CB8AC3E}">
        <p14:creationId xmlns:p14="http://schemas.microsoft.com/office/powerpoint/2010/main" val="247130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a:t>باب در نخستین کتابی که در تفسیر </a:t>
            </a:r>
            <a:r>
              <a:rPr lang="fa-IR" dirty="0" smtClean="0"/>
              <a:t>سوره ی </a:t>
            </a:r>
            <a:r>
              <a:rPr lang="fa-IR" dirty="0"/>
              <a:t>یوسف مرقوم نموده، در مواضع مختلفی یا اقرار به قائمیت فرزند امام حسن عسکری(علیه السلام) </a:t>
            </a:r>
            <a:r>
              <a:rPr lang="fa-IR" dirty="0" smtClean="0"/>
              <a:t>نموده است </a:t>
            </a:r>
            <a:r>
              <a:rPr lang="fa-IR" dirty="0"/>
              <a:t>و یا خطاب-هایی به حضرت ولیعصر(عجل الله فرجه) داشته است و استمداد از حضرتش نموده که از آن موارد این دو عبارت میباشد:</a:t>
            </a:r>
            <a:r>
              <a:rPr lang="fa-IR" dirty="0" smtClean="0"/>
              <a:t/>
            </a:r>
            <a:br>
              <a:rPr lang="fa-IR" dirty="0" smtClean="0"/>
            </a:br>
            <a:r>
              <a:rPr lang="fa-IR" dirty="0"/>
              <a:t>اللهُ قَد قَدَّرَ أن یخرُجَ ذلِکَ الکِتابَ فی تَفسیرِ أحسَنِ القَصَصِ مِن عِندِ مُحَمَّدِ بنِ الحَسَنِ بنِ عَلی بنِ مُحَمَّدِ بنِ عَلی بنِ مُوسَی بنِ جَعفَرِ بنِ مُحَمَّد بنِ عَلی بنِ الحُسَینِ بنِ عَلی بنِ أبی طالِبٍ عَلی عَبدِهِ لِیکُونَ حُجَّةَ اللهِ مِن عِندِ الذِّکرِ عَلَی العالَمینَ بَلیغاً</a:t>
            </a:r>
            <a:r>
              <a:rPr lang="fa-IR" dirty="0" smtClean="0"/>
              <a:t>.</a:t>
            </a:r>
            <a:br>
              <a:rPr lang="fa-IR" dirty="0" smtClean="0"/>
            </a:br>
            <a:r>
              <a:rPr lang="fa-IR" dirty="0"/>
              <a:t>(به درستی که خدا مقدّر کردهاست که این کتاب را در تفسیر نیکوترین داستانها (</a:t>
            </a:r>
            <a:r>
              <a:rPr lang="fa-IR" dirty="0" smtClean="0"/>
              <a:t>سوره ی </a:t>
            </a:r>
            <a:r>
              <a:rPr lang="fa-IR" dirty="0"/>
              <a:t>یوسف) از نزد محمد فرزند حسن فرزند علی ... فرزند علی بن ابی طالب بر بنده اش خارج سازد تا از نزد ذکر (خود باب) حجت رساننده ی خدا بر اهل عالم باشد. </a:t>
            </a:r>
            <a:r>
              <a:rPr lang="fa-IR" dirty="0" smtClean="0"/>
              <a:t>)</a:t>
            </a:r>
          </a:p>
          <a:p>
            <a:r>
              <a:rPr lang="fa-IR" dirty="0" smtClean="0"/>
              <a:t>منبع:</a:t>
            </a:r>
            <a:r>
              <a:rPr lang="fa-IR" dirty="0"/>
              <a:t>باب،علی محمد ؛ تفسیر سوره یوسف، ص2</a:t>
            </a:r>
          </a:p>
        </p:txBody>
      </p:sp>
      <p:sp>
        <p:nvSpPr>
          <p:cNvPr id="2" name="Title 1"/>
          <p:cNvSpPr>
            <a:spLocks noGrp="1"/>
          </p:cNvSpPr>
          <p:nvPr>
            <p:ph type="title"/>
          </p:nvPr>
        </p:nvSpPr>
        <p:spPr/>
        <p:txBody>
          <a:bodyPr/>
          <a:lstStyle/>
          <a:p>
            <a:pPr algn="ctr"/>
            <a:r>
              <a:rPr lang="fa-IR" dirty="0" smtClean="0">
                <a:solidFill>
                  <a:srgbClr val="C00000"/>
                </a:solidFill>
              </a:rPr>
              <a:t>اعتراف چهارم</a:t>
            </a:r>
            <a:endParaRPr lang="fa-IR" dirty="0">
              <a:solidFill>
                <a:srgbClr val="C00000"/>
              </a:solidFill>
            </a:endParaRPr>
          </a:p>
        </p:txBody>
      </p:sp>
    </p:spTree>
    <p:extLst>
      <p:ext uri="{BB962C8B-B14F-4D97-AF65-F5344CB8AC3E}">
        <p14:creationId xmlns:p14="http://schemas.microsoft.com/office/powerpoint/2010/main" val="260884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a:t>آغاز گفتار نمود و مقام بابیت اظهار و از </a:t>
            </a:r>
            <a:r>
              <a:rPr lang="fa-IR" dirty="0" smtClean="0"/>
              <a:t>کلمه ی </a:t>
            </a:r>
            <a:r>
              <a:rPr lang="fa-IR" dirty="0"/>
              <a:t>بابیت مراد او چنان بود که من واسطه ی فیوضات از شخص بزرگواری هستم که هنوز در پس </a:t>
            </a:r>
            <a:r>
              <a:rPr lang="fa-IR" dirty="0" smtClean="0"/>
              <a:t>پرده ی </a:t>
            </a:r>
            <a:r>
              <a:rPr lang="fa-IR" dirty="0"/>
              <a:t>عزّت است و </a:t>
            </a:r>
            <a:r>
              <a:rPr lang="fa-IR" dirty="0" smtClean="0"/>
              <a:t>دارنده ی </a:t>
            </a:r>
            <a:r>
              <a:rPr lang="fa-IR" dirty="0"/>
              <a:t>کمالات بی حصر و حد، به اراده او متحرکم و به حبل ولایش متمسک.و در نخستین کتابی که در تفسیر سورهی یوسف مرقوم نموده، در جمیع مواضع، خطابهایی به آن شخص غائب نموده و استمداد در تمهید مبادی خویش جسته و تمنای فدای جان در سبیل محبتش نموده و از جمله این عبارت است</a:t>
            </a:r>
            <a:r>
              <a:rPr lang="fa-IR" dirty="0" smtClean="0"/>
              <a:t>:</a:t>
            </a:r>
          </a:p>
          <a:p>
            <a:r>
              <a:rPr lang="fa-IR" dirty="0" smtClean="0"/>
              <a:t>یا </a:t>
            </a:r>
            <a:r>
              <a:rPr lang="fa-IR" dirty="0"/>
              <a:t>بَقیةَ اللهِ قَد فَدَیتُ بِکُلّی لَکَ وَ رَضیتُ السَّبَّ فی سَبیلِکَ وَ ما تَمَنَّیتُ إلا القَتلَ فی مَحَبَّتِکَ </a:t>
            </a:r>
            <a:r>
              <a:rPr lang="fa-IR" dirty="0" smtClean="0"/>
              <a:t>.</a:t>
            </a:r>
            <a:br>
              <a:rPr lang="fa-IR" dirty="0" smtClean="0"/>
            </a:br>
            <a:r>
              <a:rPr lang="fa-IR" dirty="0"/>
              <a:t>(ای بقیة الله سراپا فدای تو شوم و به ناسزا شنوی در راه تو خشنودم و در راه محبت تو جز کشته شدن آرزویی ندارم </a:t>
            </a:r>
            <a:r>
              <a:rPr lang="fa-IR" dirty="0" smtClean="0"/>
              <a:t>...)</a:t>
            </a:r>
          </a:p>
          <a:p>
            <a:r>
              <a:rPr lang="fa-IR" dirty="0" smtClean="0"/>
              <a:t>منبع:افندی </a:t>
            </a:r>
            <a:r>
              <a:rPr lang="fa-IR" dirty="0"/>
              <a:t>،عباس ؛ مقاله شخصی سیاح ، موسسه مطبوعات امری آلمان ، ص 3 و 4</a:t>
            </a:r>
          </a:p>
        </p:txBody>
      </p:sp>
      <p:sp>
        <p:nvSpPr>
          <p:cNvPr id="2" name="Title 1"/>
          <p:cNvSpPr>
            <a:spLocks noGrp="1"/>
          </p:cNvSpPr>
          <p:nvPr>
            <p:ph type="title"/>
          </p:nvPr>
        </p:nvSpPr>
        <p:spPr/>
        <p:txBody>
          <a:bodyPr/>
          <a:lstStyle/>
          <a:p>
            <a:pPr algn="ctr"/>
            <a:r>
              <a:rPr lang="fa-IR" dirty="0" smtClean="0">
                <a:solidFill>
                  <a:srgbClr val="C00000"/>
                </a:solidFill>
              </a:rPr>
              <a:t>اعتراف پنجم</a:t>
            </a:r>
            <a:endParaRPr lang="fa-IR" dirty="0">
              <a:solidFill>
                <a:srgbClr val="C00000"/>
              </a:solidFill>
            </a:endParaRPr>
          </a:p>
        </p:txBody>
      </p:sp>
    </p:spTree>
    <p:extLst>
      <p:ext uri="{BB962C8B-B14F-4D97-AF65-F5344CB8AC3E}">
        <p14:creationId xmlns:p14="http://schemas.microsoft.com/office/powerpoint/2010/main" val="379393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r>
              <a:rPr lang="fa-IR" dirty="0"/>
              <a:t>این سخن جناب باب که فاضل مازندرانی از ابلاغیه ی الف ایشان نقل میکند نیز جای تامل دارد</a:t>
            </a:r>
            <a:r>
              <a:rPr lang="fa-IR" dirty="0" smtClean="0"/>
              <a:t>:</a:t>
            </a:r>
          </a:p>
          <a:p>
            <a:pPr algn="justLow"/>
            <a:r>
              <a:rPr lang="fa-IR" dirty="0" smtClean="0"/>
              <a:t/>
            </a:r>
            <a:br>
              <a:rPr lang="fa-IR" dirty="0" smtClean="0"/>
            </a:br>
            <a:r>
              <a:rPr lang="fa-IR" sz="1600" dirty="0"/>
              <a:t>و حجتک الحی الذی وجوده یبقی کل الخلق و یذکره بذکره کل الموجودات ان تحفظ غیبته و تقرب ایامه و </a:t>
            </a:r>
            <a:r>
              <a:rPr lang="fa-IR" sz="1600" dirty="0">
                <a:solidFill>
                  <a:srgbClr val="00B050"/>
                </a:solidFill>
                <a:effectLst>
                  <a:outerShdw blurRad="38100" dist="38100" dir="2700000" algn="tl">
                    <a:srgbClr val="000000">
                      <a:alpha val="43137"/>
                    </a:srgbClr>
                  </a:outerShdw>
                </a:effectLst>
              </a:rPr>
              <a:t>اشهد ان الیوم کان حجتک محمد بن الحسن صلواتک علیه </a:t>
            </a:r>
            <a:r>
              <a:rPr lang="fa-IR" sz="1600" dirty="0"/>
              <a:t>و علی من اتبعه.</a:t>
            </a:r>
            <a:r>
              <a:rPr lang="fa-IR" dirty="0" smtClean="0"/>
              <a:t/>
            </a:r>
            <a:br>
              <a:rPr lang="fa-IR" dirty="0" smtClean="0"/>
            </a:br>
            <a:r>
              <a:rPr lang="fa-IR" dirty="0"/>
              <a:t>(و حجت </a:t>
            </a:r>
            <a:r>
              <a:rPr lang="fa-IR" dirty="0" smtClean="0"/>
              <a:t>زنده ی </a:t>
            </a:r>
            <a:r>
              <a:rPr lang="fa-IR" dirty="0"/>
              <a:t>تو ای خداوند </a:t>
            </a:r>
            <a:r>
              <a:rPr lang="fa-IR" dirty="0" smtClean="0"/>
              <a:t>،که </a:t>
            </a:r>
            <a:r>
              <a:rPr lang="fa-IR" dirty="0"/>
              <a:t>وجودش موجب بقای </a:t>
            </a:r>
            <a:r>
              <a:rPr lang="fa-IR" dirty="0" smtClean="0"/>
              <a:t>همه ی </a:t>
            </a:r>
            <a:r>
              <a:rPr lang="fa-IR" dirty="0"/>
              <a:t>آفرینش است و </a:t>
            </a:r>
            <a:r>
              <a:rPr lang="fa-IR" dirty="0" smtClean="0"/>
              <a:t>همه ی </a:t>
            </a:r>
            <a:r>
              <a:rPr lang="fa-IR" dirty="0"/>
              <a:t>موجودات او را یاد میکنند (تو را سوگند میدهم که) غیبت او را حفظ کنی و ایامش را نزدیک فرمایی </a:t>
            </a:r>
            <a:r>
              <a:rPr lang="fa-IR" dirty="0" smtClean="0"/>
              <a:t>...</a:t>
            </a:r>
          </a:p>
          <a:p>
            <a:pPr marL="109728" indent="0" algn="ctr">
              <a:buNone/>
            </a:pPr>
            <a:r>
              <a:rPr lang="fa-IR" sz="3200" dirty="0" smtClean="0">
                <a:solidFill>
                  <a:srgbClr val="00B050"/>
                </a:solidFill>
              </a:rPr>
              <a:t>و</a:t>
            </a:r>
            <a:r>
              <a:rPr lang="fa-IR" sz="3200" dirty="0" smtClean="0">
                <a:solidFill>
                  <a:srgbClr val="00B050"/>
                </a:solidFill>
                <a:effectLst>
                  <a:outerShdw blurRad="38100" dist="38100" dir="2700000" algn="tl">
                    <a:srgbClr val="000000">
                      <a:alpha val="43137"/>
                    </a:srgbClr>
                  </a:outerShdw>
                </a:effectLst>
              </a:rPr>
              <a:t> </a:t>
            </a:r>
            <a:r>
              <a:rPr lang="fa-IR" sz="3200" dirty="0">
                <a:solidFill>
                  <a:srgbClr val="00B050"/>
                </a:solidFill>
                <a:effectLst>
                  <a:outerShdw blurRad="38100" dist="38100" dir="2700000" algn="tl">
                    <a:srgbClr val="000000">
                      <a:alpha val="43137"/>
                    </a:srgbClr>
                  </a:outerShdw>
                </a:effectLst>
              </a:rPr>
              <a:t>شهادت میدهم که امروز حجت تو، محمد بن الحسن است </a:t>
            </a:r>
            <a:r>
              <a:rPr lang="fa-IR" dirty="0"/>
              <a:t>که درود تو بر او پیروانش </a:t>
            </a:r>
            <a:r>
              <a:rPr lang="fa-IR" dirty="0" smtClean="0"/>
              <a:t>باد</a:t>
            </a:r>
            <a:endParaRPr lang="fa-IR" dirty="0"/>
          </a:p>
        </p:txBody>
      </p:sp>
      <p:sp>
        <p:nvSpPr>
          <p:cNvPr id="2" name="Title 1"/>
          <p:cNvSpPr>
            <a:spLocks noGrp="1"/>
          </p:cNvSpPr>
          <p:nvPr>
            <p:ph type="title"/>
          </p:nvPr>
        </p:nvSpPr>
        <p:spPr/>
        <p:txBody>
          <a:bodyPr/>
          <a:lstStyle/>
          <a:p>
            <a:pPr algn="ctr"/>
            <a:r>
              <a:rPr lang="fa-IR" dirty="0" smtClean="0">
                <a:solidFill>
                  <a:srgbClr val="C00000"/>
                </a:solidFill>
              </a:rPr>
              <a:t>اعتراف ششم</a:t>
            </a:r>
            <a:endParaRPr lang="fa-IR" dirty="0">
              <a:solidFill>
                <a:srgbClr val="C00000"/>
              </a:solidFill>
            </a:endParaRPr>
          </a:p>
        </p:txBody>
      </p:sp>
    </p:spTree>
    <p:extLst>
      <p:ext uri="{BB962C8B-B14F-4D97-AF65-F5344CB8AC3E}">
        <p14:creationId xmlns:p14="http://schemas.microsoft.com/office/powerpoint/2010/main" val="1129993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1025</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راهی به سوی حقیقت اعترافات  وتناقضات محمدعلی باب مبنی براینکه امام موعود نیست وهست!!!</vt:lpstr>
      <vt:lpstr>PowerPoint Presentation</vt:lpstr>
      <vt:lpstr>PowerPoint Presentation</vt:lpstr>
      <vt:lpstr>اعتراف اول: امام زمان فقط چهارنائب درغیبت صغری داشته است</vt:lpstr>
      <vt:lpstr>اعتراف دوم</vt:lpstr>
      <vt:lpstr>اعتراف سوم</vt:lpstr>
      <vt:lpstr>اعتراف چهارم</vt:lpstr>
      <vt:lpstr>اعتراف پنجم</vt:lpstr>
      <vt:lpstr>اعتراف ششم</vt:lpstr>
      <vt:lpstr>اعتراف هفتم</vt:lpstr>
      <vt:lpstr>گفتارمتناقض باب که  اعترافات هفتگانه رانقض می کند...</vt:lpstr>
      <vt:lpstr>PowerPoint Presentation</vt:lpstr>
      <vt:lpstr>تناقض1</vt:lpstr>
      <vt:lpstr>تناقض2</vt:lpstr>
      <vt:lpstr>تناقض3</vt:lpstr>
      <vt:lpstr>چهره ی که عبدالبهاء ازمهدی عج نشان می دهد:</vt:lpstr>
      <vt:lpstr>توبه نامه علی محمد باب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اعترافات محمدعلی باب مبنی براینکه امام موعود نیست</dc:title>
  <dc:creator>Novin Pendar</dc:creator>
  <cp:lastModifiedBy>Novin Pendar</cp:lastModifiedBy>
  <cp:revision>7</cp:revision>
  <dcterms:created xsi:type="dcterms:W3CDTF">2014-12-08T15:00:51Z</dcterms:created>
  <dcterms:modified xsi:type="dcterms:W3CDTF">2014-12-08T16:59:53Z</dcterms:modified>
</cp:coreProperties>
</file>