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6" r:id="rId2"/>
    <p:sldId id="379" r:id="rId3"/>
    <p:sldId id="381" r:id="rId4"/>
    <p:sldId id="382" r:id="rId5"/>
    <p:sldId id="383" r:id="rId6"/>
    <p:sldId id="391" r:id="rId7"/>
    <p:sldId id="392" r:id="rId8"/>
    <p:sldId id="463" r:id="rId9"/>
    <p:sldId id="464" r:id="rId10"/>
    <p:sldId id="393" r:id="rId11"/>
    <p:sldId id="465" r:id="rId12"/>
    <p:sldId id="394" r:id="rId13"/>
    <p:sldId id="466" r:id="rId14"/>
    <p:sldId id="469" r:id="rId15"/>
    <p:sldId id="470" r:id="rId16"/>
    <p:sldId id="472" r:id="rId17"/>
    <p:sldId id="473" r:id="rId18"/>
    <p:sldId id="474" r:id="rId19"/>
    <p:sldId id="475" r:id="rId20"/>
    <p:sldId id="476" r:id="rId21"/>
    <p:sldId id="477" r:id="rId22"/>
    <p:sldId id="478" r:id="rId23"/>
    <p:sldId id="479" r:id="rId24"/>
    <p:sldId id="480" r:id="rId25"/>
    <p:sldId id="481" r:id="rId26"/>
    <p:sldId id="482" r:id="rId27"/>
    <p:sldId id="395" r:id="rId28"/>
    <p:sldId id="396" r:id="rId29"/>
    <p:sldId id="397" r:id="rId30"/>
    <p:sldId id="398" r:id="rId31"/>
    <p:sldId id="399" r:id="rId32"/>
    <p:sldId id="483" r:id="rId33"/>
    <p:sldId id="380" r:id="rId34"/>
    <p:sldId id="400" r:id="rId35"/>
    <p:sldId id="401" r:id="rId36"/>
    <p:sldId id="402" r:id="rId37"/>
    <p:sldId id="467" r:id="rId38"/>
    <p:sldId id="468" r:id="rId39"/>
  </p:sldIdLst>
  <p:sldSz cx="9144000" cy="6858000" type="screen4x3"/>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3" autoAdjust="0"/>
    <p:restoredTop sz="76413" autoAdjust="0"/>
  </p:normalViewPr>
  <p:slideViewPr>
    <p:cSldViewPr snapToGrid="0">
      <p:cViewPr varScale="1">
        <p:scale>
          <a:sx n="73" d="100"/>
          <a:sy n="73" d="100"/>
        </p:scale>
        <p:origin x="120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fa-I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B36D00E9-D3EA-49B4-B789-9B4B931E03E1}" type="datetimeFigureOut">
              <a:rPr lang="fa-IR" smtClean="0"/>
              <a:t>17/03/1438</a:t>
            </a:fld>
            <a:endParaRPr lang="fa-I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fa-I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D11709E0-C0EC-46D5-A3BB-412EF1B09BA1}" type="slidenum">
              <a:rPr lang="fa-IR" smtClean="0"/>
              <a:t>‹#›</a:t>
            </a:fld>
            <a:endParaRPr lang="fa-IR"/>
          </a:p>
        </p:txBody>
      </p:sp>
    </p:spTree>
    <p:extLst>
      <p:ext uri="{BB962C8B-B14F-4D97-AF65-F5344CB8AC3E}">
        <p14:creationId xmlns:p14="http://schemas.microsoft.com/office/powerpoint/2010/main" val="5642404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ADE16E-72F4-4442-ACB9-05C4E25826C7}" type="slidenum">
              <a:rPr lang="it-IT" altLang="fa-IR"/>
              <a:pPr/>
              <a:t>3</a:t>
            </a:fld>
            <a:endParaRPr lang="it-IT" altLang="fa-IR"/>
          </a:p>
        </p:txBody>
      </p:sp>
      <p:sp>
        <p:nvSpPr>
          <p:cNvPr id="319490" name="Rectangle 2"/>
          <p:cNvSpPr>
            <a:spLocks noGrp="1" noRot="1" noChangeAspect="1" noChangeArrowheads="1" noTextEdit="1"/>
          </p:cNvSpPr>
          <p:nvPr>
            <p:ph type="sldImg"/>
          </p:nvPr>
        </p:nvSpPr>
        <p:spPr>
          <a:ln/>
        </p:spPr>
      </p:sp>
      <p:sp>
        <p:nvSpPr>
          <p:cNvPr id="319491" name="Rectangle 3"/>
          <p:cNvSpPr>
            <a:spLocks noGrp="1" noChangeArrowheads="1"/>
          </p:cNvSpPr>
          <p:nvPr>
            <p:ph type="body" idx="1"/>
          </p:nvPr>
        </p:nvSpPr>
        <p:spPr/>
        <p:txBody>
          <a:bodyPr/>
          <a:lstStyle/>
          <a:p>
            <a:r>
              <a:rPr lang="en-US" altLang="fa-IR"/>
              <a:t>Define sporadic and periodic.</a:t>
            </a:r>
          </a:p>
          <a:p>
            <a:r>
              <a:rPr lang="en-US" altLang="fa-IR"/>
              <a:t>Define synchronous.</a:t>
            </a:r>
          </a:p>
        </p:txBody>
      </p:sp>
    </p:spTree>
    <p:extLst>
      <p:ext uri="{BB962C8B-B14F-4D97-AF65-F5344CB8AC3E}">
        <p14:creationId xmlns:p14="http://schemas.microsoft.com/office/powerpoint/2010/main" val="1844458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0BF95F-54AB-4A65-85EE-DEF06196060A}" type="slidenum">
              <a:rPr lang="it-IT" altLang="fa-IR"/>
              <a:pPr/>
              <a:t>31</a:t>
            </a:fld>
            <a:endParaRPr lang="it-IT" altLang="fa-IR"/>
          </a:p>
        </p:txBody>
      </p:sp>
      <p:sp>
        <p:nvSpPr>
          <p:cNvPr id="557058" name="Rectangle 2"/>
          <p:cNvSpPr>
            <a:spLocks noGrp="1" noRot="1" noChangeAspect="1" noChangeArrowheads="1" noTextEdit="1"/>
          </p:cNvSpPr>
          <p:nvPr>
            <p:ph type="sldImg"/>
          </p:nvPr>
        </p:nvSpPr>
        <p:spPr>
          <a:ln/>
        </p:spPr>
      </p:sp>
      <p:sp>
        <p:nvSpPr>
          <p:cNvPr id="557059" name="Rectangle 3"/>
          <p:cNvSpPr>
            <a:spLocks noGrp="1" noChangeArrowheads="1"/>
          </p:cNvSpPr>
          <p:nvPr>
            <p:ph type="body" idx="1"/>
          </p:nvPr>
        </p:nvSpPr>
        <p:spPr/>
        <p:txBody>
          <a:bodyPr/>
          <a:lstStyle/>
          <a:p>
            <a:endParaRPr lang="en-US" altLang="fa-IR"/>
          </a:p>
        </p:txBody>
      </p:sp>
    </p:spTree>
    <p:extLst>
      <p:ext uri="{BB962C8B-B14F-4D97-AF65-F5344CB8AC3E}">
        <p14:creationId xmlns:p14="http://schemas.microsoft.com/office/powerpoint/2010/main" val="1882428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5938CE-A761-481A-BD2D-01DDA78FED3A}" type="slidenum">
              <a:rPr lang="it-IT" altLang="fa-IR"/>
              <a:pPr/>
              <a:t>34</a:t>
            </a:fld>
            <a:endParaRPr lang="it-IT" altLang="fa-IR"/>
          </a:p>
        </p:txBody>
      </p:sp>
      <p:sp>
        <p:nvSpPr>
          <p:cNvPr id="397314" name="Rectangle 2"/>
          <p:cNvSpPr>
            <a:spLocks noGrp="1" noRot="1" noChangeAspect="1" noChangeArrowheads="1" noTextEdit="1"/>
          </p:cNvSpPr>
          <p:nvPr>
            <p:ph type="sldImg"/>
          </p:nvPr>
        </p:nvSpPr>
        <p:spPr>
          <a:ln/>
        </p:spPr>
      </p:sp>
      <p:sp>
        <p:nvSpPr>
          <p:cNvPr id="397315" name="Rectangle 3"/>
          <p:cNvSpPr>
            <a:spLocks noGrp="1" noChangeArrowheads="1"/>
          </p:cNvSpPr>
          <p:nvPr>
            <p:ph type="body" idx="1"/>
          </p:nvPr>
        </p:nvSpPr>
        <p:spPr/>
        <p:txBody>
          <a:bodyPr/>
          <a:lstStyle/>
          <a:p>
            <a:r>
              <a:rPr lang="it-IT" altLang="fa-IR"/>
              <a:t>No need for heavy load balancing routines</a:t>
            </a:r>
          </a:p>
          <a:p>
            <a:r>
              <a:rPr lang="it-IT" altLang="fa-IR"/>
              <a:t>More efficient when there is no precise information on the tasks</a:t>
            </a:r>
          </a:p>
          <a:p>
            <a:r>
              <a:rPr lang="it-IT" altLang="fa-IR"/>
              <a:t>More robust to overload conditions</a:t>
            </a:r>
          </a:p>
          <a:p>
            <a:endParaRPr lang="it-IT" altLang="fa-IR"/>
          </a:p>
          <a:p>
            <a:r>
              <a:rPr lang="it-IT" altLang="fa-IR" sz="1400"/>
              <a:t>Cache affinity and</a:t>
            </a:r>
            <a:r>
              <a:rPr lang="it-IT" altLang="fa-IR"/>
              <a:t> thrashing</a:t>
            </a:r>
          </a:p>
          <a:p>
            <a:endParaRPr lang="it-IT" altLang="fa-IR"/>
          </a:p>
          <a:p>
            <a:r>
              <a:rPr lang="en-US" altLang="fa-IR" sz="1400"/>
              <a:t>Snoop Control Unit with DDI</a:t>
            </a:r>
            <a:endParaRPr lang="it-IT" altLang="fa-IR"/>
          </a:p>
          <a:p>
            <a:endParaRPr lang="it-IT" altLang="fa-IR"/>
          </a:p>
          <a:p>
            <a:r>
              <a:rPr lang="it-IT" altLang="fa-IR"/>
              <a:t>-----------------</a:t>
            </a:r>
          </a:p>
          <a:p>
            <a:r>
              <a:rPr lang="it-IT" altLang="fa-IR"/>
              <a:t>-Load intrinsically balanced.</a:t>
            </a:r>
          </a:p>
          <a:p>
            <a:r>
              <a:rPr lang="it-IT" altLang="fa-IR"/>
              <a:t>-Andersson (to partition or not): with a good dispatcher the number of preemptions is lower with the global approach.</a:t>
            </a:r>
          </a:p>
          <a:p>
            <a:r>
              <a:rPr lang="it-IT" altLang="fa-IR"/>
              <a:t>(SUCCESS RATIO: Among same priority class algorithm, comparing the top schedulers, also the success ratio is higher with the global method. But the classes are </a:t>
            </a:r>
            <a:r>
              <a:rPr lang="en-US" altLang="fa-IR"/>
              <a:t>“incomparable”</a:t>
            </a:r>
            <a:r>
              <a:rPr lang="it-IT" altLang="fa-IR"/>
              <a:t>: for both of them there are task sets that can be scheduled only by one of the classes.</a:t>
            </a:r>
            <a:r>
              <a:rPr lang="en-US" altLang="fa-IR"/>
              <a:t> Moreover, with both the partitioning and non-partitioning methods, the problem of deciding whether a (synchronous) task set is feasible on m processors is NP-hard in the strong sense!</a:t>
            </a:r>
            <a:endParaRPr lang="it-IT" altLang="fa-IR"/>
          </a:p>
          <a:p>
            <a:r>
              <a:rPr lang="it-IT" altLang="fa-IR"/>
              <a:t>-The implementations of most non-partitioned schedulers have just a global queue that feeds every single CPU.</a:t>
            </a:r>
          </a:p>
          <a:p>
            <a:r>
              <a:rPr lang="it-IT" altLang="fa-IR"/>
              <a:t>-When a task join/leaves the system, the complexity of rescheduling a task set with the best ranked partitioned approaches is higher than the global ones: rescheduling frequently is not convenient.</a:t>
            </a:r>
          </a:p>
          <a:p>
            <a:r>
              <a:rPr lang="it-IT" altLang="fa-IR"/>
              <a:t>-When a task executes less than its Worst Case Execution Time, the unused bandwidth can easily be reclaimed by other tasks without needing to reschedule--&gt;better responsiveness for soft real time processes.</a:t>
            </a:r>
          </a:p>
          <a:p>
            <a:r>
              <a:rPr lang="it-IT" altLang="fa-IR"/>
              <a:t>-Cache affinity is a measure of how many cache misses suffer an architecture. With a good dispatcher the cache misses typical of the global scheduling, can be significantly decreased, so that it doesn’t suffer a great disadvantage compared to the partitioned solution (in some situation can even be better! Consider a situation in which the unbalanced load, with partitioning, causes the tasks running on only the first CPU: if the tasks have high-fingerprint compared to the cache dimension, there will be a lot of cache misses/refills. With the global scheduling and a good dispatcher this can be avoided). The task presences (number of different CPUs on which each tasks executes) and the migrations are usually a few.  In any case, when the number of tasks is high compared to the number of CPU, the number of migrations increases lowering the global scheduling performances due to cache misses. But there are already many architecture that allow to avoid also this situation: ARM’s MPCore has, among other migration-features, a “Direct Data Intervention” mechanism that allows a processor to read directly the data out of the cache of another processor. Moreover the parallelism of the new FPGAs allows to bypass the bus contention bottle-neck (ALTERA’s Avalon switch fabric interconnect).</a:t>
            </a:r>
          </a:p>
          <a:p>
            <a:r>
              <a:rPr lang="en-US" altLang="fa-IR"/>
              <a:t>In order to reduce the migration costs (cache coherency, context switching (register saving and kernel queues), cache fill with the context of the task) solution are given by FPGAs features (Altera’s Avalon switch fabric interconnect bypasses bus contention) and new chips like ARM’s MPCore (cache-2-cache transfers reducing need for cache misses to access main memory, and allow data to stream between processors)</a:t>
            </a:r>
            <a:endParaRPr lang="it-IT" altLang="fa-IR"/>
          </a:p>
          <a:p>
            <a:pPr>
              <a:buFontTx/>
              <a:buChar char="-"/>
            </a:pPr>
            <a:endParaRPr lang="it-IT" altLang="fa-IR"/>
          </a:p>
          <a:p>
            <a:endParaRPr lang="it-IT" altLang="fa-IR"/>
          </a:p>
          <a:p>
            <a:endParaRPr lang="it-IT" altLang="fa-IR"/>
          </a:p>
        </p:txBody>
      </p:sp>
    </p:spTree>
    <p:extLst>
      <p:ext uri="{BB962C8B-B14F-4D97-AF65-F5344CB8AC3E}">
        <p14:creationId xmlns:p14="http://schemas.microsoft.com/office/powerpoint/2010/main" val="15987765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87D0D5-7579-4AF3-9433-57F2A40BDFC5}" type="slidenum">
              <a:rPr lang="it-IT" altLang="fa-IR"/>
              <a:pPr/>
              <a:t>35</a:t>
            </a:fld>
            <a:endParaRPr lang="it-IT" altLang="fa-IR"/>
          </a:p>
        </p:txBody>
      </p:sp>
      <p:sp>
        <p:nvSpPr>
          <p:cNvPr id="536578" name="Rectangle 2"/>
          <p:cNvSpPr>
            <a:spLocks noGrp="1" noRot="1" noChangeAspect="1" noChangeArrowheads="1" noTextEdit="1"/>
          </p:cNvSpPr>
          <p:nvPr>
            <p:ph type="sldImg"/>
          </p:nvPr>
        </p:nvSpPr>
        <p:spPr>
          <a:ln/>
        </p:spPr>
      </p:sp>
      <p:sp>
        <p:nvSpPr>
          <p:cNvPr id="536579" name="Rectangle 3"/>
          <p:cNvSpPr>
            <a:spLocks noGrp="1" noChangeArrowheads="1"/>
          </p:cNvSpPr>
          <p:nvPr>
            <p:ph type="body" idx="1"/>
          </p:nvPr>
        </p:nvSpPr>
        <p:spPr/>
        <p:txBody>
          <a:bodyPr/>
          <a:lstStyle/>
          <a:p>
            <a:r>
              <a:rPr lang="it-IT" altLang="fa-IR"/>
              <a:t>No optimal algorithms is known for constrained and arbitrary deadlines.</a:t>
            </a:r>
          </a:p>
          <a:p>
            <a:endParaRPr lang="it-IT" altLang="fa-IR"/>
          </a:p>
          <a:p>
            <a:r>
              <a:rPr lang="it-IT" altLang="fa-IR"/>
              <a:t>GPS optimal as pfair for implicit.</a:t>
            </a:r>
          </a:p>
        </p:txBody>
      </p:sp>
    </p:spTree>
    <p:extLst>
      <p:ext uri="{BB962C8B-B14F-4D97-AF65-F5344CB8AC3E}">
        <p14:creationId xmlns:p14="http://schemas.microsoft.com/office/powerpoint/2010/main" val="42626055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37583D-105B-4A44-ABEE-96F75F8AE6CF}" type="slidenum">
              <a:rPr lang="it-IT" altLang="fa-IR"/>
              <a:pPr/>
              <a:t>36</a:t>
            </a:fld>
            <a:endParaRPr lang="it-IT" altLang="fa-IR"/>
          </a:p>
        </p:txBody>
      </p:sp>
      <p:sp>
        <p:nvSpPr>
          <p:cNvPr id="544770" name="Rectangle 2"/>
          <p:cNvSpPr>
            <a:spLocks noGrp="1" noRot="1" noChangeAspect="1" noChangeArrowheads="1" noTextEdit="1"/>
          </p:cNvSpPr>
          <p:nvPr>
            <p:ph type="sldImg"/>
          </p:nvPr>
        </p:nvSpPr>
        <p:spPr>
          <a:ln/>
        </p:spPr>
      </p:sp>
      <p:sp>
        <p:nvSpPr>
          <p:cNvPr id="544771" name="Rectangle 3"/>
          <p:cNvSpPr>
            <a:spLocks noGrp="1" noChangeArrowheads="1"/>
          </p:cNvSpPr>
          <p:nvPr>
            <p:ph type="body" idx="1"/>
          </p:nvPr>
        </p:nvSpPr>
        <p:spPr/>
        <p:txBody>
          <a:bodyPr/>
          <a:lstStyle/>
          <a:p>
            <a:r>
              <a:rPr lang="en-US" altLang="fa-IR"/>
              <a:t>EDF fails to schedule some feasible task set with low utilization (down to 1)</a:t>
            </a:r>
            <a:endParaRPr lang="it-IT" altLang="fa-IR"/>
          </a:p>
          <a:p>
            <a:endParaRPr lang="en-US" altLang="fa-IR"/>
          </a:p>
          <a:p>
            <a:r>
              <a:rPr lang="en-US" altLang="fa-IR"/>
              <a:t>Simulations with typical task sets showed that this situation is not so common:</a:t>
            </a:r>
            <a:br>
              <a:rPr lang="en-US" altLang="fa-IR"/>
            </a:br>
            <a:r>
              <a:rPr lang="en-US" altLang="fa-IR"/>
              <a:t>bound is very much tighter than average scheduling performances.</a:t>
            </a:r>
          </a:p>
          <a:p>
            <a:endParaRPr lang="en-US" altLang="fa-IR"/>
          </a:p>
          <a:p>
            <a:r>
              <a:rPr lang="en-US" altLang="fa-IR"/>
              <a:t>There are known scheduling algorithms based on EDF (EDF(k), priD, EDFfp) that allow to overcome the Dhall’s effect, reaching a higher utilization bound:</a:t>
            </a:r>
          </a:p>
          <a:p>
            <a:r>
              <a:rPr lang="en-US" altLang="fa-IR"/>
              <a:t>	-(EDF(k) and EDFfp are incomparable with EDF)</a:t>
            </a:r>
          </a:p>
          <a:p>
            <a:r>
              <a:rPr lang="en-US" altLang="fa-IR"/>
              <a:t>	-(priD is a little more complex)</a:t>
            </a:r>
          </a:p>
          <a:p>
            <a:r>
              <a:rPr lang="en-US" altLang="fa-IR"/>
              <a:t>	-(EDFfp=EDF-US(1/2) reaches m+1/2 which is the class limit: Andersson et al. proved that no static or job-level dynamic scheduling 	algorithms can have schedulability bounds higher than m+1/2)</a:t>
            </a:r>
          </a:p>
          <a:p>
            <a:endParaRPr lang="it-IT" altLang="fa-IR"/>
          </a:p>
        </p:txBody>
      </p:sp>
    </p:spTree>
    <p:extLst>
      <p:ext uri="{BB962C8B-B14F-4D97-AF65-F5344CB8AC3E}">
        <p14:creationId xmlns:p14="http://schemas.microsoft.com/office/powerpoint/2010/main" val="1287961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187716-42A7-4E08-8D2F-E93532ED4F50}" type="slidenum">
              <a:rPr lang="it-IT" altLang="fa-IR"/>
              <a:pPr/>
              <a:t>4</a:t>
            </a:fld>
            <a:endParaRPr lang="it-IT" altLang="fa-IR"/>
          </a:p>
        </p:txBody>
      </p:sp>
      <p:sp>
        <p:nvSpPr>
          <p:cNvPr id="392194" name="Rectangle 2"/>
          <p:cNvSpPr>
            <a:spLocks noGrp="1" noRot="1" noChangeAspect="1" noChangeArrowheads="1" noTextEdit="1"/>
          </p:cNvSpPr>
          <p:nvPr>
            <p:ph type="sldImg"/>
          </p:nvPr>
        </p:nvSpPr>
        <p:spPr>
          <a:ln/>
        </p:spPr>
      </p:sp>
      <p:sp>
        <p:nvSpPr>
          <p:cNvPr id="392195" name="Rectangle 3"/>
          <p:cNvSpPr>
            <a:spLocks noGrp="1" noChangeArrowheads="1"/>
          </p:cNvSpPr>
          <p:nvPr>
            <p:ph type="body" idx="1"/>
          </p:nvPr>
        </p:nvSpPr>
        <p:spPr/>
        <p:txBody>
          <a:bodyPr/>
          <a:lstStyle/>
          <a:p>
            <a:r>
              <a:rPr lang="it-IT" altLang="fa-IR" b="1" dirty="0"/>
              <a:t>The run-time scheduling problem</a:t>
            </a:r>
            <a:r>
              <a:rPr lang="it-IT" altLang="fa-IR" dirty="0"/>
              <a:t>: given a set of tasks with real-time requirements, find a schedule that meets all timing constraints.</a:t>
            </a:r>
          </a:p>
          <a:p>
            <a:r>
              <a:rPr lang="it-IT" altLang="fa-IR" b="1" dirty="0"/>
              <a:t>The schedulability problem</a:t>
            </a:r>
            <a:r>
              <a:rPr lang="it-IT" altLang="fa-IR" dirty="0"/>
              <a:t>: given a set of tasks and a scheduling algorithm, find in a reasonable amount of time if the produced schedule violates any deadline.</a:t>
            </a:r>
          </a:p>
        </p:txBody>
      </p:sp>
    </p:spTree>
    <p:extLst>
      <p:ext uri="{BB962C8B-B14F-4D97-AF65-F5344CB8AC3E}">
        <p14:creationId xmlns:p14="http://schemas.microsoft.com/office/powerpoint/2010/main" val="41648056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36A406-D491-4969-A745-CEB1243CF205}" type="slidenum">
              <a:rPr lang="it-IT" altLang="fa-IR"/>
              <a:pPr/>
              <a:t>5</a:t>
            </a:fld>
            <a:endParaRPr lang="it-IT" altLang="fa-IR"/>
          </a:p>
        </p:txBody>
      </p:sp>
      <p:sp>
        <p:nvSpPr>
          <p:cNvPr id="394242" name="Rectangle 2"/>
          <p:cNvSpPr>
            <a:spLocks noGrp="1" noRot="1" noChangeAspect="1" noChangeArrowheads="1" noTextEdit="1"/>
          </p:cNvSpPr>
          <p:nvPr>
            <p:ph type="sldImg"/>
          </p:nvPr>
        </p:nvSpPr>
        <p:spPr>
          <a:ln/>
        </p:spPr>
      </p:sp>
      <p:sp>
        <p:nvSpPr>
          <p:cNvPr id="394243" name="Rectangle 3"/>
          <p:cNvSpPr>
            <a:spLocks noGrp="1" noChangeArrowheads="1"/>
          </p:cNvSpPr>
          <p:nvPr>
            <p:ph type="body" idx="1"/>
          </p:nvPr>
        </p:nvSpPr>
        <p:spPr/>
        <p:txBody>
          <a:bodyPr/>
          <a:lstStyle/>
          <a:p>
            <a:r>
              <a:rPr lang="it-IT" altLang="fa-IR"/>
              <a:t>The independence assumtion can be later removed, considering blocking times and shared resource protocols.</a:t>
            </a:r>
          </a:p>
        </p:txBody>
      </p:sp>
    </p:spTree>
    <p:extLst>
      <p:ext uri="{BB962C8B-B14F-4D97-AF65-F5344CB8AC3E}">
        <p14:creationId xmlns:p14="http://schemas.microsoft.com/office/powerpoint/2010/main" val="162356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CDA04A-654E-476D-9E8B-962AB6105DE6}" type="slidenum">
              <a:rPr lang="it-IT" altLang="fa-IR"/>
              <a:pPr/>
              <a:t>10</a:t>
            </a:fld>
            <a:endParaRPr lang="it-IT" altLang="fa-IR"/>
          </a:p>
        </p:txBody>
      </p:sp>
      <p:sp>
        <p:nvSpPr>
          <p:cNvPr id="526338" name="Rectangle 2"/>
          <p:cNvSpPr>
            <a:spLocks noGrp="1" noRot="1" noChangeAspect="1" noChangeArrowheads="1" noTextEdit="1"/>
          </p:cNvSpPr>
          <p:nvPr>
            <p:ph type="sldImg"/>
          </p:nvPr>
        </p:nvSpPr>
        <p:spPr>
          <a:xfrm>
            <a:off x="1143000" y="685800"/>
            <a:ext cx="4570413" cy="3427413"/>
          </a:xfrm>
          <a:ln/>
        </p:spPr>
      </p:sp>
      <p:sp>
        <p:nvSpPr>
          <p:cNvPr id="526339" name="Rectangle 3"/>
          <p:cNvSpPr>
            <a:spLocks noGrp="1" noChangeArrowheads="1"/>
          </p:cNvSpPr>
          <p:nvPr>
            <p:ph type="body" idx="1"/>
          </p:nvPr>
        </p:nvSpPr>
        <p:spPr>
          <a:xfrm>
            <a:off x="914400" y="4343400"/>
            <a:ext cx="5027613" cy="4113213"/>
          </a:xfrm>
        </p:spPr>
        <p:txBody>
          <a:bodyPr/>
          <a:lstStyle/>
          <a:p>
            <a:pPr defTabSz="449263"/>
            <a:r>
              <a:rPr lang="it-IT" altLang="fa-IR" dirty="0"/>
              <a:t>From Queueing theory:  lower AVERAGE response time for global schedulers than for partitioned approaches.</a:t>
            </a:r>
          </a:p>
          <a:p>
            <a:pPr defTabSz="449263"/>
            <a:r>
              <a:rPr lang="it-IT" altLang="fa-IR" dirty="0"/>
              <a:t>When there is no precise information on the tasks, a global approach seems more efficient.</a:t>
            </a:r>
          </a:p>
          <a:p>
            <a:pPr defTabSz="449263"/>
            <a:r>
              <a:rPr lang="it-IT" altLang="fa-IR" dirty="0"/>
              <a:t>Other advantages:</a:t>
            </a:r>
          </a:p>
          <a:p>
            <a:pPr defTabSz="449263"/>
            <a:r>
              <a:rPr lang="it-IT" altLang="fa-IR" dirty="0"/>
              <a:t>- Number of preemptions </a:t>
            </a:r>
          </a:p>
          <a:p>
            <a:pPr defTabSz="449263"/>
            <a:r>
              <a:rPr lang="it-IT" altLang="fa-IR" dirty="0"/>
              <a:t>- Simple implementation </a:t>
            </a:r>
          </a:p>
          <a:p>
            <a:pPr defTabSz="449263"/>
            <a:r>
              <a:rPr lang="it-IT" altLang="fa-IR" dirty="0"/>
              <a:t>- Easy rescheduling </a:t>
            </a:r>
          </a:p>
          <a:p>
            <a:pPr defTabSz="449263"/>
            <a:r>
              <a:rPr lang="it-IT" altLang="fa-IR" dirty="0"/>
              <a:t>- Reclaiming</a:t>
            </a:r>
          </a:p>
          <a:p>
            <a:pPr defTabSz="449263"/>
            <a:r>
              <a:rPr lang="it-IT" altLang="fa-IR" dirty="0"/>
              <a:t>Disadvantages:</a:t>
            </a:r>
          </a:p>
          <a:p>
            <a:pPr defTabSz="449263"/>
            <a:r>
              <a:rPr lang="it-IT" altLang="fa-IR" dirty="0"/>
              <a:t>- Cache affinity</a:t>
            </a:r>
            <a:r>
              <a:rPr lang="en-US" altLang="fa-IR" dirty="0"/>
              <a:t>: HW mitigates migration cost</a:t>
            </a:r>
            <a:endParaRPr lang="it-IT" altLang="fa-IR" dirty="0"/>
          </a:p>
        </p:txBody>
      </p:sp>
    </p:spTree>
    <p:extLst>
      <p:ext uri="{BB962C8B-B14F-4D97-AF65-F5344CB8AC3E}">
        <p14:creationId xmlns:p14="http://schemas.microsoft.com/office/powerpoint/2010/main" val="1016845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4B272B-3A70-4390-8C42-DAEE41B09F55}" type="slidenum">
              <a:rPr lang="it-IT" altLang="fa-IR"/>
              <a:pPr/>
              <a:t>12</a:t>
            </a:fld>
            <a:endParaRPr lang="it-IT" altLang="fa-IR"/>
          </a:p>
        </p:txBody>
      </p:sp>
      <p:sp>
        <p:nvSpPr>
          <p:cNvPr id="556034" name="Rectangle 2"/>
          <p:cNvSpPr>
            <a:spLocks noGrp="1" noRot="1" noChangeAspect="1" noChangeArrowheads="1" noTextEdit="1"/>
          </p:cNvSpPr>
          <p:nvPr>
            <p:ph type="sldImg"/>
          </p:nvPr>
        </p:nvSpPr>
        <p:spPr>
          <a:ln/>
        </p:spPr>
      </p:sp>
      <p:sp>
        <p:nvSpPr>
          <p:cNvPr id="556035" name="Rectangle 3"/>
          <p:cNvSpPr>
            <a:spLocks noGrp="1" noChangeArrowheads="1"/>
          </p:cNvSpPr>
          <p:nvPr>
            <p:ph type="body" idx="1"/>
          </p:nvPr>
        </p:nvSpPr>
        <p:spPr/>
        <p:txBody>
          <a:bodyPr/>
          <a:lstStyle/>
          <a:p>
            <a:endParaRPr lang="en-US" altLang="fa-IR"/>
          </a:p>
        </p:txBody>
      </p:sp>
    </p:spTree>
    <p:extLst>
      <p:ext uri="{BB962C8B-B14F-4D97-AF65-F5344CB8AC3E}">
        <p14:creationId xmlns:p14="http://schemas.microsoft.com/office/powerpoint/2010/main" val="42319634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EC0479-60B4-4698-8678-81DEF636D4C8}" type="slidenum">
              <a:rPr lang="it-IT" altLang="fa-IR"/>
              <a:pPr/>
              <a:t>27</a:t>
            </a:fld>
            <a:endParaRPr lang="it-IT" altLang="fa-IR"/>
          </a:p>
        </p:txBody>
      </p:sp>
      <p:sp>
        <p:nvSpPr>
          <p:cNvPr id="518146" name="Rectangle 2"/>
          <p:cNvSpPr>
            <a:spLocks noGrp="1" noRot="1" noChangeAspect="1" noChangeArrowheads="1" noTextEdit="1"/>
          </p:cNvSpPr>
          <p:nvPr>
            <p:ph type="sldImg"/>
          </p:nvPr>
        </p:nvSpPr>
        <p:spPr>
          <a:ln/>
        </p:spPr>
      </p:sp>
      <p:sp>
        <p:nvSpPr>
          <p:cNvPr id="518147" name="Rectangle 3"/>
          <p:cNvSpPr>
            <a:spLocks noGrp="1" noChangeArrowheads="1"/>
          </p:cNvSpPr>
          <p:nvPr>
            <p:ph type="body" idx="1"/>
          </p:nvPr>
        </p:nvSpPr>
        <p:spPr/>
        <p:txBody>
          <a:bodyPr/>
          <a:lstStyle/>
          <a:p>
            <a:pPr defTabSz="449263"/>
            <a:r>
              <a:rPr lang="en-US" altLang="fa-IR"/>
              <a:t>There is a global queue in which ready  tasks ready are placed, according to a certain policy. When there is a free CPU the first task is removed from the queue and is scheduled. When a new task arrives with priority higher than one of the executing tasks, it preempts the executing task with lowest priority. If a task on a different CPU finishes its execution, the preempted task can “migrate” to the free CPU and continue its execution.</a:t>
            </a:r>
          </a:p>
          <a:p>
            <a:pPr defTabSz="449263"/>
            <a:endParaRPr lang="en-US" altLang="fa-IR"/>
          </a:p>
        </p:txBody>
      </p:sp>
    </p:spTree>
    <p:extLst>
      <p:ext uri="{BB962C8B-B14F-4D97-AF65-F5344CB8AC3E}">
        <p14:creationId xmlns:p14="http://schemas.microsoft.com/office/powerpoint/2010/main" val="3222498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BD21ED-D565-4373-A862-C7932A393C8F}" type="slidenum">
              <a:rPr lang="it-IT" altLang="fa-IR"/>
              <a:pPr/>
              <a:t>28</a:t>
            </a:fld>
            <a:endParaRPr lang="it-IT" altLang="fa-IR"/>
          </a:p>
        </p:txBody>
      </p:sp>
      <p:sp>
        <p:nvSpPr>
          <p:cNvPr id="520194" name="Rectangle 2"/>
          <p:cNvSpPr>
            <a:spLocks noGrp="1" noRot="1" noChangeAspect="1" noChangeArrowheads="1" noTextEdit="1"/>
          </p:cNvSpPr>
          <p:nvPr>
            <p:ph type="sldImg"/>
          </p:nvPr>
        </p:nvSpPr>
        <p:spPr>
          <a:ln/>
        </p:spPr>
      </p:sp>
      <p:sp>
        <p:nvSpPr>
          <p:cNvPr id="520195" name="Rectangle 3"/>
          <p:cNvSpPr>
            <a:spLocks noGrp="1" noChangeArrowheads="1"/>
          </p:cNvSpPr>
          <p:nvPr>
            <p:ph type="body" idx="1"/>
          </p:nvPr>
        </p:nvSpPr>
        <p:spPr/>
        <p:txBody>
          <a:bodyPr/>
          <a:lstStyle/>
          <a:p>
            <a:pPr defTabSz="449263"/>
            <a:endParaRPr lang="en-US" altLang="fa-IR"/>
          </a:p>
        </p:txBody>
      </p:sp>
    </p:spTree>
    <p:extLst>
      <p:ext uri="{BB962C8B-B14F-4D97-AF65-F5344CB8AC3E}">
        <p14:creationId xmlns:p14="http://schemas.microsoft.com/office/powerpoint/2010/main" val="18857068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3BD62D-076A-41DD-9E3E-7E1AAB4BD810}" type="slidenum">
              <a:rPr lang="it-IT" altLang="fa-IR"/>
              <a:pPr/>
              <a:t>29</a:t>
            </a:fld>
            <a:endParaRPr lang="it-IT" altLang="fa-IR"/>
          </a:p>
        </p:txBody>
      </p:sp>
      <p:sp>
        <p:nvSpPr>
          <p:cNvPr id="522242" name="Rectangle 2"/>
          <p:cNvSpPr>
            <a:spLocks noGrp="1" noRot="1" noChangeAspect="1" noChangeArrowheads="1" noTextEdit="1"/>
          </p:cNvSpPr>
          <p:nvPr>
            <p:ph type="sldImg"/>
          </p:nvPr>
        </p:nvSpPr>
        <p:spPr>
          <a:ln/>
        </p:spPr>
      </p:sp>
      <p:sp>
        <p:nvSpPr>
          <p:cNvPr id="522243" name="Rectangle 3"/>
          <p:cNvSpPr>
            <a:spLocks noGrp="1" noChangeArrowheads="1"/>
          </p:cNvSpPr>
          <p:nvPr>
            <p:ph type="body" idx="1"/>
          </p:nvPr>
        </p:nvSpPr>
        <p:spPr/>
        <p:txBody>
          <a:bodyPr/>
          <a:lstStyle/>
          <a:p>
            <a:pPr defTabSz="449263"/>
            <a:endParaRPr lang="en-US" altLang="fa-IR"/>
          </a:p>
        </p:txBody>
      </p:sp>
    </p:spTree>
    <p:extLst>
      <p:ext uri="{BB962C8B-B14F-4D97-AF65-F5344CB8AC3E}">
        <p14:creationId xmlns:p14="http://schemas.microsoft.com/office/powerpoint/2010/main" val="688517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1BF967-5A6B-4124-984D-9A4D15E4F66F}" type="slidenum">
              <a:rPr lang="it-IT" altLang="fa-IR"/>
              <a:pPr/>
              <a:t>30</a:t>
            </a:fld>
            <a:endParaRPr lang="it-IT" altLang="fa-IR"/>
          </a:p>
        </p:txBody>
      </p:sp>
      <p:sp>
        <p:nvSpPr>
          <p:cNvPr id="524290" name="Rectangle 2"/>
          <p:cNvSpPr>
            <a:spLocks noGrp="1" noRot="1" noChangeAspect="1" noChangeArrowheads="1" noTextEdit="1"/>
          </p:cNvSpPr>
          <p:nvPr>
            <p:ph type="sldImg"/>
          </p:nvPr>
        </p:nvSpPr>
        <p:spPr>
          <a:ln/>
        </p:spPr>
      </p:sp>
      <p:sp>
        <p:nvSpPr>
          <p:cNvPr id="524291" name="Rectangle 3"/>
          <p:cNvSpPr>
            <a:spLocks noGrp="1" noChangeArrowheads="1"/>
          </p:cNvSpPr>
          <p:nvPr>
            <p:ph type="body" idx="1"/>
          </p:nvPr>
        </p:nvSpPr>
        <p:spPr/>
        <p:txBody>
          <a:bodyPr/>
          <a:lstStyle/>
          <a:p>
            <a:pPr defTabSz="449263"/>
            <a:endParaRPr lang="en-US" altLang="fa-IR"/>
          </a:p>
        </p:txBody>
      </p:sp>
    </p:spTree>
    <p:extLst>
      <p:ext uri="{BB962C8B-B14F-4D97-AF65-F5344CB8AC3E}">
        <p14:creationId xmlns:p14="http://schemas.microsoft.com/office/powerpoint/2010/main" val="4159533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38BDB49-CF2F-40D4-A603-4B4B6ED65097}" type="datetime8">
              <a:rPr lang="fa-IR" smtClean="0"/>
              <a:t>16 دسامبر 16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90163BA-6A8D-45F2-A878-54EB0F1EDA30}" type="slidenum">
              <a:rPr lang="fa-IR" smtClean="0"/>
              <a:t>‹#›</a:t>
            </a:fld>
            <a:endParaRPr lang="fa-IR" dirty="0"/>
          </a:p>
        </p:txBody>
      </p:sp>
    </p:spTree>
    <p:extLst>
      <p:ext uri="{BB962C8B-B14F-4D97-AF65-F5344CB8AC3E}">
        <p14:creationId xmlns:p14="http://schemas.microsoft.com/office/powerpoint/2010/main" val="97505117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52F6CB-E798-4F64-9887-EFF07E71EE91}" type="datetime8">
              <a:rPr lang="fa-IR" smtClean="0"/>
              <a:t>16 دسامبر 16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90163BA-6A8D-45F2-A878-54EB0F1EDA30}" type="slidenum">
              <a:rPr lang="fa-IR" smtClean="0"/>
              <a:t>‹#›</a:t>
            </a:fld>
            <a:endParaRPr lang="fa-IR"/>
          </a:p>
        </p:txBody>
      </p:sp>
    </p:spTree>
    <p:extLst>
      <p:ext uri="{BB962C8B-B14F-4D97-AF65-F5344CB8AC3E}">
        <p14:creationId xmlns:p14="http://schemas.microsoft.com/office/powerpoint/2010/main" val="2993000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2D8449-5ADC-4D71-9FC6-2723D9CBCDB0}" type="datetime8">
              <a:rPr lang="fa-IR" smtClean="0"/>
              <a:t>16 دسامبر 16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90163BA-6A8D-45F2-A878-54EB0F1EDA30}" type="slidenum">
              <a:rPr lang="fa-IR" smtClean="0"/>
              <a:t>‹#›</a:t>
            </a:fld>
            <a:endParaRPr lang="fa-IR"/>
          </a:p>
        </p:txBody>
      </p:sp>
    </p:spTree>
    <p:extLst>
      <p:ext uri="{BB962C8B-B14F-4D97-AF65-F5344CB8AC3E}">
        <p14:creationId xmlns:p14="http://schemas.microsoft.com/office/powerpoint/2010/main" val="3557524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438275" y="198438"/>
            <a:ext cx="7237413" cy="1143000"/>
          </a:xfrm>
        </p:spPr>
        <p:txBody>
          <a:bodyPr/>
          <a:lstStyle/>
          <a:p>
            <a:r>
              <a:rPr lang="en-US" smtClean="0"/>
              <a:t>Click to edit Master title style</a:t>
            </a:r>
            <a:endParaRPr lang="fa-IR"/>
          </a:p>
        </p:txBody>
      </p:sp>
      <p:sp>
        <p:nvSpPr>
          <p:cNvPr id="3" name="Online Image Placeholder 2"/>
          <p:cNvSpPr>
            <a:spLocks noGrp="1"/>
          </p:cNvSpPr>
          <p:nvPr>
            <p:ph type="clipArt" sz="half" idx="1"/>
          </p:nvPr>
        </p:nvSpPr>
        <p:spPr>
          <a:xfrm>
            <a:off x="827088" y="1557338"/>
            <a:ext cx="3810000" cy="4535487"/>
          </a:xfrm>
        </p:spPr>
        <p:txBody>
          <a:bodyPr/>
          <a:lstStyle/>
          <a:p>
            <a:endParaRPr lang="fa-IR"/>
          </a:p>
        </p:txBody>
      </p:sp>
      <p:sp>
        <p:nvSpPr>
          <p:cNvPr id="4" name="Text Placeholder 3"/>
          <p:cNvSpPr>
            <a:spLocks noGrp="1"/>
          </p:cNvSpPr>
          <p:nvPr>
            <p:ph type="body" sz="half" idx="2"/>
          </p:nvPr>
        </p:nvSpPr>
        <p:spPr>
          <a:xfrm>
            <a:off x="4789488" y="1557338"/>
            <a:ext cx="3810000" cy="45354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Tree>
    <p:extLst>
      <p:ext uri="{BB962C8B-B14F-4D97-AF65-F5344CB8AC3E}">
        <p14:creationId xmlns:p14="http://schemas.microsoft.com/office/powerpoint/2010/main" val="99536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b="1">
                <a:solidFill>
                  <a:srgbClr val="FF6600"/>
                </a:solidFill>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lgn="l" rtl="0">
              <a:defRPr/>
            </a:lvl1pPr>
            <a:lvl2pPr algn="l" rtl="0">
              <a:defRPr/>
            </a:lvl2pPr>
            <a:lvl3pPr algn="l" rtl="0">
              <a:defRPr/>
            </a:lvl3pPr>
            <a:lvl4pPr algn="l" rtl="0">
              <a:defRPr/>
            </a:lvl4pPr>
            <a:lvl5pPr algn="l" rtl="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F19018BF-DFCA-4D95-B146-2B21EBC0A1B0}" type="datetime8">
              <a:rPr lang="fa-IR" smtClean="0"/>
              <a:t>16 دسامبر 16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lvl1pPr algn="r" rtl="0">
              <a:defRPr sz="2000">
                <a:solidFill>
                  <a:schemeClr val="tx2"/>
                </a:solidFill>
                <a:cs typeface="+mj-cs"/>
              </a:defRPr>
            </a:lvl1pPr>
          </a:lstStyle>
          <a:p>
            <a:fld id="{039AD0C9-8D05-4702-B206-9AC754CA8454}" type="slidenum">
              <a:rPr lang="en-US" smtClean="0"/>
              <a:pPr/>
              <a:t>‹#›</a:t>
            </a:fld>
            <a:endParaRPr lang="fa-IR" dirty="0"/>
          </a:p>
        </p:txBody>
      </p:sp>
    </p:spTree>
    <p:extLst>
      <p:ext uri="{BB962C8B-B14F-4D97-AF65-F5344CB8AC3E}">
        <p14:creationId xmlns:p14="http://schemas.microsoft.com/office/powerpoint/2010/main" val="291824620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080F594-9DA2-47E9-9E4D-FA179D7BFF22}" type="datetime8">
              <a:rPr lang="fa-IR" smtClean="0"/>
              <a:t>16 دسامبر 16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90163BA-6A8D-45F2-A878-54EB0F1EDA30}" type="slidenum">
              <a:rPr lang="fa-IR" smtClean="0"/>
              <a:t>‹#›</a:t>
            </a:fld>
            <a:endParaRPr lang="fa-IR"/>
          </a:p>
        </p:txBody>
      </p:sp>
    </p:spTree>
    <p:extLst>
      <p:ext uri="{BB962C8B-B14F-4D97-AF65-F5344CB8AC3E}">
        <p14:creationId xmlns:p14="http://schemas.microsoft.com/office/powerpoint/2010/main" val="25527140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EE8078-6A6F-4179-A840-1233D1FB0D61}" type="datetime8">
              <a:rPr lang="fa-IR" smtClean="0"/>
              <a:t>16 دسامبر 16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90163BA-6A8D-45F2-A878-54EB0F1EDA30}" type="slidenum">
              <a:rPr lang="fa-IR" smtClean="0"/>
              <a:t>‹#›</a:t>
            </a:fld>
            <a:endParaRPr lang="fa-IR"/>
          </a:p>
        </p:txBody>
      </p:sp>
    </p:spTree>
    <p:extLst>
      <p:ext uri="{BB962C8B-B14F-4D97-AF65-F5344CB8AC3E}">
        <p14:creationId xmlns:p14="http://schemas.microsoft.com/office/powerpoint/2010/main" val="117877024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125A49-F356-4690-9F72-AB89ED44C1CB}" type="datetime8">
              <a:rPr lang="fa-IR" smtClean="0"/>
              <a:t>16 دسامبر 16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D90163BA-6A8D-45F2-A878-54EB0F1EDA30}" type="slidenum">
              <a:rPr lang="fa-IR" smtClean="0"/>
              <a:t>‹#›</a:t>
            </a:fld>
            <a:endParaRPr lang="fa-IR"/>
          </a:p>
        </p:txBody>
      </p:sp>
    </p:spTree>
    <p:extLst>
      <p:ext uri="{BB962C8B-B14F-4D97-AF65-F5344CB8AC3E}">
        <p14:creationId xmlns:p14="http://schemas.microsoft.com/office/powerpoint/2010/main" val="1099937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DA1D697-63CE-4C53-9ECB-3355760B8603}" type="datetime8">
              <a:rPr lang="fa-IR" smtClean="0"/>
              <a:t>16 دسامبر 16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D90163BA-6A8D-45F2-A878-54EB0F1EDA30}" type="slidenum">
              <a:rPr lang="fa-IR" smtClean="0"/>
              <a:t>‹#›</a:t>
            </a:fld>
            <a:endParaRPr lang="fa-IR"/>
          </a:p>
        </p:txBody>
      </p:sp>
    </p:spTree>
    <p:extLst>
      <p:ext uri="{BB962C8B-B14F-4D97-AF65-F5344CB8AC3E}">
        <p14:creationId xmlns:p14="http://schemas.microsoft.com/office/powerpoint/2010/main" val="2920485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45F34E-3F76-4791-B535-D394482405F0}" type="datetime8">
              <a:rPr lang="fa-IR" smtClean="0"/>
              <a:t>16 دسامبر 16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D90163BA-6A8D-45F2-A878-54EB0F1EDA30}" type="slidenum">
              <a:rPr lang="fa-IR" smtClean="0"/>
              <a:t>‹#›</a:t>
            </a:fld>
            <a:endParaRPr lang="fa-IR"/>
          </a:p>
        </p:txBody>
      </p:sp>
    </p:spTree>
    <p:extLst>
      <p:ext uri="{BB962C8B-B14F-4D97-AF65-F5344CB8AC3E}">
        <p14:creationId xmlns:p14="http://schemas.microsoft.com/office/powerpoint/2010/main" val="1622235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9F15320-BA16-4EC8-B7E9-FA3199F228C8}" type="datetime8">
              <a:rPr lang="fa-IR" smtClean="0"/>
              <a:t>16 دسامبر 16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90163BA-6A8D-45F2-A878-54EB0F1EDA30}" type="slidenum">
              <a:rPr lang="fa-IR" smtClean="0"/>
              <a:t>‹#›</a:t>
            </a:fld>
            <a:endParaRPr lang="fa-IR"/>
          </a:p>
        </p:txBody>
      </p:sp>
    </p:spTree>
    <p:extLst>
      <p:ext uri="{BB962C8B-B14F-4D97-AF65-F5344CB8AC3E}">
        <p14:creationId xmlns:p14="http://schemas.microsoft.com/office/powerpoint/2010/main" val="808424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19977F8-FDFF-4D53-A1EC-044BECF00F16}" type="datetime8">
              <a:rPr lang="fa-IR" smtClean="0"/>
              <a:t>16 دسامبر 16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90163BA-6A8D-45F2-A878-54EB0F1EDA30}" type="slidenum">
              <a:rPr lang="fa-IR" smtClean="0"/>
              <a:t>‹#›</a:t>
            </a:fld>
            <a:endParaRPr lang="fa-IR"/>
          </a:p>
        </p:txBody>
      </p:sp>
    </p:spTree>
    <p:extLst>
      <p:ext uri="{BB962C8B-B14F-4D97-AF65-F5344CB8AC3E}">
        <p14:creationId xmlns:p14="http://schemas.microsoft.com/office/powerpoint/2010/main" val="600506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3CE085-15EC-42BA-8096-495AC9AD9C65}" type="datetime8">
              <a:rPr lang="fa-IR" smtClean="0"/>
              <a:t>16 دسامبر 16</a:t>
            </a:fld>
            <a:endParaRPr lang="fa-I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756DE479-E451-4E69-B179-E60073C1DCC1}" type="slidenum">
              <a:rPr lang="en-US" smtClean="0"/>
              <a:pPr/>
              <a:t>‹#›</a:t>
            </a:fld>
            <a:endParaRPr lang="fa-IR" dirty="0"/>
          </a:p>
        </p:txBody>
      </p:sp>
    </p:spTree>
    <p:extLst>
      <p:ext uri="{BB962C8B-B14F-4D97-AF65-F5344CB8AC3E}">
        <p14:creationId xmlns:p14="http://schemas.microsoft.com/office/powerpoint/2010/main" val="36273660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ftr="0" dt="0"/>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4873" y="1122363"/>
            <a:ext cx="8033327" cy="2387600"/>
          </a:xfrm>
        </p:spPr>
        <p:txBody>
          <a:bodyPr/>
          <a:lstStyle/>
          <a:p>
            <a:r>
              <a:rPr lang="en-US" altLang="en-US" dirty="0"/>
              <a:t>Introduction to Real-Time Systems</a:t>
            </a:r>
            <a:endParaRPr lang="fa-IR" dirty="0"/>
          </a:p>
        </p:txBody>
      </p:sp>
      <p:sp>
        <p:nvSpPr>
          <p:cNvPr id="3" name="Subtitle 2"/>
          <p:cNvSpPr>
            <a:spLocks noGrp="1"/>
          </p:cNvSpPr>
          <p:nvPr>
            <p:ph type="subTitle" idx="1"/>
          </p:nvPr>
        </p:nvSpPr>
        <p:spPr>
          <a:xfrm>
            <a:off x="1097280" y="4074761"/>
            <a:ext cx="6858000" cy="1241822"/>
          </a:xfrm>
        </p:spPr>
        <p:txBody>
          <a:bodyPr>
            <a:normAutofit fontScale="70000" lnSpcReduction="20000"/>
          </a:bodyPr>
          <a:lstStyle/>
          <a:p>
            <a:r>
              <a:rPr lang="en-US" altLang="en-US" sz="3000" dirty="0"/>
              <a:t>Lecture </a:t>
            </a:r>
            <a:r>
              <a:rPr lang="en-US" altLang="en-US" sz="3000" dirty="0" smtClean="0"/>
              <a:t>6</a:t>
            </a:r>
            <a:endParaRPr lang="en-US" altLang="en-US" sz="3000" dirty="0"/>
          </a:p>
          <a:p>
            <a:r>
              <a:rPr lang="en-US" altLang="en-US" dirty="0" smtClean="0"/>
              <a:t>By</a:t>
            </a:r>
            <a:r>
              <a:rPr lang="en-US" altLang="en-US" dirty="0"/>
              <a:t>:</a:t>
            </a:r>
          </a:p>
          <a:p>
            <a:r>
              <a:rPr lang="en-US" altLang="en-US" dirty="0"/>
              <a:t>Mohammad </a:t>
            </a:r>
            <a:r>
              <a:rPr lang="en-US" altLang="en-US" dirty="0" err="1" smtClean="0"/>
              <a:t>hajibegloo</a:t>
            </a:r>
            <a:endParaRPr lang="en-US" altLang="en-US" dirty="0"/>
          </a:p>
          <a:p>
            <a:r>
              <a:rPr lang="en-US" altLang="en-US" dirty="0"/>
              <a:t>hajibegloo@gmail.com</a:t>
            </a:r>
          </a:p>
          <a:p>
            <a:endParaRPr lang="fa-IR" dirty="0"/>
          </a:p>
        </p:txBody>
      </p:sp>
      <p:sp>
        <p:nvSpPr>
          <p:cNvPr id="4" name="Slide Number Placeholder 3"/>
          <p:cNvSpPr>
            <a:spLocks noGrp="1"/>
          </p:cNvSpPr>
          <p:nvPr>
            <p:ph type="sldNum" sz="quarter" idx="12"/>
          </p:nvPr>
        </p:nvSpPr>
        <p:spPr/>
        <p:txBody>
          <a:bodyPr/>
          <a:lstStyle/>
          <a:p>
            <a:fld id="{D90163BA-6A8D-45F2-A878-54EB0F1EDA30}" type="slidenum">
              <a:rPr lang="fa-IR" smtClean="0"/>
              <a:t>1</a:t>
            </a:fld>
            <a:endParaRPr lang="fa-IR"/>
          </a:p>
        </p:txBody>
      </p:sp>
    </p:spTree>
    <p:extLst>
      <p:ext uri="{BB962C8B-B14F-4D97-AF65-F5344CB8AC3E}">
        <p14:creationId xmlns:p14="http://schemas.microsoft.com/office/powerpoint/2010/main" val="17473201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4" name="Rectangle 2"/>
          <p:cNvSpPr>
            <a:spLocks noGrp="1" noChangeArrowheads="1"/>
          </p:cNvSpPr>
          <p:nvPr>
            <p:ph type="body" idx="1"/>
          </p:nvPr>
        </p:nvSpPr>
        <p:spPr>
          <a:xfrm>
            <a:off x="457199" y="1665288"/>
            <a:ext cx="8291513" cy="1003076"/>
          </a:xfrm>
        </p:spPr>
        <p:txBody>
          <a:bodyPr/>
          <a:lstStyle/>
          <a:p>
            <a:r>
              <a:rPr lang="it-IT" altLang="fa-IR" dirty="0"/>
              <a:t>Single system-wide queue instead of multiple per-processor queues:</a:t>
            </a:r>
          </a:p>
          <a:p>
            <a:endParaRPr lang="it-IT" altLang="fa-IR" dirty="0"/>
          </a:p>
          <a:p>
            <a:endParaRPr lang="it-IT" altLang="fa-IR" dirty="0"/>
          </a:p>
          <a:p>
            <a:endParaRPr lang="it-IT" altLang="fa-IR" dirty="0"/>
          </a:p>
          <a:p>
            <a:pPr>
              <a:buFont typeface="Wingdings" panose="05000000000000000000" pitchFamily="2" charset="2"/>
              <a:buNone/>
            </a:pPr>
            <a:endParaRPr lang="it-IT" altLang="fa-IR" dirty="0"/>
          </a:p>
        </p:txBody>
      </p:sp>
      <p:sp>
        <p:nvSpPr>
          <p:cNvPr id="525340" name="Rectangle 28"/>
          <p:cNvSpPr>
            <a:spLocks noGrp="1" noChangeArrowheads="1"/>
          </p:cNvSpPr>
          <p:nvPr>
            <p:ph type="title"/>
          </p:nvPr>
        </p:nvSpPr>
        <p:spPr/>
        <p:txBody>
          <a:bodyPr/>
          <a:lstStyle/>
          <a:p>
            <a:r>
              <a:rPr lang="it-IT" altLang="fa-IR" dirty="0"/>
              <a:t>Global vs partitioned scheduling</a:t>
            </a:r>
          </a:p>
        </p:txBody>
      </p:sp>
      <p:grpSp>
        <p:nvGrpSpPr>
          <p:cNvPr id="3" name="Group 2"/>
          <p:cNvGrpSpPr/>
          <p:nvPr/>
        </p:nvGrpSpPr>
        <p:grpSpPr>
          <a:xfrm>
            <a:off x="611188" y="3068638"/>
            <a:ext cx="3600450" cy="2665412"/>
            <a:chOff x="611188" y="3068638"/>
            <a:chExt cx="3600450" cy="2665412"/>
          </a:xfrm>
        </p:grpSpPr>
        <p:grpSp>
          <p:nvGrpSpPr>
            <p:cNvPr id="69" name="Group 3"/>
            <p:cNvGrpSpPr>
              <a:grpSpLocks/>
            </p:cNvGrpSpPr>
            <p:nvPr/>
          </p:nvGrpSpPr>
          <p:grpSpPr bwMode="auto">
            <a:xfrm>
              <a:off x="611188" y="3790950"/>
              <a:ext cx="3600450" cy="1943100"/>
              <a:chOff x="1701" y="845"/>
              <a:chExt cx="3554" cy="1859"/>
            </a:xfrm>
          </p:grpSpPr>
          <p:sp>
            <p:nvSpPr>
              <p:cNvPr id="70" name="Rectangle 4"/>
              <p:cNvSpPr>
                <a:spLocks noChangeArrowheads="1"/>
              </p:cNvSpPr>
              <p:nvPr/>
            </p:nvSpPr>
            <p:spPr bwMode="auto">
              <a:xfrm>
                <a:off x="5023" y="928"/>
                <a:ext cx="232" cy="247"/>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buClr>
                    <a:srgbClr val="3333CC"/>
                  </a:buClr>
                  <a:buSzPct val="60000"/>
                  <a:buFont typeface="Wingdings" panose="05000000000000000000" pitchFamily="2" charset="2"/>
                  <a:buNone/>
                </a:pPr>
                <a:endParaRPr lang="en-US" altLang="fa-IR" sz="2400" smtClean="0">
                  <a:solidFill>
                    <a:srgbClr val="000000"/>
                  </a:solidFill>
                  <a:latin typeface="Symbol" panose="05050102010706020507" pitchFamily="18" charset="2"/>
                  <a:cs typeface="Times New Roman" panose="02020603050405020304" pitchFamily="18" charset="0"/>
                </a:endParaRPr>
              </a:p>
            </p:txBody>
          </p:sp>
          <p:sp>
            <p:nvSpPr>
              <p:cNvPr id="71" name="Oval 5"/>
              <p:cNvSpPr>
                <a:spLocks noChangeArrowheads="1"/>
              </p:cNvSpPr>
              <p:nvPr/>
            </p:nvSpPr>
            <p:spPr bwMode="auto">
              <a:xfrm>
                <a:off x="4560" y="845"/>
                <a:ext cx="425" cy="454"/>
              </a:xfrm>
              <a:prstGeom prst="ellipse">
                <a:avLst/>
              </a:prstGeom>
              <a:solidFill>
                <a:srgbClr val="FFFF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it-IT" altLang="fa-IR" sz="1200" smtClean="0">
                    <a:solidFill>
                      <a:srgbClr val="000000"/>
                    </a:solidFill>
                    <a:latin typeface="Tahoma" panose="020B0604030504040204" pitchFamily="34" charset="0"/>
                    <a:cs typeface="Times New Roman" panose="02020603050405020304" pitchFamily="18" charset="0"/>
                  </a:rPr>
                  <a:t>CPU1</a:t>
                </a:r>
              </a:p>
            </p:txBody>
          </p:sp>
          <p:sp>
            <p:nvSpPr>
              <p:cNvPr id="72" name="Oval 6"/>
              <p:cNvSpPr>
                <a:spLocks noChangeArrowheads="1"/>
              </p:cNvSpPr>
              <p:nvPr/>
            </p:nvSpPr>
            <p:spPr bwMode="auto">
              <a:xfrm>
                <a:off x="4560" y="1547"/>
                <a:ext cx="425" cy="455"/>
              </a:xfrm>
              <a:prstGeom prst="ellipse">
                <a:avLst/>
              </a:prstGeom>
              <a:solidFill>
                <a:srgbClr val="FFFF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it-IT" altLang="fa-IR" sz="1200" smtClean="0">
                    <a:solidFill>
                      <a:srgbClr val="000000"/>
                    </a:solidFill>
                    <a:latin typeface="Tahoma" panose="020B0604030504040204" pitchFamily="34" charset="0"/>
                    <a:cs typeface="Times New Roman" panose="02020603050405020304" pitchFamily="18" charset="0"/>
                  </a:rPr>
                  <a:t>CPU2</a:t>
                </a:r>
              </a:p>
            </p:txBody>
          </p:sp>
          <p:sp>
            <p:nvSpPr>
              <p:cNvPr id="73" name="Oval 7"/>
              <p:cNvSpPr>
                <a:spLocks noChangeArrowheads="1"/>
              </p:cNvSpPr>
              <p:nvPr/>
            </p:nvSpPr>
            <p:spPr bwMode="auto">
              <a:xfrm>
                <a:off x="4560" y="2250"/>
                <a:ext cx="425" cy="454"/>
              </a:xfrm>
              <a:prstGeom prst="ellipse">
                <a:avLst/>
              </a:prstGeom>
              <a:solidFill>
                <a:srgbClr val="FFFF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it-IT" altLang="fa-IR" sz="1200" smtClean="0">
                    <a:solidFill>
                      <a:srgbClr val="000000"/>
                    </a:solidFill>
                    <a:latin typeface="Tahoma" panose="020B0604030504040204" pitchFamily="34" charset="0"/>
                    <a:cs typeface="Times New Roman" panose="02020603050405020304" pitchFamily="18" charset="0"/>
                  </a:rPr>
                  <a:t>CPU</a:t>
                </a:r>
                <a:r>
                  <a:rPr lang="en-US" altLang="fa-IR" sz="1200" smtClean="0">
                    <a:solidFill>
                      <a:srgbClr val="000000"/>
                    </a:solidFill>
                    <a:latin typeface="Tahoma" panose="020B0604030504040204" pitchFamily="34" charset="0"/>
                    <a:cs typeface="Times New Roman" panose="02020603050405020304" pitchFamily="18" charset="0"/>
                  </a:rPr>
                  <a:t>3</a:t>
                </a:r>
                <a:endParaRPr lang="it-IT" altLang="fa-IR" sz="1200" smtClean="0">
                  <a:solidFill>
                    <a:srgbClr val="000000"/>
                  </a:solidFill>
                  <a:latin typeface="Tahoma" panose="020B0604030504040204" pitchFamily="34" charset="0"/>
                  <a:cs typeface="Times New Roman" panose="02020603050405020304" pitchFamily="18" charset="0"/>
                </a:endParaRPr>
              </a:p>
            </p:txBody>
          </p:sp>
          <p:sp>
            <p:nvSpPr>
              <p:cNvPr id="74" name="Rectangle 8"/>
              <p:cNvSpPr>
                <a:spLocks noChangeArrowheads="1"/>
              </p:cNvSpPr>
              <p:nvPr/>
            </p:nvSpPr>
            <p:spPr bwMode="auto">
              <a:xfrm>
                <a:off x="5023" y="928"/>
                <a:ext cx="232" cy="247"/>
              </a:xfrm>
              <a:prstGeom prst="rect">
                <a:avLst/>
              </a:prstGeom>
              <a:solidFill>
                <a:srgbClr val="FFCF0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buClr>
                    <a:srgbClr val="3333CC"/>
                  </a:buClr>
                  <a:buSzPct val="60000"/>
                  <a:buFont typeface="Wingdings" panose="05000000000000000000" pitchFamily="2" charset="2"/>
                  <a:buNone/>
                </a:pPr>
                <a:r>
                  <a:rPr lang="en-US" altLang="fa-IR" smtClean="0">
                    <a:solidFill>
                      <a:srgbClr val="000000"/>
                    </a:solidFill>
                    <a:latin typeface="Symbol" panose="05050102010706020507" pitchFamily="18" charset="2"/>
                    <a:cs typeface="Times New Roman" panose="02020603050405020304" pitchFamily="18" charset="0"/>
                  </a:rPr>
                  <a:t>t</a:t>
                </a:r>
                <a:r>
                  <a:rPr lang="en-US" altLang="fa-IR" baseline="-25000" smtClean="0">
                    <a:solidFill>
                      <a:srgbClr val="000000"/>
                    </a:solidFill>
                    <a:latin typeface="Symbol" panose="05050102010706020507" pitchFamily="18" charset="2"/>
                    <a:cs typeface="Times New Roman" panose="02020603050405020304" pitchFamily="18" charset="0"/>
                  </a:rPr>
                  <a:t>1</a:t>
                </a:r>
                <a:endParaRPr lang="it-IT" altLang="fa-IR" smtClean="0">
                  <a:solidFill>
                    <a:srgbClr val="000000"/>
                  </a:solidFill>
                  <a:latin typeface="Symbol" panose="05050102010706020507" pitchFamily="18" charset="2"/>
                  <a:cs typeface="Times New Roman" panose="02020603050405020304" pitchFamily="18" charset="0"/>
                </a:endParaRPr>
              </a:p>
            </p:txBody>
          </p:sp>
          <p:sp>
            <p:nvSpPr>
              <p:cNvPr id="75" name="Rectangle 9"/>
              <p:cNvSpPr>
                <a:spLocks noChangeArrowheads="1"/>
              </p:cNvSpPr>
              <p:nvPr/>
            </p:nvSpPr>
            <p:spPr bwMode="auto">
              <a:xfrm>
                <a:off x="5023" y="2332"/>
                <a:ext cx="232" cy="248"/>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buClr>
                    <a:srgbClr val="3333CC"/>
                  </a:buClr>
                  <a:buSzPct val="60000"/>
                  <a:buFont typeface="Wingdings" panose="05000000000000000000" pitchFamily="2" charset="2"/>
                  <a:buNone/>
                </a:pPr>
                <a:endParaRPr lang="en-US" altLang="fa-IR" sz="2400" smtClean="0">
                  <a:solidFill>
                    <a:srgbClr val="000000"/>
                  </a:solidFill>
                  <a:latin typeface="Symbol" panose="05050102010706020507" pitchFamily="18" charset="2"/>
                  <a:cs typeface="Times New Roman" panose="02020603050405020304" pitchFamily="18" charset="0"/>
                </a:endParaRPr>
              </a:p>
            </p:txBody>
          </p:sp>
          <p:sp>
            <p:nvSpPr>
              <p:cNvPr id="76" name="Rectangle 10"/>
              <p:cNvSpPr>
                <a:spLocks noChangeArrowheads="1"/>
              </p:cNvSpPr>
              <p:nvPr/>
            </p:nvSpPr>
            <p:spPr bwMode="auto">
              <a:xfrm>
                <a:off x="5023" y="1630"/>
                <a:ext cx="232" cy="248"/>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buClr>
                    <a:srgbClr val="3333CC"/>
                  </a:buClr>
                  <a:buSzPct val="60000"/>
                  <a:buFont typeface="Wingdings" panose="05000000000000000000" pitchFamily="2" charset="2"/>
                  <a:buNone/>
                </a:pPr>
                <a:endParaRPr lang="en-US" altLang="fa-IR" sz="2400" smtClean="0">
                  <a:solidFill>
                    <a:srgbClr val="000000"/>
                  </a:solidFill>
                  <a:latin typeface="Symbol" panose="05050102010706020507" pitchFamily="18" charset="2"/>
                  <a:cs typeface="Times New Roman" panose="02020603050405020304" pitchFamily="18" charset="0"/>
                </a:endParaRPr>
              </a:p>
            </p:txBody>
          </p:sp>
          <p:sp>
            <p:nvSpPr>
              <p:cNvPr id="77" name="Rectangle 11"/>
              <p:cNvSpPr>
                <a:spLocks noChangeArrowheads="1"/>
              </p:cNvSpPr>
              <p:nvPr/>
            </p:nvSpPr>
            <p:spPr bwMode="auto">
              <a:xfrm>
                <a:off x="5023" y="1630"/>
                <a:ext cx="232" cy="248"/>
              </a:xfrm>
              <a:prstGeom prst="rect">
                <a:avLst/>
              </a:prstGeom>
              <a:solidFill>
                <a:srgbClr val="FF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buClr>
                    <a:srgbClr val="3333CC"/>
                  </a:buClr>
                  <a:buSzPct val="60000"/>
                  <a:buFont typeface="Wingdings" panose="05000000000000000000" pitchFamily="2" charset="2"/>
                  <a:buNone/>
                </a:pPr>
                <a:r>
                  <a:rPr lang="en-US" altLang="fa-IR" smtClean="0">
                    <a:solidFill>
                      <a:srgbClr val="000000"/>
                    </a:solidFill>
                    <a:latin typeface="Symbol" panose="05050102010706020507" pitchFamily="18" charset="2"/>
                    <a:cs typeface="Times New Roman" panose="02020603050405020304" pitchFamily="18" charset="0"/>
                  </a:rPr>
                  <a:t>t</a:t>
                </a:r>
                <a:r>
                  <a:rPr lang="en-US" altLang="fa-IR" baseline="-25000" smtClean="0">
                    <a:solidFill>
                      <a:srgbClr val="000000"/>
                    </a:solidFill>
                    <a:latin typeface="Symbol" panose="05050102010706020507" pitchFamily="18" charset="2"/>
                    <a:cs typeface="Times New Roman" panose="02020603050405020304" pitchFamily="18" charset="0"/>
                  </a:rPr>
                  <a:t>2</a:t>
                </a:r>
                <a:endParaRPr lang="it-IT" altLang="fa-IR" smtClean="0">
                  <a:solidFill>
                    <a:srgbClr val="000000"/>
                  </a:solidFill>
                  <a:latin typeface="Symbol" panose="05050102010706020507" pitchFamily="18" charset="2"/>
                  <a:cs typeface="Times New Roman" panose="02020603050405020304" pitchFamily="18" charset="0"/>
                </a:endParaRPr>
              </a:p>
            </p:txBody>
          </p:sp>
          <p:sp>
            <p:nvSpPr>
              <p:cNvPr id="78" name="Rectangle 12"/>
              <p:cNvSpPr>
                <a:spLocks noChangeArrowheads="1"/>
              </p:cNvSpPr>
              <p:nvPr/>
            </p:nvSpPr>
            <p:spPr bwMode="auto">
              <a:xfrm>
                <a:off x="5023" y="2332"/>
                <a:ext cx="232" cy="248"/>
              </a:xfrm>
              <a:prstGeom prst="rect">
                <a:avLst/>
              </a:prstGeom>
              <a:solidFill>
                <a:srgbClr val="008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buClr>
                    <a:srgbClr val="3333CC"/>
                  </a:buClr>
                  <a:buSzPct val="60000"/>
                  <a:buFont typeface="Wingdings" panose="05000000000000000000" pitchFamily="2" charset="2"/>
                  <a:buNone/>
                </a:pPr>
                <a:r>
                  <a:rPr lang="en-US" altLang="fa-IR" smtClean="0">
                    <a:solidFill>
                      <a:srgbClr val="000000"/>
                    </a:solidFill>
                    <a:latin typeface="Symbol" panose="05050102010706020507" pitchFamily="18" charset="2"/>
                    <a:cs typeface="Times New Roman" panose="02020603050405020304" pitchFamily="18" charset="0"/>
                  </a:rPr>
                  <a:t>t</a:t>
                </a:r>
                <a:r>
                  <a:rPr lang="en-US" altLang="fa-IR" baseline="-25000" smtClean="0">
                    <a:solidFill>
                      <a:srgbClr val="000000"/>
                    </a:solidFill>
                    <a:latin typeface="Symbol" panose="05050102010706020507" pitchFamily="18" charset="2"/>
                    <a:cs typeface="Times New Roman" panose="02020603050405020304" pitchFamily="18" charset="0"/>
                  </a:rPr>
                  <a:t>3</a:t>
                </a:r>
                <a:endParaRPr lang="it-IT" altLang="fa-IR" smtClean="0">
                  <a:solidFill>
                    <a:srgbClr val="000000"/>
                  </a:solidFill>
                  <a:latin typeface="Symbol" panose="05050102010706020507" pitchFamily="18" charset="2"/>
                  <a:cs typeface="Times New Roman" panose="02020603050405020304" pitchFamily="18" charset="0"/>
                </a:endParaRPr>
              </a:p>
            </p:txBody>
          </p:sp>
          <p:sp>
            <p:nvSpPr>
              <p:cNvPr id="79" name="Line 13"/>
              <p:cNvSpPr>
                <a:spLocks noChangeShapeType="1"/>
              </p:cNvSpPr>
              <p:nvPr/>
            </p:nvSpPr>
            <p:spPr bwMode="auto">
              <a:xfrm>
                <a:off x="3555" y="1795"/>
                <a:ext cx="1005" cy="0"/>
              </a:xfrm>
              <a:prstGeom prst="line">
                <a:avLst/>
              </a:prstGeom>
              <a:noFill/>
              <a:ln w="3810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80" name="Line 14"/>
              <p:cNvSpPr>
                <a:spLocks noChangeShapeType="1"/>
              </p:cNvSpPr>
              <p:nvPr/>
            </p:nvSpPr>
            <p:spPr bwMode="auto">
              <a:xfrm>
                <a:off x="4096" y="1093"/>
                <a:ext cx="464" cy="0"/>
              </a:xfrm>
              <a:prstGeom prst="line">
                <a:avLst/>
              </a:prstGeom>
              <a:noFill/>
              <a:ln w="3810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81" name="Line 15"/>
              <p:cNvSpPr>
                <a:spLocks noChangeShapeType="1"/>
              </p:cNvSpPr>
              <p:nvPr/>
            </p:nvSpPr>
            <p:spPr bwMode="auto">
              <a:xfrm>
                <a:off x="4096" y="2497"/>
                <a:ext cx="464" cy="0"/>
              </a:xfrm>
              <a:prstGeom prst="line">
                <a:avLst/>
              </a:prstGeom>
              <a:noFill/>
              <a:ln w="3810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82" name="Line 16"/>
              <p:cNvSpPr>
                <a:spLocks noChangeShapeType="1"/>
              </p:cNvSpPr>
              <p:nvPr/>
            </p:nvSpPr>
            <p:spPr bwMode="auto">
              <a:xfrm>
                <a:off x="4096" y="1093"/>
                <a:ext cx="0" cy="1404"/>
              </a:xfrm>
              <a:prstGeom prst="line">
                <a:avLst/>
              </a:prstGeom>
              <a:noFill/>
              <a:ln w="381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83" name="Rectangle 17" descr="30%"/>
              <p:cNvSpPr>
                <a:spLocks noChangeArrowheads="1"/>
              </p:cNvSpPr>
              <p:nvPr/>
            </p:nvSpPr>
            <p:spPr bwMode="auto">
              <a:xfrm>
                <a:off x="2937" y="1589"/>
                <a:ext cx="309" cy="413"/>
              </a:xfrm>
              <a:prstGeom prst="rect">
                <a:avLst/>
              </a:prstGeom>
              <a:pattFill prst="pct30">
                <a:fgClr>
                  <a:srgbClr val="FF0000"/>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84" name="Rectangle 18"/>
              <p:cNvSpPr>
                <a:spLocks noChangeArrowheads="1"/>
              </p:cNvSpPr>
              <p:nvPr/>
            </p:nvSpPr>
            <p:spPr bwMode="auto">
              <a:xfrm>
                <a:off x="2976" y="1671"/>
                <a:ext cx="232" cy="248"/>
              </a:xfrm>
              <a:prstGeom prst="rect">
                <a:avLst/>
              </a:prstGeom>
              <a:solidFill>
                <a:srgbClr val="FF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buClr>
                    <a:srgbClr val="3333CC"/>
                  </a:buClr>
                  <a:buSzPct val="60000"/>
                  <a:buFont typeface="Wingdings" panose="05000000000000000000" pitchFamily="2" charset="2"/>
                  <a:buNone/>
                </a:pPr>
                <a:r>
                  <a:rPr lang="en-US" altLang="fa-IR" sz="1400" smtClean="0">
                    <a:solidFill>
                      <a:srgbClr val="000000"/>
                    </a:solidFill>
                    <a:latin typeface="Symbol" panose="05050102010706020507" pitchFamily="18" charset="2"/>
                    <a:cs typeface="Times New Roman" panose="02020603050405020304" pitchFamily="18" charset="0"/>
                  </a:rPr>
                  <a:t>t</a:t>
                </a:r>
                <a:r>
                  <a:rPr lang="en-US" altLang="fa-IR" sz="1400" baseline="-25000" smtClean="0">
                    <a:solidFill>
                      <a:srgbClr val="000000"/>
                    </a:solidFill>
                    <a:latin typeface="Symbol" panose="05050102010706020507" pitchFamily="18" charset="2"/>
                    <a:cs typeface="Times New Roman" panose="02020603050405020304" pitchFamily="18" charset="0"/>
                  </a:rPr>
                  <a:t>2</a:t>
                </a:r>
                <a:endParaRPr lang="it-IT" altLang="fa-IR" sz="1400" smtClean="0">
                  <a:solidFill>
                    <a:srgbClr val="000000"/>
                  </a:solidFill>
                  <a:latin typeface="Symbol" panose="05050102010706020507" pitchFamily="18" charset="2"/>
                  <a:cs typeface="Times New Roman" panose="02020603050405020304" pitchFamily="18" charset="0"/>
                </a:endParaRPr>
              </a:p>
            </p:txBody>
          </p:sp>
          <p:sp>
            <p:nvSpPr>
              <p:cNvPr id="85" name="Rectangle 19" descr="30%"/>
              <p:cNvSpPr>
                <a:spLocks noChangeArrowheads="1"/>
              </p:cNvSpPr>
              <p:nvPr/>
            </p:nvSpPr>
            <p:spPr bwMode="auto">
              <a:xfrm>
                <a:off x="3246" y="1589"/>
                <a:ext cx="309" cy="413"/>
              </a:xfrm>
              <a:prstGeom prst="rect">
                <a:avLst/>
              </a:prstGeom>
              <a:pattFill prst="pct30">
                <a:fgClr>
                  <a:srgbClr val="FF0000"/>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86" name="Rectangle 20" descr="30%"/>
              <p:cNvSpPr>
                <a:spLocks noChangeArrowheads="1"/>
              </p:cNvSpPr>
              <p:nvPr/>
            </p:nvSpPr>
            <p:spPr bwMode="auto">
              <a:xfrm>
                <a:off x="2628" y="1589"/>
                <a:ext cx="309" cy="413"/>
              </a:xfrm>
              <a:prstGeom prst="rect">
                <a:avLst/>
              </a:prstGeom>
              <a:pattFill prst="pct30">
                <a:fgClr>
                  <a:srgbClr val="FF0000"/>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87" name="Rectangle 21" descr="20%"/>
              <p:cNvSpPr>
                <a:spLocks noChangeArrowheads="1"/>
              </p:cNvSpPr>
              <p:nvPr/>
            </p:nvSpPr>
            <p:spPr bwMode="auto">
              <a:xfrm>
                <a:off x="2319" y="1589"/>
                <a:ext cx="309" cy="413"/>
              </a:xfrm>
              <a:prstGeom prst="rect">
                <a:avLst/>
              </a:prstGeom>
              <a:pattFill prst="pct20">
                <a:fgClr>
                  <a:srgbClr val="FFCF01"/>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88" name="Rectangle 22" descr="20%"/>
              <p:cNvSpPr>
                <a:spLocks noChangeArrowheads="1"/>
              </p:cNvSpPr>
              <p:nvPr/>
            </p:nvSpPr>
            <p:spPr bwMode="auto">
              <a:xfrm>
                <a:off x="2010" y="1589"/>
                <a:ext cx="309" cy="413"/>
              </a:xfrm>
              <a:prstGeom prst="rect">
                <a:avLst/>
              </a:prstGeom>
              <a:pattFill prst="pct20">
                <a:fgClr>
                  <a:srgbClr val="FFCF01"/>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89" name="Rectangle 23" descr="20%"/>
              <p:cNvSpPr>
                <a:spLocks noChangeArrowheads="1"/>
              </p:cNvSpPr>
              <p:nvPr/>
            </p:nvSpPr>
            <p:spPr bwMode="auto">
              <a:xfrm>
                <a:off x="1701" y="1589"/>
                <a:ext cx="309" cy="413"/>
              </a:xfrm>
              <a:prstGeom prst="rect">
                <a:avLst/>
              </a:prstGeom>
              <a:pattFill prst="pct20">
                <a:fgClr>
                  <a:srgbClr val="FFCF01"/>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90" name="Rectangle 24"/>
              <p:cNvSpPr>
                <a:spLocks noChangeArrowheads="1"/>
              </p:cNvSpPr>
              <p:nvPr/>
            </p:nvSpPr>
            <p:spPr bwMode="auto">
              <a:xfrm>
                <a:off x="3285" y="1671"/>
                <a:ext cx="232" cy="248"/>
              </a:xfrm>
              <a:prstGeom prst="rect">
                <a:avLst/>
              </a:prstGeom>
              <a:solidFill>
                <a:srgbClr val="FFCF0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buClr>
                    <a:srgbClr val="3333CC"/>
                  </a:buClr>
                  <a:buSzPct val="60000"/>
                  <a:buFont typeface="Wingdings" panose="05000000000000000000" pitchFamily="2" charset="2"/>
                  <a:buNone/>
                </a:pPr>
                <a:r>
                  <a:rPr lang="en-US" altLang="fa-IR" sz="1400" smtClean="0">
                    <a:solidFill>
                      <a:srgbClr val="000000"/>
                    </a:solidFill>
                    <a:latin typeface="Symbol" panose="05050102010706020507" pitchFamily="18" charset="2"/>
                    <a:cs typeface="Times New Roman" panose="02020603050405020304" pitchFamily="18" charset="0"/>
                  </a:rPr>
                  <a:t>t</a:t>
                </a:r>
                <a:r>
                  <a:rPr lang="en-US" altLang="fa-IR" sz="1400" baseline="-25000" smtClean="0">
                    <a:solidFill>
                      <a:srgbClr val="000000"/>
                    </a:solidFill>
                    <a:latin typeface="Symbol" panose="05050102010706020507" pitchFamily="18" charset="2"/>
                    <a:cs typeface="Times New Roman" panose="02020603050405020304" pitchFamily="18" charset="0"/>
                  </a:rPr>
                  <a:t>1</a:t>
                </a:r>
                <a:endParaRPr lang="it-IT" altLang="fa-IR" sz="1400" smtClean="0">
                  <a:solidFill>
                    <a:srgbClr val="000000"/>
                  </a:solidFill>
                  <a:latin typeface="Symbol" panose="05050102010706020507" pitchFamily="18" charset="2"/>
                  <a:cs typeface="Times New Roman" panose="02020603050405020304" pitchFamily="18" charset="0"/>
                </a:endParaRPr>
              </a:p>
            </p:txBody>
          </p:sp>
          <p:sp>
            <p:nvSpPr>
              <p:cNvPr id="91" name="Rectangle 25"/>
              <p:cNvSpPr>
                <a:spLocks noChangeArrowheads="1"/>
              </p:cNvSpPr>
              <p:nvPr/>
            </p:nvSpPr>
            <p:spPr bwMode="auto">
              <a:xfrm>
                <a:off x="2667" y="1671"/>
                <a:ext cx="232" cy="248"/>
              </a:xfrm>
              <a:prstGeom prst="rect">
                <a:avLst/>
              </a:prstGeom>
              <a:solidFill>
                <a:srgbClr val="008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buClr>
                    <a:srgbClr val="3333CC"/>
                  </a:buClr>
                  <a:buSzPct val="60000"/>
                  <a:buFont typeface="Wingdings" panose="05000000000000000000" pitchFamily="2" charset="2"/>
                  <a:buNone/>
                </a:pPr>
                <a:r>
                  <a:rPr lang="en-US" altLang="fa-IR" sz="1400" smtClean="0">
                    <a:solidFill>
                      <a:srgbClr val="000000"/>
                    </a:solidFill>
                    <a:latin typeface="Symbol" panose="05050102010706020507" pitchFamily="18" charset="2"/>
                    <a:cs typeface="Times New Roman" panose="02020603050405020304" pitchFamily="18" charset="0"/>
                  </a:rPr>
                  <a:t>t</a:t>
                </a:r>
                <a:r>
                  <a:rPr lang="en-US" altLang="fa-IR" sz="1400" baseline="-25000" smtClean="0">
                    <a:solidFill>
                      <a:srgbClr val="000000"/>
                    </a:solidFill>
                    <a:latin typeface="Symbol" panose="05050102010706020507" pitchFamily="18" charset="2"/>
                    <a:cs typeface="Times New Roman" panose="02020603050405020304" pitchFamily="18" charset="0"/>
                  </a:rPr>
                  <a:t>3</a:t>
                </a:r>
                <a:endParaRPr lang="it-IT" altLang="fa-IR" sz="1400" smtClean="0">
                  <a:solidFill>
                    <a:srgbClr val="000000"/>
                  </a:solidFill>
                  <a:latin typeface="Symbol" panose="05050102010706020507" pitchFamily="18" charset="2"/>
                  <a:cs typeface="Times New Roman" panose="02020603050405020304" pitchFamily="18" charset="0"/>
                </a:endParaRPr>
              </a:p>
            </p:txBody>
          </p:sp>
          <p:sp>
            <p:nvSpPr>
              <p:cNvPr id="92" name="Rectangle 26"/>
              <p:cNvSpPr>
                <a:spLocks noChangeArrowheads="1"/>
              </p:cNvSpPr>
              <p:nvPr/>
            </p:nvSpPr>
            <p:spPr bwMode="auto">
              <a:xfrm>
                <a:off x="2358" y="1671"/>
                <a:ext cx="232" cy="248"/>
              </a:xfrm>
              <a:prstGeom prst="rect">
                <a:avLst/>
              </a:prstGeom>
              <a:solidFill>
                <a:srgbClr val="CC00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buClr>
                    <a:srgbClr val="3333CC"/>
                  </a:buClr>
                  <a:buSzPct val="60000"/>
                  <a:buFont typeface="Wingdings" panose="05000000000000000000" pitchFamily="2" charset="2"/>
                  <a:buNone/>
                </a:pPr>
                <a:r>
                  <a:rPr lang="en-US" altLang="fa-IR" sz="1400" smtClean="0">
                    <a:solidFill>
                      <a:srgbClr val="000000"/>
                    </a:solidFill>
                    <a:latin typeface="Symbol" panose="05050102010706020507" pitchFamily="18" charset="2"/>
                    <a:cs typeface="Times New Roman" panose="02020603050405020304" pitchFamily="18" charset="0"/>
                  </a:rPr>
                  <a:t>t</a:t>
                </a:r>
                <a:r>
                  <a:rPr lang="en-US" altLang="fa-IR" sz="1400" baseline="-25000" smtClean="0">
                    <a:solidFill>
                      <a:srgbClr val="000000"/>
                    </a:solidFill>
                    <a:latin typeface="Symbol" panose="05050102010706020507" pitchFamily="18" charset="2"/>
                    <a:cs typeface="Times New Roman" panose="02020603050405020304" pitchFamily="18" charset="0"/>
                  </a:rPr>
                  <a:t>4</a:t>
                </a:r>
                <a:endParaRPr lang="it-IT" altLang="fa-IR" sz="1400" smtClean="0">
                  <a:solidFill>
                    <a:srgbClr val="000000"/>
                  </a:solidFill>
                  <a:latin typeface="Symbol" panose="05050102010706020507" pitchFamily="18" charset="2"/>
                  <a:cs typeface="Times New Roman" panose="02020603050405020304" pitchFamily="18" charset="0"/>
                </a:endParaRPr>
              </a:p>
            </p:txBody>
          </p:sp>
          <p:sp>
            <p:nvSpPr>
              <p:cNvPr id="93" name="Rectangle 27"/>
              <p:cNvSpPr>
                <a:spLocks noChangeArrowheads="1"/>
              </p:cNvSpPr>
              <p:nvPr/>
            </p:nvSpPr>
            <p:spPr bwMode="auto">
              <a:xfrm>
                <a:off x="2049" y="1671"/>
                <a:ext cx="231" cy="248"/>
              </a:xfrm>
              <a:prstGeom prst="rect">
                <a:avLst/>
              </a:prstGeom>
              <a:solidFill>
                <a:srgbClr val="0066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buClr>
                    <a:srgbClr val="3333CC"/>
                  </a:buClr>
                  <a:buSzPct val="60000"/>
                  <a:buFont typeface="Wingdings" panose="05000000000000000000" pitchFamily="2" charset="2"/>
                  <a:buNone/>
                </a:pPr>
                <a:r>
                  <a:rPr lang="en-US" altLang="fa-IR" sz="1400" smtClean="0">
                    <a:solidFill>
                      <a:srgbClr val="000000"/>
                    </a:solidFill>
                    <a:latin typeface="Symbol" panose="05050102010706020507" pitchFamily="18" charset="2"/>
                    <a:cs typeface="Times New Roman" panose="02020603050405020304" pitchFamily="18" charset="0"/>
                  </a:rPr>
                  <a:t>t</a:t>
                </a:r>
                <a:r>
                  <a:rPr lang="en-US" altLang="fa-IR" sz="1400" baseline="-25000" smtClean="0">
                    <a:solidFill>
                      <a:srgbClr val="000000"/>
                    </a:solidFill>
                    <a:latin typeface="Symbol" panose="05050102010706020507" pitchFamily="18" charset="2"/>
                    <a:cs typeface="Times New Roman" panose="02020603050405020304" pitchFamily="18" charset="0"/>
                  </a:rPr>
                  <a:t>5</a:t>
                </a:r>
                <a:endParaRPr lang="it-IT" altLang="fa-IR" sz="1400" smtClean="0">
                  <a:solidFill>
                    <a:srgbClr val="000000"/>
                  </a:solidFill>
                  <a:latin typeface="Symbol" panose="05050102010706020507" pitchFamily="18" charset="2"/>
                  <a:cs typeface="Times New Roman" panose="02020603050405020304" pitchFamily="18" charset="0"/>
                </a:endParaRPr>
              </a:p>
            </p:txBody>
          </p:sp>
        </p:grpSp>
        <p:sp>
          <p:nvSpPr>
            <p:cNvPr id="129" name="Text Box 64"/>
            <p:cNvSpPr txBox="1">
              <a:spLocks noChangeArrowheads="1"/>
            </p:cNvSpPr>
            <p:nvPr/>
          </p:nvSpPr>
          <p:spPr bwMode="auto">
            <a:xfrm>
              <a:off x="971550" y="3068638"/>
              <a:ext cx="26114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it-IT" altLang="fa-IR" sz="2400" dirty="0" smtClean="0">
                  <a:solidFill>
                    <a:srgbClr val="000000"/>
                  </a:solidFill>
                  <a:latin typeface="Helvetica" panose="020B0604020202020204" pitchFamily="34" charset="0"/>
                  <a:cs typeface="Times New Roman" panose="02020603050405020304" pitchFamily="18" charset="0"/>
                </a:rPr>
                <a:t>Global scheduling</a:t>
              </a:r>
            </a:p>
          </p:txBody>
        </p:sp>
      </p:grpSp>
      <p:sp>
        <p:nvSpPr>
          <p:cNvPr id="131" name="Rectangle 66"/>
          <p:cNvSpPr>
            <a:spLocks noChangeArrowheads="1"/>
          </p:cNvSpPr>
          <p:nvPr/>
        </p:nvSpPr>
        <p:spPr bwMode="auto">
          <a:xfrm>
            <a:off x="395288" y="2997200"/>
            <a:ext cx="4176712" cy="3095625"/>
          </a:xfrm>
          <a:prstGeom prst="rect">
            <a:avLst/>
          </a:prstGeom>
          <a:noFill/>
          <a:ln w="9525" algn="ctr">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a-IR" sz="1400" b="0" i="0" u="none" strike="noStrike" kern="0" cap="none" spc="0" normalizeH="0" baseline="0" noProof="0" smtClean="0">
              <a:ln>
                <a:noFill/>
              </a:ln>
              <a:solidFill>
                <a:srgbClr val="000000"/>
              </a:solidFill>
              <a:effectLst/>
              <a:uLnTx/>
              <a:uFillTx/>
              <a:latin typeface="Tahoma" panose="020B0604030504040204" pitchFamily="34" charset="0"/>
              <a:cs typeface="Times New Roman" panose="02020603050405020304" pitchFamily="18" charset="0"/>
            </a:endParaRPr>
          </a:p>
        </p:txBody>
      </p:sp>
      <p:grpSp>
        <p:nvGrpSpPr>
          <p:cNvPr id="4" name="Group 3"/>
          <p:cNvGrpSpPr/>
          <p:nvPr/>
        </p:nvGrpSpPr>
        <p:grpSpPr>
          <a:xfrm>
            <a:off x="4572000" y="2997200"/>
            <a:ext cx="4176713" cy="3095625"/>
            <a:chOff x="4572000" y="2997200"/>
            <a:chExt cx="4176713" cy="3095625"/>
          </a:xfrm>
        </p:grpSpPr>
        <p:grpSp>
          <p:nvGrpSpPr>
            <p:cNvPr id="94" name="Group 29"/>
            <p:cNvGrpSpPr>
              <a:grpSpLocks/>
            </p:cNvGrpSpPr>
            <p:nvPr/>
          </p:nvGrpSpPr>
          <p:grpSpPr bwMode="auto">
            <a:xfrm>
              <a:off x="4859338" y="3790950"/>
              <a:ext cx="3600450" cy="1943100"/>
              <a:chOff x="3061" y="1344"/>
              <a:chExt cx="2268" cy="1224"/>
            </a:xfrm>
          </p:grpSpPr>
          <p:sp>
            <p:nvSpPr>
              <p:cNvPr id="95" name="Rectangle 30" descr="20%"/>
              <p:cNvSpPr>
                <a:spLocks noChangeArrowheads="1"/>
              </p:cNvSpPr>
              <p:nvPr/>
            </p:nvSpPr>
            <p:spPr bwMode="auto">
              <a:xfrm>
                <a:off x="3848" y="1834"/>
                <a:ext cx="198" cy="272"/>
              </a:xfrm>
              <a:prstGeom prst="rect">
                <a:avLst/>
              </a:prstGeom>
              <a:pattFill prst="pct20">
                <a:fgClr>
                  <a:srgbClr val="FFCF01"/>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96" name="Rectangle 31" descr="20%"/>
              <p:cNvSpPr>
                <a:spLocks noChangeArrowheads="1"/>
              </p:cNvSpPr>
              <p:nvPr/>
            </p:nvSpPr>
            <p:spPr bwMode="auto">
              <a:xfrm>
                <a:off x="3848" y="1389"/>
                <a:ext cx="198" cy="272"/>
              </a:xfrm>
              <a:prstGeom prst="rect">
                <a:avLst/>
              </a:prstGeom>
              <a:pattFill prst="pct20">
                <a:fgClr>
                  <a:srgbClr val="FFCF01"/>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97" name="Rectangle 32" descr="20%"/>
              <p:cNvSpPr>
                <a:spLocks noChangeArrowheads="1"/>
              </p:cNvSpPr>
              <p:nvPr/>
            </p:nvSpPr>
            <p:spPr bwMode="auto">
              <a:xfrm>
                <a:off x="3651" y="1389"/>
                <a:ext cx="197" cy="272"/>
              </a:xfrm>
              <a:prstGeom prst="rect">
                <a:avLst/>
              </a:prstGeom>
              <a:pattFill prst="pct20">
                <a:fgClr>
                  <a:srgbClr val="FFCF01"/>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98" name="Rectangle 33"/>
              <p:cNvSpPr>
                <a:spLocks noChangeArrowheads="1"/>
              </p:cNvSpPr>
              <p:nvPr/>
            </p:nvSpPr>
            <p:spPr bwMode="auto">
              <a:xfrm>
                <a:off x="5181" y="1399"/>
                <a:ext cx="148" cy="162"/>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buClr>
                    <a:srgbClr val="3333CC"/>
                  </a:buClr>
                  <a:buSzPct val="60000"/>
                  <a:buFont typeface="Wingdings" panose="05000000000000000000" pitchFamily="2" charset="2"/>
                  <a:buNone/>
                </a:pPr>
                <a:endParaRPr lang="en-US" altLang="fa-IR" sz="2400" smtClean="0">
                  <a:solidFill>
                    <a:srgbClr val="000000"/>
                  </a:solidFill>
                  <a:latin typeface="Symbol" panose="05050102010706020507" pitchFamily="18" charset="2"/>
                  <a:cs typeface="Times New Roman" panose="02020603050405020304" pitchFamily="18" charset="0"/>
                </a:endParaRPr>
              </a:p>
            </p:txBody>
          </p:sp>
          <p:sp>
            <p:nvSpPr>
              <p:cNvPr id="99" name="Oval 34"/>
              <p:cNvSpPr>
                <a:spLocks noChangeArrowheads="1"/>
              </p:cNvSpPr>
              <p:nvPr/>
            </p:nvSpPr>
            <p:spPr bwMode="auto">
              <a:xfrm>
                <a:off x="4885" y="1344"/>
                <a:ext cx="272" cy="299"/>
              </a:xfrm>
              <a:prstGeom prst="ellipse">
                <a:avLst/>
              </a:prstGeom>
              <a:solidFill>
                <a:srgbClr val="FFFF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it-IT" altLang="fa-IR" sz="1200" smtClean="0">
                    <a:solidFill>
                      <a:srgbClr val="000000"/>
                    </a:solidFill>
                    <a:latin typeface="Tahoma" panose="020B0604030504040204" pitchFamily="34" charset="0"/>
                    <a:cs typeface="Times New Roman" panose="02020603050405020304" pitchFamily="18" charset="0"/>
                  </a:rPr>
                  <a:t>CPU1</a:t>
                </a:r>
              </a:p>
            </p:txBody>
          </p:sp>
          <p:sp>
            <p:nvSpPr>
              <p:cNvPr id="100" name="Oval 35"/>
              <p:cNvSpPr>
                <a:spLocks noChangeArrowheads="1"/>
              </p:cNvSpPr>
              <p:nvPr/>
            </p:nvSpPr>
            <p:spPr bwMode="auto">
              <a:xfrm>
                <a:off x="4885" y="1806"/>
                <a:ext cx="272" cy="300"/>
              </a:xfrm>
              <a:prstGeom prst="ellipse">
                <a:avLst/>
              </a:prstGeom>
              <a:solidFill>
                <a:srgbClr val="FFFF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it-IT" altLang="fa-IR" sz="1200" smtClean="0">
                    <a:solidFill>
                      <a:srgbClr val="000000"/>
                    </a:solidFill>
                    <a:latin typeface="Tahoma" panose="020B0604030504040204" pitchFamily="34" charset="0"/>
                    <a:cs typeface="Times New Roman" panose="02020603050405020304" pitchFamily="18" charset="0"/>
                  </a:rPr>
                  <a:t>CPU2</a:t>
                </a:r>
              </a:p>
            </p:txBody>
          </p:sp>
          <p:sp>
            <p:nvSpPr>
              <p:cNvPr id="101" name="Oval 36"/>
              <p:cNvSpPr>
                <a:spLocks noChangeArrowheads="1"/>
              </p:cNvSpPr>
              <p:nvPr/>
            </p:nvSpPr>
            <p:spPr bwMode="auto">
              <a:xfrm>
                <a:off x="4885" y="2269"/>
                <a:ext cx="272" cy="299"/>
              </a:xfrm>
              <a:prstGeom prst="ellipse">
                <a:avLst/>
              </a:prstGeom>
              <a:solidFill>
                <a:srgbClr val="FFFF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it-IT" altLang="fa-IR" sz="1200" smtClean="0">
                    <a:solidFill>
                      <a:srgbClr val="000000"/>
                    </a:solidFill>
                    <a:latin typeface="Tahoma" panose="020B0604030504040204" pitchFamily="34" charset="0"/>
                    <a:cs typeface="Times New Roman" panose="02020603050405020304" pitchFamily="18" charset="0"/>
                  </a:rPr>
                  <a:t>CPU</a:t>
                </a:r>
                <a:r>
                  <a:rPr lang="en-US" altLang="fa-IR" sz="1200" smtClean="0">
                    <a:solidFill>
                      <a:srgbClr val="000000"/>
                    </a:solidFill>
                    <a:latin typeface="Tahoma" panose="020B0604030504040204" pitchFamily="34" charset="0"/>
                    <a:cs typeface="Times New Roman" panose="02020603050405020304" pitchFamily="18" charset="0"/>
                  </a:rPr>
                  <a:t>3</a:t>
                </a:r>
                <a:endParaRPr lang="it-IT" altLang="fa-IR" sz="1200" smtClean="0">
                  <a:solidFill>
                    <a:srgbClr val="000000"/>
                  </a:solidFill>
                  <a:latin typeface="Tahoma" panose="020B0604030504040204" pitchFamily="34" charset="0"/>
                  <a:cs typeface="Times New Roman" panose="02020603050405020304" pitchFamily="18" charset="0"/>
                </a:endParaRPr>
              </a:p>
            </p:txBody>
          </p:sp>
          <p:sp>
            <p:nvSpPr>
              <p:cNvPr id="102" name="Rectangle 37"/>
              <p:cNvSpPr>
                <a:spLocks noChangeArrowheads="1"/>
              </p:cNvSpPr>
              <p:nvPr/>
            </p:nvSpPr>
            <p:spPr bwMode="auto">
              <a:xfrm>
                <a:off x="5181" y="1399"/>
                <a:ext cx="148" cy="162"/>
              </a:xfrm>
              <a:prstGeom prst="rect">
                <a:avLst/>
              </a:prstGeom>
              <a:solidFill>
                <a:srgbClr val="FFCF0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buClr>
                    <a:srgbClr val="3333CC"/>
                  </a:buClr>
                  <a:buSzPct val="60000"/>
                  <a:buFont typeface="Wingdings" panose="05000000000000000000" pitchFamily="2" charset="2"/>
                  <a:buNone/>
                </a:pPr>
                <a:r>
                  <a:rPr lang="en-US" altLang="fa-IR" smtClean="0">
                    <a:solidFill>
                      <a:srgbClr val="000000"/>
                    </a:solidFill>
                    <a:latin typeface="Symbol" panose="05050102010706020507" pitchFamily="18" charset="2"/>
                    <a:cs typeface="Times New Roman" panose="02020603050405020304" pitchFamily="18" charset="0"/>
                  </a:rPr>
                  <a:t>t</a:t>
                </a:r>
                <a:r>
                  <a:rPr lang="en-US" altLang="fa-IR" baseline="-25000" smtClean="0">
                    <a:solidFill>
                      <a:srgbClr val="000000"/>
                    </a:solidFill>
                    <a:latin typeface="Symbol" panose="05050102010706020507" pitchFamily="18" charset="2"/>
                    <a:cs typeface="Times New Roman" panose="02020603050405020304" pitchFamily="18" charset="0"/>
                  </a:rPr>
                  <a:t>1</a:t>
                </a:r>
                <a:endParaRPr lang="it-IT" altLang="fa-IR" smtClean="0">
                  <a:solidFill>
                    <a:srgbClr val="000000"/>
                  </a:solidFill>
                  <a:latin typeface="Symbol" panose="05050102010706020507" pitchFamily="18" charset="2"/>
                  <a:cs typeface="Times New Roman" panose="02020603050405020304" pitchFamily="18" charset="0"/>
                </a:endParaRPr>
              </a:p>
            </p:txBody>
          </p:sp>
          <p:sp>
            <p:nvSpPr>
              <p:cNvPr id="103" name="Rectangle 38"/>
              <p:cNvSpPr>
                <a:spLocks noChangeArrowheads="1"/>
              </p:cNvSpPr>
              <p:nvPr/>
            </p:nvSpPr>
            <p:spPr bwMode="auto">
              <a:xfrm>
                <a:off x="5181" y="2323"/>
                <a:ext cx="148" cy="163"/>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buClr>
                    <a:srgbClr val="3333CC"/>
                  </a:buClr>
                  <a:buSzPct val="60000"/>
                  <a:buFont typeface="Wingdings" panose="05000000000000000000" pitchFamily="2" charset="2"/>
                  <a:buNone/>
                </a:pPr>
                <a:endParaRPr lang="en-US" altLang="fa-IR" sz="2400" smtClean="0">
                  <a:solidFill>
                    <a:srgbClr val="000000"/>
                  </a:solidFill>
                  <a:latin typeface="Symbol" panose="05050102010706020507" pitchFamily="18" charset="2"/>
                  <a:cs typeface="Times New Roman" panose="02020603050405020304" pitchFamily="18" charset="0"/>
                </a:endParaRPr>
              </a:p>
            </p:txBody>
          </p:sp>
          <p:sp>
            <p:nvSpPr>
              <p:cNvPr id="104" name="Rectangle 39"/>
              <p:cNvSpPr>
                <a:spLocks noChangeArrowheads="1"/>
              </p:cNvSpPr>
              <p:nvPr/>
            </p:nvSpPr>
            <p:spPr bwMode="auto">
              <a:xfrm>
                <a:off x="5181" y="1861"/>
                <a:ext cx="148" cy="163"/>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buClr>
                    <a:srgbClr val="3333CC"/>
                  </a:buClr>
                  <a:buSzPct val="60000"/>
                  <a:buFont typeface="Wingdings" panose="05000000000000000000" pitchFamily="2" charset="2"/>
                  <a:buNone/>
                </a:pPr>
                <a:endParaRPr lang="en-US" altLang="fa-IR" sz="2400" smtClean="0">
                  <a:solidFill>
                    <a:srgbClr val="000000"/>
                  </a:solidFill>
                  <a:latin typeface="Symbol" panose="05050102010706020507" pitchFamily="18" charset="2"/>
                  <a:cs typeface="Times New Roman" panose="02020603050405020304" pitchFamily="18" charset="0"/>
                </a:endParaRPr>
              </a:p>
            </p:txBody>
          </p:sp>
          <p:sp>
            <p:nvSpPr>
              <p:cNvPr id="105" name="Rectangle 40"/>
              <p:cNvSpPr>
                <a:spLocks noChangeArrowheads="1"/>
              </p:cNvSpPr>
              <p:nvPr/>
            </p:nvSpPr>
            <p:spPr bwMode="auto">
              <a:xfrm>
                <a:off x="5181" y="1861"/>
                <a:ext cx="148" cy="163"/>
              </a:xfrm>
              <a:prstGeom prst="rect">
                <a:avLst/>
              </a:prstGeom>
              <a:solidFill>
                <a:srgbClr val="FF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buClr>
                    <a:srgbClr val="3333CC"/>
                  </a:buClr>
                  <a:buSzPct val="60000"/>
                  <a:buFont typeface="Wingdings" panose="05000000000000000000" pitchFamily="2" charset="2"/>
                  <a:buNone/>
                </a:pPr>
                <a:r>
                  <a:rPr lang="en-US" altLang="fa-IR" smtClean="0">
                    <a:solidFill>
                      <a:srgbClr val="000000"/>
                    </a:solidFill>
                    <a:latin typeface="Symbol" panose="05050102010706020507" pitchFamily="18" charset="2"/>
                    <a:cs typeface="Times New Roman" panose="02020603050405020304" pitchFamily="18" charset="0"/>
                  </a:rPr>
                  <a:t>t</a:t>
                </a:r>
                <a:r>
                  <a:rPr lang="en-US" altLang="fa-IR" baseline="-25000" smtClean="0">
                    <a:solidFill>
                      <a:srgbClr val="000000"/>
                    </a:solidFill>
                    <a:latin typeface="Symbol" panose="05050102010706020507" pitchFamily="18" charset="2"/>
                    <a:cs typeface="Times New Roman" panose="02020603050405020304" pitchFamily="18" charset="0"/>
                  </a:rPr>
                  <a:t>2</a:t>
                </a:r>
                <a:endParaRPr lang="it-IT" altLang="fa-IR" smtClean="0">
                  <a:solidFill>
                    <a:srgbClr val="000000"/>
                  </a:solidFill>
                  <a:latin typeface="Symbol" panose="05050102010706020507" pitchFamily="18" charset="2"/>
                  <a:cs typeface="Times New Roman" panose="02020603050405020304" pitchFamily="18" charset="0"/>
                </a:endParaRPr>
              </a:p>
            </p:txBody>
          </p:sp>
          <p:sp>
            <p:nvSpPr>
              <p:cNvPr id="106" name="Line 41"/>
              <p:cNvSpPr>
                <a:spLocks noChangeShapeType="1"/>
              </p:cNvSpPr>
              <p:nvPr/>
            </p:nvSpPr>
            <p:spPr bwMode="auto">
              <a:xfrm>
                <a:off x="4244" y="1969"/>
                <a:ext cx="641" cy="0"/>
              </a:xfrm>
              <a:prstGeom prst="line">
                <a:avLst/>
              </a:prstGeom>
              <a:noFill/>
              <a:ln w="3810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107" name="Rectangle 42" descr="30%"/>
              <p:cNvSpPr>
                <a:spLocks noChangeArrowheads="1"/>
              </p:cNvSpPr>
              <p:nvPr/>
            </p:nvSpPr>
            <p:spPr bwMode="auto">
              <a:xfrm>
                <a:off x="4047" y="1834"/>
                <a:ext cx="197" cy="272"/>
              </a:xfrm>
              <a:prstGeom prst="rect">
                <a:avLst/>
              </a:prstGeom>
              <a:pattFill prst="pct30">
                <a:fgClr>
                  <a:srgbClr val="FF0000"/>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108" name="Rectangle 43" descr="20%"/>
              <p:cNvSpPr>
                <a:spLocks noChangeArrowheads="1"/>
              </p:cNvSpPr>
              <p:nvPr/>
            </p:nvSpPr>
            <p:spPr bwMode="auto">
              <a:xfrm>
                <a:off x="3455" y="1834"/>
                <a:ext cx="198" cy="272"/>
              </a:xfrm>
              <a:prstGeom prst="rect">
                <a:avLst/>
              </a:prstGeom>
              <a:pattFill prst="pct20">
                <a:fgClr>
                  <a:srgbClr val="FFCF01"/>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109" name="Rectangle 44" descr="20%"/>
              <p:cNvSpPr>
                <a:spLocks noChangeArrowheads="1"/>
              </p:cNvSpPr>
              <p:nvPr/>
            </p:nvSpPr>
            <p:spPr bwMode="auto">
              <a:xfrm>
                <a:off x="3258" y="1834"/>
                <a:ext cx="197" cy="272"/>
              </a:xfrm>
              <a:prstGeom prst="rect">
                <a:avLst/>
              </a:prstGeom>
              <a:pattFill prst="pct20">
                <a:fgClr>
                  <a:srgbClr val="FFCF01"/>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110" name="Rectangle 45" descr="20%"/>
              <p:cNvSpPr>
                <a:spLocks noChangeArrowheads="1"/>
              </p:cNvSpPr>
              <p:nvPr/>
            </p:nvSpPr>
            <p:spPr bwMode="auto">
              <a:xfrm>
                <a:off x="3061" y="1834"/>
                <a:ext cx="197" cy="272"/>
              </a:xfrm>
              <a:prstGeom prst="rect">
                <a:avLst/>
              </a:prstGeom>
              <a:pattFill prst="pct20">
                <a:fgClr>
                  <a:srgbClr val="FFCF01"/>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111" name="Rectangle 46"/>
              <p:cNvSpPr>
                <a:spLocks noChangeArrowheads="1"/>
              </p:cNvSpPr>
              <p:nvPr/>
            </p:nvSpPr>
            <p:spPr bwMode="auto">
              <a:xfrm>
                <a:off x="3878" y="1888"/>
                <a:ext cx="149" cy="163"/>
              </a:xfrm>
              <a:prstGeom prst="rect">
                <a:avLst/>
              </a:prstGeom>
              <a:solidFill>
                <a:srgbClr val="008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buClr>
                    <a:srgbClr val="3333CC"/>
                  </a:buClr>
                  <a:buSzPct val="60000"/>
                  <a:buFont typeface="Wingdings" panose="05000000000000000000" pitchFamily="2" charset="2"/>
                  <a:buNone/>
                </a:pPr>
                <a:r>
                  <a:rPr lang="en-US" altLang="fa-IR" sz="1400" smtClean="0">
                    <a:solidFill>
                      <a:srgbClr val="000000"/>
                    </a:solidFill>
                    <a:latin typeface="Symbol" panose="05050102010706020507" pitchFamily="18" charset="2"/>
                    <a:cs typeface="Times New Roman" panose="02020603050405020304" pitchFamily="18" charset="0"/>
                  </a:rPr>
                  <a:t>t</a:t>
                </a:r>
                <a:r>
                  <a:rPr lang="en-US" altLang="fa-IR" sz="1400" baseline="-25000" smtClean="0">
                    <a:solidFill>
                      <a:srgbClr val="000000"/>
                    </a:solidFill>
                    <a:latin typeface="Symbol" panose="05050102010706020507" pitchFamily="18" charset="2"/>
                    <a:cs typeface="Times New Roman" panose="02020603050405020304" pitchFamily="18" charset="0"/>
                  </a:rPr>
                  <a:t>3</a:t>
                </a:r>
                <a:endParaRPr lang="it-IT" altLang="fa-IR" sz="1400" smtClean="0">
                  <a:solidFill>
                    <a:srgbClr val="000000"/>
                  </a:solidFill>
                  <a:latin typeface="Symbol" panose="05050102010706020507" pitchFamily="18" charset="2"/>
                  <a:cs typeface="Times New Roman" panose="02020603050405020304" pitchFamily="18" charset="0"/>
                </a:endParaRPr>
              </a:p>
            </p:txBody>
          </p:sp>
          <p:sp>
            <p:nvSpPr>
              <p:cNvPr id="112" name="Line 47"/>
              <p:cNvSpPr>
                <a:spLocks noChangeShapeType="1"/>
              </p:cNvSpPr>
              <p:nvPr/>
            </p:nvSpPr>
            <p:spPr bwMode="auto">
              <a:xfrm>
                <a:off x="4241" y="1525"/>
                <a:ext cx="641" cy="0"/>
              </a:xfrm>
              <a:prstGeom prst="line">
                <a:avLst/>
              </a:prstGeom>
              <a:noFill/>
              <a:ln w="3810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113" name="Line 48"/>
              <p:cNvSpPr>
                <a:spLocks noChangeShapeType="1"/>
              </p:cNvSpPr>
              <p:nvPr/>
            </p:nvSpPr>
            <p:spPr bwMode="auto">
              <a:xfrm>
                <a:off x="4241" y="2432"/>
                <a:ext cx="641" cy="0"/>
              </a:xfrm>
              <a:prstGeom prst="line">
                <a:avLst/>
              </a:prstGeom>
              <a:noFill/>
              <a:ln w="3810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114" name="Rectangle 49" descr="30%"/>
              <p:cNvSpPr>
                <a:spLocks noChangeArrowheads="1"/>
              </p:cNvSpPr>
              <p:nvPr/>
            </p:nvSpPr>
            <p:spPr bwMode="auto">
              <a:xfrm>
                <a:off x="4047" y="1389"/>
                <a:ext cx="197" cy="272"/>
              </a:xfrm>
              <a:prstGeom prst="rect">
                <a:avLst/>
              </a:prstGeom>
              <a:pattFill prst="pct30">
                <a:fgClr>
                  <a:srgbClr val="FF0000"/>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115" name="Rectangle 50" descr="20%"/>
              <p:cNvSpPr>
                <a:spLocks noChangeArrowheads="1"/>
              </p:cNvSpPr>
              <p:nvPr/>
            </p:nvSpPr>
            <p:spPr bwMode="auto">
              <a:xfrm>
                <a:off x="3455" y="1389"/>
                <a:ext cx="198" cy="272"/>
              </a:xfrm>
              <a:prstGeom prst="rect">
                <a:avLst/>
              </a:prstGeom>
              <a:pattFill prst="pct20">
                <a:fgClr>
                  <a:srgbClr val="FFCF01"/>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116" name="Rectangle 51" descr="20%"/>
              <p:cNvSpPr>
                <a:spLocks noChangeArrowheads="1"/>
              </p:cNvSpPr>
              <p:nvPr/>
            </p:nvSpPr>
            <p:spPr bwMode="auto">
              <a:xfrm>
                <a:off x="3258" y="1389"/>
                <a:ext cx="197" cy="272"/>
              </a:xfrm>
              <a:prstGeom prst="rect">
                <a:avLst/>
              </a:prstGeom>
              <a:pattFill prst="pct20">
                <a:fgClr>
                  <a:srgbClr val="FFCF01"/>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117" name="Rectangle 52" descr="20%"/>
              <p:cNvSpPr>
                <a:spLocks noChangeArrowheads="1"/>
              </p:cNvSpPr>
              <p:nvPr/>
            </p:nvSpPr>
            <p:spPr bwMode="auto">
              <a:xfrm>
                <a:off x="3061" y="1389"/>
                <a:ext cx="197" cy="272"/>
              </a:xfrm>
              <a:prstGeom prst="rect">
                <a:avLst/>
              </a:prstGeom>
              <a:pattFill prst="pct20">
                <a:fgClr>
                  <a:srgbClr val="FFCF01"/>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118" name="Rectangle 53"/>
              <p:cNvSpPr>
                <a:spLocks noChangeArrowheads="1"/>
              </p:cNvSpPr>
              <p:nvPr/>
            </p:nvSpPr>
            <p:spPr bwMode="auto">
              <a:xfrm>
                <a:off x="4072" y="1443"/>
                <a:ext cx="148" cy="163"/>
              </a:xfrm>
              <a:prstGeom prst="rect">
                <a:avLst/>
              </a:prstGeom>
              <a:solidFill>
                <a:srgbClr val="FFCF0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buClr>
                    <a:srgbClr val="3333CC"/>
                  </a:buClr>
                  <a:buSzPct val="60000"/>
                  <a:buFont typeface="Wingdings" panose="05000000000000000000" pitchFamily="2" charset="2"/>
                  <a:buNone/>
                </a:pPr>
                <a:r>
                  <a:rPr lang="en-US" altLang="fa-IR" sz="1400" smtClean="0">
                    <a:solidFill>
                      <a:srgbClr val="000000"/>
                    </a:solidFill>
                    <a:latin typeface="Symbol" panose="05050102010706020507" pitchFamily="18" charset="2"/>
                    <a:cs typeface="Times New Roman" panose="02020603050405020304" pitchFamily="18" charset="0"/>
                  </a:rPr>
                  <a:t>t</a:t>
                </a:r>
                <a:r>
                  <a:rPr lang="en-US" altLang="fa-IR" sz="1400" baseline="-25000" smtClean="0">
                    <a:solidFill>
                      <a:srgbClr val="000000"/>
                    </a:solidFill>
                    <a:latin typeface="Symbol" panose="05050102010706020507" pitchFamily="18" charset="2"/>
                    <a:cs typeface="Times New Roman" panose="02020603050405020304" pitchFamily="18" charset="0"/>
                  </a:rPr>
                  <a:t>1</a:t>
                </a:r>
                <a:endParaRPr lang="it-IT" altLang="fa-IR" sz="1400" smtClean="0">
                  <a:solidFill>
                    <a:srgbClr val="000000"/>
                  </a:solidFill>
                  <a:latin typeface="Symbol" panose="05050102010706020507" pitchFamily="18" charset="2"/>
                  <a:cs typeface="Times New Roman" panose="02020603050405020304" pitchFamily="18" charset="0"/>
                </a:endParaRPr>
              </a:p>
            </p:txBody>
          </p:sp>
          <p:sp>
            <p:nvSpPr>
              <p:cNvPr id="119" name="Rectangle 54"/>
              <p:cNvSpPr>
                <a:spLocks noChangeArrowheads="1"/>
              </p:cNvSpPr>
              <p:nvPr/>
            </p:nvSpPr>
            <p:spPr bwMode="auto">
              <a:xfrm>
                <a:off x="3878" y="1443"/>
                <a:ext cx="148" cy="163"/>
              </a:xfrm>
              <a:prstGeom prst="rect">
                <a:avLst/>
              </a:prstGeom>
              <a:solidFill>
                <a:srgbClr val="CC00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buClr>
                    <a:srgbClr val="3333CC"/>
                  </a:buClr>
                  <a:buSzPct val="60000"/>
                  <a:buFont typeface="Wingdings" panose="05000000000000000000" pitchFamily="2" charset="2"/>
                  <a:buNone/>
                </a:pPr>
                <a:r>
                  <a:rPr lang="en-US" altLang="fa-IR" sz="1400" smtClean="0">
                    <a:solidFill>
                      <a:srgbClr val="000000"/>
                    </a:solidFill>
                    <a:latin typeface="Symbol" panose="05050102010706020507" pitchFamily="18" charset="2"/>
                    <a:cs typeface="Times New Roman" panose="02020603050405020304" pitchFamily="18" charset="0"/>
                  </a:rPr>
                  <a:t>t</a:t>
                </a:r>
                <a:r>
                  <a:rPr lang="en-US" altLang="fa-IR" sz="1400" baseline="-25000" smtClean="0">
                    <a:solidFill>
                      <a:srgbClr val="000000"/>
                    </a:solidFill>
                    <a:latin typeface="Symbol" panose="05050102010706020507" pitchFamily="18" charset="2"/>
                    <a:cs typeface="Times New Roman" panose="02020603050405020304" pitchFamily="18" charset="0"/>
                  </a:rPr>
                  <a:t>4</a:t>
                </a:r>
                <a:endParaRPr lang="it-IT" altLang="fa-IR" sz="1400" smtClean="0">
                  <a:solidFill>
                    <a:srgbClr val="000000"/>
                  </a:solidFill>
                  <a:latin typeface="Symbol" panose="05050102010706020507" pitchFamily="18" charset="2"/>
                  <a:cs typeface="Times New Roman" panose="02020603050405020304" pitchFamily="18" charset="0"/>
                </a:endParaRPr>
              </a:p>
            </p:txBody>
          </p:sp>
          <p:sp>
            <p:nvSpPr>
              <p:cNvPr id="120" name="Rectangle 55"/>
              <p:cNvSpPr>
                <a:spLocks noChangeArrowheads="1"/>
              </p:cNvSpPr>
              <p:nvPr/>
            </p:nvSpPr>
            <p:spPr bwMode="auto">
              <a:xfrm>
                <a:off x="3686" y="1443"/>
                <a:ext cx="147" cy="163"/>
              </a:xfrm>
              <a:prstGeom prst="rect">
                <a:avLst/>
              </a:prstGeom>
              <a:solidFill>
                <a:srgbClr val="0066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buClr>
                    <a:srgbClr val="3333CC"/>
                  </a:buClr>
                  <a:buSzPct val="60000"/>
                  <a:buFont typeface="Wingdings" panose="05000000000000000000" pitchFamily="2" charset="2"/>
                  <a:buNone/>
                </a:pPr>
                <a:r>
                  <a:rPr lang="en-US" altLang="fa-IR" sz="1400" smtClean="0">
                    <a:solidFill>
                      <a:srgbClr val="000000"/>
                    </a:solidFill>
                    <a:latin typeface="Symbol" panose="05050102010706020507" pitchFamily="18" charset="2"/>
                    <a:cs typeface="Times New Roman" panose="02020603050405020304" pitchFamily="18" charset="0"/>
                  </a:rPr>
                  <a:t>t</a:t>
                </a:r>
                <a:r>
                  <a:rPr lang="en-US" altLang="fa-IR" sz="1400" baseline="-25000" smtClean="0">
                    <a:solidFill>
                      <a:srgbClr val="000000"/>
                    </a:solidFill>
                    <a:latin typeface="Symbol" panose="05050102010706020507" pitchFamily="18" charset="2"/>
                    <a:cs typeface="Times New Roman" panose="02020603050405020304" pitchFamily="18" charset="0"/>
                  </a:rPr>
                  <a:t>5</a:t>
                </a:r>
                <a:endParaRPr lang="it-IT" altLang="fa-IR" sz="1400" smtClean="0">
                  <a:solidFill>
                    <a:srgbClr val="000000"/>
                  </a:solidFill>
                  <a:latin typeface="Symbol" panose="05050102010706020507" pitchFamily="18" charset="2"/>
                  <a:cs typeface="Times New Roman" panose="02020603050405020304" pitchFamily="18" charset="0"/>
                </a:endParaRPr>
              </a:p>
            </p:txBody>
          </p:sp>
          <p:sp>
            <p:nvSpPr>
              <p:cNvPr id="121" name="Rectangle 56" descr="30%"/>
              <p:cNvSpPr>
                <a:spLocks noChangeArrowheads="1"/>
              </p:cNvSpPr>
              <p:nvPr/>
            </p:nvSpPr>
            <p:spPr bwMode="auto">
              <a:xfrm>
                <a:off x="4047" y="2296"/>
                <a:ext cx="197" cy="272"/>
              </a:xfrm>
              <a:prstGeom prst="rect">
                <a:avLst/>
              </a:prstGeom>
              <a:pattFill prst="pct30">
                <a:fgClr>
                  <a:srgbClr val="FF0000"/>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122" name="Rectangle 57" descr="20%"/>
              <p:cNvSpPr>
                <a:spLocks noChangeArrowheads="1"/>
              </p:cNvSpPr>
              <p:nvPr/>
            </p:nvSpPr>
            <p:spPr bwMode="auto">
              <a:xfrm>
                <a:off x="3455" y="2296"/>
                <a:ext cx="198" cy="272"/>
              </a:xfrm>
              <a:prstGeom prst="rect">
                <a:avLst/>
              </a:prstGeom>
              <a:pattFill prst="pct20">
                <a:fgClr>
                  <a:srgbClr val="FFCF01"/>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123" name="Rectangle 58" descr="20%"/>
              <p:cNvSpPr>
                <a:spLocks noChangeArrowheads="1"/>
              </p:cNvSpPr>
              <p:nvPr/>
            </p:nvSpPr>
            <p:spPr bwMode="auto">
              <a:xfrm>
                <a:off x="3258" y="2296"/>
                <a:ext cx="197" cy="272"/>
              </a:xfrm>
              <a:prstGeom prst="rect">
                <a:avLst/>
              </a:prstGeom>
              <a:pattFill prst="pct20">
                <a:fgClr>
                  <a:srgbClr val="FFCF01"/>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124" name="Rectangle 59" descr="20%"/>
              <p:cNvSpPr>
                <a:spLocks noChangeArrowheads="1"/>
              </p:cNvSpPr>
              <p:nvPr/>
            </p:nvSpPr>
            <p:spPr bwMode="auto">
              <a:xfrm>
                <a:off x="3061" y="2296"/>
                <a:ext cx="197" cy="272"/>
              </a:xfrm>
              <a:prstGeom prst="rect">
                <a:avLst/>
              </a:prstGeom>
              <a:pattFill prst="pct20">
                <a:fgClr>
                  <a:srgbClr val="FFCF01"/>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125" name="Rectangle 60"/>
              <p:cNvSpPr>
                <a:spLocks noChangeArrowheads="1"/>
              </p:cNvSpPr>
              <p:nvPr/>
            </p:nvSpPr>
            <p:spPr bwMode="auto">
              <a:xfrm>
                <a:off x="4059" y="1888"/>
                <a:ext cx="148" cy="163"/>
              </a:xfrm>
              <a:prstGeom prst="rect">
                <a:avLst/>
              </a:prstGeom>
              <a:solidFill>
                <a:srgbClr val="FF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20000"/>
                  </a:spcBef>
                  <a:spcAft>
                    <a:spcPct val="0"/>
                  </a:spcAft>
                  <a:buClr>
                    <a:srgbClr val="3333CC"/>
                  </a:buClr>
                  <a:buSzPct val="60000"/>
                  <a:buFont typeface="Wingdings" panose="05000000000000000000" pitchFamily="2" charset="2"/>
                  <a:buNone/>
                </a:pPr>
                <a:r>
                  <a:rPr lang="en-US" altLang="fa-IR" sz="1400" smtClean="0">
                    <a:solidFill>
                      <a:srgbClr val="000000"/>
                    </a:solidFill>
                    <a:latin typeface="Symbol" panose="05050102010706020507" pitchFamily="18" charset="2"/>
                    <a:cs typeface="Times New Roman" panose="02020603050405020304" pitchFamily="18" charset="0"/>
                  </a:rPr>
                  <a:t>t</a:t>
                </a:r>
                <a:r>
                  <a:rPr lang="en-US" altLang="fa-IR" sz="1400" baseline="-25000" smtClean="0">
                    <a:solidFill>
                      <a:srgbClr val="000000"/>
                    </a:solidFill>
                    <a:latin typeface="Symbol" panose="05050102010706020507" pitchFamily="18" charset="2"/>
                    <a:cs typeface="Times New Roman" panose="02020603050405020304" pitchFamily="18" charset="0"/>
                  </a:rPr>
                  <a:t>2</a:t>
                </a:r>
                <a:endParaRPr lang="it-IT" altLang="fa-IR" sz="1400" smtClean="0">
                  <a:solidFill>
                    <a:srgbClr val="000000"/>
                  </a:solidFill>
                  <a:latin typeface="Symbol" panose="05050102010706020507" pitchFamily="18" charset="2"/>
                  <a:cs typeface="Times New Roman" panose="02020603050405020304" pitchFamily="18" charset="0"/>
                </a:endParaRPr>
              </a:p>
            </p:txBody>
          </p:sp>
          <p:sp>
            <p:nvSpPr>
              <p:cNvPr id="126" name="Rectangle 61" descr="20%"/>
              <p:cNvSpPr>
                <a:spLocks noChangeArrowheads="1"/>
              </p:cNvSpPr>
              <p:nvPr/>
            </p:nvSpPr>
            <p:spPr bwMode="auto">
              <a:xfrm>
                <a:off x="3651" y="1834"/>
                <a:ext cx="197" cy="272"/>
              </a:xfrm>
              <a:prstGeom prst="rect">
                <a:avLst/>
              </a:prstGeom>
              <a:pattFill prst="pct20">
                <a:fgClr>
                  <a:srgbClr val="FFCF01"/>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127" name="Rectangle 62" descr="20%"/>
              <p:cNvSpPr>
                <a:spLocks noChangeArrowheads="1"/>
              </p:cNvSpPr>
              <p:nvPr/>
            </p:nvSpPr>
            <p:spPr bwMode="auto">
              <a:xfrm>
                <a:off x="3852" y="2296"/>
                <a:ext cx="198" cy="272"/>
              </a:xfrm>
              <a:prstGeom prst="rect">
                <a:avLst/>
              </a:prstGeom>
              <a:pattFill prst="pct20">
                <a:fgClr>
                  <a:srgbClr val="FFCF01"/>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sp>
            <p:nvSpPr>
              <p:cNvPr id="128" name="Rectangle 63" descr="20%"/>
              <p:cNvSpPr>
                <a:spLocks noChangeArrowheads="1"/>
              </p:cNvSpPr>
              <p:nvPr/>
            </p:nvSpPr>
            <p:spPr bwMode="auto">
              <a:xfrm>
                <a:off x="3655" y="2296"/>
                <a:ext cx="197" cy="272"/>
              </a:xfrm>
              <a:prstGeom prst="rect">
                <a:avLst/>
              </a:prstGeom>
              <a:pattFill prst="pct20">
                <a:fgClr>
                  <a:srgbClr val="FFCF01"/>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a-IR" sz="1400" smtClean="0">
                  <a:solidFill>
                    <a:srgbClr val="000000"/>
                  </a:solidFill>
                  <a:latin typeface="Tahoma" panose="020B0604030504040204" pitchFamily="34" charset="0"/>
                  <a:cs typeface="Times New Roman" panose="02020603050405020304" pitchFamily="18" charset="0"/>
                </a:endParaRPr>
              </a:p>
            </p:txBody>
          </p:sp>
        </p:grpSp>
        <p:sp>
          <p:nvSpPr>
            <p:cNvPr id="130" name="Text Box 65"/>
            <p:cNvSpPr txBox="1">
              <a:spLocks noChangeArrowheads="1"/>
            </p:cNvSpPr>
            <p:nvPr/>
          </p:nvSpPr>
          <p:spPr bwMode="auto">
            <a:xfrm>
              <a:off x="5076825" y="3068638"/>
              <a:ext cx="30003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it-IT" altLang="fa-IR" sz="2400" smtClean="0">
                  <a:solidFill>
                    <a:srgbClr val="000000"/>
                  </a:solidFill>
                  <a:latin typeface="Helvetica" panose="020B0604020202020204" pitchFamily="34" charset="0"/>
                  <a:cs typeface="Times New Roman" panose="02020603050405020304" pitchFamily="18" charset="0"/>
                </a:rPr>
                <a:t>Partitioned approach</a:t>
              </a:r>
            </a:p>
          </p:txBody>
        </p:sp>
        <p:sp>
          <p:nvSpPr>
            <p:cNvPr id="132" name="Rectangle 67"/>
            <p:cNvSpPr>
              <a:spLocks noChangeArrowheads="1"/>
            </p:cNvSpPr>
            <p:nvPr/>
          </p:nvSpPr>
          <p:spPr bwMode="auto">
            <a:xfrm>
              <a:off x="4572000" y="2997200"/>
              <a:ext cx="4176713" cy="3095625"/>
            </a:xfrm>
            <a:prstGeom prst="rect">
              <a:avLst/>
            </a:prstGeom>
            <a:noFill/>
            <a:ln w="9525" algn="ctr">
              <a:solidFill>
                <a:srgbClr val="0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fa-IR" sz="1400" b="0" i="0" u="none" strike="noStrike" kern="0" cap="none" spc="0" normalizeH="0" baseline="0" noProof="0" smtClean="0">
                <a:ln>
                  <a:noFill/>
                </a:ln>
                <a:solidFill>
                  <a:srgbClr val="000000"/>
                </a:solidFill>
                <a:effectLst/>
                <a:uLnTx/>
                <a:uFillTx/>
                <a:latin typeface="Tahoma" panose="020B0604030504040204" pitchFamily="34" charset="0"/>
                <a:cs typeface="Times New Roman" panose="02020603050405020304" pitchFamily="18" charset="0"/>
              </a:endParaRPr>
            </a:p>
          </p:txBody>
        </p:sp>
      </p:grpSp>
      <p:sp>
        <p:nvSpPr>
          <p:cNvPr id="2" name="Slide Number Placeholder 1"/>
          <p:cNvSpPr>
            <a:spLocks noGrp="1"/>
          </p:cNvSpPr>
          <p:nvPr>
            <p:ph type="sldNum" sz="quarter" idx="12"/>
          </p:nvPr>
        </p:nvSpPr>
        <p:spPr/>
        <p:txBody>
          <a:bodyPr/>
          <a:lstStyle/>
          <a:p>
            <a:fld id="{039AD0C9-8D05-4702-B206-9AC754CA8454}" type="slidenum">
              <a:rPr lang="en-US" smtClean="0"/>
              <a:pPr/>
              <a:t>10</a:t>
            </a:fld>
            <a:endParaRPr lang="fa-IR" dirty="0"/>
          </a:p>
        </p:txBody>
      </p:sp>
    </p:spTree>
    <p:extLst>
      <p:ext uri="{BB962C8B-B14F-4D97-AF65-F5344CB8AC3E}">
        <p14:creationId xmlns:p14="http://schemas.microsoft.com/office/powerpoint/2010/main" val="1558984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53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5314" grpId="0" build="p"/>
      <p:bldP spid="13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Partitioned scheduling</a:t>
            </a:r>
            <a:endParaRPr lang="fa-IR" dirty="0"/>
          </a:p>
        </p:txBody>
      </p:sp>
      <p:sp>
        <p:nvSpPr>
          <p:cNvPr id="3" name="Content Placeholder 2"/>
          <p:cNvSpPr>
            <a:spLocks noGrp="1"/>
          </p:cNvSpPr>
          <p:nvPr>
            <p:ph idx="1"/>
          </p:nvPr>
        </p:nvSpPr>
        <p:spPr>
          <a:xfrm>
            <a:off x="220717" y="1825624"/>
            <a:ext cx="8294633" cy="2378514"/>
          </a:xfrm>
        </p:spPr>
        <p:txBody>
          <a:bodyPr>
            <a:noAutofit/>
          </a:bodyPr>
          <a:lstStyle/>
          <a:p>
            <a:r>
              <a:rPr lang="en-US" sz="3200" dirty="0" smtClean="0"/>
              <a:t>Tow steps:</a:t>
            </a:r>
          </a:p>
          <a:p>
            <a:pPr marL="971550" lvl="1" indent="-514350">
              <a:buFont typeface="+mj-lt"/>
              <a:buAutoNum type="arabicPeriod"/>
            </a:pPr>
            <a:r>
              <a:rPr lang="en-US" sz="2800" dirty="0" smtClean="0"/>
              <a:t>Determine a mapping of tasks to processors(</a:t>
            </a:r>
            <a:r>
              <a:rPr lang="it-IT" altLang="fa-IR" sz="2800" dirty="0" smtClean="0">
                <a:solidFill>
                  <a:srgbClr val="0070C0"/>
                </a:solidFill>
              </a:rPr>
              <a:t>Bin packing problem</a:t>
            </a:r>
            <a:r>
              <a:rPr lang="en-US" sz="2800" dirty="0" smtClean="0"/>
              <a:t>)</a:t>
            </a:r>
          </a:p>
          <a:p>
            <a:pPr marL="971550" lvl="1" indent="-514350">
              <a:buFont typeface="+mj-lt"/>
              <a:buAutoNum type="arabicPeriod"/>
            </a:pPr>
            <a:endParaRPr lang="en-US" sz="2800" dirty="0" smtClean="0"/>
          </a:p>
          <a:p>
            <a:pPr marL="914400" lvl="1" indent="-457200">
              <a:buFont typeface="+mj-lt"/>
              <a:buAutoNum type="arabicPeriod"/>
            </a:pPr>
            <a:r>
              <a:rPr lang="en-US" sz="2800" dirty="0" smtClean="0"/>
              <a:t>Perform run time scheduling</a:t>
            </a:r>
          </a:p>
          <a:p>
            <a:pPr marL="914400" lvl="1" indent="-457200">
              <a:buFont typeface="+mj-lt"/>
              <a:buAutoNum type="arabicPeriod"/>
            </a:pPr>
            <a:endParaRPr lang="en-US" sz="2800" dirty="0" smtClean="0"/>
          </a:p>
          <a:p>
            <a:endParaRPr lang="en-US" sz="3200" dirty="0" smtClean="0"/>
          </a:p>
        </p:txBody>
      </p:sp>
      <p:sp>
        <p:nvSpPr>
          <p:cNvPr id="4" name="Slide Number Placeholder 3"/>
          <p:cNvSpPr>
            <a:spLocks noGrp="1"/>
          </p:cNvSpPr>
          <p:nvPr>
            <p:ph type="sldNum" sz="quarter" idx="12"/>
          </p:nvPr>
        </p:nvSpPr>
        <p:spPr/>
        <p:txBody>
          <a:bodyPr/>
          <a:lstStyle/>
          <a:p>
            <a:fld id="{039AD0C9-8D05-4702-B206-9AC754CA8454}" type="slidenum">
              <a:rPr lang="en-US" smtClean="0"/>
              <a:pPr/>
              <a:t>11</a:t>
            </a:fld>
            <a:endParaRPr lang="fa-IR" dirty="0"/>
          </a:p>
        </p:txBody>
      </p:sp>
      <p:sp>
        <p:nvSpPr>
          <p:cNvPr id="5" name="Rectangle 4"/>
          <p:cNvSpPr/>
          <p:nvPr/>
        </p:nvSpPr>
        <p:spPr>
          <a:xfrm>
            <a:off x="628650" y="4578627"/>
            <a:ext cx="7695543" cy="1631216"/>
          </a:xfrm>
          <a:prstGeom prst="rect">
            <a:avLst/>
          </a:prstGeom>
          <a:solidFill>
            <a:schemeClr val="accent1">
              <a:lumMod val="20000"/>
              <a:lumOff val="80000"/>
            </a:schemeClr>
          </a:solidFill>
        </p:spPr>
        <p:txBody>
          <a:bodyPr wrap="square">
            <a:spAutoFit/>
          </a:bodyPr>
          <a:lstStyle/>
          <a:p>
            <a:r>
              <a:rPr lang="en-US" sz="2000" dirty="0" smtClean="0"/>
              <a:t>Example: Portioned </a:t>
            </a:r>
            <a:r>
              <a:rPr lang="en-US" sz="2000" dirty="0"/>
              <a:t>with EDF</a:t>
            </a:r>
          </a:p>
          <a:p>
            <a:pPr marL="914400" lvl="1" indent="-457200">
              <a:buFont typeface="+mj-lt"/>
              <a:buAutoNum type="arabicPeriod"/>
            </a:pPr>
            <a:r>
              <a:rPr lang="en-US" sz="2000" dirty="0"/>
              <a:t>Assign tasks to the processors such that no processor’s capacity is exceeded(utilization bound by 1</a:t>
            </a:r>
            <a:r>
              <a:rPr lang="en-US" sz="2000" dirty="0" smtClean="0"/>
              <a:t>)</a:t>
            </a:r>
          </a:p>
          <a:p>
            <a:pPr marL="914400" lvl="1" indent="-457200">
              <a:buFont typeface="+mj-lt"/>
              <a:buAutoNum type="arabicPeriod"/>
            </a:pPr>
            <a:endParaRPr lang="en-US" sz="2000" dirty="0"/>
          </a:p>
          <a:p>
            <a:pPr marL="914400" lvl="1" indent="-457200">
              <a:buFont typeface="+mj-lt"/>
              <a:buAutoNum type="arabicPeriod"/>
            </a:pPr>
            <a:r>
              <a:rPr lang="en-US" sz="2000" dirty="0"/>
              <a:t>Schedule each processor using EDF</a:t>
            </a:r>
            <a:endParaRPr lang="fa-IR" sz="2000" dirty="0"/>
          </a:p>
        </p:txBody>
      </p:sp>
    </p:spTree>
    <p:extLst>
      <p:ext uri="{BB962C8B-B14F-4D97-AF65-F5344CB8AC3E}">
        <p14:creationId xmlns:p14="http://schemas.microsoft.com/office/powerpoint/2010/main" val="3447792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338" name="Rectangle 2"/>
          <p:cNvSpPr>
            <a:spLocks noGrp="1" noChangeArrowheads="1"/>
          </p:cNvSpPr>
          <p:nvPr>
            <p:ph type="title"/>
          </p:nvPr>
        </p:nvSpPr>
        <p:spPr/>
        <p:txBody>
          <a:bodyPr/>
          <a:lstStyle/>
          <a:p>
            <a:r>
              <a:rPr lang="it-IT" altLang="fa-IR" dirty="0"/>
              <a:t>Partitioned Scheduling</a:t>
            </a:r>
          </a:p>
        </p:txBody>
      </p:sp>
      <p:sp>
        <p:nvSpPr>
          <p:cNvPr id="398339" name="Rectangle 3"/>
          <p:cNvSpPr>
            <a:spLocks noGrp="1" noChangeArrowheads="1"/>
          </p:cNvSpPr>
          <p:nvPr>
            <p:ph type="body" idx="1"/>
          </p:nvPr>
        </p:nvSpPr>
        <p:spPr>
          <a:xfrm>
            <a:off x="827088" y="1557338"/>
            <a:ext cx="7993062" cy="4535487"/>
          </a:xfrm>
        </p:spPr>
        <p:txBody>
          <a:bodyPr/>
          <a:lstStyle/>
          <a:p>
            <a:r>
              <a:rPr lang="it-IT" altLang="fa-IR" dirty="0"/>
              <a:t>The scheduling problem reduces to:</a:t>
            </a:r>
          </a:p>
          <a:p>
            <a:pPr>
              <a:buFont typeface="Wingdings" panose="05000000000000000000" pitchFamily="2" charset="2"/>
              <a:buNone/>
            </a:pPr>
            <a:endParaRPr lang="it-IT" altLang="fa-IR" dirty="0"/>
          </a:p>
          <a:p>
            <a:endParaRPr lang="it-IT" altLang="fa-IR" dirty="0"/>
          </a:p>
          <a:p>
            <a:endParaRPr lang="it-IT" altLang="fa-IR" dirty="0"/>
          </a:p>
          <a:p>
            <a:endParaRPr lang="it-IT" altLang="fa-IR" dirty="0"/>
          </a:p>
          <a:p>
            <a:pPr>
              <a:buFont typeface="Wingdings" panose="05000000000000000000" pitchFamily="2" charset="2"/>
              <a:buNone/>
            </a:pPr>
            <a:endParaRPr lang="it-IT" altLang="fa-IR" dirty="0"/>
          </a:p>
          <a:p>
            <a:endParaRPr lang="it-IT" altLang="fa-IR" dirty="0"/>
          </a:p>
          <a:p>
            <a:r>
              <a:rPr lang="it-IT" altLang="fa-IR" dirty="0"/>
              <a:t>Global (work-conserving) and partitioned approaches are incomparable</a:t>
            </a:r>
          </a:p>
          <a:p>
            <a:endParaRPr lang="it-IT" altLang="fa-IR" dirty="0"/>
          </a:p>
        </p:txBody>
      </p:sp>
      <p:sp>
        <p:nvSpPr>
          <p:cNvPr id="398343" name="Rectangle 7"/>
          <p:cNvSpPr>
            <a:spLocks noChangeArrowheads="1"/>
          </p:cNvSpPr>
          <p:nvPr/>
        </p:nvSpPr>
        <p:spPr bwMode="auto">
          <a:xfrm>
            <a:off x="1187450" y="2276475"/>
            <a:ext cx="1800225" cy="865188"/>
          </a:xfrm>
          <a:prstGeom prst="rect">
            <a:avLst/>
          </a:prstGeom>
          <a:solidFill>
            <a:srgbClr val="FFFF99"/>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fa-IR" sz="2400" dirty="0"/>
              <a:t>Bin-packing</a:t>
            </a:r>
          </a:p>
          <a:p>
            <a:r>
              <a:rPr lang="it-IT" altLang="fa-IR" sz="2400" dirty="0"/>
              <a:t>problem</a:t>
            </a:r>
          </a:p>
        </p:txBody>
      </p:sp>
      <p:sp>
        <p:nvSpPr>
          <p:cNvPr id="398345" name="Rectangle 9"/>
          <p:cNvSpPr>
            <a:spLocks noChangeArrowheads="1"/>
          </p:cNvSpPr>
          <p:nvPr/>
        </p:nvSpPr>
        <p:spPr bwMode="auto">
          <a:xfrm>
            <a:off x="3779838" y="2203450"/>
            <a:ext cx="1944687" cy="1081088"/>
          </a:xfrm>
          <a:prstGeom prst="rect">
            <a:avLst/>
          </a:prstGeom>
          <a:solidFill>
            <a:srgbClr val="FFFF99"/>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fa-IR" sz="2400" dirty="0"/>
              <a:t>Uniprocessor</a:t>
            </a:r>
          </a:p>
          <a:p>
            <a:r>
              <a:rPr lang="it-IT" altLang="fa-IR" sz="2400" dirty="0"/>
              <a:t>scheduling</a:t>
            </a:r>
          </a:p>
          <a:p>
            <a:r>
              <a:rPr lang="it-IT" altLang="fa-IR" sz="2400" dirty="0"/>
              <a:t>problem</a:t>
            </a:r>
          </a:p>
        </p:txBody>
      </p:sp>
      <p:sp>
        <p:nvSpPr>
          <p:cNvPr id="398346" name="Text Box 10"/>
          <p:cNvSpPr txBox="1">
            <a:spLocks noChangeArrowheads="1"/>
          </p:cNvSpPr>
          <p:nvPr/>
        </p:nvSpPr>
        <p:spPr bwMode="auto">
          <a:xfrm>
            <a:off x="3059113" y="2295525"/>
            <a:ext cx="600075" cy="701675"/>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fa-IR" sz="4000" b="1" dirty="0">
                <a:solidFill>
                  <a:schemeClr val="folHlink"/>
                </a:solidFill>
              </a:rPr>
              <a:t>+</a:t>
            </a:r>
          </a:p>
        </p:txBody>
      </p:sp>
      <p:sp>
        <p:nvSpPr>
          <p:cNvPr id="398354" name="Text Box 18"/>
          <p:cNvSpPr txBox="1">
            <a:spLocks noChangeArrowheads="1"/>
          </p:cNvSpPr>
          <p:nvPr/>
        </p:nvSpPr>
        <p:spPr bwMode="auto">
          <a:xfrm>
            <a:off x="1195388" y="3219450"/>
            <a:ext cx="1647825" cy="64135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fa-IR" sz="1800" dirty="0"/>
              <a:t>NP-hard in the</a:t>
            </a:r>
          </a:p>
          <a:p>
            <a:r>
              <a:rPr lang="it-IT" altLang="fa-IR" sz="1800" dirty="0"/>
              <a:t>strong sense</a:t>
            </a:r>
          </a:p>
        </p:txBody>
      </p:sp>
      <p:sp>
        <p:nvSpPr>
          <p:cNvPr id="398356" name="Text Box 20"/>
          <p:cNvSpPr txBox="1">
            <a:spLocks noChangeArrowheads="1"/>
          </p:cNvSpPr>
          <p:nvPr/>
        </p:nvSpPr>
        <p:spPr bwMode="auto">
          <a:xfrm>
            <a:off x="1116013" y="4267200"/>
            <a:ext cx="3451225" cy="701675"/>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fa-IR" sz="2000" dirty="0"/>
              <a:t>Various heuristics used: </a:t>
            </a:r>
          </a:p>
          <a:p>
            <a:pPr algn="l"/>
            <a:r>
              <a:rPr lang="it-IT" altLang="fa-IR" sz="2000" dirty="0"/>
              <a:t>FF, NF, BF, FFDU, BFDD, etc.</a:t>
            </a:r>
          </a:p>
        </p:txBody>
      </p:sp>
      <p:sp>
        <p:nvSpPr>
          <p:cNvPr id="398357" name="Text Box 21"/>
          <p:cNvSpPr txBox="1">
            <a:spLocks noChangeArrowheads="1"/>
          </p:cNvSpPr>
          <p:nvPr/>
        </p:nvSpPr>
        <p:spPr bwMode="auto">
          <a:xfrm>
            <a:off x="4067175" y="3357563"/>
            <a:ext cx="1349375" cy="366712"/>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fa-IR" sz="1800" dirty="0"/>
              <a:t>Well known</a:t>
            </a:r>
          </a:p>
        </p:txBody>
      </p:sp>
      <p:grpSp>
        <p:nvGrpSpPr>
          <p:cNvPr id="3" name="Group 2"/>
          <p:cNvGrpSpPr/>
          <p:nvPr/>
        </p:nvGrpSpPr>
        <p:grpSpPr>
          <a:xfrm>
            <a:off x="5927725" y="2578100"/>
            <a:ext cx="2790825" cy="2290763"/>
            <a:chOff x="5927725" y="2578100"/>
            <a:chExt cx="2790825" cy="2290763"/>
          </a:xfrm>
        </p:grpSpPr>
        <p:pic>
          <p:nvPicPr>
            <p:cNvPr id="398386" name="Picture 5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4238" y="3802063"/>
              <a:ext cx="476250" cy="447675"/>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 name="Group 1"/>
            <p:cNvGrpSpPr/>
            <p:nvPr/>
          </p:nvGrpSpPr>
          <p:grpSpPr>
            <a:xfrm>
              <a:off x="5927725" y="2578100"/>
              <a:ext cx="2790825" cy="2290763"/>
              <a:chOff x="5927725" y="2578100"/>
              <a:chExt cx="2790825" cy="2290763"/>
            </a:xfrm>
          </p:grpSpPr>
          <p:pic>
            <p:nvPicPr>
              <p:cNvPr id="398353"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49975" y="3802063"/>
                <a:ext cx="476250" cy="447675"/>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8360" name="Rectangle 24"/>
              <p:cNvSpPr>
                <a:spLocks noChangeArrowheads="1"/>
              </p:cNvSpPr>
              <p:nvPr/>
            </p:nvSpPr>
            <p:spPr bwMode="auto">
              <a:xfrm>
                <a:off x="5927725" y="4227513"/>
                <a:ext cx="887413" cy="64135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fa-IR" sz="1800" dirty="0"/>
                  <a:t>EDF</a:t>
                </a:r>
              </a:p>
              <a:p>
                <a:r>
                  <a:rPr lang="it-IT" altLang="fa-IR" sz="1800" dirty="0"/>
                  <a:t>U</a:t>
                </a:r>
                <a:r>
                  <a:rPr lang="it-IT" altLang="fa-IR" sz="1800" baseline="-25000" dirty="0"/>
                  <a:t>tot </a:t>
                </a:r>
                <a:r>
                  <a:rPr lang="it-IT" altLang="fa-IR" sz="1800" dirty="0"/>
                  <a:t>≤ 1</a:t>
                </a:r>
              </a:p>
            </p:txBody>
          </p:sp>
          <p:sp>
            <p:nvSpPr>
              <p:cNvPr id="398376" name="Rectangle 40"/>
              <p:cNvSpPr>
                <a:spLocks noChangeArrowheads="1"/>
              </p:cNvSpPr>
              <p:nvPr/>
            </p:nvSpPr>
            <p:spPr bwMode="auto">
              <a:xfrm>
                <a:off x="6954838" y="2794000"/>
                <a:ext cx="296862" cy="327025"/>
              </a:xfrm>
              <a:prstGeom prst="rect">
                <a:avLst/>
              </a:prstGeom>
              <a:solidFill>
                <a:srgbClr val="FF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dirty="0">
                    <a:solidFill>
                      <a:srgbClr val="000000"/>
                    </a:solidFill>
                    <a:latin typeface="Symbol" panose="05050102010706020507" pitchFamily="18" charset="2"/>
                  </a:rPr>
                  <a:t>t</a:t>
                </a:r>
                <a:r>
                  <a:rPr lang="en-US" altLang="fa-IR" baseline="-25000" dirty="0">
                    <a:solidFill>
                      <a:srgbClr val="000000"/>
                    </a:solidFill>
                    <a:latin typeface="Symbol" panose="05050102010706020507" pitchFamily="18" charset="2"/>
                  </a:rPr>
                  <a:t>2</a:t>
                </a:r>
                <a:endParaRPr lang="it-IT" altLang="fa-IR" dirty="0">
                  <a:solidFill>
                    <a:srgbClr val="000000"/>
                  </a:solidFill>
                  <a:latin typeface="Symbol" panose="05050102010706020507" pitchFamily="18" charset="2"/>
                </a:endParaRPr>
              </a:p>
            </p:txBody>
          </p:sp>
          <p:sp>
            <p:nvSpPr>
              <p:cNvPr id="398382" name="Rectangle 46"/>
              <p:cNvSpPr>
                <a:spLocks noChangeArrowheads="1"/>
              </p:cNvSpPr>
              <p:nvPr/>
            </p:nvSpPr>
            <p:spPr bwMode="auto">
              <a:xfrm>
                <a:off x="6588125" y="2578100"/>
                <a:ext cx="295275" cy="327025"/>
              </a:xfrm>
              <a:prstGeom prst="rect">
                <a:avLst/>
              </a:prstGeom>
              <a:solidFill>
                <a:srgbClr val="FFCF0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dirty="0">
                    <a:solidFill>
                      <a:srgbClr val="000000"/>
                    </a:solidFill>
                    <a:latin typeface="Symbol" panose="05050102010706020507" pitchFamily="18" charset="2"/>
                  </a:rPr>
                  <a:t>t</a:t>
                </a:r>
                <a:r>
                  <a:rPr lang="en-US" altLang="fa-IR" baseline="-25000" dirty="0">
                    <a:solidFill>
                      <a:srgbClr val="000000"/>
                    </a:solidFill>
                    <a:latin typeface="Symbol" panose="05050102010706020507" pitchFamily="18" charset="2"/>
                  </a:rPr>
                  <a:t>1</a:t>
                </a:r>
                <a:endParaRPr lang="it-IT" altLang="fa-IR" dirty="0">
                  <a:solidFill>
                    <a:srgbClr val="000000"/>
                  </a:solidFill>
                  <a:latin typeface="Symbol" panose="05050102010706020507" pitchFamily="18" charset="2"/>
                </a:endParaRPr>
              </a:p>
            </p:txBody>
          </p:sp>
          <p:sp>
            <p:nvSpPr>
              <p:cNvPr id="398383" name="Rectangle 47"/>
              <p:cNvSpPr>
                <a:spLocks noChangeArrowheads="1"/>
              </p:cNvSpPr>
              <p:nvPr/>
            </p:nvSpPr>
            <p:spPr bwMode="auto">
              <a:xfrm>
                <a:off x="7315200" y="2578100"/>
                <a:ext cx="295275" cy="327025"/>
              </a:xfrm>
              <a:prstGeom prst="rect">
                <a:avLst/>
              </a:prstGeom>
              <a:solidFill>
                <a:srgbClr val="008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a:solidFill>
                      <a:srgbClr val="000000"/>
                    </a:solidFill>
                    <a:latin typeface="Symbol" panose="05050102010706020507" pitchFamily="18" charset="2"/>
                  </a:rPr>
                  <a:t>t</a:t>
                </a:r>
                <a:r>
                  <a:rPr lang="en-US" altLang="fa-IR" baseline="-25000">
                    <a:solidFill>
                      <a:srgbClr val="000000"/>
                    </a:solidFill>
                    <a:latin typeface="Symbol" panose="05050102010706020507" pitchFamily="18" charset="2"/>
                  </a:rPr>
                  <a:t>3</a:t>
                </a:r>
                <a:endParaRPr lang="it-IT" altLang="fa-IR">
                  <a:solidFill>
                    <a:srgbClr val="000000"/>
                  </a:solidFill>
                  <a:latin typeface="Symbol" panose="05050102010706020507" pitchFamily="18" charset="2"/>
                </a:endParaRPr>
              </a:p>
            </p:txBody>
          </p:sp>
          <p:sp>
            <p:nvSpPr>
              <p:cNvPr id="398384" name="Rectangle 48"/>
              <p:cNvSpPr>
                <a:spLocks noChangeArrowheads="1"/>
              </p:cNvSpPr>
              <p:nvPr/>
            </p:nvSpPr>
            <p:spPr bwMode="auto">
              <a:xfrm>
                <a:off x="7675563" y="2794000"/>
                <a:ext cx="296862" cy="327025"/>
              </a:xfrm>
              <a:prstGeom prst="rect">
                <a:avLst/>
              </a:prstGeom>
              <a:solidFill>
                <a:srgbClr val="CC00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a:solidFill>
                      <a:srgbClr val="000000"/>
                    </a:solidFill>
                    <a:latin typeface="Symbol" panose="05050102010706020507" pitchFamily="18" charset="2"/>
                  </a:rPr>
                  <a:t>t</a:t>
                </a:r>
                <a:r>
                  <a:rPr lang="en-US" altLang="fa-IR" baseline="-25000">
                    <a:solidFill>
                      <a:srgbClr val="000000"/>
                    </a:solidFill>
                    <a:latin typeface="Symbol" panose="05050102010706020507" pitchFamily="18" charset="2"/>
                  </a:rPr>
                  <a:t>4</a:t>
                </a:r>
                <a:endParaRPr lang="it-IT" altLang="fa-IR">
                  <a:solidFill>
                    <a:srgbClr val="000000"/>
                  </a:solidFill>
                  <a:latin typeface="Symbol" panose="05050102010706020507" pitchFamily="18" charset="2"/>
                </a:endParaRPr>
              </a:p>
            </p:txBody>
          </p:sp>
          <p:sp>
            <p:nvSpPr>
              <p:cNvPr id="398385" name="Rectangle 49"/>
              <p:cNvSpPr>
                <a:spLocks noChangeArrowheads="1"/>
              </p:cNvSpPr>
              <p:nvPr/>
            </p:nvSpPr>
            <p:spPr bwMode="auto">
              <a:xfrm>
                <a:off x="8035925" y="2578100"/>
                <a:ext cx="295275" cy="327025"/>
              </a:xfrm>
              <a:prstGeom prst="rect">
                <a:avLst/>
              </a:prstGeom>
              <a:solidFill>
                <a:srgbClr val="0066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a:solidFill>
                      <a:srgbClr val="000000"/>
                    </a:solidFill>
                    <a:latin typeface="Symbol" panose="05050102010706020507" pitchFamily="18" charset="2"/>
                  </a:rPr>
                  <a:t>t</a:t>
                </a:r>
                <a:r>
                  <a:rPr lang="en-US" altLang="fa-IR" baseline="-25000">
                    <a:solidFill>
                      <a:srgbClr val="000000"/>
                    </a:solidFill>
                    <a:latin typeface="Symbol" panose="05050102010706020507" pitchFamily="18" charset="2"/>
                  </a:rPr>
                  <a:t>5</a:t>
                </a:r>
                <a:endParaRPr lang="it-IT" altLang="fa-IR">
                  <a:solidFill>
                    <a:srgbClr val="000000"/>
                  </a:solidFill>
                  <a:latin typeface="Symbol" panose="05050102010706020507" pitchFamily="18" charset="2"/>
                </a:endParaRPr>
              </a:p>
            </p:txBody>
          </p:sp>
          <p:sp>
            <p:nvSpPr>
              <p:cNvPr id="398387" name="Rectangle 51"/>
              <p:cNvSpPr>
                <a:spLocks noChangeArrowheads="1"/>
              </p:cNvSpPr>
              <p:nvPr/>
            </p:nvSpPr>
            <p:spPr bwMode="auto">
              <a:xfrm>
                <a:off x="7069138" y="4227513"/>
                <a:ext cx="769937" cy="64135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fa-IR" sz="1800" dirty="0"/>
                  <a:t>RM</a:t>
                </a:r>
              </a:p>
              <a:p>
                <a:r>
                  <a:rPr lang="it-IT" altLang="fa-IR" sz="1800" dirty="0"/>
                  <a:t>(RTA)</a:t>
                </a:r>
              </a:p>
            </p:txBody>
          </p:sp>
          <p:pic>
            <p:nvPicPr>
              <p:cNvPr id="398388" name="Picture 5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2300" y="3802063"/>
                <a:ext cx="476250" cy="447675"/>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8389" name="Rectangle 53"/>
              <p:cNvSpPr>
                <a:spLocks noChangeArrowheads="1"/>
              </p:cNvSpPr>
              <p:nvPr/>
            </p:nvSpPr>
            <p:spPr bwMode="auto">
              <a:xfrm>
                <a:off x="8267700" y="4227513"/>
                <a:ext cx="393700" cy="366712"/>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fa-IR" sz="1800"/>
                  <a:t>...</a:t>
                </a:r>
              </a:p>
            </p:txBody>
          </p:sp>
          <p:sp>
            <p:nvSpPr>
              <p:cNvPr id="398391" name="Line 55"/>
              <p:cNvSpPr>
                <a:spLocks noChangeShapeType="1"/>
              </p:cNvSpPr>
              <p:nvPr/>
            </p:nvSpPr>
            <p:spPr bwMode="auto">
              <a:xfrm flipH="1">
                <a:off x="6659563" y="3082925"/>
                <a:ext cx="792162" cy="6477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98392" name="Line 56"/>
              <p:cNvSpPr>
                <a:spLocks noChangeShapeType="1"/>
              </p:cNvSpPr>
              <p:nvPr/>
            </p:nvSpPr>
            <p:spPr bwMode="auto">
              <a:xfrm>
                <a:off x="7451725" y="3082925"/>
                <a:ext cx="865188" cy="6477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98393" name="Line 57"/>
              <p:cNvSpPr>
                <a:spLocks noChangeShapeType="1"/>
              </p:cNvSpPr>
              <p:nvPr/>
            </p:nvSpPr>
            <p:spPr bwMode="auto">
              <a:xfrm>
                <a:off x="7451725" y="3082925"/>
                <a:ext cx="0" cy="6477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grpSp>
      <p:sp>
        <p:nvSpPr>
          <p:cNvPr id="398394" name="AutoShape 58"/>
          <p:cNvSpPr>
            <a:spLocks noChangeArrowheads="1"/>
          </p:cNvSpPr>
          <p:nvPr/>
        </p:nvSpPr>
        <p:spPr bwMode="auto">
          <a:xfrm>
            <a:off x="1908175" y="3932238"/>
            <a:ext cx="215900" cy="288925"/>
          </a:xfrm>
          <a:prstGeom prst="downArrow">
            <a:avLst>
              <a:gd name="adj1" fmla="val 50000"/>
              <a:gd name="adj2" fmla="val 33456"/>
            </a:avLst>
          </a:prstGeom>
          <a:solidFill>
            <a:srgbClr val="3366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4" name="Slide Number Placeholder 3"/>
          <p:cNvSpPr>
            <a:spLocks noGrp="1"/>
          </p:cNvSpPr>
          <p:nvPr>
            <p:ph type="sldNum" sz="quarter" idx="12"/>
          </p:nvPr>
        </p:nvSpPr>
        <p:spPr/>
        <p:txBody>
          <a:bodyPr/>
          <a:lstStyle/>
          <a:p>
            <a:fld id="{039AD0C9-8D05-4702-B206-9AC754CA8454}" type="slidenum">
              <a:rPr lang="en-US" smtClean="0"/>
              <a:pPr/>
              <a:t>12</a:t>
            </a:fld>
            <a:endParaRPr lang="fa-IR" dirty="0"/>
          </a:p>
        </p:txBody>
      </p:sp>
    </p:spTree>
    <p:extLst>
      <p:ext uri="{BB962C8B-B14F-4D97-AF65-F5344CB8AC3E}">
        <p14:creationId xmlns:p14="http://schemas.microsoft.com/office/powerpoint/2010/main" val="1211076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83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835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839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9835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9834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9834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9835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9833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8343" grpId="0" animBg="1"/>
      <p:bldP spid="398345" grpId="0" animBg="1"/>
      <p:bldP spid="398346" grpId="0"/>
      <p:bldP spid="398354" grpId="0"/>
      <p:bldP spid="398356" grpId="0"/>
      <p:bldP spid="398357" grpId="0"/>
      <p:bldP spid="39839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 packing algorithms</a:t>
            </a:r>
            <a:endParaRPr lang="fa-IR" dirty="0"/>
          </a:p>
        </p:txBody>
      </p:sp>
      <p:sp>
        <p:nvSpPr>
          <p:cNvPr id="3" name="Content Placeholder 2"/>
          <p:cNvSpPr>
            <a:spLocks noGrp="1"/>
          </p:cNvSpPr>
          <p:nvPr>
            <p:ph idx="1"/>
          </p:nvPr>
        </p:nvSpPr>
        <p:spPr/>
        <p:txBody>
          <a:bodyPr/>
          <a:lstStyle/>
          <a:p>
            <a:r>
              <a:rPr lang="en-US" dirty="0" smtClean="0"/>
              <a:t>The problem concerns packing objects of variety size in boxes (“bins”) with the objective of minimizing number of used boxes.</a:t>
            </a:r>
          </a:p>
          <a:p>
            <a:pPr lvl="1"/>
            <a:r>
              <a:rPr lang="en-US" b="1" dirty="0" smtClean="0">
                <a:solidFill>
                  <a:srgbClr val="0070C0"/>
                </a:solidFill>
              </a:rPr>
              <a:t>NP Hard problem</a:t>
            </a:r>
          </a:p>
          <a:p>
            <a:pPr lvl="1"/>
            <a:r>
              <a:rPr lang="en-US" dirty="0" smtClean="0"/>
              <a:t>Heuristic solutions: next fit and first fit</a:t>
            </a:r>
          </a:p>
          <a:p>
            <a:r>
              <a:rPr lang="en-US" dirty="0" smtClean="0"/>
              <a:t>Application to multiprocessor systems:</a:t>
            </a:r>
          </a:p>
          <a:p>
            <a:pPr lvl="1"/>
            <a:r>
              <a:rPr lang="en-US" b="1" dirty="0" smtClean="0">
                <a:solidFill>
                  <a:srgbClr val="0070C0"/>
                </a:solidFill>
              </a:rPr>
              <a:t>Bins</a:t>
            </a:r>
            <a:r>
              <a:rPr lang="en-US" dirty="0" smtClean="0"/>
              <a:t> are represented by </a:t>
            </a:r>
            <a:r>
              <a:rPr lang="en-US" b="1" dirty="0" smtClean="0">
                <a:solidFill>
                  <a:srgbClr val="0070C0"/>
                </a:solidFill>
              </a:rPr>
              <a:t>processors</a:t>
            </a:r>
            <a:r>
              <a:rPr lang="en-US" dirty="0" smtClean="0"/>
              <a:t> and objects by tasks.</a:t>
            </a:r>
          </a:p>
          <a:p>
            <a:pPr lvl="1"/>
            <a:r>
              <a:rPr lang="en-US" dirty="0" smtClean="0"/>
              <a:t>The decision whether a processor is “full” or not is derived form utilization-based </a:t>
            </a:r>
            <a:r>
              <a:rPr lang="en-US" dirty="0" err="1" smtClean="0"/>
              <a:t>schedulability</a:t>
            </a:r>
            <a:r>
              <a:rPr lang="en-US" dirty="0" smtClean="0"/>
              <a:t> test</a:t>
            </a:r>
            <a:endParaRPr lang="fa-IR" dirty="0"/>
          </a:p>
        </p:txBody>
      </p:sp>
      <p:sp>
        <p:nvSpPr>
          <p:cNvPr id="4" name="Slide Number Placeholder 3"/>
          <p:cNvSpPr>
            <a:spLocks noGrp="1"/>
          </p:cNvSpPr>
          <p:nvPr>
            <p:ph type="sldNum" sz="quarter" idx="12"/>
          </p:nvPr>
        </p:nvSpPr>
        <p:spPr/>
        <p:txBody>
          <a:bodyPr/>
          <a:lstStyle/>
          <a:p>
            <a:fld id="{039AD0C9-8D05-4702-B206-9AC754CA8454}" type="slidenum">
              <a:rPr lang="en-US" smtClean="0"/>
              <a:pPr/>
              <a:t>13</a:t>
            </a:fld>
            <a:endParaRPr lang="fa-IR" dirty="0"/>
          </a:p>
        </p:txBody>
      </p:sp>
    </p:spTree>
    <p:extLst>
      <p:ext uri="{BB962C8B-B14F-4D97-AF65-F5344CB8AC3E}">
        <p14:creationId xmlns:p14="http://schemas.microsoft.com/office/powerpoint/2010/main" val="92860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ltLang="fa-IR" dirty="0"/>
              <a:t>Partitioned Scheduling</a:t>
            </a:r>
            <a:endParaRPr lang="fa-IR" dirty="0"/>
          </a:p>
        </p:txBody>
      </p:sp>
      <p:sp>
        <p:nvSpPr>
          <p:cNvPr id="3" name="Content Placeholder 2"/>
          <p:cNvSpPr>
            <a:spLocks noGrp="1"/>
          </p:cNvSpPr>
          <p:nvPr>
            <p:ph idx="1"/>
          </p:nvPr>
        </p:nvSpPr>
        <p:spPr>
          <a:xfrm>
            <a:off x="628650" y="1595436"/>
            <a:ext cx="7886700" cy="2568575"/>
          </a:xfrm>
          <a:solidFill>
            <a:schemeClr val="accent6">
              <a:lumMod val="20000"/>
              <a:lumOff val="80000"/>
            </a:schemeClr>
          </a:solidFill>
        </p:spPr>
        <p:txBody>
          <a:bodyPr/>
          <a:lstStyle/>
          <a:p>
            <a:pPr marL="0" indent="0">
              <a:buNone/>
            </a:pPr>
            <a:r>
              <a:rPr lang="en-US" dirty="0" smtClean="0"/>
              <a:t>Advantages:</a:t>
            </a:r>
          </a:p>
          <a:p>
            <a:r>
              <a:rPr lang="en-US" dirty="0" smtClean="0"/>
              <a:t>Most techniques for single-processor scheduling are also applicable here</a:t>
            </a:r>
          </a:p>
          <a:p>
            <a:r>
              <a:rPr lang="en-US" dirty="0" smtClean="0"/>
              <a:t>partitioning of tasks can be automated	</a:t>
            </a:r>
          </a:p>
          <a:p>
            <a:pPr lvl="1"/>
            <a:r>
              <a:rPr lang="en-US" dirty="0" smtClean="0"/>
              <a:t>Solving a bin-backing algorithm,</a:t>
            </a:r>
          </a:p>
          <a:p>
            <a:pPr lvl="1"/>
            <a:endParaRPr lang="fa-IR" dirty="0"/>
          </a:p>
        </p:txBody>
      </p:sp>
      <p:sp>
        <p:nvSpPr>
          <p:cNvPr id="4" name="Slide Number Placeholder 3"/>
          <p:cNvSpPr>
            <a:spLocks noGrp="1"/>
          </p:cNvSpPr>
          <p:nvPr>
            <p:ph type="sldNum" sz="quarter" idx="12"/>
          </p:nvPr>
        </p:nvSpPr>
        <p:spPr/>
        <p:txBody>
          <a:bodyPr/>
          <a:lstStyle/>
          <a:p>
            <a:fld id="{039AD0C9-8D05-4702-B206-9AC754CA8454}" type="slidenum">
              <a:rPr lang="en-US" smtClean="0"/>
              <a:pPr/>
              <a:t>14</a:t>
            </a:fld>
            <a:endParaRPr lang="fa-IR" dirty="0"/>
          </a:p>
        </p:txBody>
      </p:sp>
      <p:sp>
        <p:nvSpPr>
          <p:cNvPr id="7" name="Content Placeholder 2"/>
          <p:cNvSpPr txBox="1">
            <a:spLocks/>
          </p:cNvSpPr>
          <p:nvPr/>
        </p:nvSpPr>
        <p:spPr>
          <a:xfrm>
            <a:off x="628650" y="4623589"/>
            <a:ext cx="7886700" cy="1541464"/>
          </a:xfrm>
          <a:prstGeom prst="rect">
            <a:avLst/>
          </a:prstGeom>
          <a:solidFill>
            <a:schemeClr val="accent2">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Disadvantages:</a:t>
            </a:r>
          </a:p>
          <a:p>
            <a:r>
              <a:rPr lang="en-US" dirty="0" smtClean="0"/>
              <a:t>Cannot exploit/share all unused processor time</a:t>
            </a:r>
          </a:p>
          <a:p>
            <a:pPr lvl="1"/>
            <a:endParaRPr lang="fa-IR" dirty="0"/>
          </a:p>
        </p:txBody>
      </p:sp>
    </p:spTree>
    <p:extLst>
      <p:ext uri="{BB962C8B-B14F-4D97-AF65-F5344CB8AC3E}">
        <p14:creationId xmlns:p14="http://schemas.microsoft.com/office/powerpoint/2010/main" val="3625030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semi- partitioned scheduling</a:t>
            </a:r>
            <a:endParaRPr lang="fa-IR" dirty="0"/>
          </a:p>
        </p:txBody>
      </p:sp>
      <p:sp>
        <p:nvSpPr>
          <p:cNvPr id="3" name="Content Placeholder 2"/>
          <p:cNvSpPr>
            <a:spLocks noGrp="1"/>
          </p:cNvSpPr>
          <p:nvPr>
            <p:ph idx="1"/>
          </p:nvPr>
        </p:nvSpPr>
        <p:spPr/>
        <p:txBody>
          <a:bodyPr>
            <a:normAutofit/>
          </a:bodyPr>
          <a:lstStyle/>
          <a:p>
            <a:endParaRPr lang="en-US" sz="3600" dirty="0" smtClean="0"/>
          </a:p>
          <a:p>
            <a:endParaRPr lang="en-US" sz="3600" dirty="0"/>
          </a:p>
          <a:p>
            <a:r>
              <a:rPr lang="en-US" sz="3600" dirty="0" smtClean="0"/>
              <a:t>High resource utilization</a:t>
            </a:r>
          </a:p>
          <a:p>
            <a:r>
              <a:rPr lang="en-US" sz="3600" dirty="0" smtClean="0"/>
              <a:t>High overhead (due to task migration)</a:t>
            </a:r>
            <a:endParaRPr lang="fa-IR" sz="3600" dirty="0"/>
          </a:p>
        </p:txBody>
      </p:sp>
      <p:sp>
        <p:nvSpPr>
          <p:cNvPr id="4" name="Slide Number Placeholder 3"/>
          <p:cNvSpPr>
            <a:spLocks noGrp="1"/>
          </p:cNvSpPr>
          <p:nvPr>
            <p:ph type="sldNum" sz="quarter" idx="12"/>
          </p:nvPr>
        </p:nvSpPr>
        <p:spPr/>
        <p:txBody>
          <a:bodyPr/>
          <a:lstStyle/>
          <a:p>
            <a:fld id="{039AD0C9-8D05-4702-B206-9AC754CA8454}" type="slidenum">
              <a:rPr lang="en-US" smtClean="0"/>
              <a:pPr/>
              <a:t>15</a:t>
            </a:fld>
            <a:endParaRPr lang="fa-IR" dirty="0"/>
          </a:p>
        </p:txBody>
      </p:sp>
    </p:spTree>
    <p:extLst>
      <p:ext uri="{BB962C8B-B14F-4D97-AF65-F5344CB8AC3E}">
        <p14:creationId xmlns:p14="http://schemas.microsoft.com/office/powerpoint/2010/main" val="1027280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8194" name="Picture 2"/>
          <p:cNvPicPr>
            <a:picLocks noChangeAspect="1" noChangeArrowheads="1"/>
          </p:cNvPicPr>
          <p:nvPr/>
        </p:nvPicPr>
        <p:blipFill>
          <a:blip r:embed="rId2" cstate="print"/>
          <a:srcRect/>
          <a:stretch>
            <a:fillRect/>
          </a:stretch>
        </p:blipFill>
        <p:spPr bwMode="auto">
          <a:xfrm>
            <a:off x="428596" y="357166"/>
            <a:ext cx="8486775" cy="6215106"/>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039AD0C9-8D05-4702-B206-9AC754CA8454}" type="slidenum">
              <a:rPr lang="en-US" smtClean="0"/>
              <a:pPr/>
              <a:t>16</a:t>
            </a:fld>
            <a:endParaRPr lang="fa-IR" dirty="0"/>
          </a:p>
        </p:txBody>
      </p:sp>
    </p:spTree>
    <p:extLst>
      <p:ext uri="{BB962C8B-B14F-4D97-AF65-F5344CB8AC3E}">
        <p14:creationId xmlns:p14="http://schemas.microsoft.com/office/powerpoint/2010/main" val="27671605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9218" name="Picture 2"/>
          <p:cNvPicPr>
            <a:picLocks noChangeAspect="1" noChangeArrowheads="1"/>
          </p:cNvPicPr>
          <p:nvPr/>
        </p:nvPicPr>
        <p:blipFill>
          <a:blip r:embed="rId2" cstate="print"/>
          <a:srcRect/>
          <a:stretch>
            <a:fillRect/>
          </a:stretch>
        </p:blipFill>
        <p:spPr bwMode="auto">
          <a:xfrm>
            <a:off x="357158" y="214290"/>
            <a:ext cx="8429684" cy="607223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039AD0C9-8D05-4702-B206-9AC754CA8454}" type="slidenum">
              <a:rPr lang="en-US" smtClean="0"/>
              <a:pPr/>
              <a:t>17</a:t>
            </a:fld>
            <a:endParaRPr lang="fa-IR" dirty="0"/>
          </a:p>
        </p:txBody>
      </p:sp>
    </p:spTree>
    <p:extLst>
      <p:ext uri="{BB962C8B-B14F-4D97-AF65-F5344CB8AC3E}">
        <p14:creationId xmlns:p14="http://schemas.microsoft.com/office/powerpoint/2010/main" val="762468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42" name="Picture 2"/>
          <p:cNvPicPr>
            <a:picLocks noChangeAspect="1" noChangeArrowheads="1"/>
          </p:cNvPicPr>
          <p:nvPr/>
        </p:nvPicPr>
        <p:blipFill>
          <a:blip r:embed="rId2" cstate="print"/>
          <a:srcRect/>
          <a:stretch>
            <a:fillRect/>
          </a:stretch>
        </p:blipFill>
        <p:spPr bwMode="auto">
          <a:xfrm>
            <a:off x="285720" y="285728"/>
            <a:ext cx="8501122" cy="6215106"/>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039AD0C9-8D05-4702-B206-9AC754CA8454}" type="slidenum">
              <a:rPr lang="en-US" smtClean="0"/>
              <a:pPr/>
              <a:t>18</a:t>
            </a:fld>
            <a:endParaRPr lang="fa-IR" dirty="0"/>
          </a:p>
        </p:txBody>
      </p:sp>
    </p:spTree>
    <p:extLst>
      <p:ext uri="{BB962C8B-B14F-4D97-AF65-F5344CB8AC3E}">
        <p14:creationId xmlns:p14="http://schemas.microsoft.com/office/powerpoint/2010/main" val="34882659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1266" name="Picture 2"/>
          <p:cNvPicPr>
            <a:picLocks noChangeAspect="1" noChangeArrowheads="1"/>
          </p:cNvPicPr>
          <p:nvPr/>
        </p:nvPicPr>
        <p:blipFill>
          <a:blip r:embed="rId2" cstate="print"/>
          <a:srcRect/>
          <a:stretch>
            <a:fillRect/>
          </a:stretch>
        </p:blipFill>
        <p:spPr bwMode="auto">
          <a:xfrm>
            <a:off x="428596" y="285728"/>
            <a:ext cx="8501122" cy="6143668"/>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039AD0C9-8D05-4702-B206-9AC754CA8454}" type="slidenum">
              <a:rPr lang="en-US" smtClean="0"/>
              <a:pPr/>
              <a:t>19</a:t>
            </a:fld>
            <a:endParaRPr lang="fa-IR" dirty="0"/>
          </a:p>
        </p:txBody>
      </p:sp>
    </p:spTree>
    <p:extLst>
      <p:ext uri="{BB962C8B-B14F-4D97-AF65-F5344CB8AC3E}">
        <p14:creationId xmlns:p14="http://schemas.microsoft.com/office/powerpoint/2010/main" val="2392061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ctr">
              <a:buNone/>
            </a:pPr>
            <a:endParaRPr lang="en-US" sz="5400" dirty="0" smtClean="0">
              <a:solidFill>
                <a:srgbClr val="000099"/>
              </a:solidFill>
            </a:endParaRPr>
          </a:p>
          <a:p>
            <a:pPr marL="0" indent="0" algn="ctr">
              <a:buNone/>
            </a:pPr>
            <a:r>
              <a:rPr lang="en-US" sz="5400" dirty="0" smtClean="0">
                <a:solidFill>
                  <a:srgbClr val="000099"/>
                </a:solidFill>
              </a:rPr>
              <a:t>Scheduling </a:t>
            </a:r>
          </a:p>
          <a:p>
            <a:pPr marL="0" indent="0" algn="ctr">
              <a:buNone/>
            </a:pPr>
            <a:r>
              <a:rPr lang="en-US" sz="5400" dirty="0" smtClean="0">
                <a:solidFill>
                  <a:srgbClr val="000099"/>
                </a:solidFill>
              </a:rPr>
              <a:t>Real-time Tasks on </a:t>
            </a:r>
          </a:p>
          <a:p>
            <a:pPr marL="0" indent="0" algn="ctr">
              <a:buNone/>
            </a:pPr>
            <a:r>
              <a:rPr lang="en-US" sz="5400" dirty="0" smtClean="0">
                <a:solidFill>
                  <a:srgbClr val="FF0000"/>
                </a:solidFill>
              </a:rPr>
              <a:t>Multi-processors</a:t>
            </a:r>
            <a:endParaRPr lang="en-US" sz="4000" dirty="0">
              <a:solidFill>
                <a:srgbClr val="FF0000"/>
              </a:solidFill>
            </a:endParaRPr>
          </a:p>
        </p:txBody>
      </p:sp>
      <p:sp>
        <p:nvSpPr>
          <p:cNvPr id="4" name="Slide Number Placeholder 3"/>
          <p:cNvSpPr>
            <a:spLocks noGrp="1"/>
          </p:cNvSpPr>
          <p:nvPr>
            <p:ph type="sldNum" sz="quarter" idx="12"/>
          </p:nvPr>
        </p:nvSpPr>
        <p:spPr/>
        <p:txBody>
          <a:bodyPr/>
          <a:lstStyle/>
          <a:p>
            <a:pPr algn="r"/>
            <a:fld id="{D90163BA-6A8D-45F2-A878-54EB0F1EDA30}" type="slidenum">
              <a:rPr lang="fa-IR" smtClean="0"/>
              <a:pPr algn="r"/>
              <a:t>2</a:t>
            </a:fld>
            <a:endParaRPr lang="fa-IR" dirty="0"/>
          </a:p>
        </p:txBody>
      </p:sp>
    </p:spTree>
    <p:extLst>
      <p:ext uri="{BB962C8B-B14F-4D97-AF65-F5344CB8AC3E}">
        <p14:creationId xmlns:p14="http://schemas.microsoft.com/office/powerpoint/2010/main" val="16229085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2290" name="Picture 2"/>
          <p:cNvPicPr>
            <a:picLocks noChangeAspect="1" noChangeArrowheads="1"/>
          </p:cNvPicPr>
          <p:nvPr/>
        </p:nvPicPr>
        <p:blipFill>
          <a:blip r:embed="rId2" cstate="print"/>
          <a:srcRect/>
          <a:stretch>
            <a:fillRect/>
          </a:stretch>
        </p:blipFill>
        <p:spPr bwMode="auto">
          <a:xfrm>
            <a:off x="428596" y="214290"/>
            <a:ext cx="8358246" cy="6215106"/>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039AD0C9-8D05-4702-B206-9AC754CA8454}" type="slidenum">
              <a:rPr lang="en-US" smtClean="0"/>
              <a:pPr/>
              <a:t>20</a:t>
            </a:fld>
            <a:endParaRPr lang="fa-IR" dirty="0"/>
          </a:p>
        </p:txBody>
      </p:sp>
    </p:spTree>
    <p:extLst>
      <p:ext uri="{BB962C8B-B14F-4D97-AF65-F5344CB8AC3E}">
        <p14:creationId xmlns:p14="http://schemas.microsoft.com/office/powerpoint/2010/main" val="23326047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3314" name="Picture 2"/>
          <p:cNvPicPr>
            <a:picLocks noChangeAspect="1" noChangeArrowheads="1"/>
          </p:cNvPicPr>
          <p:nvPr/>
        </p:nvPicPr>
        <p:blipFill>
          <a:blip r:embed="rId2" cstate="print"/>
          <a:srcRect/>
          <a:stretch>
            <a:fillRect/>
          </a:stretch>
        </p:blipFill>
        <p:spPr bwMode="auto">
          <a:xfrm>
            <a:off x="428596" y="214290"/>
            <a:ext cx="8286808" cy="6357982"/>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039AD0C9-8D05-4702-B206-9AC754CA8454}" type="slidenum">
              <a:rPr lang="en-US" smtClean="0"/>
              <a:pPr/>
              <a:t>21</a:t>
            </a:fld>
            <a:endParaRPr lang="fa-IR" dirty="0"/>
          </a:p>
        </p:txBody>
      </p:sp>
    </p:spTree>
    <p:extLst>
      <p:ext uri="{BB962C8B-B14F-4D97-AF65-F5344CB8AC3E}">
        <p14:creationId xmlns:p14="http://schemas.microsoft.com/office/powerpoint/2010/main" val="9125878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4338" name="Picture 2"/>
          <p:cNvPicPr>
            <a:picLocks noChangeAspect="1" noChangeArrowheads="1"/>
          </p:cNvPicPr>
          <p:nvPr/>
        </p:nvPicPr>
        <p:blipFill>
          <a:blip r:embed="rId2" cstate="print"/>
          <a:srcRect/>
          <a:stretch>
            <a:fillRect/>
          </a:stretch>
        </p:blipFill>
        <p:spPr bwMode="auto">
          <a:xfrm>
            <a:off x="428596" y="285728"/>
            <a:ext cx="8429684" cy="607223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039AD0C9-8D05-4702-B206-9AC754CA8454}" type="slidenum">
              <a:rPr lang="en-US" smtClean="0"/>
              <a:pPr/>
              <a:t>22</a:t>
            </a:fld>
            <a:endParaRPr lang="fa-IR" dirty="0"/>
          </a:p>
        </p:txBody>
      </p:sp>
    </p:spTree>
    <p:extLst>
      <p:ext uri="{BB962C8B-B14F-4D97-AF65-F5344CB8AC3E}">
        <p14:creationId xmlns:p14="http://schemas.microsoft.com/office/powerpoint/2010/main" val="27205389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5362" name="Picture 2"/>
          <p:cNvPicPr>
            <a:picLocks noChangeAspect="1" noChangeArrowheads="1"/>
          </p:cNvPicPr>
          <p:nvPr/>
        </p:nvPicPr>
        <p:blipFill>
          <a:blip r:embed="rId2" cstate="print"/>
          <a:srcRect/>
          <a:stretch>
            <a:fillRect/>
          </a:stretch>
        </p:blipFill>
        <p:spPr bwMode="auto">
          <a:xfrm>
            <a:off x="428596" y="214290"/>
            <a:ext cx="8286808" cy="6143668"/>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039AD0C9-8D05-4702-B206-9AC754CA8454}" type="slidenum">
              <a:rPr lang="en-US" smtClean="0"/>
              <a:pPr/>
              <a:t>23</a:t>
            </a:fld>
            <a:endParaRPr lang="fa-IR" dirty="0"/>
          </a:p>
        </p:txBody>
      </p:sp>
    </p:spTree>
    <p:extLst>
      <p:ext uri="{BB962C8B-B14F-4D97-AF65-F5344CB8AC3E}">
        <p14:creationId xmlns:p14="http://schemas.microsoft.com/office/powerpoint/2010/main" val="14615078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6386" name="Picture 2"/>
          <p:cNvPicPr>
            <a:picLocks noChangeAspect="1" noChangeArrowheads="1"/>
          </p:cNvPicPr>
          <p:nvPr/>
        </p:nvPicPr>
        <p:blipFill>
          <a:blip r:embed="rId2" cstate="print"/>
          <a:srcRect/>
          <a:stretch>
            <a:fillRect/>
          </a:stretch>
        </p:blipFill>
        <p:spPr bwMode="auto">
          <a:xfrm>
            <a:off x="428596" y="214290"/>
            <a:ext cx="8429684" cy="6143668"/>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039AD0C9-8D05-4702-B206-9AC754CA8454}" type="slidenum">
              <a:rPr lang="en-US" smtClean="0"/>
              <a:pPr/>
              <a:t>24</a:t>
            </a:fld>
            <a:endParaRPr lang="fa-IR" dirty="0"/>
          </a:p>
        </p:txBody>
      </p:sp>
    </p:spTree>
    <p:extLst>
      <p:ext uri="{BB962C8B-B14F-4D97-AF65-F5344CB8AC3E}">
        <p14:creationId xmlns:p14="http://schemas.microsoft.com/office/powerpoint/2010/main" val="4764718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7410" name="Picture 2"/>
          <p:cNvPicPr>
            <a:picLocks noChangeAspect="1" noChangeArrowheads="1"/>
          </p:cNvPicPr>
          <p:nvPr/>
        </p:nvPicPr>
        <p:blipFill>
          <a:blip r:embed="rId2" cstate="print"/>
          <a:srcRect/>
          <a:stretch>
            <a:fillRect/>
          </a:stretch>
        </p:blipFill>
        <p:spPr bwMode="auto">
          <a:xfrm>
            <a:off x="357158" y="214290"/>
            <a:ext cx="8501122" cy="6215106"/>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039AD0C9-8D05-4702-B206-9AC754CA8454}" type="slidenum">
              <a:rPr lang="en-US" smtClean="0"/>
              <a:pPr/>
              <a:t>25</a:t>
            </a:fld>
            <a:endParaRPr lang="fa-IR" dirty="0"/>
          </a:p>
        </p:txBody>
      </p:sp>
    </p:spTree>
    <p:extLst>
      <p:ext uri="{BB962C8B-B14F-4D97-AF65-F5344CB8AC3E}">
        <p14:creationId xmlns:p14="http://schemas.microsoft.com/office/powerpoint/2010/main" val="6965414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8434" name="Picture 2"/>
          <p:cNvPicPr>
            <a:picLocks noChangeAspect="1" noChangeArrowheads="1"/>
          </p:cNvPicPr>
          <p:nvPr/>
        </p:nvPicPr>
        <p:blipFill>
          <a:blip r:embed="rId2" cstate="print"/>
          <a:srcRect/>
          <a:stretch>
            <a:fillRect/>
          </a:stretch>
        </p:blipFill>
        <p:spPr bwMode="auto">
          <a:xfrm>
            <a:off x="285720" y="285728"/>
            <a:ext cx="8643998" cy="607223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039AD0C9-8D05-4702-B206-9AC754CA8454}" type="slidenum">
              <a:rPr lang="en-US" smtClean="0"/>
              <a:pPr/>
              <a:t>26</a:t>
            </a:fld>
            <a:endParaRPr lang="fa-IR" dirty="0"/>
          </a:p>
        </p:txBody>
      </p:sp>
    </p:spTree>
    <p:extLst>
      <p:ext uri="{BB962C8B-B14F-4D97-AF65-F5344CB8AC3E}">
        <p14:creationId xmlns:p14="http://schemas.microsoft.com/office/powerpoint/2010/main" val="6256663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7122" name="Rectangle 2"/>
          <p:cNvSpPr>
            <a:spLocks noChangeArrowheads="1"/>
          </p:cNvSpPr>
          <p:nvPr/>
        </p:nvSpPr>
        <p:spPr bwMode="auto">
          <a:xfrm>
            <a:off x="7391400" y="2068513"/>
            <a:ext cx="4572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endParaRPr lang="en-US" altLang="fa-IR" sz="2400">
              <a:latin typeface="Symbol" panose="05050102010706020507" pitchFamily="18" charset="2"/>
            </a:endParaRPr>
          </a:p>
        </p:txBody>
      </p:sp>
      <p:sp>
        <p:nvSpPr>
          <p:cNvPr id="517123" name="Rectangle 3"/>
          <p:cNvSpPr>
            <a:spLocks noGrp="1" noChangeArrowheads="1"/>
          </p:cNvSpPr>
          <p:nvPr>
            <p:ph type="title"/>
          </p:nvPr>
        </p:nvSpPr>
        <p:spPr/>
        <p:txBody>
          <a:bodyPr/>
          <a:lstStyle/>
          <a:p>
            <a:r>
              <a:rPr lang="en-US" altLang="fa-IR"/>
              <a:t>Global scheduling on SMP</a:t>
            </a:r>
            <a:endParaRPr lang="it-IT" altLang="fa-IR"/>
          </a:p>
        </p:txBody>
      </p:sp>
      <p:sp>
        <p:nvSpPr>
          <p:cNvPr id="517124" name="Oval 4"/>
          <p:cNvSpPr>
            <a:spLocks noChangeArrowheads="1"/>
          </p:cNvSpPr>
          <p:nvPr/>
        </p:nvSpPr>
        <p:spPr bwMode="auto">
          <a:xfrm>
            <a:off x="6477000" y="1916113"/>
            <a:ext cx="838200" cy="8382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fa-IR" sz="2000"/>
              <a:t>CPU1</a:t>
            </a:r>
          </a:p>
        </p:txBody>
      </p:sp>
      <p:sp>
        <p:nvSpPr>
          <p:cNvPr id="517125" name="Oval 5"/>
          <p:cNvSpPr>
            <a:spLocks noChangeArrowheads="1"/>
          </p:cNvSpPr>
          <p:nvPr/>
        </p:nvSpPr>
        <p:spPr bwMode="auto">
          <a:xfrm>
            <a:off x="6477000" y="3211513"/>
            <a:ext cx="838200" cy="8382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fa-IR" sz="2000"/>
              <a:t>CPU2</a:t>
            </a:r>
          </a:p>
        </p:txBody>
      </p:sp>
      <p:sp>
        <p:nvSpPr>
          <p:cNvPr id="517126" name="Oval 6"/>
          <p:cNvSpPr>
            <a:spLocks noChangeArrowheads="1"/>
          </p:cNvSpPr>
          <p:nvPr/>
        </p:nvSpPr>
        <p:spPr bwMode="auto">
          <a:xfrm>
            <a:off x="6477000" y="4506913"/>
            <a:ext cx="838200" cy="8382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fa-IR" sz="2000"/>
              <a:t>CPU</a:t>
            </a:r>
            <a:r>
              <a:rPr lang="en-US" altLang="fa-IR" sz="2000"/>
              <a:t>3</a:t>
            </a:r>
            <a:endParaRPr lang="it-IT" altLang="fa-IR" sz="2000"/>
          </a:p>
        </p:txBody>
      </p:sp>
      <p:sp>
        <p:nvSpPr>
          <p:cNvPr id="517127" name="Text Box 7"/>
          <p:cNvSpPr txBox="1">
            <a:spLocks noChangeArrowheads="1"/>
          </p:cNvSpPr>
          <p:nvPr/>
        </p:nvSpPr>
        <p:spPr bwMode="auto">
          <a:xfrm>
            <a:off x="530225" y="2362200"/>
            <a:ext cx="4329113" cy="7016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fa-IR" sz="2000"/>
              <a:t>Global queue</a:t>
            </a:r>
            <a:endParaRPr lang="en-US" altLang="fa-IR" sz="2000"/>
          </a:p>
          <a:p>
            <a:r>
              <a:rPr lang="en-US" altLang="fa-IR" sz="2000"/>
              <a:t>(ordered according to a given policy)</a:t>
            </a:r>
            <a:endParaRPr lang="it-IT" altLang="fa-IR" sz="2000"/>
          </a:p>
        </p:txBody>
      </p:sp>
      <p:sp>
        <p:nvSpPr>
          <p:cNvPr id="517128" name="Rectangle 8"/>
          <p:cNvSpPr>
            <a:spLocks noChangeArrowheads="1"/>
          </p:cNvSpPr>
          <p:nvPr/>
        </p:nvSpPr>
        <p:spPr bwMode="auto">
          <a:xfrm>
            <a:off x="7391400" y="2068513"/>
            <a:ext cx="457200" cy="4572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1</a:t>
            </a:r>
            <a:endParaRPr lang="it-IT" altLang="fa-IR" sz="2400">
              <a:latin typeface="Symbol" panose="05050102010706020507" pitchFamily="18" charset="2"/>
            </a:endParaRPr>
          </a:p>
        </p:txBody>
      </p:sp>
      <p:sp>
        <p:nvSpPr>
          <p:cNvPr id="517129" name="Rectangle 9"/>
          <p:cNvSpPr>
            <a:spLocks noChangeArrowheads="1"/>
          </p:cNvSpPr>
          <p:nvPr/>
        </p:nvSpPr>
        <p:spPr bwMode="auto">
          <a:xfrm>
            <a:off x="7391400" y="4659313"/>
            <a:ext cx="4572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endParaRPr lang="en-US" altLang="fa-IR" sz="2400">
              <a:latin typeface="Symbol" panose="05050102010706020507" pitchFamily="18" charset="2"/>
            </a:endParaRPr>
          </a:p>
        </p:txBody>
      </p:sp>
      <p:sp>
        <p:nvSpPr>
          <p:cNvPr id="517130" name="Rectangle 10"/>
          <p:cNvSpPr>
            <a:spLocks noChangeArrowheads="1"/>
          </p:cNvSpPr>
          <p:nvPr/>
        </p:nvSpPr>
        <p:spPr bwMode="auto">
          <a:xfrm>
            <a:off x="7391400" y="3363913"/>
            <a:ext cx="4572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endParaRPr lang="en-US" altLang="fa-IR" sz="2400">
              <a:latin typeface="Symbol" panose="05050102010706020507" pitchFamily="18" charset="2"/>
            </a:endParaRPr>
          </a:p>
        </p:txBody>
      </p:sp>
      <p:sp>
        <p:nvSpPr>
          <p:cNvPr id="517131" name="Rectangle 11"/>
          <p:cNvSpPr>
            <a:spLocks noChangeArrowheads="1"/>
          </p:cNvSpPr>
          <p:nvPr/>
        </p:nvSpPr>
        <p:spPr bwMode="auto">
          <a:xfrm>
            <a:off x="7391400" y="3363913"/>
            <a:ext cx="457200" cy="457200"/>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2</a:t>
            </a:r>
            <a:endParaRPr lang="it-IT" altLang="fa-IR" sz="2400">
              <a:latin typeface="Symbol" panose="05050102010706020507" pitchFamily="18" charset="2"/>
            </a:endParaRPr>
          </a:p>
        </p:txBody>
      </p:sp>
      <p:sp>
        <p:nvSpPr>
          <p:cNvPr id="517132" name="Rectangle 12"/>
          <p:cNvSpPr>
            <a:spLocks noChangeArrowheads="1"/>
          </p:cNvSpPr>
          <p:nvPr/>
        </p:nvSpPr>
        <p:spPr bwMode="auto">
          <a:xfrm>
            <a:off x="7391400" y="4659313"/>
            <a:ext cx="457200" cy="457200"/>
          </a:xfrm>
          <a:prstGeom prst="rect">
            <a:avLst/>
          </a:prstGeom>
          <a:solidFill>
            <a:srgbClr val="008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3</a:t>
            </a:r>
            <a:endParaRPr lang="it-IT" altLang="fa-IR" sz="2400">
              <a:latin typeface="Symbol" panose="05050102010706020507" pitchFamily="18" charset="2"/>
            </a:endParaRPr>
          </a:p>
        </p:txBody>
      </p:sp>
      <p:sp>
        <p:nvSpPr>
          <p:cNvPr id="517133" name="Line 13"/>
          <p:cNvSpPr>
            <a:spLocks noChangeShapeType="1"/>
          </p:cNvSpPr>
          <p:nvPr/>
        </p:nvSpPr>
        <p:spPr bwMode="auto">
          <a:xfrm>
            <a:off x="4495800" y="3668713"/>
            <a:ext cx="1981200" cy="0"/>
          </a:xfrm>
          <a:prstGeom prst="line">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517134" name="Line 14"/>
          <p:cNvSpPr>
            <a:spLocks noChangeShapeType="1"/>
          </p:cNvSpPr>
          <p:nvPr/>
        </p:nvSpPr>
        <p:spPr bwMode="auto">
          <a:xfrm>
            <a:off x="5562600" y="2373313"/>
            <a:ext cx="914400" cy="0"/>
          </a:xfrm>
          <a:prstGeom prst="line">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517135" name="Line 15"/>
          <p:cNvSpPr>
            <a:spLocks noChangeShapeType="1"/>
          </p:cNvSpPr>
          <p:nvPr/>
        </p:nvSpPr>
        <p:spPr bwMode="auto">
          <a:xfrm>
            <a:off x="5562600" y="4964113"/>
            <a:ext cx="914400" cy="0"/>
          </a:xfrm>
          <a:prstGeom prst="line">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517136" name="Line 16"/>
          <p:cNvSpPr>
            <a:spLocks noChangeShapeType="1"/>
          </p:cNvSpPr>
          <p:nvPr/>
        </p:nvSpPr>
        <p:spPr bwMode="auto">
          <a:xfrm>
            <a:off x="5562600" y="2373313"/>
            <a:ext cx="0" cy="2590800"/>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517137" name="Text Box 17"/>
          <p:cNvSpPr txBox="1">
            <a:spLocks noChangeArrowheads="1"/>
          </p:cNvSpPr>
          <p:nvPr/>
        </p:nvSpPr>
        <p:spPr bwMode="auto">
          <a:xfrm>
            <a:off x="914400" y="5573713"/>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fa-IR" sz="2400">
                <a:solidFill>
                  <a:schemeClr val="folHlink"/>
                </a:solidFill>
              </a:rPr>
              <a:t>The first m tasks are scheduled upon the m CPUs</a:t>
            </a:r>
          </a:p>
        </p:txBody>
      </p:sp>
      <p:sp>
        <p:nvSpPr>
          <p:cNvPr id="517138" name="Rectangle 18" descr="30%"/>
          <p:cNvSpPr>
            <a:spLocks noChangeArrowheads="1"/>
          </p:cNvSpPr>
          <p:nvPr/>
        </p:nvSpPr>
        <p:spPr bwMode="auto">
          <a:xfrm>
            <a:off x="3276600" y="3287713"/>
            <a:ext cx="609600" cy="76200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17139" name="Rectangle 19"/>
          <p:cNvSpPr>
            <a:spLocks noChangeArrowheads="1"/>
          </p:cNvSpPr>
          <p:nvPr/>
        </p:nvSpPr>
        <p:spPr bwMode="auto">
          <a:xfrm>
            <a:off x="3352800" y="3440113"/>
            <a:ext cx="457200" cy="457200"/>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2</a:t>
            </a:r>
            <a:endParaRPr lang="it-IT" altLang="fa-IR" sz="2400">
              <a:latin typeface="Symbol" panose="05050102010706020507" pitchFamily="18" charset="2"/>
            </a:endParaRPr>
          </a:p>
        </p:txBody>
      </p:sp>
      <p:sp>
        <p:nvSpPr>
          <p:cNvPr id="517140" name="Rectangle 20" descr="30%"/>
          <p:cNvSpPr>
            <a:spLocks noChangeArrowheads="1"/>
          </p:cNvSpPr>
          <p:nvPr/>
        </p:nvSpPr>
        <p:spPr bwMode="auto">
          <a:xfrm>
            <a:off x="3886200" y="3287713"/>
            <a:ext cx="609600" cy="76200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17141" name="Rectangle 21" descr="30%"/>
          <p:cNvSpPr>
            <a:spLocks noChangeArrowheads="1"/>
          </p:cNvSpPr>
          <p:nvPr/>
        </p:nvSpPr>
        <p:spPr bwMode="auto">
          <a:xfrm>
            <a:off x="2667000" y="3287713"/>
            <a:ext cx="609600" cy="76200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17142" name="Rectangle 22" descr="20%"/>
          <p:cNvSpPr>
            <a:spLocks noChangeArrowheads="1"/>
          </p:cNvSpPr>
          <p:nvPr/>
        </p:nvSpPr>
        <p:spPr bwMode="auto">
          <a:xfrm>
            <a:off x="2057400" y="3287713"/>
            <a:ext cx="609600" cy="762000"/>
          </a:xfrm>
          <a:prstGeom prst="rect">
            <a:avLst/>
          </a:prstGeom>
          <a:pattFill prst="pct20">
            <a:fgClr>
              <a:schemeClr val="accent2"/>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17143" name="Rectangle 23" descr="20%"/>
          <p:cNvSpPr>
            <a:spLocks noChangeArrowheads="1"/>
          </p:cNvSpPr>
          <p:nvPr/>
        </p:nvSpPr>
        <p:spPr bwMode="auto">
          <a:xfrm>
            <a:off x="1447800" y="3287713"/>
            <a:ext cx="609600" cy="762000"/>
          </a:xfrm>
          <a:prstGeom prst="rect">
            <a:avLst/>
          </a:prstGeom>
          <a:pattFill prst="pct20">
            <a:fgClr>
              <a:schemeClr val="accent2"/>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17144" name="Rectangle 24" descr="20%"/>
          <p:cNvSpPr>
            <a:spLocks noChangeArrowheads="1"/>
          </p:cNvSpPr>
          <p:nvPr/>
        </p:nvSpPr>
        <p:spPr bwMode="auto">
          <a:xfrm>
            <a:off x="838200" y="3287713"/>
            <a:ext cx="609600" cy="762000"/>
          </a:xfrm>
          <a:prstGeom prst="rect">
            <a:avLst/>
          </a:prstGeom>
          <a:pattFill prst="pct20">
            <a:fgClr>
              <a:schemeClr val="accent2"/>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17145" name="Rectangle 25"/>
          <p:cNvSpPr>
            <a:spLocks noChangeArrowheads="1"/>
          </p:cNvSpPr>
          <p:nvPr/>
        </p:nvSpPr>
        <p:spPr bwMode="auto">
          <a:xfrm>
            <a:off x="3962400" y="3440113"/>
            <a:ext cx="457200" cy="4572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1</a:t>
            </a:r>
            <a:endParaRPr lang="it-IT" altLang="fa-IR" sz="2400">
              <a:latin typeface="Symbol" panose="05050102010706020507" pitchFamily="18" charset="2"/>
            </a:endParaRPr>
          </a:p>
        </p:txBody>
      </p:sp>
      <p:sp>
        <p:nvSpPr>
          <p:cNvPr id="517146" name="Rectangle 26"/>
          <p:cNvSpPr>
            <a:spLocks noChangeArrowheads="1"/>
          </p:cNvSpPr>
          <p:nvPr/>
        </p:nvSpPr>
        <p:spPr bwMode="auto">
          <a:xfrm>
            <a:off x="2743200" y="3440113"/>
            <a:ext cx="457200" cy="457200"/>
          </a:xfrm>
          <a:prstGeom prst="rect">
            <a:avLst/>
          </a:prstGeom>
          <a:solidFill>
            <a:srgbClr val="008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3</a:t>
            </a:r>
            <a:endParaRPr lang="it-IT" altLang="fa-IR" sz="2400">
              <a:latin typeface="Symbol" panose="05050102010706020507" pitchFamily="18" charset="2"/>
            </a:endParaRPr>
          </a:p>
        </p:txBody>
      </p:sp>
      <p:sp>
        <p:nvSpPr>
          <p:cNvPr id="517147" name="Rectangle 27"/>
          <p:cNvSpPr>
            <a:spLocks noChangeArrowheads="1"/>
          </p:cNvSpPr>
          <p:nvPr/>
        </p:nvSpPr>
        <p:spPr bwMode="auto">
          <a:xfrm>
            <a:off x="2133600" y="3440113"/>
            <a:ext cx="457200" cy="457200"/>
          </a:xfrm>
          <a:prstGeom prst="rect">
            <a:avLst/>
          </a:prstGeom>
          <a:solidFill>
            <a:srgbClr val="CC00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4</a:t>
            </a:r>
            <a:endParaRPr lang="it-IT" altLang="fa-IR" sz="2400">
              <a:latin typeface="Symbol" panose="05050102010706020507" pitchFamily="18" charset="2"/>
            </a:endParaRPr>
          </a:p>
        </p:txBody>
      </p:sp>
      <p:sp>
        <p:nvSpPr>
          <p:cNvPr id="517148" name="Rectangle 28"/>
          <p:cNvSpPr>
            <a:spLocks noChangeArrowheads="1"/>
          </p:cNvSpPr>
          <p:nvPr/>
        </p:nvSpPr>
        <p:spPr bwMode="auto">
          <a:xfrm>
            <a:off x="1524000" y="3440113"/>
            <a:ext cx="457200" cy="457200"/>
          </a:xfrm>
          <a:prstGeom prst="rect">
            <a:avLst/>
          </a:prstGeom>
          <a:solidFill>
            <a:srgbClr val="00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5</a:t>
            </a:r>
            <a:endParaRPr lang="it-IT" altLang="fa-IR" sz="2400">
              <a:latin typeface="Symbol" panose="05050102010706020507" pitchFamily="18" charset="2"/>
            </a:endParaRPr>
          </a:p>
        </p:txBody>
      </p:sp>
    </p:spTree>
    <p:extLst>
      <p:ext uri="{BB962C8B-B14F-4D97-AF65-F5344CB8AC3E}">
        <p14:creationId xmlns:p14="http://schemas.microsoft.com/office/powerpoint/2010/main" val="20995538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9170" name="Rectangle 2"/>
          <p:cNvSpPr>
            <a:spLocks noChangeArrowheads="1"/>
          </p:cNvSpPr>
          <p:nvPr/>
        </p:nvSpPr>
        <p:spPr bwMode="auto">
          <a:xfrm>
            <a:off x="7391400" y="4659313"/>
            <a:ext cx="457200" cy="457200"/>
          </a:xfrm>
          <a:prstGeom prst="rect">
            <a:avLst/>
          </a:prstGeom>
          <a:solidFill>
            <a:srgbClr val="008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3</a:t>
            </a:r>
            <a:endParaRPr lang="it-IT" altLang="fa-IR" sz="2400">
              <a:latin typeface="Symbol" panose="05050102010706020507" pitchFamily="18" charset="2"/>
            </a:endParaRPr>
          </a:p>
        </p:txBody>
      </p:sp>
      <p:sp>
        <p:nvSpPr>
          <p:cNvPr id="519171" name="Rectangle 3"/>
          <p:cNvSpPr>
            <a:spLocks noChangeArrowheads="1"/>
          </p:cNvSpPr>
          <p:nvPr/>
        </p:nvSpPr>
        <p:spPr bwMode="auto">
          <a:xfrm>
            <a:off x="7391400" y="2068513"/>
            <a:ext cx="4572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endParaRPr lang="en-US" altLang="fa-IR" sz="2400">
              <a:latin typeface="Symbol" panose="05050102010706020507" pitchFamily="18" charset="2"/>
            </a:endParaRPr>
          </a:p>
        </p:txBody>
      </p:sp>
      <p:sp>
        <p:nvSpPr>
          <p:cNvPr id="519172" name="Rectangle 4"/>
          <p:cNvSpPr>
            <a:spLocks noGrp="1" noChangeArrowheads="1"/>
          </p:cNvSpPr>
          <p:nvPr>
            <p:ph type="title"/>
          </p:nvPr>
        </p:nvSpPr>
        <p:spPr/>
        <p:txBody>
          <a:bodyPr/>
          <a:lstStyle/>
          <a:p>
            <a:r>
              <a:rPr lang="en-US" altLang="fa-IR"/>
              <a:t>Global scheduling on SMP</a:t>
            </a:r>
            <a:endParaRPr lang="it-IT" altLang="fa-IR"/>
          </a:p>
        </p:txBody>
      </p:sp>
      <p:sp>
        <p:nvSpPr>
          <p:cNvPr id="519173" name="Oval 5"/>
          <p:cNvSpPr>
            <a:spLocks noChangeArrowheads="1"/>
          </p:cNvSpPr>
          <p:nvPr/>
        </p:nvSpPr>
        <p:spPr bwMode="auto">
          <a:xfrm>
            <a:off x="6477000" y="1916113"/>
            <a:ext cx="838200" cy="8382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fa-IR" sz="2000"/>
              <a:t>CPU1</a:t>
            </a:r>
          </a:p>
        </p:txBody>
      </p:sp>
      <p:sp>
        <p:nvSpPr>
          <p:cNvPr id="519174" name="Oval 6"/>
          <p:cNvSpPr>
            <a:spLocks noChangeArrowheads="1"/>
          </p:cNvSpPr>
          <p:nvPr/>
        </p:nvSpPr>
        <p:spPr bwMode="auto">
          <a:xfrm>
            <a:off x="6477000" y="3211513"/>
            <a:ext cx="838200" cy="8382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fa-IR" sz="2000"/>
              <a:t>CPU2</a:t>
            </a:r>
          </a:p>
        </p:txBody>
      </p:sp>
      <p:sp>
        <p:nvSpPr>
          <p:cNvPr id="519175" name="Oval 7"/>
          <p:cNvSpPr>
            <a:spLocks noChangeArrowheads="1"/>
          </p:cNvSpPr>
          <p:nvPr/>
        </p:nvSpPr>
        <p:spPr bwMode="auto">
          <a:xfrm>
            <a:off x="6477000" y="4506913"/>
            <a:ext cx="838200" cy="8382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fa-IR" sz="2000"/>
              <a:t>CPU</a:t>
            </a:r>
            <a:r>
              <a:rPr lang="en-US" altLang="fa-IR" sz="2000"/>
              <a:t>3</a:t>
            </a:r>
            <a:endParaRPr lang="it-IT" altLang="fa-IR" sz="2000"/>
          </a:p>
        </p:txBody>
      </p:sp>
      <p:sp>
        <p:nvSpPr>
          <p:cNvPr id="519176" name="Rectangle 8"/>
          <p:cNvSpPr>
            <a:spLocks noChangeArrowheads="1"/>
          </p:cNvSpPr>
          <p:nvPr/>
        </p:nvSpPr>
        <p:spPr bwMode="auto">
          <a:xfrm>
            <a:off x="7391400" y="2068513"/>
            <a:ext cx="457200" cy="4572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1</a:t>
            </a:r>
            <a:endParaRPr lang="it-IT" altLang="fa-IR" sz="2400">
              <a:latin typeface="Symbol" panose="05050102010706020507" pitchFamily="18" charset="2"/>
            </a:endParaRPr>
          </a:p>
        </p:txBody>
      </p:sp>
      <p:sp>
        <p:nvSpPr>
          <p:cNvPr id="519177" name="Rectangle 9"/>
          <p:cNvSpPr>
            <a:spLocks noChangeArrowheads="1"/>
          </p:cNvSpPr>
          <p:nvPr/>
        </p:nvSpPr>
        <p:spPr bwMode="auto">
          <a:xfrm>
            <a:off x="7391400" y="4659313"/>
            <a:ext cx="4572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endParaRPr lang="en-US" altLang="fa-IR" sz="2400">
              <a:latin typeface="Symbol" panose="05050102010706020507" pitchFamily="18" charset="2"/>
            </a:endParaRPr>
          </a:p>
        </p:txBody>
      </p:sp>
      <p:sp>
        <p:nvSpPr>
          <p:cNvPr id="519178" name="Rectangle 10"/>
          <p:cNvSpPr>
            <a:spLocks noChangeArrowheads="1"/>
          </p:cNvSpPr>
          <p:nvPr/>
        </p:nvSpPr>
        <p:spPr bwMode="auto">
          <a:xfrm>
            <a:off x="7391400" y="3363913"/>
            <a:ext cx="4572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endParaRPr lang="en-US" altLang="fa-IR" sz="2400">
              <a:latin typeface="Symbol" panose="05050102010706020507" pitchFamily="18" charset="2"/>
            </a:endParaRPr>
          </a:p>
        </p:txBody>
      </p:sp>
      <p:sp>
        <p:nvSpPr>
          <p:cNvPr id="519179" name="Rectangle 11"/>
          <p:cNvSpPr>
            <a:spLocks noChangeArrowheads="1"/>
          </p:cNvSpPr>
          <p:nvPr/>
        </p:nvSpPr>
        <p:spPr bwMode="auto">
          <a:xfrm>
            <a:off x="7391400" y="3363913"/>
            <a:ext cx="457200" cy="457200"/>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2</a:t>
            </a:r>
            <a:endParaRPr lang="it-IT" altLang="fa-IR" sz="2400">
              <a:latin typeface="Symbol" panose="05050102010706020507" pitchFamily="18" charset="2"/>
            </a:endParaRPr>
          </a:p>
        </p:txBody>
      </p:sp>
      <p:sp>
        <p:nvSpPr>
          <p:cNvPr id="519180" name="Line 12"/>
          <p:cNvSpPr>
            <a:spLocks noChangeShapeType="1"/>
          </p:cNvSpPr>
          <p:nvPr/>
        </p:nvSpPr>
        <p:spPr bwMode="auto">
          <a:xfrm>
            <a:off x="4495800" y="3668713"/>
            <a:ext cx="1981200" cy="0"/>
          </a:xfrm>
          <a:prstGeom prst="line">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519181" name="Line 13"/>
          <p:cNvSpPr>
            <a:spLocks noChangeShapeType="1"/>
          </p:cNvSpPr>
          <p:nvPr/>
        </p:nvSpPr>
        <p:spPr bwMode="auto">
          <a:xfrm>
            <a:off x="5562600" y="2373313"/>
            <a:ext cx="914400" cy="0"/>
          </a:xfrm>
          <a:prstGeom prst="line">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519182" name="Line 14"/>
          <p:cNvSpPr>
            <a:spLocks noChangeShapeType="1"/>
          </p:cNvSpPr>
          <p:nvPr/>
        </p:nvSpPr>
        <p:spPr bwMode="auto">
          <a:xfrm>
            <a:off x="5562600" y="4964113"/>
            <a:ext cx="914400" cy="0"/>
          </a:xfrm>
          <a:prstGeom prst="line">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519183" name="Line 15"/>
          <p:cNvSpPr>
            <a:spLocks noChangeShapeType="1"/>
          </p:cNvSpPr>
          <p:nvPr/>
        </p:nvSpPr>
        <p:spPr bwMode="auto">
          <a:xfrm>
            <a:off x="5562600" y="2373313"/>
            <a:ext cx="0" cy="2590800"/>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519184" name="Text Box 16"/>
          <p:cNvSpPr txBox="1">
            <a:spLocks noChangeArrowheads="1"/>
          </p:cNvSpPr>
          <p:nvPr/>
        </p:nvSpPr>
        <p:spPr bwMode="auto">
          <a:xfrm>
            <a:off x="914400" y="5573713"/>
            <a:ext cx="7315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fa-IR" sz="2400">
                <a:solidFill>
                  <a:schemeClr val="folHlink"/>
                </a:solidFill>
              </a:rPr>
              <a:t>When a task finishes its execution, the next one in the queue is scheduled on the available CPU</a:t>
            </a:r>
          </a:p>
        </p:txBody>
      </p:sp>
      <p:sp>
        <p:nvSpPr>
          <p:cNvPr id="519185" name="Rectangle 17" descr="30%"/>
          <p:cNvSpPr>
            <a:spLocks noChangeArrowheads="1"/>
          </p:cNvSpPr>
          <p:nvPr/>
        </p:nvSpPr>
        <p:spPr bwMode="auto">
          <a:xfrm>
            <a:off x="3276600" y="3287713"/>
            <a:ext cx="609600" cy="76200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19186" name="Rectangle 18"/>
          <p:cNvSpPr>
            <a:spLocks noChangeArrowheads="1"/>
          </p:cNvSpPr>
          <p:nvPr/>
        </p:nvSpPr>
        <p:spPr bwMode="auto">
          <a:xfrm>
            <a:off x="3352800" y="3440113"/>
            <a:ext cx="457200" cy="457200"/>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2</a:t>
            </a:r>
            <a:endParaRPr lang="it-IT" altLang="fa-IR" sz="2400">
              <a:latin typeface="Symbol" panose="05050102010706020507" pitchFamily="18" charset="2"/>
            </a:endParaRPr>
          </a:p>
        </p:txBody>
      </p:sp>
      <p:sp>
        <p:nvSpPr>
          <p:cNvPr id="519187" name="Rectangle 19" descr="30%"/>
          <p:cNvSpPr>
            <a:spLocks noChangeArrowheads="1"/>
          </p:cNvSpPr>
          <p:nvPr/>
        </p:nvSpPr>
        <p:spPr bwMode="auto">
          <a:xfrm>
            <a:off x="3886200" y="3287713"/>
            <a:ext cx="609600" cy="76200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19188" name="Rectangle 20" descr="30%"/>
          <p:cNvSpPr>
            <a:spLocks noChangeArrowheads="1"/>
          </p:cNvSpPr>
          <p:nvPr/>
        </p:nvSpPr>
        <p:spPr bwMode="auto">
          <a:xfrm>
            <a:off x="2667000" y="3287713"/>
            <a:ext cx="609600" cy="76200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19189" name="Rectangle 21" descr="20%"/>
          <p:cNvSpPr>
            <a:spLocks noChangeArrowheads="1"/>
          </p:cNvSpPr>
          <p:nvPr/>
        </p:nvSpPr>
        <p:spPr bwMode="auto">
          <a:xfrm>
            <a:off x="2057400" y="3287713"/>
            <a:ext cx="609600" cy="762000"/>
          </a:xfrm>
          <a:prstGeom prst="rect">
            <a:avLst/>
          </a:prstGeom>
          <a:pattFill prst="pct20">
            <a:fgClr>
              <a:schemeClr val="accent2"/>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19190" name="Rectangle 22" descr="20%"/>
          <p:cNvSpPr>
            <a:spLocks noChangeArrowheads="1"/>
          </p:cNvSpPr>
          <p:nvPr/>
        </p:nvSpPr>
        <p:spPr bwMode="auto">
          <a:xfrm>
            <a:off x="1447800" y="3287713"/>
            <a:ext cx="609600" cy="762000"/>
          </a:xfrm>
          <a:prstGeom prst="rect">
            <a:avLst/>
          </a:prstGeom>
          <a:pattFill prst="pct20">
            <a:fgClr>
              <a:schemeClr val="accent2"/>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19191" name="Rectangle 23" descr="20%"/>
          <p:cNvSpPr>
            <a:spLocks noChangeArrowheads="1"/>
          </p:cNvSpPr>
          <p:nvPr/>
        </p:nvSpPr>
        <p:spPr bwMode="auto">
          <a:xfrm>
            <a:off x="838200" y="3287713"/>
            <a:ext cx="609600" cy="762000"/>
          </a:xfrm>
          <a:prstGeom prst="rect">
            <a:avLst/>
          </a:prstGeom>
          <a:pattFill prst="pct20">
            <a:fgClr>
              <a:schemeClr val="accent2"/>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19192" name="Rectangle 24"/>
          <p:cNvSpPr>
            <a:spLocks noChangeArrowheads="1"/>
          </p:cNvSpPr>
          <p:nvPr/>
        </p:nvSpPr>
        <p:spPr bwMode="auto">
          <a:xfrm>
            <a:off x="3962400" y="3440113"/>
            <a:ext cx="457200" cy="4572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1</a:t>
            </a:r>
            <a:endParaRPr lang="it-IT" altLang="fa-IR" sz="2400">
              <a:latin typeface="Symbol" panose="05050102010706020507" pitchFamily="18" charset="2"/>
            </a:endParaRPr>
          </a:p>
        </p:txBody>
      </p:sp>
      <p:sp>
        <p:nvSpPr>
          <p:cNvPr id="519193" name="Rectangle 25"/>
          <p:cNvSpPr>
            <a:spLocks noChangeArrowheads="1"/>
          </p:cNvSpPr>
          <p:nvPr/>
        </p:nvSpPr>
        <p:spPr bwMode="auto">
          <a:xfrm>
            <a:off x="2743200" y="3440113"/>
            <a:ext cx="457200" cy="457200"/>
          </a:xfrm>
          <a:prstGeom prst="rect">
            <a:avLst/>
          </a:prstGeom>
          <a:solidFill>
            <a:srgbClr val="008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3</a:t>
            </a:r>
            <a:endParaRPr lang="it-IT" altLang="fa-IR" sz="2400">
              <a:latin typeface="Symbol" panose="05050102010706020507" pitchFamily="18" charset="2"/>
            </a:endParaRPr>
          </a:p>
        </p:txBody>
      </p:sp>
      <p:sp>
        <p:nvSpPr>
          <p:cNvPr id="519194" name="Rectangle 26"/>
          <p:cNvSpPr>
            <a:spLocks noChangeArrowheads="1"/>
          </p:cNvSpPr>
          <p:nvPr/>
        </p:nvSpPr>
        <p:spPr bwMode="auto">
          <a:xfrm>
            <a:off x="2133600" y="3440113"/>
            <a:ext cx="457200" cy="457200"/>
          </a:xfrm>
          <a:prstGeom prst="rect">
            <a:avLst/>
          </a:prstGeom>
          <a:solidFill>
            <a:srgbClr val="CC00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4</a:t>
            </a:r>
            <a:endParaRPr lang="it-IT" altLang="fa-IR" sz="2400">
              <a:latin typeface="Symbol" panose="05050102010706020507" pitchFamily="18" charset="2"/>
            </a:endParaRPr>
          </a:p>
        </p:txBody>
      </p:sp>
      <p:sp>
        <p:nvSpPr>
          <p:cNvPr id="519195" name="Rectangle 27"/>
          <p:cNvSpPr>
            <a:spLocks noChangeArrowheads="1"/>
          </p:cNvSpPr>
          <p:nvPr/>
        </p:nvSpPr>
        <p:spPr bwMode="auto">
          <a:xfrm>
            <a:off x="1524000" y="3440113"/>
            <a:ext cx="457200" cy="457200"/>
          </a:xfrm>
          <a:prstGeom prst="rect">
            <a:avLst/>
          </a:prstGeom>
          <a:solidFill>
            <a:srgbClr val="00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5</a:t>
            </a:r>
            <a:endParaRPr lang="it-IT" altLang="fa-IR" sz="2400">
              <a:latin typeface="Symbol" panose="05050102010706020507" pitchFamily="18" charset="2"/>
            </a:endParaRPr>
          </a:p>
        </p:txBody>
      </p:sp>
      <p:sp>
        <p:nvSpPr>
          <p:cNvPr id="519196" name="Rectangle 28" descr="30%"/>
          <p:cNvSpPr>
            <a:spLocks noChangeArrowheads="1"/>
          </p:cNvSpPr>
          <p:nvPr/>
        </p:nvSpPr>
        <p:spPr bwMode="auto">
          <a:xfrm>
            <a:off x="2667000" y="3287713"/>
            <a:ext cx="609600" cy="76200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grpSp>
        <p:nvGrpSpPr>
          <p:cNvPr id="519197" name="Group 29"/>
          <p:cNvGrpSpPr>
            <a:grpSpLocks/>
          </p:cNvGrpSpPr>
          <p:nvPr/>
        </p:nvGrpSpPr>
        <p:grpSpPr bwMode="auto">
          <a:xfrm>
            <a:off x="838200" y="3287713"/>
            <a:ext cx="3657600" cy="762000"/>
            <a:chOff x="528" y="3024"/>
            <a:chExt cx="2304" cy="480"/>
          </a:xfrm>
        </p:grpSpPr>
        <p:sp>
          <p:nvSpPr>
            <p:cNvPr id="519198" name="Rectangle 30" descr="30%"/>
            <p:cNvSpPr>
              <a:spLocks noChangeArrowheads="1"/>
            </p:cNvSpPr>
            <p:nvPr/>
          </p:nvSpPr>
          <p:spPr bwMode="auto">
            <a:xfrm>
              <a:off x="2064" y="3024"/>
              <a:ext cx="384" cy="48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19199" name="Rectangle 31"/>
            <p:cNvSpPr>
              <a:spLocks noChangeArrowheads="1"/>
            </p:cNvSpPr>
            <p:nvPr/>
          </p:nvSpPr>
          <p:spPr bwMode="auto">
            <a:xfrm>
              <a:off x="2112" y="3120"/>
              <a:ext cx="288" cy="288"/>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2</a:t>
              </a:r>
              <a:endParaRPr lang="it-IT" altLang="fa-IR" sz="2400">
                <a:latin typeface="Symbol" panose="05050102010706020507" pitchFamily="18" charset="2"/>
              </a:endParaRPr>
            </a:p>
          </p:txBody>
        </p:sp>
        <p:sp>
          <p:nvSpPr>
            <p:cNvPr id="519200" name="Rectangle 32" descr="30%"/>
            <p:cNvSpPr>
              <a:spLocks noChangeArrowheads="1"/>
            </p:cNvSpPr>
            <p:nvPr/>
          </p:nvSpPr>
          <p:spPr bwMode="auto">
            <a:xfrm>
              <a:off x="2448" y="3024"/>
              <a:ext cx="384" cy="48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19201" name="Rectangle 33" descr="30%"/>
            <p:cNvSpPr>
              <a:spLocks noChangeArrowheads="1"/>
            </p:cNvSpPr>
            <p:nvPr/>
          </p:nvSpPr>
          <p:spPr bwMode="auto">
            <a:xfrm>
              <a:off x="1680" y="3024"/>
              <a:ext cx="384" cy="48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19202" name="Rectangle 34" descr="20%"/>
            <p:cNvSpPr>
              <a:spLocks noChangeArrowheads="1"/>
            </p:cNvSpPr>
            <p:nvPr/>
          </p:nvSpPr>
          <p:spPr bwMode="auto">
            <a:xfrm>
              <a:off x="1296" y="3024"/>
              <a:ext cx="384" cy="480"/>
            </a:xfrm>
            <a:prstGeom prst="rect">
              <a:avLst/>
            </a:prstGeom>
            <a:pattFill prst="pct20">
              <a:fgClr>
                <a:schemeClr val="accent2"/>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19203" name="Rectangle 35" descr="20%"/>
            <p:cNvSpPr>
              <a:spLocks noChangeArrowheads="1"/>
            </p:cNvSpPr>
            <p:nvPr/>
          </p:nvSpPr>
          <p:spPr bwMode="auto">
            <a:xfrm>
              <a:off x="912" y="3024"/>
              <a:ext cx="384" cy="480"/>
            </a:xfrm>
            <a:prstGeom prst="rect">
              <a:avLst/>
            </a:prstGeom>
            <a:pattFill prst="pct20">
              <a:fgClr>
                <a:schemeClr val="accent2"/>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19204" name="Rectangle 36" descr="20%"/>
            <p:cNvSpPr>
              <a:spLocks noChangeArrowheads="1"/>
            </p:cNvSpPr>
            <p:nvPr/>
          </p:nvSpPr>
          <p:spPr bwMode="auto">
            <a:xfrm>
              <a:off x="528" y="3024"/>
              <a:ext cx="384" cy="480"/>
            </a:xfrm>
            <a:prstGeom prst="rect">
              <a:avLst/>
            </a:prstGeom>
            <a:pattFill prst="pct20">
              <a:fgClr>
                <a:schemeClr val="accent2"/>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19205" name="Rectangle 37"/>
            <p:cNvSpPr>
              <a:spLocks noChangeArrowheads="1"/>
            </p:cNvSpPr>
            <p:nvPr/>
          </p:nvSpPr>
          <p:spPr bwMode="auto">
            <a:xfrm>
              <a:off x="2496" y="3120"/>
              <a:ext cx="288" cy="288"/>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1</a:t>
              </a:r>
              <a:endParaRPr lang="it-IT" altLang="fa-IR" sz="2400">
                <a:latin typeface="Symbol" panose="05050102010706020507" pitchFamily="18" charset="2"/>
              </a:endParaRPr>
            </a:p>
          </p:txBody>
        </p:sp>
        <p:sp>
          <p:nvSpPr>
            <p:cNvPr id="519206" name="Rectangle 38"/>
            <p:cNvSpPr>
              <a:spLocks noChangeArrowheads="1"/>
            </p:cNvSpPr>
            <p:nvPr/>
          </p:nvSpPr>
          <p:spPr bwMode="auto">
            <a:xfrm>
              <a:off x="1728" y="3120"/>
              <a:ext cx="288" cy="288"/>
            </a:xfrm>
            <a:prstGeom prst="rect">
              <a:avLst/>
            </a:prstGeom>
            <a:solidFill>
              <a:srgbClr val="008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3</a:t>
              </a:r>
              <a:endParaRPr lang="it-IT" altLang="fa-IR" sz="2400">
                <a:latin typeface="Symbol" panose="05050102010706020507" pitchFamily="18" charset="2"/>
              </a:endParaRPr>
            </a:p>
          </p:txBody>
        </p:sp>
        <p:sp>
          <p:nvSpPr>
            <p:cNvPr id="519207" name="Rectangle 39" descr="30%"/>
            <p:cNvSpPr>
              <a:spLocks noChangeArrowheads="1"/>
            </p:cNvSpPr>
            <p:nvPr/>
          </p:nvSpPr>
          <p:spPr bwMode="auto">
            <a:xfrm>
              <a:off x="1680" y="3024"/>
              <a:ext cx="384" cy="48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19208" name="Rectangle 40"/>
            <p:cNvSpPr>
              <a:spLocks noChangeArrowheads="1"/>
            </p:cNvSpPr>
            <p:nvPr/>
          </p:nvSpPr>
          <p:spPr bwMode="auto">
            <a:xfrm>
              <a:off x="1728" y="3120"/>
              <a:ext cx="288" cy="288"/>
            </a:xfrm>
            <a:prstGeom prst="rect">
              <a:avLst/>
            </a:prstGeom>
            <a:solidFill>
              <a:srgbClr val="CC00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4</a:t>
              </a:r>
              <a:endParaRPr lang="it-IT" altLang="fa-IR" sz="2400">
                <a:latin typeface="Symbol" panose="05050102010706020507" pitchFamily="18" charset="2"/>
              </a:endParaRPr>
            </a:p>
          </p:txBody>
        </p:sp>
        <p:sp>
          <p:nvSpPr>
            <p:cNvPr id="519209" name="Rectangle 41"/>
            <p:cNvSpPr>
              <a:spLocks noChangeArrowheads="1"/>
            </p:cNvSpPr>
            <p:nvPr/>
          </p:nvSpPr>
          <p:spPr bwMode="auto">
            <a:xfrm>
              <a:off x="1344" y="3120"/>
              <a:ext cx="288" cy="288"/>
            </a:xfrm>
            <a:prstGeom prst="rect">
              <a:avLst/>
            </a:prstGeom>
            <a:solidFill>
              <a:srgbClr val="00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5</a:t>
              </a:r>
              <a:endParaRPr lang="it-IT" altLang="fa-IR" sz="2400">
                <a:latin typeface="Symbol" panose="05050102010706020507" pitchFamily="18" charset="2"/>
              </a:endParaRPr>
            </a:p>
          </p:txBody>
        </p:sp>
      </p:grpSp>
      <p:sp>
        <p:nvSpPr>
          <p:cNvPr id="519210" name="Rectangle 42"/>
          <p:cNvSpPr>
            <a:spLocks noChangeArrowheads="1"/>
          </p:cNvSpPr>
          <p:nvPr/>
        </p:nvSpPr>
        <p:spPr bwMode="auto">
          <a:xfrm>
            <a:off x="7391400" y="4659313"/>
            <a:ext cx="457200" cy="457200"/>
          </a:xfrm>
          <a:prstGeom prst="rect">
            <a:avLst/>
          </a:prstGeom>
          <a:solidFill>
            <a:srgbClr val="CC00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4</a:t>
            </a:r>
            <a:endParaRPr lang="it-IT" altLang="fa-IR" sz="2400">
              <a:latin typeface="Symbol" panose="05050102010706020507" pitchFamily="18" charset="2"/>
            </a:endParaRPr>
          </a:p>
        </p:txBody>
      </p:sp>
      <p:sp>
        <p:nvSpPr>
          <p:cNvPr id="519211" name="Text Box 43"/>
          <p:cNvSpPr txBox="1">
            <a:spLocks noChangeArrowheads="1"/>
          </p:cNvSpPr>
          <p:nvPr/>
        </p:nvSpPr>
        <p:spPr bwMode="auto">
          <a:xfrm>
            <a:off x="530225" y="2362200"/>
            <a:ext cx="4329113" cy="7016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fa-IR" sz="2000"/>
              <a:t>Global queue</a:t>
            </a:r>
            <a:endParaRPr lang="en-US" altLang="fa-IR" sz="2000"/>
          </a:p>
          <a:p>
            <a:r>
              <a:rPr lang="en-US" altLang="fa-IR" sz="2000"/>
              <a:t>(ordered according to a given policy)</a:t>
            </a:r>
            <a:endParaRPr lang="it-IT" altLang="fa-IR" sz="2000"/>
          </a:p>
        </p:txBody>
      </p:sp>
    </p:spTree>
    <p:extLst>
      <p:ext uri="{BB962C8B-B14F-4D97-AF65-F5344CB8AC3E}">
        <p14:creationId xmlns:p14="http://schemas.microsoft.com/office/powerpoint/2010/main" val="34612587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19177"/>
                                        </p:tgtEl>
                                        <p:attrNameLst>
                                          <p:attrName>style.visibility</p:attrName>
                                        </p:attrNameLst>
                                      </p:cBhvr>
                                      <p:to>
                                        <p:strVal val="visible"/>
                                      </p:to>
                                    </p:set>
                                    <p:animEffect transition="in" filter="dissolve">
                                      <p:cBhvr>
                                        <p:cTn id="7" dur="500"/>
                                        <p:tgtEl>
                                          <p:spTgt spid="519177"/>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519196"/>
                                        </p:tgtEl>
                                        <p:attrNameLst>
                                          <p:attrName>style.visibility</p:attrName>
                                        </p:attrNameLst>
                                      </p:cBhvr>
                                      <p:to>
                                        <p:strVal val="visible"/>
                                      </p:to>
                                    </p:set>
                                    <p:animEffect transition="in" filter="dissolve">
                                      <p:cBhvr>
                                        <p:cTn id="11" dur="500"/>
                                        <p:tgtEl>
                                          <p:spTgt spid="519196"/>
                                        </p:tgtEl>
                                      </p:cBhvr>
                                    </p:animEffect>
                                  </p:childTnLst>
                                </p:cTn>
                              </p:par>
                            </p:childTnLst>
                          </p:cTn>
                        </p:par>
                        <p:par>
                          <p:cTn id="12" fill="hold" nodeType="afterGroup">
                            <p:stCondLst>
                              <p:cond delay="1000"/>
                            </p:stCondLst>
                            <p:childTnLst>
                              <p:par>
                                <p:cTn id="13" presetID="9" presetClass="entr" presetSubtype="0" fill="hold" nodeType="afterEffect">
                                  <p:stCondLst>
                                    <p:cond delay="0"/>
                                  </p:stCondLst>
                                  <p:childTnLst>
                                    <p:set>
                                      <p:cBhvr>
                                        <p:cTn id="14" dur="1" fill="hold">
                                          <p:stCondLst>
                                            <p:cond delay="0"/>
                                          </p:stCondLst>
                                        </p:cTn>
                                        <p:tgtEl>
                                          <p:spTgt spid="519197"/>
                                        </p:tgtEl>
                                        <p:attrNameLst>
                                          <p:attrName>style.visibility</p:attrName>
                                        </p:attrNameLst>
                                      </p:cBhvr>
                                      <p:to>
                                        <p:strVal val="visible"/>
                                      </p:to>
                                    </p:set>
                                    <p:animEffect transition="in" filter="dissolve">
                                      <p:cBhvr>
                                        <p:cTn id="15" dur="500"/>
                                        <p:tgtEl>
                                          <p:spTgt spid="519197"/>
                                        </p:tgtEl>
                                      </p:cBhvr>
                                    </p:animEffect>
                                  </p:childTnLst>
                                </p:cTn>
                              </p:par>
                            </p:childTnLst>
                          </p:cTn>
                        </p:par>
                        <p:par>
                          <p:cTn id="16" fill="hold" nodeType="afterGroup">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519210"/>
                                        </p:tgtEl>
                                        <p:attrNameLst>
                                          <p:attrName>style.visibility</p:attrName>
                                        </p:attrNameLst>
                                      </p:cBhvr>
                                      <p:to>
                                        <p:strVal val="visible"/>
                                      </p:to>
                                    </p:set>
                                    <p:animEffect transition="in" filter="dissolve">
                                      <p:cBhvr>
                                        <p:cTn id="19" dur="500"/>
                                        <p:tgtEl>
                                          <p:spTgt spid="5192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9177" grpId="0" animBg="1" autoUpdateAnimBg="0"/>
      <p:bldP spid="519210" grpId="0"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1218" name="Rectangle 2"/>
          <p:cNvSpPr>
            <a:spLocks noChangeArrowheads="1"/>
          </p:cNvSpPr>
          <p:nvPr/>
        </p:nvSpPr>
        <p:spPr bwMode="auto">
          <a:xfrm>
            <a:off x="7391400" y="2068513"/>
            <a:ext cx="4572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endParaRPr lang="en-US" altLang="fa-IR" sz="2400">
              <a:latin typeface="Symbol" panose="05050102010706020507" pitchFamily="18" charset="2"/>
            </a:endParaRPr>
          </a:p>
        </p:txBody>
      </p:sp>
      <p:sp>
        <p:nvSpPr>
          <p:cNvPr id="521219" name="Rectangle 3"/>
          <p:cNvSpPr>
            <a:spLocks noGrp="1" noChangeArrowheads="1"/>
          </p:cNvSpPr>
          <p:nvPr>
            <p:ph type="title"/>
          </p:nvPr>
        </p:nvSpPr>
        <p:spPr/>
        <p:txBody>
          <a:bodyPr/>
          <a:lstStyle/>
          <a:p>
            <a:r>
              <a:rPr lang="en-US" altLang="fa-IR"/>
              <a:t>Global scheduling on SMP</a:t>
            </a:r>
            <a:endParaRPr lang="it-IT" altLang="fa-IR"/>
          </a:p>
        </p:txBody>
      </p:sp>
      <p:sp>
        <p:nvSpPr>
          <p:cNvPr id="521220" name="Oval 4"/>
          <p:cNvSpPr>
            <a:spLocks noChangeArrowheads="1"/>
          </p:cNvSpPr>
          <p:nvPr/>
        </p:nvSpPr>
        <p:spPr bwMode="auto">
          <a:xfrm>
            <a:off x="6477000" y="1916113"/>
            <a:ext cx="838200" cy="8382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fa-IR" sz="2000"/>
              <a:t>CPU1</a:t>
            </a:r>
          </a:p>
        </p:txBody>
      </p:sp>
      <p:sp>
        <p:nvSpPr>
          <p:cNvPr id="521221" name="Oval 5"/>
          <p:cNvSpPr>
            <a:spLocks noChangeArrowheads="1"/>
          </p:cNvSpPr>
          <p:nvPr/>
        </p:nvSpPr>
        <p:spPr bwMode="auto">
          <a:xfrm>
            <a:off x="6477000" y="3211513"/>
            <a:ext cx="838200" cy="8382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fa-IR" sz="2000"/>
              <a:t>CPU2</a:t>
            </a:r>
          </a:p>
        </p:txBody>
      </p:sp>
      <p:sp>
        <p:nvSpPr>
          <p:cNvPr id="521222" name="Oval 6"/>
          <p:cNvSpPr>
            <a:spLocks noChangeArrowheads="1"/>
          </p:cNvSpPr>
          <p:nvPr/>
        </p:nvSpPr>
        <p:spPr bwMode="auto">
          <a:xfrm>
            <a:off x="6477000" y="4506913"/>
            <a:ext cx="838200" cy="8382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fa-IR" sz="2000"/>
              <a:t>CPU</a:t>
            </a:r>
            <a:r>
              <a:rPr lang="en-US" altLang="fa-IR" sz="2000"/>
              <a:t>3</a:t>
            </a:r>
            <a:endParaRPr lang="it-IT" altLang="fa-IR" sz="2000"/>
          </a:p>
        </p:txBody>
      </p:sp>
      <p:sp>
        <p:nvSpPr>
          <p:cNvPr id="521223" name="Rectangle 7"/>
          <p:cNvSpPr>
            <a:spLocks noChangeArrowheads="1"/>
          </p:cNvSpPr>
          <p:nvPr/>
        </p:nvSpPr>
        <p:spPr bwMode="auto">
          <a:xfrm>
            <a:off x="7391400" y="2068513"/>
            <a:ext cx="457200" cy="4572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1</a:t>
            </a:r>
            <a:endParaRPr lang="it-IT" altLang="fa-IR" sz="2400">
              <a:latin typeface="Symbol" panose="05050102010706020507" pitchFamily="18" charset="2"/>
            </a:endParaRPr>
          </a:p>
        </p:txBody>
      </p:sp>
      <p:sp>
        <p:nvSpPr>
          <p:cNvPr id="521224" name="Rectangle 8"/>
          <p:cNvSpPr>
            <a:spLocks noChangeArrowheads="1"/>
          </p:cNvSpPr>
          <p:nvPr/>
        </p:nvSpPr>
        <p:spPr bwMode="auto">
          <a:xfrm>
            <a:off x="7391400" y="3363913"/>
            <a:ext cx="4572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endParaRPr lang="en-US" altLang="fa-IR" sz="2400">
              <a:latin typeface="Symbol" panose="05050102010706020507" pitchFamily="18" charset="2"/>
            </a:endParaRPr>
          </a:p>
        </p:txBody>
      </p:sp>
      <p:sp>
        <p:nvSpPr>
          <p:cNvPr id="521225" name="Rectangle 9"/>
          <p:cNvSpPr>
            <a:spLocks noChangeArrowheads="1"/>
          </p:cNvSpPr>
          <p:nvPr/>
        </p:nvSpPr>
        <p:spPr bwMode="auto">
          <a:xfrm>
            <a:off x="7391400" y="3363913"/>
            <a:ext cx="457200" cy="457200"/>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2</a:t>
            </a:r>
            <a:endParaRPr lang="it-IT" altLang="fa-IR" sz="2400">
              <a:latin typeface="Symbol" panose="05050102010706020507" pitchFamily="18" charset="2"/>
            </a:endParaRPr>
          </a:p>
        </p:txBody>
      </p:sp>
      <p:sp>
        <p:nvSpPr>
          <p:cNvPr id="521226" name="Line 10"/>
          <p:cNvSpPr>
            <a:spLocks noChangeShapeType="1"/>
          </p:cNvSpPr>
          <p:nvPr/>
        </p:nvSpPr>
        <p:spPr bwMode="auto">
          <a:xfrm>
            <a:off x="4495800" y="3668713"/>
            <a:ext cx="1981200" cy="0"/>
          </a:xfrm>
          <a:prstGeom prst="line">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521227" name="Line 11"/>
          <p:cNvSpPr>
            <a:spLocks noChangeShapeType="1"/>
          </p:cNvSpPr>
          <p:nvPr/>
        </p:nvSpPr>
        <p:spPr bwMode="auto">
          <a:xfrm>
            <a:off x="5562600" y="2373313"/>
            <a:ext cx="914400" cy="0"/>
          </a:xfrm>
          <a:prstGeom prst="line">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521228" name="Line 12"/>
          <p:cNvSpPr>
            <a:spLocks noChangeShapeType="1"/>
          </p:cNvSpPr>
          <p:nvPr/>
        </p:nvSpPr>
        <p:spPr bwMode="auto">
          <a:xfrm>
            <a:off x="5562600" y="4964113"/>
            <a:ext cx="914400" cy="0"/>
          </a:xfrm>
          <a:prstGeom prst="line">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521229" name="Line 13"/>
          <p:cNvSpPr>
            <a:spLocks noChangeShapeType="1"/>
          </p:cNvSpPr>
          <p:nvPr/>
        </p:nvSpPr>
        <p:spPr bwMode="auto">
          <a:xfrm>
            <a:off x="5562600" y="2373313"/>
            <a:ext cx="0" cy="2590800"/>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521230" name="Text Box 14"/>
          <p:cNvSpPr txBox="1">
            <a:spLocks noChangeArrowheads="1"/>
          </p:cNvSpPr>
          <p:nvPr/>
        </p:nvSpPr>
        <p:spPr bwMode="auto">
          <a:xfrm>
            <a:off x="914400" y="5573713"/>
            <a:ext cx="7315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fa-IR" sz="2400">
                <a:solidFill>
                  <a:schemeClr val="folHlink"/>
                </a:solidFill>
              </a:rPr>
              <a:t>When a higher priority task arrives, it preempts the task with lowest priority among the executing ones</a:t>
            </a:r>
          </a:p>
        </p:txBody>
      </p:sp>
      <p:grpSp>
        <p:nvGrpSpPr>
          <p:cNvPr id="521231" name="Group 15"/>
          <p:cNvGrpSpPr>
            <a:grpSpLocks/>
          </p:cNvGrpSpPr>
          <p:nvPr/>
        </p:nvGrpSpPr>
        <p:grpSpPr bwMode="auto">
          <a:xfrm>
            <a:off x="838200" y="3287713"/>
            <a:ext cx="3657600" cy="762000"/>
            <a:chOff x="528" y="3024"/>
            <a:chExt cx="2304" cy="480"/>
          </a:xfrm>
        </p:grpSpPr>
        <p:sp>
          <p:nvSpPr>
            <p:cNvPr id="521232" name="Rectangle 16" descr="30%"/>
            <p:cNvSpPr>
              <a:spLocks noChangeArrowheads="1"/>
            </p:cNvSpPr>
            <p:nvPr/>
          </p:nvSpPr>
          <p:spPr bwMode="auto">
            <a:xfrm>
              <a:off x="2064" y="3024"/>
              <a:ext cx="384" cy="48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1233" name="Rectangle 17"/>
            <p:cNvSpPr>
              <a:spLocks noChangeArrowheads="1"/>
            </p:cNvSpPr>
            <p:nvPr/>
          </p:nvSpPr>
          <p:spPr bwMode="auto">
            <a:xfrm>
              <a:off x="2112" y="3120"/>
              <a:ext cx="288" cy="288"/>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2</a:t>
              </a:r>
              <a:endParaRPr lang="it-IT" altLang="fa-IR" sz="2400">
                <a:latin typeface="Symbol" panose="05050102010706020507" pitchFamily="18" charset="2"/>
              </a:endParaRPr>
            </a:p>
          </p:txBody>
        </p:sp>
        <p:sp>
          <p:nvSpPr>
            <p:cNvPr id="521234" name="Rectangle 18" descr="30%"/>
            <p:cNvSpPr>
              <a:spLocks noChangeArrowheads="1"/>
            </p:cNvSpPr>
            <p:nvPr/>
          </p:nvSpPr>
          <p:spPr bwMode="auto">
            <a:xfrm>
              <a:off x="2448" y="3024"/>
              <a:ext cx="384" cy="48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1235" name="Rectangle 19" descr="30%"/>
            <p:cNvSpPr>
              <a:spLocks noChangeArrowheads="1"/>
            </p:cNvSpPr>
            <p:nvPr/>
          </p:nvSpPr>
          <p:spPr bwMode="auto">
            <a:xfrm>
              <a:off x="1680" y="3024"/>
              <a:ext cx="384" cy="48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1236" name="Rectangle 20" descr="20%"/>
            <p:cNvSpPr>
              <a:spLocks noChangeArrowheads="1"/>
            </p:cNvSpPr>
            <p:nvPr/>
          </p:nvSpPr>
          <p:spPr bwMode="auto">
            <a:xfrm>
              <a:off x="1296" y="3024"/>
              <a:ext cx="384" cy="480"/>
            </a:xfrm>
            <a:prstGeom prst="rect">
              <a:avLst/>
            </a:prstGeom>
            <a:pattFill prst="pct20">
              <a:fgClr>
                <a:schemeClr val="accent2"/>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1237" name="Rectangle 21" descr="20%"/>
            <p:cNvSpPr>
              <a:spLocks noChangeArrowheads="1"/>
            </p:cNvSpPr>
            <p:nvPr/>
          </p:nvSpPr>
          <p:spPr bwMode="auto">
            <a:xfrm>
              <a:off x="912" y="3024"/>
              <a:ext cx="384" cy="480"/>
            </a:xfrm>
            <a:prstGeom prst="rect">
              <a:avLst/>
            </a:prstGeom>
            <a:pattFill prst="pct20">
              <a:fgClr>
                <a:schemeClr val="accent2"/>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1238" name="Rectangle 22" descr="20%"/>
            <p:cNvSpPr>
              <a:spLocks noChangeArrowheads="1"/>
            </p:cNvSpPr>
            <p:nvPr/>
          </p:nvSpPr>
          <p:spPr bwMode="auto">
            <a:xfrm>
              <a:off x="528" y="3024"/>
              <a:ext cx="384" cy="480"/>
            </a:xfrm>
            <a:prstGeom prst="rect">
              <a:avLst/>
            </a:prstGeom>
            <a:pattFill prst="pct20">
              <a:fgClr>
                <a:schemeClr val="accent2"/>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1239" name="Rectangle 23"/>
            <p:cNvSpPr>
              <a:spLocks noChangeArrowheads="1"/>
            </p:cNvSpPr>
            <p:nvPr/>
          </p:nvSpPr>
          <p:spPr bwMode="auto">
            <a:xfrm>
              <a:off x="2496" y="3120"/>
              <a:ext cx="288" cy="288"/>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1</a:t>
              </a:r>
              <a:endParaRPr lang="it-IT" altLang="fa-IR" sz="2400">
                <a:latin typeface="Symbol" panose="05050102010706020507" pitchFamily="18" charset="2"/>
              </a:endParaRPr>
            </a:p>
          </p:txBody>
        </p:sp>
        <p:sp>
          <p:nvSpPr>
            <p:cNvPr id="521240" name="Rectangle 24"/>
            <p:cNvSpPr>
              <a:spLocks noChangeArrowheads="1"/>
            </p:cNvSpPr>
            <p:nvPr/>
          </p:nvSpPr>
          <p:spPr bwMode="auto">
            <a:xfrm>
              <a:off x="1728" y="3120"/>
              <a:ext cx="288" cy="288"/>
            </a:xfrm>
            <a:prstGeom prst="rect">
              <a:avLst/>
            </a:prstGeom>
            <a:solidFill>
              <a:srgbClr val="008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3</a:t>
              </a:r>
              <a:endParaRPr lang="it-IT" altLang="fa-IR" sz="2400">
                <a:latin typeface="Symbol" panose="05050102010706020507" pitchFamily="18" charset="2"/>
              </a:endParaRPr>
            </a:p>
          </p:txBody>
        </p:sp>
        <p:sp>
          <p:nvSpPr>
            <p:cNvPr id="521241" name="Rectangle 25" descr="30%"/>
            <p:cNvSpPr>
              <a:spLocks noChangeArrowheads="1"/>
            </p:cNvSpPr>
            <p:nvPr/>
          </p:nvSpPr>
          <p:spPr bwMode="auto">
            <a:xfrm>
              <a:off x="1680" y="3024"/>
              <a:ext cx="384" cy="48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1242" name="Rectangle 26"/>
            <p:cNvSpPr>
              <a:spLocks noChangeArrowheads="1"/>
            </p:cNvSpPr>
            <p:nvPr/>
          </p:nvSpPr>
          <p:spPr bwMode="auto">
            <a:xfrm>
              <a:off x="1728" y="3120"/>
              <a:ext cx="288" cy="288"/>
            </a:xfrm>
            <a:prstGeom prst="rect">
              <a:avLst/>
            </a:prstGeom>
            <a:solidFill>
              <a:srgbClr val="CC00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4</a:t>
              </a:r>
              <a:endParaRPr lang="it-IT" altLang="fa-IR" sz="2400">
                <a:latin typeface="Symbol" panose="05050102010706020507" pitchFamily="18" charset="2"/>
              </a:endParaRPr>
            </a:p>
          </p:txBody>
        </p:sp>
        <p:sp>
          <p:nvSpPr>
            <p:cNvPr id="521243" name="Rectangle 27"/>
            <p:cNvSpPr>
              <a:spLocks noChangeArrowheads="1"/>
            </p:cNvSpPr>
            <p:nvPr/>
          </p:nvSpPr>
          <p:spPr bwMode="auto">
            <a:xfrm>
              <a:off x="1344" y="3120"/>
              <a:ext cx="288" cy="288"/>
            </a:xfrm>
            <a:prstGeom prst="rect">
              <a:avLst/>
            </a:prstGeom>
            <a:solidFill>
              <a:srgbClr val="00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5</a:t>
              </a:r>
              <a:endParaRPr lang="it-IT" altLang="fa-IR" sz="2400">
                <a:latin typeface="Symbol" panose="05050102010706020507" pitchFamily="18" charset="2"/>
              </a:endParaRPr>
            </a:p>
          </p:txBody>
        </p:sp>
      </p:grpSp>
      <p:sp>
        <p:nvSpPr>
          <p:cNvPr id="521244" name="Rectangle 28"/>
          <p:cNvSpPr>
            <a:spLocks noChangeArrowheads="1"/>
          </p:cNvSpPr>
          <p:nvPr/>
        </p:nvSpPr>
        <p:spPr bwMode="auto">
          <a:xfrm>
            <a:off x="7391400" y="4659313"/>
            <a:ext cx="457200" cy="457200"/>
          </a:xfrm>
          <a:prstGeom prst="rect">
            <a:avLst/>
          </a:prstGeom>
          <a:solidFill>
            <a:srgbClr val="CC00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4</a:t>
            </a:r>
            <a:endParaRPr lang="it-IT" altLang="fa-IR" sz="2400">
              <a:latin typeface="Symbol" panose="05050102010706020507" pitchFamily="18" charset="2"/>
            </a:endParaRPr>
          </a:p>
        </p:txBody>
      </p:sp>
      <p:sp>
        <p:nvSpPr>
          <p:cNvPr id="521245" name="Rectangle 29"/>
          <p:cNvSpPr>
            <a:spLocks noChangeArrowheads="1"/>
          </p:cNvSpPr>
          <p:nvPr/>
        </p:nvSpPr>
        <p:spPr bwMode="auto">
          <a:xfrm>
            <a:off x="2743200" y="4125913"/>
            <a:ext cx="457200" cy="457200"/>
          </a:xfrm>
          <a:prstGeom prst="rect">
            <a:avLst/>
          </a:prstGeom>
          <a:solidFill>
            <a:srgbClr val="008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3</a:t>
            </a:r>
            <a:endParaRPr lang="it-IT" altLang="fa-IR" sz="2400">
              <a:latin typeface="Symbol" panose="05050102010706020507" pitchFamily="18" charset="2"/>
            </a:endParaRPr>
          </a:p>
        </p:txBody>
      </p:sp>
      <p:grpSp>
        <p:nvGrpSpPr>
          <p:cNvPr id="521246" name="Group 30"/>
          <p:cNvGrpSpPr>
            <a:grpSpLocks/>
          </p:cNvGrpSpPr>
          <p:nvPr/>
        </p:nvGrpSpPr>
        <p:grpSpPr bwMode="auto">
          <a:xfrm>
            <a:off x="838200" y="3287713"/>
            <a:ext cx="3657600" cy="762000"/>
            <a:chOff x="528" y="2256"/>
            <a:chExt cx="2304" cy="480"/>
          </a:xfrm>
        </p:grpSpPr>
        <p:sp>
          <p:nvSpPr>
            <p:cNvPr id="521247" name="Rectangle 31" descr="30%"/>
            <p:cNvSpPr>
              <a:spLocks noChangeArrowheads="1"/>
            </p:cNvSpPr>
            <p:nvPr/>
          </p:nvSpPr>
          <p:spPr bwMode="auto">
            <a:xfrm>
              <a:off x="2064" y="2256"/>
              <a:ext cx="384" cy="48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1248" name="Rectangle 32"/>
            <p:cNvSpPr>
              <a:spLocks noChangeArrowheads="1"/>
            </p:cNvSpPr>
            <p:nvPr/>
          </p:nvSpPr>
          <p:spPr bwMode="auto">
            <a:xfrm>
              <a:off x="2112" y="2352"/>
              <a:ext cx="288" cy="288"/>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2</a:t>
              </a:r>
              <a:endParaRPr lang="it-IT" altLang="fa-IR" sz="2400">
                <a:latin typeface="Symbol" panose="05050102010706020507" pitchFamily="18" charset="2"/>
              </a:endParaRPr>
            </a:p>
          </p:txBody>
        </p:sp>
        <p:sp>
          <p:nvSpPr>
            <p:cNvPr id="521249" name="Rectangle 33" descr="30%"/>
            <p:cNvSpPr>
              <a:spLocks noChangeArrowheads="1"/>
            </p:cNvSpPr>
            <p:nvPr/>
          </p:nvSpPr>
          <p:spPr bwMode="auto">
            <a:xfrm>
              <a:off x="2448" y="2256"/>
              <a:ext cx="384" cy="48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1250" name="Rectangle 34" descr="30%"/>
            <p:cNvSpPr>
              <a:spLocks noChangeArrowheads="1"/>
            </p:cNvSpPr>
            <p:nvPr/>
          </p:nvSpPr>
          <p:spPr bwMode="auto">
            <a:xfrm>
              <a:off x="1680" y="2256"/>
              <a:ext cx="384" cy="48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1251" name="Rectangle 35" descr="20%"/>
            <p:cNvSpPr>
              <a:spLocks noChangeArrowheads="1"/>
            </p:cNvSpPr>
            <p:nvPr/>
          </p:nvSpPr>
          <p:spPr bwMode="auto">
            <a:xfrm>
              <a:off x="1296" y="2256"/>
              <a:ext cx="384" cy="480"/>
            </a:xfrm>
            <a:prstGeom prst="rect">
              <a:avLst/>
            </a:prstGeom>
            <a:pattFill prst="pct20">
              <a:fgClr>
                <a:schemeClr val="accent2"/>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1252" name="Rectangle 36" descr="20%"/>
            <p:cNvSpPr>
              <a:spLocks noChangeArrowheads="1"/>
            </p:cNvSpPr>
            <p:nvPr/>
          </p:nvSpPr>
          <p:spPr bwMode="auto">
            <a:xfrm>
              <a:off x="912" y="2256"/>
              <a:ext cx="384" cy="480"/>
            </a:xfrm>
            <a:prstGeom prst="rect">
              <a:avLst/>
            </a:prstGeom>
            <a:pattFill prst="pct20">
              <a:fgClr>
                <a:schemeClr val="accent2"/>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1253" name="Rectangle 37" descr="20%"/>
            <p:cNvSpPr>
              <a:spLocks noChangeArrowheads="1"/>
            </p:cNvSpPr>
            <p:nvPr/>
          </p:nvSpPr>
          <p:spPr bwMode="auto">
            <a:xfrm>
              <a:off x="528" y="2256"/>
              <a:ext cx="384" cy="480"/>
            </a:xfrm>
            <a:prstGeom prst="rect">
              <a:avLst/>
            </a:prstGeom>
            <a:pattFill prst="pct20">
              <a:fgClr>
                <a:schemeClr val="accent2"/>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1254" name="Rectangle 38"/>
            <p:cNvSpPr>
              <a:spLocks noChangeArrowheads="1"/>
            </p:cNvSpPr>
            <p:nvPr/>
          </p:nvSpPr>
          <p:spPr bwMode="auto">
            <a:xfrm>
              <a:off x="2496" y="2352"/>
              <a:ext cx="288" cy="288"/>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1</a:t>
              </a:r>
              <a:endParaRPr lang="it-IT" altLang="fa-IR" sz="2400">
                <a:latin typeface="Symbol" panose="05050102010706020507" pitchFamily="18" charset="2"/>
              </a:endParaRPr>
            </a:p>
          </p:txBody>
        </p:sp>
        <p:sp>
          <p:nvSpPr>
            <p:cNvPr id="521255" name="Rectangle 39"/>
            <p:cNvSpPr>
              <a:spLocks noChangeArrowheads="1"/>
            </p:cNvSpPr>
            <p:nvPr/>
          </p:nvSpPr>
          <p:spPr bwMode="auto">
            <a:xfrm>
              <a:off x="1728" y="2352"/>
              <a:ext cx="288" cy="288"/>
            </a:xfrm>
            <a:prstGeom prst="rect">
              <a:avLst/>
            </a:prstGeom>
            <a:solidFill>
              <a:srgbClr val="008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3</a:t>
              </a:r>
              <a:endParaRPr lang="it-IT" altLang="fa-IR" sz="2400">
                <a:latin typeface="Symbol" panose="05050102010706020507" pitchFamily="18" charset="2"/>
              </a:endParaRPr>
            </a:p>
          </p:txBody>
        </p:sp>
        <p:sp>
          <p:nvSpPr>
            <p:cNvPr id="521256" name="Rectangle 40" descr="30%"/>
            <p:cNvSpPr>
              <a:spLocks noChangeArrowheads="1"/>
            </p:cNvSpPr>
            <p:nvPr/>
          </p:nvSpPr>
          <p:spPr bwMode="auto">
            <a:xfrm>
              <a:off x="1680" y="2256"/>
              <a:ext cx="384" cy="48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1257" name="Rectangle 41"/>
            <p:cNvSpPr>
              <a:spLocks noChangeArrowheads="1"/>
            </p:cNvSpPr>
            <p:nvPr/>
          </p:nvSpPr>
          <p:spPr bwMode="auto">
            <a:xfrm>
              <a:off x="1344" y="2352"/>
              <a:ext cx="288" cy="288"/>
            </a:xfrm>
            <a:prstGeom prst="rect">
              <a:avLst/>
            </a:prstGeom>
            <a:solidFill>
              <a:srgbClr val="CC00CC"/>
            </a:solidFill>
            <a:ln w="762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4</a:t>
              </a:r>
              <a:endParaRPr lang="it-IT" altLang="fa-IR" sz="2400">
                <a:latin typeface="Symbol" panose="05050102010706020507" pitchFamily="18" charset="2"/>
              </a:endParaRPr>
            </a:p>
          </p:txBody>
        </p:sp>
        <p:sp>
          <p:nvSpPr>
            <p:cNvPr id="521258" name="Rectangle 42"/>
            <p:cNvSpPr>
              <a:spLocks noChangeArrowheads="1"/>
            </p:cNvSpPr>
            <p:nvPr/>
          </p:nvSpPr>
          <p:spPr bwMode="auto">
            <a:xfrm>
              <a:off x="960" y="2352"/>
              <a:ext cx="288" cy="288"/>
            </a:xfrm>
            <a:prstGeom prst="rect">
              <a:avLst/>
            </a:prstGeom>
            <a:solidFill>
              <a:srgbClr val="00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5</a:t>
              </a:r>
              <a:endParaRPr lang="it-IT" altLang="fa-IR" sz="2400">
                <a:latin typeface="Symbol" panose="05050102010706020507" pitchFamily="18" charset="2"/>
              </a:endParaRPr>
            </a:p>
          </p:txBody>
        </p:sp>
      </p:grpSp>
      <p:sp>
        <p:nvSpPr>
          <p:cNvPr id="521259" name="Rectangle 43"/>
          <p:cNvSpPr>
            <a:spLocks noChangeArrowheads="1"/>
          </p:cNvSpPr>
          <p:nvPr/>
        </p:nvSpPr>
        <p:spPr bwMode="auto">
          <a:xfrm>
            <a:off x="2743200" y="3440113"/>
            <a:ext cx="457200" cy="457200"/>
          </a:xfrm>
          <a:prstGeom prst="rect">
            <a:avLst/>
          </a:prstGeom>
          <a:solidFill>
            <a:srgbClr val="008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3</a:t>
            </a:r>
            <a:endParaRPr lang="it-IT" altLang="fa-IR" sz="2400">
              <a:latin typeface="Symbol" panose="05050102010706020507" pitchFamily="18" charset="2"/>
            </a:endParaRPr>
          </a:p>
        </p:txBody>
      </p:sp>
      <p:sp>
        <p:nvSpPr>
          <p:cNvPr id="521260" name="Rectangle 44"/>
          <p:cNvSpPr>
            <a:spLocks noChangeArrowheads="1"/>
          </p:cNvSpPr>
          <p:nvPr/>
        </p:nvSpPr>
        <p:spPr bwMode="auto">
          <a:xfrm>
            <a:off x="2362200" y="4125913"/>
            <a:ext cx="1066800" cy="685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1261" name="Rectangle 45"/>
          <p:cNvSpPr>
            <a:spLocks noChangeArrowheads="1"/>
          </p:cNvSpPr>
          <p:nvPr/>
        </p:nvSpPr>
        <p:spPr bwMode="auto">
          <a:xfrm>
            <a:off x="7391400" y="4659313"/>
            <a:ext cx="4572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endParaRPr lang="en-US" altLang="fa-IR" sz="2400">
              <a:latin typeface="Symbol" panose="05050102010706020507" pitchFamily="18" charset="2"/>
            </a:endParaRPr>
          </a:p>
        </p:txBody>
      </p:sp>
      <p:sp>
        <p:nvSpPr>
          <p:cNvPr id="521262" name="Rectangle 46"/>
          <p:cNvSpPr>
            <a:spLocks noChangeArrowheads="1"/>
          </p:cNvSpPr>
          <p:nvPr/>
        </p:nvSpPr>
        <p:spPr bwMode="auto">
          <a:xfrm>
            <a:off x="7391400" y="4659313"/>
            <a:ext cx="457200" cy="457200"/>
          </a:xfrm>
          <a:prstGeom prst="rect">
            <a:avLst/>
          </a:prstGeom>
          <a:solidFill>
            <a:srgbClr val="008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3</a:t>
            </a:r>
            <a:endParaRPr lang="it-IT" altLang="fa-IR" sz="2400">
              <a:latin typeface="Symbol" panose="05050102010706020507" pitchFamily="18" charset="2"/>
            </a:endParaRPr>
          </a:p>
        </p:txBody>
      </p:sp>
      <p:sp>
        <p:nvSpPr>
          <p:cNvPr id="521263" name="Text Box 47"/>
          <p:cNvSpPr txBox="1">
            <a:spLocks noChangeArrowheads="1"/>
          </p:cNvSpPr>
          <p:nvPr/>
        </p:nvSpPr>
        <p:spPr bwMode="auto">
          <a:xfrm>
            <a:off x="530225" y="2362200"/>
            <a:ext cx="4329113" cy="7016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fa-IR" sz="2000"/>
              <a:t>Global queue</a:t>
            </a:r>
            <a:endParaRPr lang="en-US" altLang="fa-IR" sz="2000"/>
          </a:p>
          <a:p>
            <a:r>
              <a:rPr lang="en-US" altLang="fa-IR" sz="2000"/>
              <a:t>(ordered according to a given policy)</a:t>
            </a:r>
            <a:endParaRPr lang="it-IT" altLang="fa-IR" sz="2000"/>
          </a:p>
        </p:txBody>
      </p:sp>
    </p:spTree>
    <p:extLst>
      <p:ext uri="{BB962C8B-B14F-4D97-AF65-F5344CB8AC3E}">
        <p14:creationId xmlns:p14="http://schemas.microsoft.com/office/powerpoint/2010/main" val="28485620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21245"/>
                                        </p:tgtEl>
                                        <p:attrNameLst>
                                          <p:attrName>style.visibility</p:attrName>
                                        </p:attrNameLst>
                                      </p:cBhvr>
                                      <p:to>
                                        <p:strVal val="visible"/>
                                      </p:to>
                                    </p:set>
                                    <p:anim calcmode="lin" valueType="num">
                                      <p:cBhvr additive="base">
                                        <p:cTn id="7" dur="500" fill="hold"/>
                                        <p:tgtEl>
                                          <p:spTgt spid="521245"/>
                                        </p:tgtEl>
                                        <p:attrNameLst>
                                          <p:attrName>ppt_x</p:attrName>
                                        </p:attrNameLst>
                                      </p:cBhvr>
                                      <p:tavLst>
                                        <p:tav tm="0">
                                          <p:val>
                                            <p:strVal val="0-#ppt_w/2"/>
                                          </p:val>
                                        </p:tav>
                                        <p:tav tm="100000">
                                          <p:val>
                                            <p:strVal val="#ppt_x"/>
                                          </p:val>
                                        </p:tav>
                                      </p:tavLst>
                                    </p:anim>
                                    <p:anim calcmode="lin" valueType="num">
                                      <p:cBhvr additive="base">
                                        <p:cTn id="8" dur="500" fill="hold"/>
                                        <p:tgtEl>
                                          <p:spTgt spid="52124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nodeType="clickEffect">
                                  <p:stCondLst>
                                    <p:cond delay="0"/>
                                  </p:stCondLst>
                                  <p:childTnLst>
                                    <p:set>
                                      <p:cBhvr>
                                        <p:cTn id="12" dur="1" fill="hold">
                                          <p:stCondLst>
                                            <p:cond delay="0"/>
                                          </p:stCondLst>
                                        </p:cTn>
                                        <p:tgtEl>
                                          <p:spTgt spid="521246"/>
                                        </p:tgtEl>
                                        <p:attrNameLst>
                                          <p:attrName>style.visibility</p:attrName>
                                        </p:attrNameLst>
                                      </p:cBhvr>
                                      <p:to>
                                        <p:strVal val="visible"/>
                                      </p:to>
                                    </p:set>
                                    <p:animEffect transition="in" filter="dissolve">
                                      <p:cBhvr>
                                        <p:cTn id="13" dur="500"/>
                                        <p:tgtEl>
                                          <p:spTgt spid="521246"/>
                                        </p:tgtEl>
                                      </p:cBhvr>
                                    </p:animEffect>
                                  </p:childTnLst>
                                </p:cTn>
                              </p:par>
                            </p:childTnLst>
                          </p:cTn>
                        </p:par>
                        <p:par>
                          <p:cTn id="14" fill="hold" nodeType="afterGroup">
                            <p:stCondLst>
                              <p:cond delay="500"/>
                            </p:stCondLst>
                            <p:childTnLst>
                              <p:par>
                                <p:cTn id="15" presetID="9" presetClass="entr" presetSubtype="0" fill="hold" grpId="0" nodeType="afterEffect">
                                  <p:stCondLst>
                                    <p:cond delay="0"/>
                                  </p:stCondLst>
                                  <p:childTnLst>
                                    <p:set>
                                      <p:cBhvr>
                                        <p:cTn id="16" dur="1" fill="hold">
                                          <p:stCondLst>
                                            <p:cond delay="0"/>
                                          </p:stCondLst>
                                        </p:cTn>
                                        <p:tgtEl>
                                          <p:spTgt spid="521261"/>
                                        </p:tgtEl>
                                        <p:attrNameLst>
                                          <p:attrName>style.visibility</p:attrName>
                                        </p:attrNameLst>
                                      </p:cBhvr>
                                      <p:to>
                                        <p:strVal val="visible"/>
                                      </p:to>
                                    </p:set>
                                    <p:animEffect transition="in" filter="dissolve">
                                      <p:cBhvr>
                                        <p:cTn id="17" dur="500"/>
                                        <p:tgtEl>
                                          <p:spTgt spid="521261"/>
                                        </p:tgtEl>
                                      </p:cBhvr>
                                    </p:animEffect>
                                  </p:childTnLst>
                                </p:cTn>
                              </p:par>
                            </p:childTnLst>
                          </p:cTn>
                        </p:par>
                        <p:par>
                          <p:cTn id="18" fill="hold" nodeType="afterGroup">
                            <p:stCondLst>
                              <p:cond delay="1000"/>
                            </p:stCondLst>
                            <p:childTnLst>
                              <p:par>
                                <p:cTn id="19" presetID="9" presetClass="entr" presetSubtype="0" fill="hold" nodeType="afterEffect">
                                  <p:stCondLst>
                                    <p:cond delay="0"/>
                                  </p:stCondLst>
                                  <p:childTnLst>
                                    <p:set>
                                      <p:cBhvr>
                                        <p:cTn id="20" dur="1" fill="hold">
                                          <p:stCondLst>
                                            <p:cond delay="0"/>
                                          </p:stCondLst>
                                        </p:cTn>
                                        <p:tgtEl>
                                          <p:spTgt spid="521260"/>
                                        </p:tgtEl>
                                        <p:attrNameLst>
                                          <p:attrName>style.visibility</p:attrName>
                                        </p:attrNameLst>
                                      </p:cBhvr>
                                      <p:to>
                                        <p:strVal val="visible"/>
                                      </p:to>
                                    </p:set>
                                    <p:animEffect transition="in" filter="dissolve">
                                      <p:cBhvr>
                                        <p:cTn id="21" dur="500"/>
                                        <p:tgtEl>
                                          <p:spTgt spid="521260"/>
                                        </p:tgtEl>
                                      </p:cBhvr>
                                    </p:animEffect>
                                  </p:childTnLst>
                                </p:cTn>
                              </p:par>
                            </p:childTnLst>
                          </p:cTn>
                        </p:par>
                        <p:par>
                          <p:cTn id="22" fill="hold" nodeType="afterGroup">
                            <p:stCondLst>
                              <p:cond delay="1500"/>
                            </p:stCondLst>
                            <p:childTnLst>
                              <p:par>
                                <p:cTn id="23" presetID="9" presetClass="entr" presetSubtype="0" fill="hold" grpId="0" nodeType="afterEffect">
                                  <p:stCondLst>
                                    <p:cond delay="0"/>
                                  </p:stCondLst>
                                  <p:childTnLst>
                                    <p:set>
                                      <p:cBhvr>
                                        <p:cTn id="24" dur="1" fill="hold">
                                          <p:stCondLst>
                                            <p:cond delay="0"/>
                                          </p:stCondLst>
                                        </p:cTn>
                                        <p:tgtEl>
                                          <p:spTgt spid="521259"/>
                                        </p:tgtEl>
                                        <p:attrNameLst>
                                          <p:attrName>style.visibility</p:attrName>
                                        </p:attrNameLst>
                                      </p:cBhvr>
                                      <p:to>
                                        <p:strVal val="visible"/>
                                      </p:to>
                                    </p:set>
                                    <p:animEffect transition="in" filter="dissolve">
                                      <p:cBhvr>
                                        <p:cTn id="25" dur="500"/>
                                        <p:tgtEl>
                                          <p:spTgt spid="521259"/>
                                        </p:tgtEl>
                                      </p:cBhvr>
                                    </p:animEffect>
                                  </p:childTnLst>
                                </p:cTn>
                              </p:par>
                            </p:childTnLst>
                          </p:cTn>
                        </p:par>
                        <p:par>
                          <p:cTn id="26" fill="hold" nodeType="afterGroup">
                            <p:stCondLst>
                              <p:cond delay="2000"/>
                            </p:stCondLst>
                            <p:childTnLst>
                              <p:par>
                                <p:cTn id="27" presetID="9" presetClass="entr" presetSubtype="0" fill="hold" grpId="0" nodeType="afterEffect">
                                  <p:stCondLst>
                                    <p:cond delay="0"/>
                                  </p:stCondLst>
                                  <p:childTnLst>
                                    <p:set>
                                      <p:cBhvr>
                                        <p:cTn id="28" dur="1" fill="hold">
                                          <p:stCondLst>
                                            <p:cond delay="0"/>
                                          </p:stCondLst>
                                        </p:cTn>
                                        <p:tgtEl>
                                          <p:spTgt spid="521262"/>
                                        </p:tgtEl>
                                        <p:attrNameLst>
                                          <p:attrName>style.visibility</p:attrName>
                                        </p:attrNameLst>
                                      </p:cBhvr>
                                      <p:to>
                                        <p:strVal val="visible"/>
                                      </p:to>
                                    </p:set>
                                    <p:animEffect transition="in" filter="dissolve">
                                      <p:cBhvr>
                                        <p:cTn id="29" dur="500"/>
                                        <p:tgtEl>
                                          <p:spTgt spid="5212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1245" grpId="0" animBg="1" autoUpdateAnimBg="0"/>
      <p:bldP spid="521259" grpId="0" animBg="1" autoUpdateAnimBg="0"/>
      <p:bldP spid="521261" grpId="0" animBg="1" autoUpdateAnimBg="0"/>
      <p:bldP spid="521262" grpId="0"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2"/>
          <p:cNvSpPr>
            <a:spLocks noGrp="1" noChangeArrowheads="1"/>
          </p:cNvSpPr>
          <p:nvPr>
            <p:ph type="title"/>
          </p:nvPr>
        </p:nvSpPr>
        <p:spPr/>
        <p:txBody>
          <a:bodyPr/>
          <a:lstStyle/>
          <a:p>
            <a:r>
              <a:rPr lang="en-US" altLang="fa-IR"/>
              <a:t>System model</a:t>
            </a:r>
          </a:p>
        </p:txBody>
      </p:sp>
      <p:sp>
        <p:nvSpPr>
          <p:cNvPr id="315395" name="Rectangle 3"/>
          <p:cNvSpPr>
            <a:spLocks noGrp="1" noChangeArrowheads="1"/>
          </p:cNvSpPr>
          <p:nvPr>
            <p:ph type="body" idx="1"/>
          </p:nvPr>
        </p:nvSpPr>
        <p:spPr>
          <a:xfrm>
            <a:off x="900113" y="1474788"/>
            <a:ext cx="8054975" cy="4114800"/>
          </a:xfrm>
        </p:spPr>
        <p:txBody>
          <a:bodyPr/>
          <a:lstStyle/>
          <a:p>
            <a:endParaRPr lang="en-US" altLang="fa-IR" dirty="0" smtClean="0"/>
          </a:p>
          <a:p>
            <a:r>
              <a:rPr lang="en-US" altLang="fa-IR" dirty="0" smtClean="0"/>
              <a:t>Platform </a:t>
            </a:r>
            <a:r>
              <a:rPr lang="en-US" altLang="fa-IR" dirty="0"/>
              <a:t>with m </a:t>
            </a:r>
            <a:r>
              <a:rPr lang="en-US" altLang="fa-IR" i="1" dirty="0"/>
              <a:t>identical</a:t>
            </a:r>
            <a:r>
              <a:rPr lang="en-US" altLang="fa-IR" dirty="0"/>
              <a:t> </a:t>
            </a:r>
            <a:r>
              <a:rPr lang="en-US" altLang="fa-IR" i="1" dirty="0" smtClean="0"/>
              <a:t>processors</a:t>
            </a:r>
          </a:p>
          <a:p>
            <a:endParaRPr lang="en-US" altLang="fa-IR" i="1" dirty="0"/>
          </a:p>
          <a:p>
            <a:r>
              <a:rPr lang="en-US" altLang="fa-IR" dirty="0"/>
              <a:t>Task set </a:t>
            </a:r>
            <a:r>
              <a:rPr lang="en-US" altLang="fa-IR" dirty="0" smtClean="0"/>
              <a:t>with </a:t>
            </a:r>
            <a:r>
              <a:rPr lang="en-US" altLang="fa-IR" dirty="0"/>
              <a:t>n periodic or sporadic tasks </a:t>
            </a:r>
            <a:r>
              <a:rPr lang="en-US" altLang="fa-IR" dirty="0" err="1">
                <a:latin typeface="Symbol" panose="05050102010706020507" pitchFamily="18" charset="2"/>
              </a:rPr>
              <a:t>t</a:t>
            </a:r>
            <a:r>
              <a:rPr lang="en-US" altLang="fa-IR" baseline="-25000" dirty="0" err="1"/>
              <a:t>i</a:t>
            </a:r>
            <a:endParaRPr lang="en-US" altLang="fa-IR" dirty="0"/>
          </a:p>
          <a:p>
            <a:pPr lvl="1"/>
            <a:r>
              <a:rPr lang="en-US" altLang="fa-IR" dirty="0"/>
              <a:t>Period or minimum inter-arrival time </a:t>
            </a:r>
            <a:r>
              <a:rPr lang="en-US" altLang="fa-IR" dirty="0" err="1"/>
              <a:t>T</a:t>
            </a:r>
            <a:r>
              <a:rPr lang="en-US" altLang="fa-IR" baseline="-25000" dirty="0" err="1"/>
              <a:t>i</a:t>
            </a:r>
            <a:endParaRPr lang="en-US" altLang="fa-IR" baseline="-25000" dirty="0"/>
          </a:p>
          <a:p>
            <a:pPr lvl="1"/>
            <a:r>
              <a:rPr lang="en-US" altLang="fa-IR" dirty="0"/>
              <a:t>Worst-case execution time C</a:t>
            </a:r>
            <a:r>
              <a:rPr lang="en-US" altLang="fa-IR" baseline="-25000" dirty="0"/>
              <a:t>i</a:t>
            </a:r>
          </a:p>
          <a:p>
            <a:pPr lvl="1"/>
            <a:r>
              <a:rPr lang="en-US" altLang="fa-IR" dirty="0"/>
              <a:t>Deadline D</a:t>
            </a:r>
            <a:r>
              <a:rPr lang="en-US" altLang="fa-IR" baseline="-25000" dirty="0"/>
              <a:t>i</a:t>
            </a:r>
            <a:endParaRPr lang="en-US" altLang="fa-IR" dirty="0"/>
          </a:p>
          <a:p>
            <a:pPr lvl="1"/>
            <a:r>
              <a:rPr lang="en-US" altLang="fa-IR" dirty="0"/>
              <a:t>Utilization </a:t>
            </a:r>
            <a:r>
              <a:rPr lang="en-US" altLang="fa-IR" dirty="0" err="1" smtClean="0"/>
              <a:t>U</a:t>
            </a:r>
            <a:r>
              <a:rPr lang="en-US" altLang="fa-IR" baseline="-25000" dirty="0" err="1" smtClean="0"/>
              <a:t>i</a:t>
            </a:r>
            <a:r>
              <a:rPr lang="en-US" altLang="fa-IR" dirty="0" smtClean="0"/>
              <a:t>=C</a:t>
            </a:r>
            <a:r>
              <a:rPr lang="en-US" altLang="fa-IR" baseline="-25000" dirty="0" smtClean="0"/>
              <a:t>i</a:t>
            </a:r>
            <a:r>
              <a:rPr lang="en-US" altLang="fa-IR" dirty="0" smtClean="0"/>
              <a:t>/</a:t>
            </a:r>
            <a:r>
              <a:rPr lang="en-US" altLang="fa-IR" dirty="0" err="1" smtClean="0"/>
              <a:t>T</a:t>
            </a:r>
            <a:r>
              <a:rPr lang="en-US" altLang="fa-IR" baseline="-25000" dirty="0" err="1" smtClean="0"/>
              <a:t>i</a:t>
            </a:r>
            <a:endParaRPr lang="en-US" altLang="fa-IR" dirty="0"/>
          </a:p>
        </p:txBody>
      </p:sp>
      <p:sp>
        <p:nvSpPr>
          <p:cNvPr id="2" name="Slide Number Placeholder 1"/>
          <p:cNvSpPr>
            <a:spLocks noGrp="1"/>
          </p:cNvSpPr>
          <p:nvPr>
            <p:ph type="sldNum" sz="quarter" idx="12"/>
          </p:nvPr>
        </p:nvSpPr>
        <p:spPr/>
        <p:txBody>
          <a:bodyPr/>
          <a:lstStyle/>
          <a:p>
            <a:fld id="{039AD0C9-8D05-4702-B206-9AC754CA8454}" type="slidenum">
              <a:rPr lang="en-US" smtClean="0"/>
              <a:pPr/>
              <a:t>3</a:t>
            </a:fld>
            <a:endParaRPr lang="fa-IR" dirty="0"/>
          </a:p>
        </p:txBody>
      </p:sp>
    </p:spTree>
    <p:extLst>
      <p:ext uri="{BB962C8B-B14F-4D97-AF65-F5344CB8AC3E}">
        <p14:creationId xmlns:p14="http://schemas.microsoft.com/office/powerpoint/2010/main" val="705421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539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539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539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539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1539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153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3266" name="Rectangle 2"/>
          <p:cNvSpPr>
            <a:spLocks noGrp="1" noChangeArrowheads="1"/>
          </p:cNvSpPr>
          <p:nvPr>
            <p:ph type="title"/>
          </p:nvPr>
        </p:nvSpPr>
        <p:spPr/>
        <p:txBody>
          <a:bodyPr/>
          <a:lstStyle/>
          <a:p>
            <a:r>
              <a:rPr lang="en-US" altLang="fa-IR"/>
              <a:t>Global scheduling on SMP</a:t>
            </a:r>
            <a:endParaRPr lang="it-IT" altLang="fa-IR"/>
          </a:p>
        </p:txBody>
      </p:sp>
      <p:sp>
        <p:nvSpPr>
          <p:cNvPr id="523267" name="Oval 3"/>
          <p:cNvSpPr>
            <a:spLocks noChangeArrowheads="1"/>
          </p:cNvSpPr>
          <p:nvPr/>
        </p:nvSpPr>
        <p:spPr bwMode="auto">
          <a:xfrm>
            <a:off x="6477000" y="1916113"/>
            <a:ext cx="838200" cy="8382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fa-IR" sz="2000"/>
              <a:t>CPU1</a:t>
            </a:r>
          </a:p>
        </p:txBody>
      </p:sp>
      <p:sp>
        <p:nvSpPr>
          <p:cNvPr id="523268" name="Oval 4"/>
          <p:cNvSpPr>
            <a:spLocks noChangeArrowheads="1"/>
          </p:cNvSpPr>
          <p:nvPr/>
        </p:nvSpPr>
        <p:spPr bwMode="auto">
          <a:xfrm>
            <a:off x="6477000" y="3211513"/>
            <a:ext cx="838200" cy="8382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fa-IR" sz="2000"/>
              <a:t>CPU2</a:t>
            </a:r>
          </a:p>
        </p:txBody>
      </p:sp>
      <p:sp>
        <p:nvSpPr>
          <p:cNvPr id="523269" name="Oval 5"/>
          <p:cNvSpPr>
            <a:spLocks noChangeArrowheads="1"/>
          </p:cNvSpPr>
          <p:nvPr/>
        </p:nvSpPr>
        <p:spPr bwMode="auto">
          <a:xfrm>
            <a:off x="6477000" y="4506913"/>
            <a:ext cx="838200" cy="8382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fa-IR" sz="2000"/>
              <a:t>CPU</a:t>
            </a:r>
            <a:r>
              <a:rPr lang="en-US" altLang="fa-IR" sz="2000"/>
              <a:t>3</a:t>
            </a:r>
            <a:endParaRPr lang="it-IT" altLang="fa-IR" sz="2000"/>
          </a:p>
        </p:txBody>
      </p:sp>
      <p:sp>
        <p:nvSpPr>
          <p:cNvPr id="523270" name="Rectangle 6"/>
          <p:cNvSpPr>
            <a:spLocks noChangeArrowheads="1"/>
          </p:cNvSpPr>
          <p:nvPr/>
        </p:nvSpPr>
        <p:spPr bwMode="auto">
          <a:xfrm>
            <a:off x="7391400" y="2068513"/>
            <a:ext cx="457200" cy="4572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1</a:t>
            </a:r>
            <a:endParaRPr lang="it-IT" altLang="fa-IR" sz="2400">
              <a:latin typeface="Symbol" panose="05050102010706020507" pitchFamily="18" charset="2"/>
            </a:endParaRPr>
          </a:p>
        </p:txBody>
      </p:sp>
      <p:sp>
        <p:nvSpPr>
          <p:cNvPr id="523271" name="Rectangle 7"/>
          <p:cNvSpPr>
            <a:spLocks noChangeArrowheads="1"/>
          </p:cNvSpPr>
          <p:nvPr/>
        </p:nvSpPr>
        <p:spPr bwMode="auto">
          <a:xfrm>
            <a:off x="7391400" y="3363913"/>
            <a:ext cx="4572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endParaRPr lang="en-US" altLang="fa-IR" sz="2400">
              <a:latin typeface="Symbol" panose="05050102010706020507" pitchFamily="18" charset="2"/>
            </a:endParaRPr>
          </a:p>
        </p:txBody>
      </p:sp>
      <p:sp>
        <p:nvSpPr>
          <p:cNvPr id="523272" name="Rectangle 8"/>
          <p:cNvSpPr>
            <a:spLocks noChangeArrowheads="1"/>
          </p:cNvSpPr>
          <p:nvPr/>
        </p:nvSpPr>
        <p:spPr bwMode="auto">
          <a:xfrm>
            <a:off x="7391400" y="3363913"/>
            <a:ext cx="457200" cy="457200"/>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2</a:t>
            </a:r>
            <a:endParaRPr lang="it-IT" altLang="fa-IR" sz="2400">
              <a:latin typeface="Symbol" panose="05050102010706020507" pitchFamily="18" charset="2"/>
            </a:endParaRPr>
          </a:p>
        </p:txBody>
      </p:sp>
      <p:sp>
        <p:nvSpPr>
          <p:cNvPr id="523273" name="Line 9"/>
          <p:cNvSpPr>
            <a:spLocks noChangeShapeType="1"/>
          </p:cNvSpPr>
          <p:nvPr/>
        </p:nvSpPr>
        <p:spPr bwMode="auto">
          <a:xfrm>
            <a:off x="4495800" y="3668713"/>
            <a:ext cx="1981200" cy="0"/>
          </a:xfrm>
          <a:prstGeom prst="line">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523274" name="Line 10"/>
          <p:cNvSpPr>
            <a:spLocks noChangeShapeType="1"/>
          </p:cNvSpPr>
          <p:nvPr/>
        </p:nvSpPr>
        <p:spPr bwMode="auto">
          <a:xfrm>
            <a:off x="5562600" y="2373313"/>
            <a:ext cx="914400" cy="0"/>
          </a:xfrm>
          <a:prstGeom prst="line">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523275" name="Line 11"/>
          <p:cNvSpPr>
            <a:spLocks noChangeShapeType="1"/>
          </p:cNvSpPr>
          <p:nvPr/>
        </p:nvSpPr>
        <p:spPr bwMode="auto">
          <a:xfrm>
            <a:off x="5562600" y="4964113"/>
            <a:ext cx="914400" cy="0"/>
          </a:xfrm>
          <a:prstGeom prst="line">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523276" name="Line 12"/>
          <p:cNvSpPr>
            <a:spLocks noChangeShapeType="1"/>
          </p:cNvSpPr>
          <p:nvPr/>
        </p:nvSpPr>
        <p:spPr bwMode="auto">
          <a:xfrm>
            <a:off x="5562600" y="2373313"/>
            <a:ext cx="0" cy="2590800"/>
          </a:xfrm>
          <a:prstGeom prst="line">
            <a:avLst/>
          </a:prstGeom>
          <a:noFill/>
          <a:ln w="381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523277" name="Text Box 13"/>
          <p:cNvSpPr txBox="1">
            <a:spLocks noChangeArrowheads="1"/>
          </p:cNvSpPr>
          <p:nvPr/>
        </p:nvSpPr>
        <p:spPr bwMode="auto">
          <a:xfrm>
            <a:off x="914400" y="5573713"/>
            <a:ext cx="7315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fa-IR" sz="2400">
                <a:solidFill>
                  <a:schemeClr val="folHlink"/>
                </a:solidFill>
              </a:rPr>
              <a:t>When another task ends its execution, the preempted task can resume its execution</a:t>
            </a:r>
          </a:p>
        </p:txBody>
      </p:sp>
      <p:sp>
        <p:nvSpPr>
          <p:cNvPr id="523278" name="Rectangle 14" descr="30%"/>
          <p:cNvSpPr>
            <a:spLocks noChangeArrowheads="1"/>
          </p:cNvSpPr>
          <p:nvPr/>
        </p:nvSpPr>
        <p:spPr bwMode="auto">
          <a:xfrm>
            <a:off x="3276600" y="3287713"/>
            <a:ext cx="609600" cy="76200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3279" name="Rectangle 15"/>
          <p:cNvSpPr>
            <a:spLocks noChangeArrowheads="1"/>
          </p:cNvSpPr>
          <p:nvPr/>
        </p:nvSpPr>
        <p:spPr bwMode="auto">
          <a:xfrm>
            <a:off x="3352800" y="3440113"/>
            <a:ext cx="457200" cy="457200"/>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2</a:t>
            </a:r>
            <a:endParaRPr lang="it-IT" altLang="fa-IR" sz="2400">
              <a:latin typeface="Symbol" panose="05050102010706020507" pitchFamily="18" charset="2"/>
            </a:endParaRPr>
          </a:p>
        </p:txBody>
      </p:sp>
      <p:sp>
        <p:nvSpPr>
          <p:cNvPr id="523280" name="Rectangle 16" descr="30%"/>
          <p:cNvSpPr>
            <a:spLocks noChangeArrowheads="1"/>
          </p:cNvSpPr>
          <p:nvPr/>
        </p:nvSpPr>
        <p:spPr bwMode="auto">
          <a:xfrm>
            <a:off x="3886200" y="3287713"/>
            <a:ext cx="609600" cy="76200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3281" name="Rectangle 17" descr="30%"/>
          <p:cNvSpPr>
            <a:spLocks noChangeArrowheads="1"/>
          </p:cNvSpPr>
          <p:nvPr/>
        </p:nvSpPr>
        <p:spPr bwMode="auto">
          <a:xfrm>
            <a:off x="2667000" y="3287713"/>
            <a:ext cx="609600" cy="76200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3282" name="Rectangle 18" descr="20%"/>
          <p:cNvSpPr>
            <a:spLocks noChangeArrowheads="1"/>
          </p:cNvSpPr>
          <p:nvPr/>
        </p:nvSpPr>
        <p:spPr bwMode="auto">
          <a:xfrm>
            <a:off x="2057400" y="3287713"/>
            <a:ext cx="609600" cy="762000"/>
          </a:xfrm>
          <a:prstGeom prst="rect">
            <a:avLst/>
          </a:prstGeom>
          <a:pattFill prst="pct20">
            <a:fgClr>
              <a:schemeClr val="accent2"/>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3283" name="Rectangle 19" descr="20%"/>
          <p:cNvSpPr>
            <a:spLocks noChangeArrowheads="1"/>
          </p:cNvSpPr>
          <p:nvPr/>
        </p:nvSpPr>
        <p:spPr bwMode="auto">
          <a:xfrm>
            <a:off x="1447800" y="3287713"/>
            <a:ext cx="609600" cy="762000"/>
          </a:xfrm>
          <a:prstGeom prst="rect">
            <a:avLst/>
          </a:prstGeom>
          <a:pattFill prst="pct20">
            <a:fgClr>
              <a:schemeClr val="accent2"/>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3284" name="Rectangle 20" descr="20%"/>
          <p:cNvSpPr>
            <a:spLocks noChangeArrowheads="1"/>
          </p:cNvSpPr>
          <p:nvPr/>
        </p:nvSpPr>
        <p:spPr bwMode="auto">
          <a:xfrm>
            <a:off x="838200" y="3287713"/>
            <a:ext cx="609600" cy="762000"/>
          </a:xfrm>
          <a:prstGeom prst="rect">
            <a:avLst/>
          </a:prstGeom>
          <a:pattFill prst="pct20">
            <a:fgClr>
              <a:schemeClr val="accent2"/>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3285" name="Rectangle 21"/>
          <p:cNvSpPr>
            <a:spLocks noChangeArrowheads="1"/>
          </p:cNvSpPr>
          <p:nvPr/>
        </p:nvSpPr>
        <p:spPr bwMode="auto">
          <a:xfrm>
            <a:off x="3962400" y="3440113"/>
            <a:ext cx="457200" cy="4572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1</a:t>
            </a:r>
            <a:endParaRPr lang="it-IT" altLang="fa-IR" sz="2400">
              <a:latin typeface="Symbol" panose="05050102010706020507" pitchFamily="18" charset="2"/>
            </a:endParaRPr>
          </a:p>
        </p:txBody>
      </p:sp>
      <p:sp>
        <p:nvSpPr>
          <p:cNvPr id="523286" name="Rectangle 22"/>
          <p:cNvSpPr>
            <a:spLocks noChangeArrowheads="1"/>
          </p:cNvSpPr>
          <p:nvPr/>
        </p:nvSpPr>
        <p:spPr bwMode="auto">
          <a:xfrm>
            <a:off x="2743200" y="3440113"/>
            <a:ext cx="457200" cy="457200"/>
          </a:xfrm>
          <a:prstGeom prst="rect">
            <a:avLst/>
          </a:prstGeom>
          <a:solidFill>
            <a:srgbClr val="008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3</a:t>
            </a:r>
            <a:endParaRPr lang="it-IT" altLang="fa-IR" sz="2400">
              <a:latin typeface="Symbol" panose="05050102010706020507" pitchFamily="18" charset="2"/>
            </a:endParaRPr>
          </a:p>
        </p:txBody>
      </p:sp>
      <p:sp>
        <p:nvSpPr>
          <p:cNvPr id="523287" name="Rectangle 23" descr="30%"/>
          <p:cNvSpPr>
            <a:spLocks noChangeArrowheads="1"/>
          </p:cNvSpPr>
          <p:nvPr/>
        </p:nvSpPr>
        <p:spPr bwMode="auto">
          <a:xfrm>
            <a:off x="2667000" y="3287713"/>
            <a:ext cx="609600" cy="76200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3288" name="Rectangle 24"/>
          <p:cNvSpPr>
            <a:spLocks noChangeArrowheads="1"/>
          </p:cNvSpPr>
          <p:nvPr/>
        </p:nvSpPr>
        <p:spPr bwMode="auto">
          <a:xfrm>
            <a:off x="2743200" y="3440113"/>
            <a:ext cx="457200" cy="457200"/>
          </a:xfrm>
          <a:prstGeom prst="rect">
            <a:avLst/>
          </a:prstGeom>
          <a:solidFill>
            <a:srgbClr val="CC00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4</a:t>
            </a:r>
            <a:endParaRPr lang="it-IT" altLang="fa-IR" sz="2400">
              <a:latin typeface="Symbol" panose="05050102010706020507" pitchFamily="18" charset="2"/>
            </a:endParaRPr>
          </a:p>
        </p:txBody>
      </p:sp>
      <p:sp>
        <p:nvSpPr>
          <p:cNvPr id="523289" name="Rectangle 25"/>
          <p:cNvSpPr>
            <a:spLocks noChangeArrowheads="1"/>
          </p:cNvSpPr>
          <p:nvPr/>
        </p:nvSpPr>
        <p:spPr bwMode="auto">
          <a:xfrm>
            <a:off x="1524000" y="3440113"/>
            <a:ext cx="457200" cy="457200"/>
          </a:xfrm>
          <a:prstGeom prst="rect">
            <a:avLst/>
          </a:prstGeom>
          <a:solidFill>
            <a:srgbClr val="00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5</a:t>
            </a:r>
            <a:endParaRPr lang="it-IT" altLang="fa-IR" sz="2400">
              <a:latin typeface="Symbol" panose="05050102010706020507" pitchFamily="18" charset="2"/>
            </a:endParaRPr>
          </a:p>
        </p:txBody>
      </p:sp>
      <p:sp>
        <p:nvSpPr>
          <p:cNvPr id="523290" name="Rectangle 26"/>
          <p:cNvSpPr>
            <a:spLocks noChangeArrowheads="1"/>
          </p:cNvSpPr>
          <p:nvPr/>
        </p:nvSpPr>
        <p:spPr bwMode="auto">
          <a:xfrm>
            <a:off x="7391400" y="4659313"/>
            <a:ext cx="457200" cy="457200"/>
          </a:xfrm>
          <a:prstGeom prst="rect">
            <a:avLst/>
          </a:prstGeom>
          <a:solidFill>
            <a:srgbClr val="CC00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4</a:t>
            </a:r>
            <a:endParaRPr lang="it-IT" altLang="fa-IR" sz="2400">
              <a:latin typeface="Symbol" panose="05050102010706020507" pitchFamily="18" charset="2"/>
            </a:endParaRPr>
          </a:p>
        </p:txBody>
      </p:sp>
      <p:sp>
        <p:nvSpPr>
          <p:cNvPr id="523291" name="Rectangle 27"/>
          <p:cNvSpPr>
            <a:spLocks noChangeArrowheads="1"/>
          </p:cNvSpPr>
          <p:nvPr/>
        </p:nvSpPr>
        <p:spPr bwMode="auto">
          <a:xfrm>
            <a:off x="2743200" y="3440113"/>
            <a:ext cx="457200" cy="457200"/>
          </a:xfrm>
          <a:prstGeom prst="rect">
            <a:avLst/>
          </a:prstGeom>
          <a:solidFill>
            <a:srgbClr val="008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3</a:t>
            </a:r>
            <a:endParaRPr lang="it-IT" altLang="fa-IR" sz="2400">
              <a:latin typeface="Symbol" panose="05050102010706020507" pitchFamily="18" charset="2"/>
            </a:endParaRPr>
          </a:p>
        </p:txBody>
      </p:sp>
      <p:sp>
        <p:nvSpPr>
          <p:cNvPr id="523292" name="Rectangle 28"/>
          <p:cNvSpPr>
            <a:spLocks noChangeArrowheads="1"/>
          </p:cNvSpPr>
          <p:nvPr/>
        </p:nvSpPr>
        <p:spPr bwMode="auto">
          <a:xfrm>
            <a:off x="7391400" y="4659313"/>
            <a:ext cx="4572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endParaRPr lang="en-US" altLang="fa-IR" sz="2400">
              <a:latin typeface="Symbol" panose="05050102010706020507" pitchFamily="18" charset="2"/>
            </a:endParaRPr>
          </a:p>
        </p:txBody>
      </p:sp>
      <p:sp>
        <p:nvSpPr>
          <p:cNvPr id="523293" name="Rectangle 29"/>
          <p:cNvSpPr>
            <a:spLocks noChangeArrowheads="1"/>
          </p:cNvSpPr>
          <p:nvPr/>
        </p:nvSpPr>
        <p:spPr bwMode="auto">
          <a:xfrm>
            <a:off x="7391400" y="4659313"/>
            <a:ext cx="457200" cy="457200"/>
          </a:xfrm>
          <a:prstGeom prst="rect">
            <a:avLst/>
          </a:prstGeom>
          <a:solidFill>
            <a:srgbClr val="008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3</a:t>
            </a:r>
            <a:endParaRPr lang="it-IT" altLang="fa-IR" sz="2400">
              <a:latin typeface="Symbol" panose="05050102010706020507" pitchFamily="18" charset="2"/>
            </a:endParaRPr>
          </a:p>
        </p:txBody>
      </p:sp>
      <p:sp>
        <p:nvSpPr>
          <p:cNvPr id="523294" name="Rectangle 30"/>
          <p:cNvSpPr>
            <a:spLocks noChangeArrowheads="1"/>
          </p:cNvSpPr>
          <p:nvPr/>
        </p:nvSpPr>
        <p:spPr bwMode="auto">
          <a:xfrm>
            <a:off x="7391400" y="2068513"/>
            <a:ext cx="457200" cy="457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endParaRPr lang="en-US" altLang="fa-IR" sz="2400">
              <a:latin typeface="Symbol" panose="05050102010706020507" pitchFamily="18" charset="2"/>
            </a:endParaRPr>
          </a:p>
        </p:txBody>
      </p:sp>
      <p:sp>
        <p:nvSpPr>
          <p:cNvPr id="523295" name="Rectangle 31" descr="30%"/>
          <p:cNvSpPr>
            <a:spLocks noChangeArrowheads="1"/>
          </p:cNvSpPr>
          <p:nvPr/>
        </p:nvSpPr>
        <p:spPr bwMode="auto">
          <a:xfrm>
            <a:off x="3886200" y="3287713"/>
            <a:ext cx="609600" cy="76200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3296" name="Rectangle 32"/>
          <p:cNvSpPr>
            <a:spLocks noChangeArrowheads="1"/>
          </p:cNvSpPr>
          <p:nvPr/>
        </p:nvSpPr>
        <p:spPr bwMode="auto">
          <a:xfrm>
            <a:off x="2133600" y="3440113"/>
            <a:ext cx="457200" cy="457200"/>
          </a:xfrm>
          <a:prstGeom prst="rect">
            <a:avLst/>
          </a:prstGeom>
          <a:solidFill>
            <a:srgbClr val="CC00CC"/>
          </a:solidFill>
          <a:ln w="762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4</a:t>
            </a:r>
            <a:endParaRPr lang="it-IT" altLang="fa-IR" sz="2400">
              <a:latin typeface="Symbol" panose="05050102010706020507" pitchFamily="18" charset="2"/>
            </a:endParaRPr>
          </a:p>
        </p:txBody>
      </p:sp>
      <p:grpSp>
        <p:nvGrpSpPr>
          <p:cNvPr id="523297" name="Group 33"/>
          <p:cNvGrpSpPr>
            <a:grpSpLocks/>
          </p:cNvGrpSpPr>
          <p:nvPr/>
        </p:nvGrpSpPr>
        <p:grpSpPr bwMode="auto">
          <a:xfrm>
            <a:off x="838200" y="3287713"/>
            <a:ext cx="3657600" cy="762000"/>
            <a:chOff x="528" y="2976"/>
            <a:chExt cx="2304" cy="480"/>
          </a:xfrm>
        </p:grpSpPr>
        <p:sp>
          <p:nvSpPr>
            <p:cNvPr id="523298" name="Rectangle 34" descr="30%"/>
            <p:cNvSpPr>
              <a:spLocks noChangeArrowheads="1"/>
            </p:cNvSpPr>
            <p:nvPr/>
          </p:nvSpPr>
          <p:spPr bwMode="auto">
            <a:xfrm>
              <a:off x="2064" y="2976"/>
              <a:ext cx="384" cy="48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3299" name="Rectangle 35" descr="30%"/>
            <p:cNvSpPr>
              <a:spLocks noChangeArrowheads="1"/>
            </p:cNvSpPr>
            <p:nvPr/>
          </p:nvSpPr>
          <p:spPr bwMode="auto">
            <a:xfrm>
              <a:off x="2448" y="2976"/>
              <a:ext cx="384" cy="48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3300" name="Rectangle 36" descr="30%"/>
            <p:cNvSpPr>
              <a:spLocks noChangeArrowheads="1"/>
            </p:cNvSpPr>
            <p:nvPr/>
          </p:nvSpPr>
          <p:spPr bwMode="auto">
            <a:xfrm>
              <a:off x="1680" y="2976"/>
              <a:ext cx="384" cy="48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3301" name="Rectangle 37" descr="20%"/>
            <p:cNvSpPr>
              <a:spLocks noChangeArrowheads="1"/>
            </p:cNvSpPr>
            <p:nvPr/>
          </p:nvSpPr>
          <p:spPr bwMode="auto">
            <a:xfrm>
              <a:off x="1296" y="2976"/>
              <a:ext cx="384" cy="480"/>
            </a:xfrm>
            <a:prstGeom prst="rect">
              <a:avLst/>
            </a:prstGeom>
            <a:pattFill prst="pct20">
              <a:fgClr>
                <a:schemeClr val="accent2"/>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3302" name="Rectangle 38" descr="20%"/>
            <p:cNvSpPr>
              <a:spLocks noChangeArrowheads="1"/>
            </p:cNvSpPr>
            <p:nvPr/>
          </p:nvSpPr>
          <p:spPr bwMode="auto">
            <a:xfrm>
              <a:off x="912" y="2976"/>
              <a:ext cx="384" cy="480"/>
            </a:xfrm>
            <a:prstGeom prst="rect">
              <a:avLst/>
            </a:prstGeom>
            <a:pattFill prst="pct20">
              <a:fgClr>
                <a:schemeClr val="accent2"/>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3303" name="Rectangle 39" descr="20%"/>
            <p:cNvSpPr>
              <a:spLocks noChangeArrowheads="1"/>
            </p:cNvSpPr>
            <p:nvPr/>
          </p:nvSpPr>
          <p:spPr bwMode="auto">
            <a:xfrm>
              <a:off x="528" y="2976"/>
              <a:ext cx="384" cy="480"/>
            </a:xfrm>
            <a:prstGeom prst="rect">
              <a:avLst/>
            </a:prstGeom>
            <a:pattFill prst="pct20">
              <a:fgClr>
                <a:schemeClr val="accent2"/>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3304" name="Rectangle 40"/>
            <p:cNvSpPr>
              <a:spLocks noChangeArrowheads="1"/>
            </p:cNvSpPr>
            <p:nvPr/>
          </p:nvSpPr>
          <p:spPr bwMode="auto">
            <a:xfrm>
              <a:off x="1728" y="3072"/>
              <a:ext cx="288" cy="288"/>
            </a:xfrm>
            <a:prstGeom prst="rect">
              <a:avLst/>
            </a:prstGeom>
            <a:solidFill>
              <a:srgbClr val="008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3</a:t>
              </a:r>
              <a:endParaRPr lang="it-IT" altLang="fa-IR" sz="2400">
                <a:latin typeface="Symbol" panose="05050102010706020507" pitchFamily="18" charset="2"/>
              </a:endParaRPr>
            </a:p>
          </p:txBody>
        </p:sp>
        <p:sp>
          <p:nvSpPr>
            <p:cNvPr id="523305" name="Rectangle 41" descr="30%"/>
            <p:cNvSpPr>
              <a:spLocks noChangeArrowheads="1"/>
            </p:cNvSpPr>
            <p:nvPr/>
          </p:nvSpPr>
          <p:spPr bwMode="auto">
            <a:xfrm>
              <a:off x="1680" y="2976"/>
              <a:ext cx="384" cy="480"/>
            </a:xfrm>
            <a:prstGeom prst="rect">
              <a:avLst/>
            </a:prstGeom>
            <a:pattFill prst="pct30">
              <a:fgClr>
                <a:schemeClr val="hlink"/>
              </a:fgClr>
              <a:bgClr>
                <a:schemeClr val="bg1"/>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23306" name="Rectangle 42"/>
            <p:cNvSpPr>
              <a:spLocks noChangeArrowheads="1"/>
            </p:cNvSpPr>
            <p:nvPr/>
          </p:nvSpPr>
          <p:spPr bwMode="auto">
            <a:xfrm>
              <a:off x="1728" y="3072"/>
              <a:ext cx="288" cy="288"/>
            </a:xfrm>
            <a:prstGeom prst="rect">
              <a:avLst/>
            </a:prstGeom>
            <a:solidFill>
              <a:srgbClr val="CC00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4</a:t>
              </a:r>
              <a:endParaRPr lang="it-IT" altLang="fa-IR" sz="2400">
                <a:latin typeface="Symbol" panose="05050102010706020507" pitchFamily="18" charset="2"/>
              </a:endParaRPr>
            </a:p>
          </p:txBody>
        </p:sp>
        <p:sp>
          <p:nvSpPr>
            <p:cNvPr id="523307" name="Rectangle 43"/>
            <p:cNvSpPr>
              <a:spLocks noChangeArrowheads="1"/>
            </p:cNvSpPr>
            <p:nvPr/>
          </p:nvSpPr>
          <p:spPr bwMode="auto">
            <a:xfrm>
              <a:off x="2496" y="3072"/>
              <a:ext cx="288" cy="288"/>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2</a:t>
              </a:r>
              <a:endParaRPr lang="it-IT" altLang="fa-IR" sz="2400">
                <a:latin typeface="Symbol" panose="05050102010706020507" pitchFamily="18" charset="2"/>
              </a:endParaRPr>
            </a:p>
          </p:txBody>
        </p:sp>
        <p:sp>
          <p:nvSpPr>
            <p:cNvPr id="523308" name="Rectangle 44"/>
            <p:cNvSpPr>
              <a:spLocks noChangeArrowheads="1"/>
            </p:cNvSpPr>
            <p:nvPr/>
          </p:nvSpPr>
          <p:spPr bwMode="auto">
            <a:xfrm>
              <a:off x="1344" y="3072"/>
              <a:ext cx="288" cy="288"/>
            </a:xfrm>
            <a:prstGeom prst="rect">
              <a:avLst/>
            </a:prstGeom>
            <a:solidFill>
              <a:srgbClr val="0066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5</a:t>
              </a:r>
              <a:endParaRPr lang="it-IT" altLang="fa-IR" sz="2400">
                <a:latin typeface="Symbol" panose="05050102010706020507" pitchFamily="18" charset="2"/>
              </a:endParaRPr>
            </a:p>
          </p:txBody>
        </p:sp>
        <p:sp>
          <p:nvSpPr>
            <p:cNvPr id="523309" name="Rectangle 45"/>
            <p:cNvSpPr>
              <a:spLocks noChangeArrowheads="1"/>
            </p:cNvSpPr>
            <p:nvPr/>
          </p:nvSpPr>
          <p:spPr bwMode="auto">
            <a:xfrm>
              <a:off x="2112" y="3072"/>
              <a:ext cx="288" cy="288"/>
            </a:xfrm>
            <a:prstGeom prst="rect">
              <a:avLst/>
            </a:prstGeom>
            <a:solidFill>
              <a:srgbClr val="008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3</a:t>
              </a:r>
              <a:endParaRPr lang="it-IT" altLang="fa-IR" sz="2400">
                <a:latin typeface="Symbol" panose="05050102010706020507" pitchFamily="18" charset="2"/>
              </a:endParaRPr>
            </a:p>
          </p:txBody>
        </p:sp>
      </p:grpSp>
      <p:sp>
        <p:nvSpPr>
          <p:cNvPr id="523310" name="Rectangle 46"/>
          <p:cNvSpPr>
            <a:spLocks noChangeArrowheads="1"/>
          </p:cNvSpPr>
          <p:nvPr/>
        </p:nvSpPr>
        <p:spPr bwMode="auto">
          <a:xfrm>
            <a:off x="7391400" y="2068513"/>
            <a:ext cx="457200" cy="457200"/>
          </a:xfrm>
          <a:prstGeom prst="rect">
            <a:avLst/>
          </a:prstGeom>
          <a:solidFill>
            <a:srgbClr val="CC00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latin typeface="Symbol" panose="05050102010706020507" pitchFamily="18" charset="2"/>
              </a:rPr>
              <a:t>t</a:t>
            </a:r>
            <a:r>
              <a:rPr lang="en-US" altLang="fa-IR" sz="2400" baseline="-25000">
                <a:latin typeface="Symbol" panose="05050102010706020507" pitchFamily="18" charset="2"/>
              </a:rPr>
              <a:t>4</a:t>
            </a:r>
            <a:endParaRPr lang="it-IT" altLang="fa-IR" sz="2400">
              <a:latin typeface="Symbol" panose="05050102010706020507" pitchFamily="18" charset="2"/>
            </a:endParaRPr>
          </a:p>
        </p:txBody>
      </p:sp>
      <p:sp>
        <p:nvSpPr>
          <p:cNvPr id="523311" name="Text Box 47"/>
          <p:cNvSpPr txBox="1">
            <a:spLocks noChangeArrowheads="1"/>
          </p:cNvSpPr>
          <p:nvPr/>
        </p:nvSpPr>
        <p:spPr bwMode="auto">
          <a:xfrm>
            <a:off x="762000" y="4354513"/>
            <a:ext cx="3927475" cy="1041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buClr>
                <a:schemeClr val="folHlink"/>
              </a:buClr>
              <a:buSzPct val="60000"/>
              <a:buFont typeface="Wingdings" panose="05000000000000000000" pitchFamily="2" charset="2"/>
              <a:buNone/>
            </a:pPr>
            <a:r>
              <a:rPr lang="en-US" altLang="fa-IR" sz="2800"/>
              <a:t>Task </a:t>
            </a:r>
            <a:r>
              <a:rPr lang="en-US" altLang="fa-IR" sz="2800">
                <a:latin typeface="Symbol" panose="05050102010706020507" pitchFamily="18" charset="2"/>
              </a:rPr>
              <a:t>t</a:t>
            </a:r>
            <a:r>
              <a:rPr lang="en-US" altLang="fa-IR" sz="2800" baseline="-25000">
                <a:latin typeface="Symbol" panose="05050102010706020507" pitchFamily="18" charset="2"/>
              </a:rPr>
              <a:t>4</a:t>
            </a:r>
            <a:r>
              <a:rPr lang="en-US" altLang="fa-IR" sz="2800">
                <a:latin typeface="Symbol" panose="05050102010706020507" pitchFamily="18" charset="2"/>
              </a:rPr>
              <a:t> </a:t>
            </a:r>
            <a:r>
              <a:rPr lang="en-US" altLang="fa-IR" sz="2800"/>
              <a:t>“migrated” from</a:t>
            </a:r>
          </a:p>
          <a:p>
            <a:pPr>
              <a:spcBef>
                <a:spcPct val="20000"/>
              </a:spcBef>
              <a:buClr>
                <a:schemeClr val="folHlink"/>
              </a:buClr>
              <a:buSzPct val="60000"/>
              <a:buFont typeface="Wingdings" panose="05000000000000000000" pitchFamily="2" charset="2"/>
              <a:buNone/>
            </a:pPr>
            <a:r>
              <a:rPr lang="en-US" altLang="fa-IR" sz="2800"/>
              <a:t>CPU3 to CPU1</a:t>
            </a:r>
            <a:endParaRPr lang="it-IT" altLang="fa-IR" sz="2800">
              <a:latin typeface="Symbol" panose="05050102010706020507" pitchFamily="18" charset="2"/>
            </a:endParaRPr>
          </a:p>
        </p:txBody>
      </p:sp>
      <p:sp>
        <p:nvSpPr>
          <p:cNvPr id="523312" name="Text Box 48"/>
          <p:cNvSpPr txBox="1">
            <a:spLocks noChangeArrowheads="1"/>
          </p:cNvSpPr>
          <p:nvPr/>
        </p:nvSpPr>
        <p:spPr bwMode="auto">
          <a:xfrm>
            <a:off x="530225" y="2362200"/>
            <a:ext cx="4329113" cy="7016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fa-IR" sz="2000"/>
              <a:t>Global queue</a:t>
            </a:r>
            <a:endParaRPr lang="en-US" altLang="fa-IR" sz="2000"/>
          </a:p>
          <a:p>
            <a:r>
              <a:rPr lang="en-US" altLang="fa-IR" sz="2000"/>
              <a:t>(ordered according to a given policy)</a:t>
            </a:r>
            <a:endParaRPr lang="it-IT" altLang="fa-IR" sz="2000"/>
          </a:p>
        </p:txBody>
      </p:sp>
    </p:spTree>
    <p:extLst>
      <p:ext uri="{BB962C8B-B14F-4D97-AF65-F5344CB8AC3E}">
        <p14:creationId xmlns:p14="http://schemas.microsoft.com/office/powerpoint/2010/main" val="6884895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23294"/>
                                        </p:tgtEl>
                                        <p:attrNameLst>
                                          <p:attrName>style.visibility</p:attrName>
                                        </p:attrNameLst>
                                      </p:cBhvr>
                                      <p:to>
                                        <p:strVal val="visible"/>
                                      </p:to>
                                    </p:set>
                                    <p:animEffect transition="in" filter="dissolve">
                                      <p:cBhvr>
                                        <p:cTn id="7" dur="500"/>
                                        <p:tgtEl>
                                          <p:spTgt spid="523294"/>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523295"/>
                                        </p:tgtEl>
                                        <p:attrNameLst>
                                          <p:attrName>style.visibility</p:attrName>
                                        </p:attrNameLst>
                                      </p:cBhvr>
                                      <p:to>
                                        <p:strVal val="visible"/>
                                      </p:to>
                                    </p:set>
                                    <p:animEffect transition="in" filter="dissolve">
                                      <p:cBhvr>
                                        <p:cTn id="11" dur="500"/>
                                        <p:tgtEl>
                                          <p:spTgt spid="52329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nodeType="clickEffect">
                                  <p:stCondLst>
                                    <p:cond delay="0"/>
                                  </p:stCondLst>
                                  <p:childTnLst>
                                    <p:set>
                                      <p:cBhvr>
                                        <p:cTn id="15" dur="1" fill="hold">
                                          <p:stCondLst>
                                            <p:cond delay="0"/>
                                          </p:stCondLst>
                                        </p:cTn>
                                        <p:tgtEl>
                                          <p:spTgt spid="523297"/>
                                        </p:tgtEl>
                                        <p:attrNameLst>
                                          <p:attrName>style.visibility</p:attrName>
                                        </p:attrNameLst>
                                      </p:cBhvr>
                                      <p:to>
                                        <p:strVal val="visible"/>
                                      </p:to>
                                    </p:set>
                                    <p:animEffect transition="in" filter="dissolve">
                                      <p:cBhvr>
                                        <p:cTn id="16" dur="500"/>
                                        <p:tgtEl>
                                          <p:spTgt spid="523297"/>
                                        </p:tgtEl>
                                      </p:cBhvr>
                                    </p:animEffect>
                                  </p:childTnLst>
                                </p:cTn>
                              </p:par>
                            </p:childTnLst>
                          </p:cTn>
                        </p:par>
                        <p:par>
                          <p:cTn id="17" fill="hold" nodeType="afterGroup">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523310"/>
                                        </p:tgtEl>
                                        <p:attrNameLst>
                                          <p:attrName>style.visibility</p:attrName>
                                        </p:attrNameLst>
                                      </p:cBhvr>
                                      <p:to>
                                        <p:strVal val="visible"/>
                                      </p:to>
                                    </p:set>
                                    <p:animEffect transition="in" filter="dissolve">
                                      <p:cBhvr>
                                        <p:cTn id="20" dur="500"/>
                                        <p:tgtEl>
                                          <p:spTgt spid="523310"/>
                                        </p:tgtEl>
                                      </p:cBhvr>
                                    </p:animEffect>
                                  </p:childTnLst>
                                </p:cTn>
                              </p:par>
                            </p:childTnLst>
                          </p:cTn>
                        </p:par>
                        <p:par>
                          <p:cTn id="21" fill="hold" nodeType="afterGroup">
                            <p:stCondLst>
                              <p:cond delay="1000"/>
                            </p:stCondLst>
                            <p:childTnLst>
                              <p:par>
                                <p:cTn id="22" presetID="2" presetClass="entr" presetSubtype="8" fill="hold" grpId="0" nodeType="afterEffect">
                                  <p:stCondLst>
                                    <p:cond delay="0"/>
                                  </p:stCondLst>
                                  <p:childTnLst>
                                    <p:set>
                                      <p:cBhvr>
                                        <p:cTn id="23" dur="1" fill="hold">
                                          <p:stCondLst>
                                            <p:cond delay="0"/>
                                          </p:stCondLst>
                                        </p:cTn>
                                        <p:tgtEl>
                                          <p:spTgt spid="523311"/>
                                        </p:tgtEl>
                                        <p:attrNameLst>
                                          <p:attrName>style.visibility</p:attrName>
                                        </p:attrNameLst>
                                      </p:cBhvr>
                                      <p:to>
                                        <p:strVal val="visible"/>
                                      </p:to>
                                    </p:set>
                                    <p:anim calcmode="lin" valueType="num">
                                      <p:cBhvr additive="base">
                                        <p:cTn id="24" dur="500" fill="hold"/>
                                        <p:tgtEl>
                                          <p:spTgt spid="523311"/>
                                        </p:tgtEl>
                                        <p:attrNameLst>
                                          <p:attrName>ppt_x</p:attrName>
                                        </p:attrNameLst>
                                      </p:cBhvr>
                                      <p:tavLst>
                                        <p:tav tm="0">
                                          <p:val>
                                            <p:strVal val="0-#ppt_w/2"/>
                                          </p:val>
                                        </p:tav>
                                        <p:tav tm="100000">
                                          <p:val>
                                            <p:strVal val="#ppt_x"/>
                                          </p:val>
                                        </p:tav>
                                      </p:tavLst>
                                    </p:anim>
                                    <p:anim calcmode="lin" valueType="num">
                                      <p:cBhvr additive="base">
                                        <p:cTn id="25" dur="500" fill="hold"/>
                                        <p:tgtEl>
                                          <p:spTgt spid="5233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3294" grpId="0" animBg="1" autoUpdateAnimBg="0"/>
      <p:bldP spid="523310" grpId="0" animBg="1" autoUpdateAnimBg="0"/>
      <p:bldP spid="523311" grpId="0" animBg="1"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2"/>
          <p:cNvSpPr>
            <a:spLocks noGrp="1" noChangeArrowheads="1"/>
          </p:cNvSpPr>
          <p:nvPr>
            <p:ph type="title"/>
          </p:nvPr>
        </p:nvSpPr>
        <p:spPr/>
        <p:txBody>
          <a:bodyPr/>
          <a:lstStyle/>
          <a:p>
            <a:r>
              <a:rPr lang="en-US" altLang="fa-IR"/>
              <a:t>Global scheduling</a:t>
            </a:r>
          </a:p>
        </p:txBody>
      </p:sp>
      <p:sp>
        <p:nvSpPr>
          <p:cNvPr id="321539" name="Rectangle 3"/>
          <p:cNvSpPr>
            <a:spLocks noGrp="1" noChangeArrowheads="1"/>
          </p:cNvSpPr>
          <p:nvPr>
            <p:ph type="body" idx="1"/>
          </p:nvPr>
        </p:nvSpPr>
        <p:spPr/>
        <p:txBody>
          <a:bodyPr/>
          <a:lstStyle/>
          <a:p>
            <a:r>
              <a:rPr lang="en-US" altLang="fa-IR"/>
              <a:t>The m highest priority ready jobs are always the one executing </a:t>
            </a:r>
          </a:p>
          <a:p>
            <a:r>
              <a:rPr lang="it-IT" altLang="fa-IR" b="1"/>
              <a:t>Work-conserving</a:t>
            </a:r>
            <a:r>
              <a:rPr lang="it-IT" altLang="fa-IR"/>
              <a:t> scheduler</a:t>
            </a:r>
          </a:p>
          <a:p>
            <a:pPr lvl="1"/>
            <a:r>
              <a:rPr lang="it-IT" altLang="fa-IR"/>
              <a:t>No processor is ever idled when a task is ready to execute.</a:t>
            </a:r>
          </a:p>
          <a:p>
            <a:endParaRPr lang="en-US" altLang="fa-IR"/>
          </a:p>
        </p:txBody>
      </p:sp>
      <p:grpSp>
        <p:nvGrpSpPr>
          <p:cNvPr id="321544" name="Group 8"/>
          <p:cNvGrpSpPr>
            <a:grpSpLocks/>
          </p:cNvGrpSpPr>
          <p:nvPr/>
        </p:nvGrpSpPr>
        <p:grpSpPr bwMode="auto">
          <a:xfrm>
            <a:off x="1763713" y="3644900"/>
            <a:ext cx="4537075" cy="2447925"/>
            <a:chOff x="1701" y="845"/>
            <a:chExt cx="3554" cy="1859"/>
          </a:xfrm>
        </p:grpSpPr>
        <p:sp>
          <p:nvSpPr>
            <p:cNvPr id="321545" name="Rectangle 9"/>
            <p:cNvSpPr>
              <a:spLocks noChangeArrowheads="1"/>
            </p:cNvSpPr>
            <p:nvPr/>
          </p:nvSpPr>
          <p:spPr bwMode="auto">
            <a:xfrm>
              <a:off x="5023" y="928"/>
              <a:ext cx="232" cy="247"/>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endParaRPr lang="en-US" altLang="fa-IR" sz="2400">
                <a:latin typeface="Symbol" panose="05050102010706020507" pitchFamily="18" charset="2"/>
              </a:endParaRPr>
            </a:p>
          </p:txBody>
        </p:sp>
        <p:sp>
          <p:nvSpPr>
            <p:cNvPr id="321546" name="Oval 10"/>
            <p:cNvSpPr>
              <a:spLocks noChangeArrowheads="1"/>
            </p:cNvSpPr>
            <p:nvPr/>
          </p:nvSpPr>
          <p:spPr bwMode="auto">
            <a:xfrm>
              <a:off x="4560" y="845"/>
              <a:ext cx="425" cy="454"/>
            </a:xfrm>
            <a:prstGeom prst="ellipse">
              <a:avLst/>
            </a:prstGeom>
            <a:solidFill>
              <a:srgbClr val="FFFF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fa-IR" sz="1200">
                  <a:solidFill>
                    <a:srgbClr val="000000"/>
                  </a:solidFill>
                </a:rPr>
                <a:t>CPU1</a:t>
              </a:r>
            </a:p>
          </p:txBody>
        </p:sp>
        <p:sp>
          <p:nvSpPr>
            <p:cNvPr id="321547" name="Oval 11"/>
            <p:cNvSpPr>
              <a:spLocks noChangeArrowheads="1"/>
            </p:cNvSpPr>
            <p:nvPr/>
          </p:nvSpPr>
          <p:spPr bwMode="auto">
            <a:xfrm>
              <a:off x="4560" y="1547"/>
              <a:ext cx="425" cy="455"/>
            </a:xfrm>
            <a:prstGeom prst="ellipse">
              <a:avLst/>
            </a:prstGeom>
            <a:solidFill>
              <a:srgbClr val="FFFF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fa-IR" sz="1200">
                  <a:solidFill>
                    <a:srgbClr val="000000"/>
                  </a:solidFill>
                </a:rPr>
                <a:t>CPU2</a:t>
              </a:r>
            </a:p>
          </p:txBody>
        </p:sp>
        <p:sp>
          <p:nvSpPr>
            <p:cNvPr id="321548" name="Oval 12"/>
            <p:cNvSpPr>
              <a:spLocks noChangeArrowheads="1"/>
            </p:cNvSpPr>
            <p:nvPr/>
          </p:nvSpPr>
          <p:spPr bwMode="auto">
            <a:xfrm>
              <a:off x="4560" y="2250"/>
              <a:ext cx="425" cy="454"/>
            </a:xfrm>
            <a:prstGeom prst="ellipse">
              <a:avLst/>
            </a:prstGeom>
            <a:solidFill>
              <a:srgbClr val="FFFF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fa-IR" sz="1200">
                  <a:solidFill>
                    <a:srgbClr val="000000"/>
                  </a:solidFill>
                </a:rPr>
                <a:t>CPU</a:t>
              </a:r>
              <a:r>
                <a:rPr lang="en-US" altLang="fa-IR" sz="1200">
                  <a:solidFill>
                    <a:srgbClr val="000000"/>
                  </a:solidFill>
                </a:rPr>
                <a:t>3</a:t>
              </a:r>
              <a:endParaRPr lang="it-IT" altLang="fa-IR" sz="1200">
                <a:solidFill>
                  <a:srgbClr val="000000"/>
                </a:solidFill>
              </a:endParaRPr>
            </a:p>
          </p:txBody>
        </p:sp>
        <p:sp>
          <p:nvSpPr>
            <p:cNvPr id="321549" name="Rectangle 13"/>
            <p:cNvSpPr>
              <a:spLocks noChangeArrowheads="1"/>
            </p:cNvSpPr>
            <p:nvPr/>
          </p:nvSpPr>
          <p:spPr bwMode="auto">
            <a:xfrm>
              <a:off x="5023" y="928"/>
              <a:ext cx="232" cy="247"/>
            </a:xfrm>
            <a:prstGeom prst="rect">
              <a:avLst/>
            </a:prstGeom>
            <a:solidFill>
              <a:srgbClr val="FFCF0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1800">
                  <a:solidFill>
                    <a:srgbClr val="000000"/>
                  </a:solidFill>
                  <a:latin typeface="Symbol" panose="05050102010706020507" pitchFamily="18" charset="2"/>
                </a:rPr>
                <a:t>t</a:t>
              </a:r>
              <a:r>
                <a:rPr lang="en-US" altLang="fa-IR" sz="1800" baseline="-25000">
                  <a:solidFill>
                    <a:srgbClr val="000000"/>
                  </a:solidFill>
                  <a:latin typeface="Symbol" panose="05050102010706020507" pitchFamily="18" charset="2"/>
                </a:rPr>
                <a:t>1</a:t>
              </a:r>
              <a:endParaRPr lang="it-IT" altLang="fa-IR" sz="1800">
                <a:solidFill>
                  <a:srgbClr val="000000"/>
                </a:solidFill>
                <a:latin typeface="Symbol" panose="05050102010706020507" pitchFamily="18" charset="2"/>
              </a:endParaRPr>
            </a:p>
          </p:txBody>
        </p:sp>
        <p:sp>
          <p:nvSpPr>
            <p:cNvPr id="321550" name="Rectangle 14"/>
            <p:cNvSpPr>
              <a:spLocks noChangeArrowheads="1"/>
            </p:cNvSpPr>
            <p:nvPr/>
          </p:nvSpPr>
          <p:spPr bwMode="auto">
            <a:xfrm>
              <a:off x="5023" y="2332"/>
              <a:ext cx="232" cy="248"/>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endParaRPr lang="en-US" altLang="fa-IR" sz="2400">
                <a:latin typeface="Symbol" panose="05050102010706020507" pitchFamily="18" charset="2"/>
              </a:endParaRPr>
            </a:p>
          </p:txBody>
        </p:sp>
        <p:sp>
          <p:nvSpPr>
            <p:cNvPr id="321551" name="Rectangle 15"/>
            <p:cNvSpPr>
              <a:spLocks noChangeArrowheads="1"/>
            </p:cNvSpPr>
            <p:nvPr/>
          </p:nvSpPr>
          <p:spPr bwMode="auto">
            <a:xfrm>
              <a:off x="5023" y="1630"/>
              <a:ext cx="232" cy="248"/>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endParaRPr lang="en-US" altLang="fa-IR" sz="2400">
                <a:latin typeface="Symbol" panose="05050102010706020507" pitchFamily="18" charset="2"/>
              </a:endParaRPr>
            </a:p>
          </p:txBody>
        </p:sp>
        <p:sp>
          <p:nvSpPr>
            <p:cNvPr id="321552" name="Rectangle 16"/>
            <p:cNvSpPr>
              <a:spLocks noChangeArrowheads="1"/>
            </p:cNvSpPr>
            <p:nvPr/>
          </p:nvSpPr>
          <p:spPr bwMode="auto">
            <a:xfrm>
              <a:off x="5023" y="1630"/>
              <a:ext cx="232" cy="248"/>
            </a:xfrm>
            <a:prstGeom prst="rect">
              <a:avLst/>
            </a:prstGeom>
            <a:solidFill>
              <a:srgbClr val="FF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1800">
                  <a:solidFill>
                    <a:srgbClr val="000000"/>
                  </a:solidFill>
                  <a:latin typeface="Symbol" panose="05050102010706020507" pitchFamily="18" charset="2"/>
                </a:rPr>
                <a:t>t</a:t>
              </a:r>
              <a:r>
                <a:rPr lang="en-US" altLang="fa-IR" sz="1800" baseline="-25000">
                  <a:solidFill>
                    <a:srgbClr val="000000"/>
                  </a:solidFill>
                  <a:latin typeface="Symbol" panose="05050102010706020507" pitchFamily="18" charset="2"/>
                </a:rPr>
                <a:t>2</a:t>
              </a:r>
              <a:endParaRPr lang="it-IT" altLang="fa-IR" sz="1800">
                <a:solidFill>
                  <a:srgbClr val="000000"/>
                </a:solidFill>
                <a:latin typeface="Symbol" panose="05050102010706020507" pitchFamily="18" charset="2"/>
              </a:endParaRPr>
            </a:p>
          </p:txBody>
        </p:sp>
        <p:sp>
          <p:nvSpPr>
            <p:cNvPr id="321553" name="Rectangle 17"/>
            <p:cNvSpPr>
              <a:spLocks noChangeArrowheads="1"/>
            </p:cNvSpPr>
            <p:nvPr/>
          </p:nvSpPr>
          <p:spPr bwMode="auto">
            <a:xfrm>
              <a:off x="5023" y="2332"/>
              <a:ext cx="232" cy="248"/>
            </a:xfrm>
            <a:prstGeom prst="rect">
              <a:avLst/>
            </a:prstGeom>
            <a:solidFill>
              <a:srgbClr val="008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1800">
                  <a:solidFill>
                    <a:srgbClr val="000000"/>
                  </a:solidFill>
                  <a:latin typeface="Symbol" panose="05050102010706020507" pitchFamily="18" charset="2"/>
                </a:rPr>
                <a:t>t</a:t>
              </a:r>
              <a:r>
                <a:rPr lang="en-US" altLang="fa-IR" sz="1800" baseline="-25000">
                  <a:solidFill>
                    <a:srgbClr val="000000"/>
                  </a:solidFill>
                  <a:latin typeface="Symbol" panose="05050102010706020507" pitchFamily="18" charset="2"/>
                </a:rPr>
                <a:t>3</a:t>
              </a:r>
              <a:endParaRPr lang="it-IT" altLang="fa-IR" sz="1800">
                <a:solidFill>
                  <a:srgbClr val="000000"/>
                </a:solidFill>
                <a:latin typeface="Symbol" panose="05050102010706020507" pitchFamily="18" charset="2"/>
              </a:endParaRPr>
            </a:p>
          </p:txBody>
        </p:sp>
        <p:sp>
          <p:nvSpPr>
            <p:cNvPr id="321554" name="Line 18"/>
            <p:cNvSpPr>
              <a:spLocks noChangeShapeType="1"/>
            </p:cNvSpPr>
            <p:nvPr/>
          </p:nvSpPr>
          <p:spPr bwMode="auto">
            <a:xfrm>
              <a:off x="3555" y="1795"/>
              <a:ext cx="1005" cy="0"/>
            </a:xfrm>
            <a:prstGeom prst="line">
              <a:avLst/>
            </a:prstGeom>
            <a:noFill/>
            <a:ln w="3810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321555" name="Line 19"/>
            <p:cNvSpPr>
              <a:spLocks noChangeShapeType="1"/>
            </p:cNvSpPr>
            <p:nvPr/>
          </p:nvSpPr>
          <p:spPr bwMode="auto">
            <a:xfrm>
              <a:off x="4096" y="1093"/>
              <a:ext cx="464" cy="0"/>
            </a:xfrm>
            <a:prstGeom prst="line">
              <a:avLst/>
            </a:prstGeom>
            <a:noFill/>
            <a:ln w="3810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321556" name="Line 20"/>
            <p:cNvSpPr>
              <a:spLocks noChangeShapeType="1"/>
            </p:cNvSpPr>
            <p:nvPr/>
          </p:nvSpPr>
          <p:spPr bwMode="auto">
            <a:xfrm>
              <a:off x="4096" y="2497"/>
              <a:ext cx="464" cy="0"/>
            </a:xfrm>
            <a:prstGeom prst="line">
              <a:avLst/>
            </a:prstGeom>
            <a:noFill/>
            <a:ln w="3810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321557" name="Line 21"/>
            <p:cNvSpPr>
              <a:spLocks noChangeShapeType="1"/>
            </p:cNvSpPr>
            <p:nvPr/>
          </p:nvSpPr>
          <p:spPr bwMode="auto">
            <a:xfrm>
              <a:off x="4096" y="1093"/>
              <a:ext cx="0" cy="1404"/>
            </a:xfrm>
            <a:prstGeom prst="line">
              <a:avLst/>
            </a:prstGeom>
            <a:noFill/>
            <a:ln w="381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fa-IR"/>
            </a:p>
          </p:txBody>
        </p:sp>
        <p:sp>
          <p:nvSpPr>
            <p:cNvPr id="321558" name="Rectangle 22" descr="30%"/>
            <p:cNvSpPr>
              <a:spLocks noChangeArrowheads="1"/>
            </p:cNvSpPr>
            <p:nvPr/>
          </p:nvSpPr>
          <p:spPr bwMode="auto">
            <a:xfrm>
              <a:off x="2937" y="1589"/>
              <a:ext cx="309" cy="413"/>
            </a:xfrm>
            <a:prstGeom prst="rect">
              <a:avLst/>
            </a:prstGeom>
            <a:pattFill prst="pct30">
              <a:fgClr>
                <a:srgbClr val="FF0000"/>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21559" name="Rectangle 23"/>
            <p:cNvSpPr>
              <a:spLocks noChangeArrowheads="1"/>
            </p:cNvSpPr>
            <p:nvPr/>
          </p:nvSpPr>
          <p:spPr bwMode="auto">
            <a:xfrm>
              <a:off x="2976" y="1671"/>
              <a:ext cx="232" cy="248"/>
            </a:xfrm>
            <a:prstGeom prst="rect">
              <a:avLst/>
            </a:prstGeom>
            <a:solidFill>
              <a:srgbClr val="FF0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a:solidFill>
                    <a:srgbClr val="000000"/>
                  </a:solidFill>
                  <a:latin typeface="Symbol" panose="05050102010706020507" pitchFamily="18" charset="2"/>
                </a:rPr>
                <a:t>t</a:t>
              </a:r>
              <a:r>
                <a:rPr lang="en-US" altLang="fa-IR" baseline="-25000">
                  <a:solidFill>
                    <a:srgbClr val="000000"/>
                  </a:solidFill>
                  <a:latin typeface="Symbol" panose="05050102010706020507" pitchFamily="18" charset="2"/>
                </a:rPr>
                <a:t>2</a:t>
              </a:r>
              <a:endParaRPr lang="it-IT" altLang="fa-IR">
                <a:solidFill>
                  <a:srgbClr val="000000"/>
                </a:solidFill>
                <a:latin typeface="Symbol" panose="05050102010706020507" pitchFamily="18" charset="2"/>
              </a:endParaRPr>
            </a:p>
          </p:txBody>
        </p:sp>
        <p:sp>
          <p:nvSpPr>
            <p:cNvPr id="321560" name="Rectangle 24" descr="30%"/>
            <p:cNvSpPr>
              <a:spLocks noChangeArrowheads="1"/>
            </p:cNvSpPr>
            <p:nvPr/>
          </p:nvSpPr>
          <p:spPr bwMode="auto">
            <a:xfrm>
              <a:off x="3246" y="1589"/>
              <a:ext cx="309" cy="413"/>
            </a:xfrm>
            <a:prstGeom prst="rect">
              <a:avLst/>
            </a:prstGeom>
            <a:pattFill prst="pct30">
              <a:fgClr>
                <a:srgbClr val="FF0000"/>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21561" name="Rectangle 25" descr="30%"/>
            <p:cNvSpPr>
              <a:spLocks noChangeArrowheads="1"/>
            </p:cNvSpPr>
            <p:nvPr/>
          </p:nvSpPr>
          <p:spPr bwMode="auto">
            <a:xfrm>
              <a:off x="2628" y="1589"/>
              <a:ext cx="309" cy="413"/>
            </a:xfrm>
            <a:prstGeom prst="rect">
              <a:avLst/>
            </a:prstGeom>
            <a:pattFill prst="pct30">
              <a:fgClr>
                <a:srgbClr val="FF0000"/>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21562" name="Rectangle 26" descr="20%"/>
            <p:cNvSpPr>
              <a:spLocks noChangeArrowheads="1"/>
            </p:cNvSpPr>
            <p:nvPr/>
          </p:nvSpPr>
          <p:spPr bwMode="auto">
            <a:xfrm>
              <a:off x="2319" y="1589"/>
              <a:ext cx="309" cy="413"/>
            </a:xfrm>
            <a:prstGeom prst="rect">
              <a:avLst/>
            </a:prstGeom>
            <a:pattFill prst="pct20">
              <a:fgClr>
                <a:srgbClr val="FFCF01"/>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21563" name="Rectangle 27" descr="20%"/>
            <p:cNvSpPr>
              <a:spLocks noChangeArrowheads="1"/>
            </p:cNvSpPr>
            <p:nvPr/>
          </p:nvSpPr>
          <p:spPr bwMode="auto">
            <a:xfrm>
              <a:off x="2010" y="1589"/>
              <a:ext cx="309" cy="413"/>
            </a:xfrm>
            <a:prstGeom prst="rect">
              <a:avLst/>
            </a:prstGeom>
            <a:pattFill prst="pct20">
              <a:fgClr>
                <a:srgbClr val="FFCF01"/>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21564" name="Rectangle 28" descr="20%"/>
            <p:cNvSpPr>
              <a:spLocks noChangeArrowheads="1"/>
            </p:cNvSpPr>
            <p:nvPr/>
          </p:nvSpPr>
          <p:spPr bwMode="auto">
            <a:xfrm>
              <a:off x="1701" y="1589"/>
              <a:ext cx="309" cy="413"/>
            </a:xfrm>
            <a:prstGeom prst="rect">
              <a:avLst/>
            </a:prstGeom>
            <a:pattFill prst="pct20">
              <a:fgClr>
                <a:srgbClr val="FFCF01"/>
              </a:fgClr>
              <a:bgClr>
                <a:srgbClr val="FFFFFF"/>
              </a:bgClr>
            </a:patt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21565" name="Rectangle 29"/>
            <p:cNvSpPr>
              <a:spLocks noChangeArrowheads="1"/>
            </p:cNvSpPr>
            <p:nvPr/>
          </p:nvSpPr>
          <p:spPr bwMode="auto">
            <a:xfrm>
              <a:off x="3285" y="1671"/>
              <a:ext cx="232" cy="248"/>
            </a:xfrm>
            <a:prstGeom prst="rect">
              <a:avLst/>
            </a:prstGeom>
            <a:solidFill>
              <a:srgbClr val="FFCF0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a:solidFill>
                    <a:srgbClr val="000000"/>
                  </a:solidFill>
                  <a:latin typeface="Symbol" panose="05050102010706020507" pitchFamily="18" charset="2"/>
                </a:rPr>
                <a:t>t</a:t>
              </a:r>
              <a:r>
                <a:rPr lang="en-US" altLang="fa-IR" baseline="-25000">
                  <a:solidFill>
                    <a:srgbClr val="000000"/>
                  </a:solidFill>
                  <a:latin typeface="Symbol" panose="05050102010706020507" pitchFamily="18" charset="2"/>
                </a:rPr>
                <a:t>1</a:t>
              </a:r>
              <a:endParaRPr lang="it-IT" altLang="fa-IR">
                <a:solidFill>
                  <a:srgbClr val="000000"/>
                </a:solidFill>
                <a:latin typeface="Symbol" panose="05050102010706020507" pitchFamily="18" charset="2"/>
              </a:endParaRPr>
            </a:p>
          </p:txBody>
        </p:sp>
        <p:sp>
          <p:nvSpPr>
            <p:cNvPr id="321566" name="Rectangle 30"/>
            <p:cNvSpPr>
              <a:spLocks noChangeArrowheads="1"/>
            </p:cNvSpPr>
            <p:nvPr/>
          </p:nvSpPr>
          <p:spPr bwMode="auto">
            <a:xfrm>
              <a:off x="2667" y="1671"/>
              <a:ext cx="232" cy="248"/>
            </a:xfrm>
            <a:prstGeom prst="rect">
              <a:avLst/>
            </a:prstGeom>
            <a:solidFill>
              <a:srgbClr val="0080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a:solidFill>
                    <a:srgbClr val="000000"/>
                  </a:solidFill>
                  <a:latin typeface="Symbol" panose="05050102010706020507" pitchFamily="18" charset="2"/>
                </a:rPr>
                <a:t>t</a:t>
              </a:r>
              <a:r>
                <a:rPr lang="en-US" altLang="fa-IR" baseline="-25000">
                  <a:solidFill>
                    <a:srgbClr val="000000"/>
                  </a:solidFill>
                  <a:latin typeface="Symbol" panose="05050102010706020507" pitchFamily="18" charset="2"/>
                </a:rPr>
                <a:t>3</a:t>
              </a:r>
              <a:endParaRPr lang="it-IT" altLang="fa-IR">
                <a:solidFill>
                  <a:srgbClr val="000000"/>
                </a:solidFill>
                <a:latin typeface="Symbol" panose="05050102010706020507" pitchFamily="18" charset="2"/>
              </a:endParaRPr>
            </a:p>
          </p:txBody>
        </p:sp>
        <p:sp>
          <p:nvSpPr>
            <p:cNvPr id="321567" name="Rectangle 31"/>
            <p:cNvSpPr>
              <a:spLocks noChangeArrowheads="1"/>
            </p:cNvSpPr>
            <p:nvPr/>
          </p:nvSpPr>
          <p:spPr bwMode="auto">
            <a:xfrm>
              <a:off x="2358" y="1671"/>
              <a:ext cx="232" cy="248"/>
            </a:xfrm>
            <a:prstGeom prst="rect">
              <a:avLst/>
            </a:prstGeom>
            <a:solidFill>
              <a:srgbClr val="CC00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a:solidFill>
                    <a:srgbClr val="000000"/>
                  </a:solidFill>
                  <a:latin typeface="Symbol" panose="05050102010706020507" pitchFamily="18" charset="2"/>
                </a:rPr>
                <a:t>t</a:t>
              </a:r>
              <a:r>
                <a:rPr lang="en-US" altLang="fa-IR" baseline="-25000">
                  <a:solidFill>
                    <a:srgbClr val="000000"/>
                  </a:solidFill>
                  <a:latin typeface="Symbol" panose="05050102010706020507" pitchFamily="18" charset="2"/>
                </a:rPr>
                <a:t>4</a:t>
              </a:r>
              <a:endParaRPr lang="it-IT" altLang="fa-IR">
                <a:solidFill>
                  <a:srgbClr val="000000"/>
                </a:solidFill>
                <a:latin typeface="Symbol" panose="05050102010706020507" pitchFamily="18" charset="2"/>
              </a:endParaRPr>
            </a:p>
          </p:txBody>
        </p:sp>
        <p:sp>
          <p:nvSpPr>
            <p:cNvPr id="321568" name="Rectangle 32"/>
            <p:cNvSpPr>
              <a:spLocks noChangeArrowheads="1"/>
            </p:cNvSpPr>
            <p:nvPr/>
          </p:nvSpPr>
          <p:spPr bwMode="auto">
            <a:xfrm>
              <a:off x="2049" y="1671"/>
              <a:ext cx="231" cy="248"/>
            </a:xfrm>
            <a:prstGeom prst="rect">
              <a:avLst/>
            </a:prstGeom>
            <a:solidFill>
              <a:srgbClr val="0066FF"/>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a:solidFill>
                    <a:srgbClr val="000000"/>
                  </a:solidFill>
                  <a:latin typeface="Symbol" panose="05050102010706020507" pitchFamily="18" charset="2"/>
                </a:rPr>
                <a:t>t</a:t>
              </a:r>
              <a:r>
                <a:rPr lang="en-US" altLang="fa-IR" baseline="-25000">
                  <a:solidFill>
                    <a:srgbClr val="000000"/>
                  </a:solidFill>
                  <a:latin typeface="Symbol" panose="05050102010706020507" pitchFamily="18" charset="2"/>
                </a:rPr>
                <a:t>5</a:t>
              </a:r>
              <a:endParaRPr lang="it-IT" altLang="fa-IR">
                <a:solidFill>
                  <a:srgbClr val="000000"/>
                </a:solidFill>
                <a:latin typeface="Symbol" panose="05050102010706020507" pitchFamily="18" charset="2"/>
              </a:endParaRPr>
            </a:p>
          </p:txBody>
        </p:sp>
      </p:grpSp>
      <p:sp>
        <p:nvSpPr>
          <p:cNvPr id="2" name="Slide Number Placeholder 1"/>
          <p:cNvSpPr>
            <a:spLocks noGrp="1"/>
          </p:cNvSpPr>
          <p:nvPr>
            <p:ph type="sldNum" sz="quarter" idx="12"/>
          </p:nvPr>
        </p:nvSpPr>
        <p:spPr/>
        <p:txBody>
          <a:bodyPr/>
          <a:lstStyle/>
          <a:p>
            <a:fld id="{039AD0C9-8D05-4702-B206-9AC754CA8454}" type="slidenum">
              <a:rPr lang="en-US" smtClean="0"/>
              <a:pPr/>
              <a:t>31</a:t>
            </a:fld>
            <a:endParaRPr lang="fa-IR" dirty="0"/>
          </a:p>
        </p:txBody>
      </p:sp>
    </p:spTree>
    <p:extLst>
      <p:ext uri="{BB962C8B-B14F-4D97-AF65-F5344CB8AC3E}">
        <p14:creationId xmlns:p14="http://schemas.microsoft.com/office/powerpoint/2010/main" val="24027683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Algorithms for global scheduling</a:t>
            </a:r>
            <a:endParaRPr lang="fa-IR" dirty="0"/>
          </a:p>
        </p:txBody>
      </p:sp>
      <p:sp>
        <p:nvSpPr>
          <p:cNvPr id="3" name="Content Placeholder 2"/>
          <p:cNvSpPr>
            <a:spLocks noGrp="1"/>
          </p:cNvSpPr>
          <p:nvPr>
            <p:ph idx="1"/>
          </p:nvPr>
        </p:nvSpPr>
        <p:spPr/>
        <p:txBody>
          <a:bodyPr/>
          <a:lstStyle/>
          <a:p>
            <a:r>
              <a:rPr lang="en-US" dirty="0" smtClean="0"/>
              <a:t>EDF- unfortunately </a:t>
            </a:r>
            <a:r>
              <a:rPr lang="en-US" dirty="0" smtClean="0">
                <a:solidFill>
                  <a:srgbClr val="0070C0"/>
                </a:solidFill>
              </a:rPr>
              <a:t>not optimal</a:t>
            </a:r>
            <a:r>
              <a:rPr lang="en-US" dirty="0" smtClean="0"/>
              <a:t>!</a:t>
            </a:r>
          </a:p>
          <a:p>
            <a:pPr lvl="1"/>
            <a:r>
              <a:rPr lang="en-US" dirty="0" smtClean="0"/>
              <a:t>No simple </a:t>
            </a:r>
            <a:r>
              <a:rPr lang="en-US" dirty="0" err="1" smtClean="0">
                <a:solidFill>
                  <a:srgbClr val="0070C0"/>
                </a:solidFill>
              </a:rPr>
              <a:t>schedulability</a:t>
            </a:r>
            <a:r>
              <a:rPr lang="en-US" dirty="0" smtClean="0">
                <a:solidFill>
                  <a:srgbClr val="0070C0"/>
                </a:solidFill>
              </a:rPr>
              <a:t> test </a:t>
            </a:r>
            <a:r>
              <a:rPr lang="en-US" dirty="0" smtClean="0"/>
              <a:t>known (only sufficient)</a:t>
            </a:r>
          </a:p>
          <a:p>
            <a:r>
              <a:rPr lang="en-US" dirty="0" smtClean="0"/>
              <a:t>RM</a:t>
            </a:r>
          </a:p>
          <a:p>
            <a:pPr lvl="1"/>
            <a:r>
              <a:rPr lang="en-US" dirty="0" smtClean="0"/>
              <a:t>Difficult to find optimal order</a:t>
            </a:r>
          </a:p>
          <a:p>
            <a:pPr lvl="1"/>
            <a:r>
              <a:rPr lang="en-US" dirty="0" smtClean="0"/>
              <a:t>Difficult to check the </a:t>
            </a:r>
            <a:r>
              <a:rPr lang="en-US" dirty="0" err="1" smtClean="0"/>
              <a:t>schedulability</a:t>
            </a:r>
            <a:endParaRPr lang="en-US" dirty="0" smtClean="0"/>
          </a:p>
          <a:p>
            <a:pPr marL="457200" lvl="1" indent="0">
              <a:buNone/>
            </a:pPr>
            <a:endParaRPr lang="en-US" dirty="0" smtClean="0"/>
          </a:p>
          <a:p>
            <a:r>
              <a:rPr lang="en-US" dirty="0" smtClean="0"/>
              <a:t>Any algorithm for single processor scheduling may work, but </a:t>
            </a:r>
            <a:r>
              <a:rPr lang="en-US" dirty="0" err="1" smtClean="0">
                <a:solidFill>
                  <a:srgbClr val="FF0000"/>
                </a:solidFill>
              </a:rPr>
              <a:t>schedulability</a:t>
            </a:r>
            <a:r>
              <a:rPr lang="en-US" dirty="0" smtClean="0">
                <a:solidFill>
                  <a:srgbClr val="FF0000"/>
                </a:solidFill>
              </a:rPr>
              <a:t> analysis is non-trivial</a:t>
            </a:r>
          </a:p>
          <a:p>
            <a:pPr marL="457200" lvl="1" indent="0">
              <a:buNone/>
            </a:pPr>
            <a:endParaRPr lang="fa-IR" dirty="0"/>
          </a:p>
        </p:txBody>
      </p:sp>
      <p:sp>
        <p:nvSpPr>
          <p:cNvPr id="4" name="Slide Number Placeholder 3"/>
          <p:cNvSpPr>
            <a:spLocks noGrp="1"/>
          </p:cNvSpPr>
          <p:nvPr>
            <p:ph type="sldNum" sz="quarter" idx="12"/>
          </p:nvPr>
        </p:nvSpPr>
        <p:spPr/>
        <p:txBody>
          <a:bodyPr/>
          <a:lstStyle/>
          <a:p>
            <a:fld id="{039AD0C9-8D05-4702-B206-9AC754CA8454}" type="slidenum">
              <a:rPr lang="en-US" smtClean="0"/>
              <a:pPr/>
              <a:t>32</a:t>
            </a:fld>
            <a:endParaRPr lang="fa-IR" dirty="0"/>
          </a:p>
        </p:txBody>
      </p:sp>
    </p:spTree>
    <p:extLst>
      <p:ext uri="{BB962C8B-B14F-4D97-AF65-F5344CB8AC3E}">
        <p14:creationId xmlns:p14="http://schemas.microsoft.com/office/powerpoint/2010/main" val="42873203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
        <p:nvSpPr>
          <p:cNvPr id="4" name="Slide Number Placeholder 3"/>
          <p:cNvSpPr>
            <a:spLocks noGrp="1"/>
          </p:cNvSpPr>
          <p:nvPr>
            <p:ph type="sldNum" sz="quarter" idx="12"/>
          </p:nvPr>
        </p:nvSpPr>
        <p:spPr/>
        <p:txBody>
          <a:bodyPr/>
          <a:lstStyle/>
          <a:p>
            <a:fld id="{039AD0C9-8D05-4702-B206-9AC754CA8454}" type="slidenum">
              <a:rPr lang="en-US" smtClean="0"/>
              <a:pPr/>
              <a:t>33</a:t>
            </a:fld>
            <a:endParaRPr lang="fa-IR" dirty="0"/>
          </a:p>
        </p:txBody>
      </p:sp>
      <p:pic>
        <p:nvPicPr>
          <p:cNvPr id="5" name="Picture 2"/>
          <p:cNvPicPr>
            <a:picLocks noChangeAspect="1" noChangeArrowheads="1"/>
          </p:cNvPicPr>
          <p:nvPr/>
        </p:nvPicPr>
        <p:blipFill>
          <a:blip r:embed="rId2" cstate="print"/>
          <a:srcRect/>
          <a:stretch>
            <a:fillRect/>
          </a:stretch>
        </p:blipFill>
        <p:spPr bwMode="auto">
          <a:xfrm>
            <a:off x="428596" y="357166"/>
            <a:ext cx="8286808" cy="6000792"/>
          </a:xfrm>
          <a:prstGeom prst="rect">
            <a:avLst/>
          </a:prstGeom>
          <a:noFill/>
          <a:ln w="9525">
            <a:noFill/>
            <a:miter lim="800000"/>
            <a:headEnd/>
            <a:tailEnd/>
          </a:ln>
          <a:effectLst/>
        </p:spPr>
      </p:pic>
    </p:spTree>
    <p:extLst>
      <p:ext uri="{BB962C8B-B14F-4D97-AF65-F5344CB8AC3E}">
        <p14:creationId xmlns:p14="http://schemas.microsoft.com/office/powerpoint/2010/main" val="8948273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Rectangle 2"/>
          <p:cNvSpPr>
            <a:spLocks noGrp="1" noChangeArrowheads="1"/>
          </p:cNvSpPr>
          <p:nvPr>
            <p:ph type="title"/>
          </p:nvPr>
        </p:nvSpPr>
        <p:spPr/>
        <p:txBody>
          <a:bodyPr/>
          <a:lstStyle/>
          <a:p>
            <a:r>
              <a:rPr lang="en-US" altLang="fa-IR"/>
              <a:t>Global scheduling: advantages</a:t>
            </a:r>
            <a:endParaRPr lang="it-IT" altLang="fa-IR"/>
          </a:p>
        </p:txBody>
      </p:sp>
      <p:sp>
        <p:nvSpPr>
          <p:cNvPr id="2" name="Rectangle 1"/>
          <p:cNvSpPr/>
          <p:nvPr/>
        </p:nvSpPr>
        <p:spPr>
          <a:xfrm>
            <a:off x="628650" y="1963738"/>
            <a:ext cx="7994650" cy="3083921"/>
          </a:xfrm>
          <a:prstGeom prst="rect">
            <a:avLst/>
          </a:prstGeom>
          <a:solidFill>
            <a:schemeClr val="accent6">
              <a:lumMod val="20000"/>
              <a:lumOff val="80000"/>
            </a:schemeClr>
          </a:solidFill>
        </p:spPr>
        <p:txBody>
          <a:bodyPr wrap="square">
            <a:spAutoFit/>
          </a:bodyPr>
          <a:lstStyle/>
          <a:p>
            <a:pPr>
              <a:lnSpc>
                <a:spcPct val="90000"/>
              </a:lnSpc>
              <a:buSzPct val="110000"/>
            </a:pPr>
            <a:r>
              <a:rPr lang="it-IT" altLang="fa-IR" sz="2400" dirty="0" smtClean="0"/>
              <a:t>Advantage:</a:t>
            </a:r>
          </a:p>
          <a:p>
            <a:pPr marL="457200" indent="-457200">
              <a:lnSpc>
                <a:spcPct val="90000"/>
              </a:lnSpc>
              <a:buSzPct val="110000"/>
              <a:buFont typeface="Arial" panose="020B0604020202020204" pitchFamily="34" charset="0"/>
              <a:buChar char="•"/>
            </a:pPr>
            <a:r>
              <a:rPr lang="it-IT" altLang="fa-IR" sz="2400" dirty="0"/>
              <a:t>automatically </a:t>
            </a:r>
            <a:r>
              <a:rPr lang="it-IT" altLang="fa-IR" sz="2400" dirty="0" smtClean="0"/>
              <a:t>Load balanced</a:t>
            </a:r>
          </a:p>
          <a:p>
            <a:pPr marL="457200" indent="-457200">
              <a:lnSpc>
                <a:spcPct val="90000"/>
              </a:lnSpc>
              <a:buSzPct val="110000"/>
              <a:buFont typeface="Arial" panose="020B0604020202020204" pitchFamily="34" charset="0"/>
              <a:buChar char="•"/>
            </a:pPr>
            <a:r>
              <a:rPr lang="it-IT" altLang="fa-IR" sz="2400" dirty="0" smtClean="0"/>
              <a:t>Support by most multiprocessor operating systems (windows,solaris,linux,..)</a:t>
            </a:r>
          </a:p>
          <a:p>
            <a:pPr marL="457200" indent="-457200">
              <a:lnSpc>
                <a:spcPct val="90000"/>
              </a:lnSpc>
              <a:buSzPct val="110000"/>
              <a:buFont typeface="Arial" panose="020B0604020202020204" pitchFamily="34" charset="0"/>
              <a:buChar char="•"/>
            </a:pPr>
            <a:r>
              <a:rPr lang="it-IT" altLang="fa-IR" sz="2400" dirty="0" smtClean="0"/>
              <a:t>Easier </a:t>
            </a:r>
            <a:r>
              <a:rPr lang="it-IT" altLang="fa-IR" sz="2400" dirty="0"/>
              <a:t>re-scheduling (dynamic loads, selective shutdown, etc</a:t>
            </a:r>
            <a:r>
              <a:rPr lang="it-IT" altLang="fa-IR" sz="2400" dirty="0" smtClean="0"/>
              <a:t>.)</a:t>
            </a:r>
          </a:p>
          <a:p>
            <a:pPr marL="457200" indent="-457200">
              <a:lnSpc>
                <a:spcPct val="90000"/>
              </a:lnSpc>
              <a:buSzPct val="110000"/>
              <a:buFont typeface="Arial" panose="020B0604020202020204" pitchFamily="34" charset="0"/>
              <a:buChar char="•"/>
            </a:pPr>
            <a:r>
              <a:rPr lang="it-IT" altLang="fa-IR" sz="2400" dirty="0" smtClean="0"/>
              <a:t>Lower </a:t>
            </a:r>
            <a:r>
              <a:rPr lang="it-IT" altLang="fa-IR" sz="2400" i="1" dirty="0"/>
              <a:t>average</a:t>
            </a:r>
            <a:r>
              <a:rPr lang="it-IT" altLang="fa-IR" sz="2400" dirty="0"/>
              <a:t> response time (see queueing </a:t>
            </a:r>
            <a:r>
              <a:rPr lang="it-IT" altLang="fa-IR" sz="2400" dirty="0" smtClean="0"/>
              <a:t>theory)</a:t>
            </a:r>
          </a:p>
          <a:p>
            <a:pPr marL="457200" indent="-457200">
              <a:lnSpc>
                <a:spcPct val="90000"/>
              </a:lnSpc>
              <a:buSzPct val="110000"/>
              <a:buFont typeface="Arial" panose="020B0604020202020204" pitchFamily="34" charset="0"/>
              <a:buChar char="•"/>
            </a:pPr>
            <a:r>
              <a:rPr lang="it-IT" altLang="fa-IR" sz="2400" dirty="0" smtClean="0"/>
              <a:t>More </a:t>
            </a:r>
            <a:r>
              <a:rPr lang="it-IT" altLang="fa-IR" sz="2400" dirty="0"/>
              <a:t>efficient reclaiming and </a:t>
            </a:r>
            <a:r>
              <a:rPr lang="it-IT" altLang="fa-IR" sz="2400" dirty="0" smtClean="0"/>
              <a:t>overload management Number </a:t>
            </a:r>
            <a:r>
              <a:rPr lang="it-IT" altLang="fa-IR" sz="2400" dirty="0"/>
              <a:t>of preemptions </a:t>
            </a:r>
          </a:p>
        </p:txBody>
      </p:sp>
      <p:sp>
        <p:nvSpPr>
          <p:cNvPr id="3" name="Slide Number Placeholder 2"/>
          <p:cNvSpPr>
            <a:spLocks noGrp="1"/>
          </p:cNvSpPr>
          <p:nvPr>
            <p:ph type="sldNum" sz="quarter" idx="12"/>
          </p:nvPr>
        </p:nvSpPr>
        <p:spPr/>
        <p:txBody>
          <a:bodyPr/>
          <a:lstStyle/>
          <a:p>
            <a:fld id="{039AD0C9-8D05-4702-B206-9AC754CA8454}" type="slidenum">
              <a:rPr lang="en-US" smtClean="0"/>
              <a:pPr/>
              <a:t>34</a:t>
            </a:fld>
            <a:endParaRPr lang="fa-IR" dirty="0"/>
          </a:p>
        </p:txBody>
      </p:sp>
    </p:spTree>
    <p:extLst>
      <p:ext uri="{BB962C8B-B14F-4D97-AF65-F5344CB8AC3E}">
        <p14:creationId xmlns:p14="http://schemas.microsoft.com/office/powerpoint/2010/main" val="3076915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5" name="Rectangle 3"/>
          <p:cNvSpPr>
            <a:spLocks noGrp="1" noChangeArrowheads="1"/>
          </p:cNvSpPr>
          <p:nvPr>
            <p:ph type="title"/>
          </p:nvPr>
        </p:nvSpPr>
        <p:spPr/>
        <p:txBody>
          <a:bodyPr/>
          <a:lstStyle/>
          <a:p>
            <a:r>
              <a:rPr lang="it-IT" altLang="fa-IR"/>
              <a:t>Global Scheduling problem</a:t>
            </a:r>
          </a:p>
        </p:txBody>
      </p:sp>
      <p:sp>
        <p:nvSpPr>
          <p:cNvPr id="4" name="Rectangle 3"/>
          <p:cNvSpPr txBox="1">
            <a:spLocks noChangeArrowheads="1"/>
          </p:cNvSpPr>
          <p:nvPr/>
        </p:nvSpPr>
        <p:spPr>
          <a:xfrm>
            <a:off x="628650" y="1498600"/>
            <a:ext cx="7994650" cy="4800600"/>
          </a:xfrm>
          <a:prstGeom prst="rect">
            <a:avLst/>
          </a:prstGeom>
          <a:solidFill>
            <a:schemeClr val="accent2">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SzPct val="110000"/>
            </a:pPr>
            <a:r>
              <a:rPr lang="it-IT" altLang="fa-IR" dirty="0" smtClean="0"/>
              <a:t>No optimal algorithm known except iedal assumption(pfair)</a:t>
            </a:r>
          </a:p>
          <a:p>
            <a:pPr>
              <a:buSzPct val="110000"/>
            </a:pPr>
            <a:r>
              <a:rPr lang="it-IT" altLang="fa-IR" dirty="0"/>
              <a:t>Classic schedulers are not optimal: Dhall</a:t>
            </a:r>
            <a:r>
              <a:rPr lang="it-IT" altLang="fa-IR" dirty="0">
                <a:latin typeface="Times New Roman" panose="02020603050405020304" pitchFamily="18" charset="0"/>
              </a:rPr>
              <a:t>’</a:t>
            </a:r>
            <a:r>
              <a:rPr lang="it-IT" altLang="fa-IR" dirty="0"/>
              <a:t>s </a:t>
            </a:r>
            <a:r>
              <a:rPr lang="it-IT" altLang="fa-IR" dirty="0" smtClean="0"/>
              <a:t>effect</a:t>
            </a:r>
          </a:p>
          <a:p>
            <a:pPr>
              <a:buSzPct val="110000"/>
            </a:pPr>
            <a:r>
              <a:rPr lang="it-IT" altLang="fa-IR" dirty="0" smtClean="0"/>
              <a:t>Poor resource utilization for hard deadline</a:t>
            </a:r>
          </a:p>
          <a:p>
            <a:pPr lvl="1">
              <a:buSzPct val="110000"/>
            </a:pPr>
            <a:r>
              <a:rPr lang="it-IT" altLang="fa-IR" dirty="0" smtClean="0"/>
              <a:t>No more than 50% of utilization guranteed</a:t>
            </a:r>
          </a:p>
          <a:p>
            <a:pPr>
              <a:buSzPct val="110000"/>
            </a:pPr>
            <a:r>
              <a:rPr lang="it-IT" altLang="fa-IR" dirty="0" smtClean="0"/>
              <a:t>Suffers from scheduling anomailies</a:t>
            </a:r>
          </a:p>
          <a:p>
            <a:pPr lvl="1">
              <a:buSzPct val="110000"/>
            </a:pPr>
            <a:r>
              <a:rPr lang="it-IT" altLang="fa-IR" dirty="0" smtClean="0"/>
              <a:t>adding resource and decrease compution time decrese performance</a:t>
            </a:r>
          </a:p>
          <a:p>
            <a:pPr>
              <a:buSzPct val="110000"/>
            </a:pPr>
            <a:r>
              <a:rPr lang="it-IT" altLang="fa-IR" dirty="0"/>
              <a:t>Migration </a:t>
            </a:r>
            <a:r>
              <a:rPr lang="it-IT" altLang="fa-IR" dirty="0" smtClean="0"/>
              <a:t>cost</a:t>
            </a:r>
            <a:endParaRPr lang="en-US" altLang="fa-IR" dirty="0"/>
          </a:p>
          <a:p>
            <a:pPr>
              <a:buSzPct val="110000"/>
            </a:pPr>
            <a:r>
              <a:rPr lang="it-IT" altLang="fa-IR" dirty="0" smtClean="0"/>
              <a:t>Few schedulability tests </a:t>
            </a:r>
            <a:r>
              <a:rPr lang="it-IT" altLang="fa-IR" dirty="0" smtClean="0">
                <a:sym typeface="Wingdings" panose="05000000000000000000" pitchFamily="2" charset="2"/>
              </a:rPr>
              <a:t> Further research needed</a:t>
            </a:r>
            <a:endParaRPr lang="it-IT" altLang="fa-IR" dirty="0"/>
          </a:p>
        </p:txBody>
      </p:sp>
      <p:sp>
        <p:nvSpPr>
          <p:cNvPr id="2" name="Slide Number Placeholder 1"/>
          <p:cNvSpPr>
            <a:spLocks noGrp="1"/>
          </p:cNvSpPr>
          <p:nvPr>
            <p:ph type="sldNum" sz="quarter" idx="12"/>
          </p:nvPr>
        </p:nvSpPr>
        <p:spPr/>
        <p:txBody>
          <a:bodyPr/>
          <a:lstStyle/>
          <a:p>
            <a:fld id="{039AD0C9-8D05-4702-B206-9AC754CA8454}" type="slidenum">
              <a:rPr lang="en-US" smtClean="0"/>
              <a:pPr/>
              <a:t>35</a:t>
            </a:fld>
            <a:endParaRPr lang="fa-IR" dirty="0"/>
          </a:p>
        </p:txBody>
      </p:sp>
    </p:spTree>
    <p:extLst>
      <p:ext uri="{BB962C8B-B14F-4D97-AF65-F5344CB8AC3E}">
        <p14:creationId xmlns:p14="http://schemas.microsoft.com/office/powerpoint/2010/main" val="2839050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543746" name="Group 2"/>
          <p:cNvGrpSpPr>
            <a:grpSpLocks/>
          </p:cNvGrpSpPr>
          <p:nvPr/>
        </p:nvGrpSpPr>
        <p:grpSpPr bwMode="auto">
          <a:xfrm>
            <a:off x="762000" y="2774950"/>
            <a:ext cx="7696200" cy="2493963"/>
            <a:chOff x="480" y="2365"/>
            <a:chExt cx="4848" cy="1571"/>
          </a:xfrm>
        </p:grpSpPr>
        <p:pic>
          <p:nvPicPr>
            <p:cNvPr id="543747" name="Picture 3" descr="Baker_task_set_example_deadline_mi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2365"/>
              <a:ext cx="4848" cy="1571"/>
            </a:xfrm>
            <a:prstGeom prst="rect">
              <a:avLst/>
            </a:prstGeom>
            <a:noFill/>
            <a:extLst>
              <a:ext uri="{909E8E84-426E-40DD-AFC4-6F175D3DCCD1}">
                <a14:hiddenFill xmlns:a14="http://schemas.microsoft.com/office/drawing/2010/main">
                  <a:solidFill>
                    <a:srgbClr val="FFFFFF"/>
                  </a:solidFill>
                </a14:hiddenFill>
              </a:ext>
            </a:extLst>
          </p:spPr>
        </p:pic>
        <p:sp>
          <p:nvSpPr>
            <p:cNvPr id="543748" name="Rectangle 4"/>
            <p:cNvSpPr>
              <a:spLocks noChangeArrowheads="1"/>
            </p:cNvSpPr>
            <p:nvPr/>
          </p:nvSpPr>
          <p:spPr bwMode="auto">
            <a:xfrm>
              <a:off x="4368" y="3552"/>
              <a:ext cx="624" cy="2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spcBef>
                  <a:spcPct val="20000"/>
                </a:spcBef>
                <a:buClr>
                  <a:schemeClr val="folHlink"/>
                </a:buClr>
                <a:buSzPct val="60000"/>
                <a:buFont typeface="Wingdings" panose="05000000000000000000" pitchFamily="2" charset="2"/>
                <a:buNone/>
              </a:pPr>
              <a:r>
                <a:rPr lang="en-US" altLang="fa-IR" sz="2400"/>
                <a:t>T</a:t>
              </a:r>
              <a:endParaRPr lang="it-IT" altLang="fa-IR" sz="2400"/>
            </a:p>
          </p:txBody>
        </p:sp>
      </p:grpSp>
      <p:sp>
        <p:nvSpPr>
          <p:cNvPr id="543749" name="Rectangle 5"/>
          <p:cNvSpPr>
            <a:spLocks noGrp="1" noChangeArrowheads="1"/>
          </p:cNvSpPr>
          <p:nvPr>
            <p:ph type="title"/>
          </p:nvPr>
        </p:nvSpPr>
        <p:spPr/>
        <p:txBody>
          <a:bodyPr/>
          <a:lstStyle/>
          <a:p>
            <a:r>
              <a:rPr lang="en-US" altLang="fa-IR"/>
              <a:t>Dhall</a:t>
            </a:r>
            <a:r>
              <a:rPr lang="en-US" altLang="fa-IR">
                <a:latin typeface="Times New Roman" panose="02020603050405020304" pitchFamily="18" charset="0"/>
              </a:rPr>
              <a:t>’</a:t>
            </a:r>
            <a:r>
              <a:rPr lang="en-US" altLang="fa-IR"/>
              <a:t>s effect</a:t>
            </a:r>
            <a:endParaRPr lang="it-IT" altLang="fa-IR"/>
          </a:p>
        </p:txBody>
      </p:sp>
      <p:sp>
        <p:nvSpPr>
          <p:cNvPr id="543750" name="Rectangle 6"/>
          <p:cNvSpPr>
            <a:spLocks noChangeArrowheads="1"/>
          </p:cNvSpPr>
          <p:nvPr/>
        </p:nvSpPr>
        <p:spPr bwMode="auto">
          <a:xfrm>
            <a:off x="838200" y="191611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defRPr sz="2400">
                <a:solidFill>
                  <a:schemeClr val="tx1"/>
                </a:solidFill>
                <a:latin typeface="Times New Roman" panose="02020603050405020304" pitchFamily="18" charset="0"/>
                <a:cs typeface="Times New Roman" panose="02020603050405020304" pitchFamily="18" charset="0"/>
              </a:defRPr>
            </a:lvl1pPr>
            <a:lvl2pPr marL="742950" indent="-285750" algn="l">
              <a:defRPr sz="2400">
                <a:solidFill>
                  <a:schemeClr val="tx1"/>
                </a:solidFill>
                <a:latin typeface="Times New Roman" panose="02020603050405020304" pitchFamily="18" charset="0"/>
                <a:cs typeface="Times New Roman" panose="02020603050405020304" pitchFamily="18" charset="0"/>
              </a:defRPr>
            </a:lvl2pPr>
            <a:lvl3pPr marL="1143000" indent="-228600" algn="l">
              <a:defRPr sz="2400">
                <a:solidFill>
                  <a:schemeClr val="tx1"/>
                </a:solidFill>
                <a:latin typeface="Times New Roman" panose="02020603050405020304" pitchFamily="18" charset="0"/>
                <a:cs typeface="Times New Roman" panose="02020603050405020304" pitchFamily="18" charset="0"/>
              </a:defRPr>
            </a:lvl3pPr>
            <a:lvl4pPr marL="1600200" indent="-228600" algn="l">
              <a:defRPr sz="2400">
                <a:solidFill>
                  <a:schemeClr val="tx1"/>
                </a:solidFill>
                <a:latin typeface="Times New Roman" panose="02020603050405020304" pitchFamily="18" charset="0"/>
                <a:cs typeface="Times New Roman" panose="02020603050405020304" pitchFamily="18" charset="0"/>
              </a:defRPr>
            </a:lvl4pPr>
            <a:lvl5pPr marL="2057400" indent="-228600" algn="l">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lnSpc>
                <a:spcPct val="90000"/>
              </a:lnSpc>
              <a:spcBef>
                <a:spcPct val="20000"/>
              </a:spcBef>
              <a:buClr>
                <a:schemeClr val="folHlink"/>
              </a:buClr>
              <a:buSzPct val="60000"/>
              <a:buFont typeface="Wingdings" panose="05000000000000000000" pitchFamily="2" charset="2"/>
              <a:buNone/>
            </a:pPr>
            <a:r>
              <a:rPr lang="it-IT" altLang="fa-IR" b="1">
                <a:latin typeface="Tahoma" panose="020B0604030504040204" pitchFamily="34" charset="0"/>
              </a:rPr>
              <a:t>Example</a:t>
            </a:r>
            <a:r>
              <a:rPr lang="it-IT" altLang="fa-IR">
                <a:latin typeface="Tahoma" panose="020B0604030504040204" pitchFamily="34" charset="0"/>
              </a:rPr>
              <a:t>: </a:t>
            </a:r>
            <a:r>
              <a:rPr lang="it-IT" altLang="fa-IR" b="1">
                <a:latin typeface="Tahoma" panose="020B0604030504040204" pitchFamily="34" charset="0"/>
              </a:rPr>
              <a:t>m</a:t>
            </a:r>
            <a:r>
              <a:rPr lang="it-IT" altLang="fa-IR">
                <a:latin typeface="Tahoma" panose="020B0604030504040204" pitchFamily="34" charset="0"/>
              </a:rPr>
              <a:t> processors, </a:t>
            </a:r>
            <a:r>
              <a:rPr lang="it-IT" altLang="fa-IR" b="1">
                <a:latin typeface="Tahoma" panose="020B0604030504040204" pitchFamily="34" charset="0"/>
              </a:rPr>
              <a:t>n</a:t>
            </a:r>
            <a:r>
              <a:rPr lang="it-IT" altLang="fa-IR">
                <a:latin typeface="Tahoma" panose="020B0604030504040204" pitchFamily="34" charset="0"/>
              </a:rPr>
              <a:t>=</a:t>
            </a:r>
            <a:r>
              <a:rPr lang="it-IT" altLang="fa-IR" b="1">
                <a:latin typeface="Tahoma" panose="020B0604030504040204" pitchFamily="34" charset="0"/>
              </a:rPr>
              <a:t>m+1</a:t>
            </a:r>
            <a:r>
              <a:rPr lang="it-IT" altLang="fa-IR">
                <a:latin typeface="Tahoma" panose="020B0604030504040204" pitchFamily="34" charset="0"/>
              </a:rPr>
              <a:t> tasks, </a:t>
            </a:r>
            <a:r>
              <a:rPr lang="en-US" altLang="fa-IR">
                <a:latin typeface="Tahoma" panose="020B0604030504040204" pitchFamily="34" charset="0"/>
              </a:rPr>
              <a:t>D</a:t>
            </a:r>
            <a:r>
              <a:rPr lang="en-US" altLang="fa-IR" baseline="-25000">
                <a:latin typeface="Tahoma" panose="020B0604030504040204" pitchFamily="34" charset="0"/>
              </a:rPr>
              <a:t>i</a:t>
            </a:r>
            <a:r>
              <a:rPr lang="it-IT" altLang="fa-IR">
                <a:latin typeface="Tahoma" panose="020B0604030504040204" pitchFamily="34" charset="0"/>
              </a:rPr>
              <a:t> = T</a:t>
            </a:r>
            <a:r>
              <a:rPr lang="en-US" altLang="fa-IR" baseline="-25000">
                <a:latin typeface="Tahoma" panose="020B0604030504040204" pitchFamily="34" charset="0"/>
              </a:rPr>
              <a:t>i</a:t>
            </a:r>
            <a:r>
              <a:rPr lang="en-US" altLang="fa-IR">
                <a:latin typeface="Tahoma" panose="020B0604030504040204" pitchFamily="34" charset="0"/>
              </a:rPr>
              <a:t> </a:t>
            </a:r>
          </a:p>
          <a:p>
            <a:pPr>
              <a:lnSpc>
                <a:spcPct val="90000"/>
              </a:lnSpc>
              <a:spcBef>
                <a:spcPct val="20000"/>
              </a:spcBef>
              <a:buClr>
                <a:schemeClr val="folHlink"/>
              </a:buClr>
              <a:buSzPct val="60000"/>
              <a:buFont typeface="Wingdings" panose="05000000000000000000" pitchFamily="2" charset="2"/>
              <a:buNone/>
            </a:pPr>
            <a:r>
              <a:rPr lang="en-US" altLang="fa-IR">
                <a:latin typeface="Symbol" panose="05050102010706020507" pitchFamily="18" charset="2"/>
              </a:rPr>
              <a:t>t</a:t>
            </a:r>
            <a:r>
              <a:rPr lang="en-US" altLang="fa-IR" baseline="-25000">
                <a:latin typeface="Tahoma" panose="020B0604030504040204" pitchFamily="34" charset="0"/>
              </a:rPr>
              <a:t>1 </a:t>
            </a:r>
            <a:r>
              <a:rPr lang="en-US" altLang="fa-IR">
                <a:latin typeface="Tahoma" panose="020B0604030504040204" pitchFamily="34" charset="0"/>
              </a:rPr>
              <a:t>,…, </a:t>
            </a:r>
            <a:r>
              <a:rPr lang="en-US" altLang="fa-IR">
                <a:latin typeface="Symbol" panose="05050102010706020507" pitchFamily="18" charset="2"/>
              </a:rPr>
              <a:t>t</a:t>
            </a:r>
            <a:r>
              <a:rPr lang="en-US" altLang="fa-IR" baseline="-25000">
                <a:latin typeface="Tahoma" panose="020B0604030504040204" pitchFamily="34" charset="0"/>
              </a:rPr>
              <a:t>m</a:t>
            </a:r>
            <a:r>
              <a:rPr lang="en-US" altLang="fa-IR">
                <a:latin typeface="Tahoma" panose="020B0604030504040204" pitchFamily="34" charset="0"/>
              </a:rPr>
              <a:t> = (1,T-1)		</a:t>
            </a:r>
            <a:r>
              <a:rPr lang="en-US" altLang="fa-IR">
                <a:latin typeface="Symbol" panose="05050102010706020507" pitchFamily="18" charset="2"/>
              </a:rPr>
              <a:t>t</a:t>
            </a:r>
            <a:r>
              <a:rPr lang="en-US" altLang="fa-IR" baseline="-25000">
                <a:latin typeface="Tahoma" panose="020B0604030504040204" pitchFamily="34" charset="0"/>
              </a:rPr>
              <a:t>m+1</a:t>
            </a:r>
            <a:r>
              <a:rPr lang="en-US" altLang="fa-IR">
                <a:latin typeface="Tahoma" panose="020B0604030504040204" pitchFamily="34" charset="0"/>
              </a:rPr>
              <a:t> = (T,T)</a:t>
            </a:r>
            <a:endParaRPr lang="en-US" altLang="fa-IR" baseline="-25000">
              <a:latin typeface="Tahoma" panose="020B0604030504040204" pitchFamily="34" charset="0"/>
            </a:endParaRPr>
          </a:p>
          <a:p>
            <a:pPr>
              <a:lnSpc>
                <a:spcPct val="90000"/>
              </a:lnSpc>
              <a:spcBef>
                <a:spcPct val="20000"/>
              </a:spcBef>
              <a:buClr>
                <a:schemeClr val="folHlink"/>
              </a:buClr>
              <a:buSzPct val="60000"/>
              <a:buFont typeface="Wingdings" panose="05000000000000000000" pitchFamily="2" charset="2"/>
              <a:buNone/>
            </a:pPr>
            <a:endParaRPr lang="it-IT" altLang="fa-IR" sz="400">
              <a:latin typeface="Tahoma" panose="020B0604030504040204" pitchFamily="34" charset="0"/>
            </a:endParaRPr>
          </a:p>
        </p:txBody>
      </p:sp>
      <p:sp>
        <p:nvSpPr>
          <p:cNvPr id="543751" name="Text Box 7"/>
          <p:cNvSpPr txBox="1">
            <a:spLocks noChangeArrowheads="1"/>
          </p:cNvSpPr>
          <p:nvPr/>
        </p:nvSpPr>
        <p:spPr bwMode="auto">
          <a:xfrm>
            <a:off x="1093788" y="5299075"/>
            <a:ext cx="6450012"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buClr>
                <a:schemeClr val="folHlink"/>
              </a:buClr>
              <a:buSzPct val="60000"/>
              <a:buFont typeface="Wingdings" panose="05000000000000000000" pitchFamily="2" charset="2"/>
              <a:buNone/>
            </a:pPr>
            <a:r>
              <a:rPr lang="en-US" altLang="fa-IR" sz="3200" dirty="0"/>
              <a:t>EDF can fail at very low utilizations</a:t>
            </a:r>
            <a:endParaRPr lang="it-IT" altLang="fa-IR" sz="3200" dirty="0"/>
          </a:p>
        </p:txBody>
      </p:sp>
      <p:sp>
        <p:nvSpPr>
          <p:cNvPr id="543752" name="AutoShape 8"/>
          <p:cNvSpPr>
            <a:spLocks noChangeArrowheads="1"/>
          </p:cNvSpPr>
          <p:nvPr/>
        </p:nvSpPr>
        <p:spPr bwMode="auto">
          <a:xfrm>
            <a:off x="7010400" y="3973513"/>
            <a:ext cx="381000" cy="609600"/>
          </a:xfrm>
          <a:prstGeom prst="lightningBol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43753" name="Text Box 9"/>
          <p:cNvSpPr txBox="1">
            <a:spLocks noChangeArrowheads="1"/>
          </p:cNvSpPr>
          <p:nvPr/>
        </p:nvSpPr>
        <p:spPr bwMode="auto">
          <a:xfrm>
            <a:off x="5943600" y="3440113"/>
            <a:ext cx="1360488"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spcBef>
                <a:spcPct val="20000"/>
              </a:spcBef>
              <a:buClr>
                <a:schemeClr val="folHlink"/>
              </a:buClr>
              <a:buSzPct val="60000"/>
              <a:buFont typeface="Wingdings" panose="05000000000000000000" pitchFamily="2" charset="2"/>
              <a:buNone/>
            </a:pPr>
            <a:r>
              <a:rPr lang="en-US" altLang="fa-IR" sz="2000"/>
              <a:t>DEADLINE</a:t>
            </a:r>
          </a:p>
          <a:p>
            <a:pPr algn="l">
              <a:spcBef>
                <a:spcPct val="20000"/>
              </a:spcBef>
              <a:buClr>
                <a:schemeClr val="folHlink"/>
              </a:buClr>
              <a:buSzPct val="60000"/>
              <a:buFont typeface="Wingdings" panose="05000000000000000000" pitchFamily="2" charset="2"/>
              <a:buNone/>
            </a:pPr>
            <a:r>
              <a:rPr lang="en-US" altLang="fa-IR" sz="2000"/>
              <a:t>MISS</a:t>
            </a:r>
            <a:endParaRPr lang="it-IT" altLang="fa-IR" sz="2000"/>
          </a:p>
        </p:txBody>
      </p:sp>
      <p:sp>
        <p:nvSpPr>
          <p:cNvPr id="543754" name="Text Box 10"/>
          <p:cNvSpPr txBox="1">
            <a:spLocks noChangeArrowheads="1"/>
          </p:cNvSpPr>
          <p:nvPr/>
        </p:nvSpPr>
        <p:spPr bwMode="auto">
          <a:xfrm>
            <a:off x="2987675" y="2997200"/>
            <a:ext cx="1477963" cy="925513"/>
          </a:xfrm>
          <a:prstGeom prst="rect">
            <a:avLst/>
          </a:prstGeom>
          <a:noFill/>
          <a:ln w="9525" algn="ctr">
            <a:solidFill>
              <a:schemeClr val="tx1"/>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fa-IR" sz="1800"/>
              <a:t>m light tasks</a:t>
            </a:r>
          </a:p>
          <a:p>
            <a:r>
              <a:rPr lang="it-IT" altLang="fa-IR" sz="1800"/>
              <a:t>1 heavy task</a:t>
            </a:r>
          </a:p>
          <a:p>
            <a:r>
              <a:rPr lang="it-IT" altLang="fa-IR" sz="1800"/>
              <a:t>U</a:t>
            </a:r>
            <a:r>
              <a:rPr lang="it-IT" altLang="fa-IR" sz="1800" baseline="-25000"/>
              <a:t>tot</a:t>
            </a:r>
            <a:r>
              <a:rPr lang="it-IT" altLang="fa-IR" sz="1800">
                <a:sym typeface="Wingdings" panose="05000000000000000000" pitchFamily="2" charset="2"/>
              </a:rPr>
              <a:t>1</a:t>
            </a:r>
            <a:endParaRPr lang="it-IT" altLang="fa-IR" sz="1800"/>
          </a:p>
        </p:txBody>
      </p:sp>
      <p:sp>
        <p:nvSpPr>
          <p:cNvPr id="2" name="Slide Number Placeholder 1"/>
          <p:cNvSpPr>
            <a:spLocks noGrp="1"/>
          </p:cNvSpPr>
          <p:nvPr>
            <p:ph type="sldNum" sz="quarter" idx="12"/>
          </p:nvPr>
        </p:nvSpPr>
        <p:spPr/>
        <p:txBody>
          <a:bodyPr/>
          <a:lstStyle/>
          <a:p>
            <a:fld id="{039AD0C9-8D05-4702-B206-9AC754CA8454}" type="slidenum">
              <a:rPr lang="en-US" smtClean="0"/>
              <a:pPr/>
              <a:t>36</a:t>
            </a:fld>
            <a:endParaRPr lang="fa-IR" dirty="0"/>
          </a:p>
        </p:txBody>
      </p:sp>
    </p:spTree>
    <p:extLst>
      <p:ext uri="{BB962C8B-B14F-4D97-AF65-F5344CB8AC3E}">
        <p14:creationId xmlns:p14="http://schemas.microsoft.com/office/powerpoint/2010/main" val="12713581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6626" name="Picture 2"/>
          <p:cNvPicPr>
            <a:picLocks noChangeAspect="1" noChangeArrowheads="1"/>
          </p:cNvPicPr>
          <p:nvPr/>
        </p:nvPicPr>
        <p:blipFill>
          <a:blip r:embed="rId2" cstate="print"/>
          <a:srcRect/>
          <a:stretch>
            <a:fillRect/>
          </a:stretch>
        </p:blipFill>
        <p:spPr bwMode="auto">
          <a:xfrm>
            <a:off x="428596" y="609414"/>
            <a:ext cx="8286808" cy="5929354"/>
          </a:xfrm>
          <a:prstGeom prst="rect">
            <a:avLst/>
          </a:prstGeom>
          <a:noFill/>
          <a:ln w="9525">
            <a:noFill/>
            <a:miter lim="800000"/>
            <a:headEnd/>
            <a:tailEnd/>
          </a:ln>
          <a:effectLst/>
        </p:spPr>
      </p:pic>
      <p:sp>
        <p:nvSpPr>
          <p:cNvPr id="5" name="Text Box 7"/>
          <p:cNvSpPr txBox="1">
            <a:spLocks noChangeArrowheads="1"/>
          </p:cNvSpPr>
          <p:nvPr/>
        </p:nvSpPr>
        <p:spPr bwMode="auto">
          <a:xfrm>
            <a:off x="1346994" y="609414"/>
            <a:ext cx="6450012"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20000"/>
              </a:spcBef>
              <a:buClr>
                <a:schemeClr val="folHlink"/>
              </a:buClr>
              <a:buSzPct val="60000"/>
              <a:buFont typeface="Wingdings" panose="05000000000000000000" pitchFamily="2" charset="2"/>
              <a:buNone/>
            </a:pPr>
            <a:r>
              <a:rPr lang="en-US" altLang="fa-IR" sz="3200" dirty="0"/>
              <a:t>EDF can fail at very low utilizations</a:t>
            </a:r>
            <a:endParaRPr lang="it-IT" altLang="fa-IR" sz="3200" dirty="0"/>
          </a:p>
        </p:txBody>
      </p:sp>
      <p:sp>
        <p:nvSpPr>
          <p:cNvPr id="4" name="Slide Number Placeholder 3"/>
          <p:cNvSpPr>
            <a:spLocks noGrp="1"/>
          </p:cNvSpPr>
          <p:nvPr>
            <p:ph type="sldNum" sz="quarter" idx="12"/>
          </p:nvPr>
        </p:nvSpPr>
        <p:spPr/>
        <p:txBody>
          <a:bodyPr/>
          <a:lstStyle/>
          <a:p>
            <a:fld id="{039AD0C9-8D05-4702-B206-9AC754CA8454}" type="slidenum">
              <a:rPr lang="en-US" smtClean="0"/>
              <a:pPr/>
              <a:t>37</a:t>
            </a:fld>
            <a:endParaRPr lang="fa-IR" dirty="0"/>
          </a:p>
        </p:txBody>
      </p:sp>
    </p:spTree>
    <p:extLst>
      <p:ext uri="{BB962C8B-B14F-4D97-AF65-F5344CB8AC3E}">
        <p14:creationId xmlns:p14="http://schemas.microsoft.com/office/powerpoint/2010/main" val="293133124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7650" name="Picture 2"/>
          <p:cNvPicPr>
            <a:picLocks noChangeAspect="1" noChangeArrowheads="1"/>
          </p:cNvPicPr>
          <p:nvPr/>
        </p:nvPicPr>
        <p:blipFill>
          <a:blip r:embed="rId2" cstate="print"/>
          <a:srcRect/>
          <a:stretch>
            <a:fillRect/>
          </a:stretch>
        </p:blipFill>
        <p:spPr bwMode="auto">
          <a:xfrm>
            <a:off x="571472" y="285728"/>
            <a:ext cx="8048625" cy="6000792"/>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039AD0C9-8D05-4702-B206-9AC754CA8454}" type="slidenum">
              <a:rPr lang="en-US" smtClean="0"/>
              <a:pPr/>
              <a:t>38</a:t>
            </a:fld>
            <a:endParaRPr lang="fa-IR" dirty="0"/>
          </a:p>
        </p:txBody>
      </p:sp>
    </p:spTree>
    <p:extLst>
      <p:ext uri="{BB962C8B-B14F-4D97-AF65-F5344CB8AC3E}">
        <p14:creationId xmlns:p14="http://schemas.microsoft.com/office/powerpoint/2010/main" val="4146809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88" name="AutoShape 20"/>
          <p:cNvSpPr>
            <a:spLocks noChangeArrowheads="1"/>
          </p:cNvSpPr>
          <p:nvPr/>
        </p:nvSpPr>
        <p:spPr bwMode="auto">
          <a:xfrm>
            <a:off x="4646613" y="4365625"/>
            <a:ext cx="1223962" cy="863600"/>
          </a:xfrm>
          <a:prstGeom prst="notchedRightArrow">
            <a:avLst>
              <a:gd name="adj1" fmla="val 50000"/>
              <a:gd name="adj2" fmla="val 35432"/>
            </a:avLst>
          </a:prstGeom>
          <a:solidFill>
            <a:schemeClr val="folHlink"/>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tLang="fa-IR"/>
          </a:p>
        </p:txBody>
      </p:sp>
      <p:sp>
        <p:nvSpPr>
          <p:cNvPr id="391183" name="Rectangle 15"/>
          <p:cNvSpPr>
            <a:spLocks noChangeArrowheads="1"/>
          </p:cNvSpPr>
          <p:nvPr/>
        </p:nvSpPr>
        <p:spPr bwMode="auto">
          <a:xfrm>
            <a:off x="6589713" y="3141663"/>
            <a:ext cx="935037" cy="936625"/>
          </a:xfrm>
          <a:prstGeom prst="rect">
            <a:avLst/>
          </a:prstGeom>
          <a:solidFill>
            <a:schemeClr val="bg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fa-IR" sz="2000"/>
              <a:t>CPU1</a:t>
            </a:r>
          </a:p>
        </p:txBody>
      </p:sp>
      <p:sp>
        <p:nvSpPr>
          <p:cNvPr id="391186" name="Rectangle 18"/>
          <p:cNvSpPr>
            <a:spLocks noChangeArrowheads="1"/>
          </p:cNvSpPr>
          <p:nvPr/>
        </p:nvSpPr>
        <p:spPr bwMode="auto">
          <a:xfrm>
            <a:off x="6589713" y="4294188"/>
            <a:ext cx="935037" cy="936625"/>
          </a:xfrm>
          <a:prstGeom prst="rect">
            <a:avLst/>
          </a:prstGeom>
          <a:solidFill>
            <a:schemeClr val="bg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fa-IR" sz="2000"/>
              <a:t>CPU2</a:t>
            </a:r>
          </a:p>
        </p:txBody>
      </p:sp>
      <p:sp>
        <p:nvSpPr>
          <p:cNvPr id="391170" name="Rectangle 2"/>
          <p:cNvSpPr>
            <a:spLocks noGrp="1" noChangeArrowheads="1"/>
          </p:cNvSpPr>
          <p:nvPr>
            <p:ph type="title"/>
          </p:nvPr>
        </p:nvSpPr>
        <p:spPr/>
        <p:txBody>
          <a:bodyPr/>
          <a:lstStyle/>
          <a:p>
            <a:r>
              <a:rPr lang="it-IT" altLang="fa-IR"/>
              <a:t>Problems addressed</a:t>
            </a:r>
          </a:p>
        </p:txBody>
      </p:sp>
      <p:sp>
        <p:nvSpPr>
          <p:cNvPr id="391171" name="Rectangle 3"/>
          <p:cNvSpPr>
            <a:spLocks noGrp="1" noChangeArrowheads="1"/>
          </p:cNvSpPr>
          <p:nvPr>
            <p:ph type="body" idx="1"/>
          </p:nvPr>
        </p:nvSpPr>
        <p:spPr>
          <a:xfrm>
            <a:off x="374515" y="1427957"/>
            <a:ext cx="8394969" cy="4351338"/>
          </a:xfrm>
        </p:spPr>
        <p:txBody>
          <a:bodyPr>
            <a:normAutofit/>
          </a:bodyPr>
          <a:lstStyle/>
          <a:p>
            <a:r>
              <a:rPr lang="it-IT" altLang="fa-IR" sz="2400" dirty="0"/>
              <a:t>Feasibility problem</a:t>
            </a:r>
          </a:p>
          <a:p>
            <a:r>
              <a:rPr lang="it-IT" altLang="fa-IR" sz="2400" dirty="0"/>
              <a:t>Run-time scheduling </a:t>
            </a:r>
            <a:r>
              <a:rPr lang="it-IT" altLang="fa-IR" sz="2400" dirty="0" smtClean="0"/>
              <a:t>problem: </a:t>
            </a:r>
            <a:r>
              <a:rPr lang="it-IT" altLang="fa-IR" sz="1800" b="1" dirty="0" smtClean="0">
                <a:solidFill>
                  <a:srgbClr val="0070C0"/>
                </a:solidFill>
              </a:rPr>
              <a:t>find </a:t>
            </a:r>
            <a:r>
              <a:rPr lang="it-IT" altLang="fa-IR" sz="1800" b="1" dirty="0">
                <a:solidFill>
                  <a:srgbClr val="0070C0"/>
                </a:solidFill>
              </a:rPr>
              <a:t>a schedule that meets all timing constraints</a:t>
            </a:r>
            <a:endParaRPr lang="it-IT" altLang="fa-IR" sz="2400" b="1" dirty="0">
              <a:solidFill>
                <a:srgbClr val="0070C0"/>
              </a:solidFill>
            </a:endParaRPr>
          </a:p>
          <a:p>
            <a:r>
              <a:rPr lang="it-IT" altLang="fa-IR" sz="2400" dirty="0"/>
              <a:t>Schedulability </a:t>
            </a:r>
            <a:r>
              <a:rPr lang="it-IT" altLang="fa-IR" sz="2400" dirty="0" smtClean="0"/>
              <a:t>problem :</a:t>
            </a:r>
            <a:r>
              <a:rPr lang="it-IT" altLang="fa-IR" sz="2000" b="1" dirty="0">
                <a:solidFill>
                  <a:srgbClr val="0070C0"/>
                </a:solidFill>
              </a:rPr>
              <a:t>find </a:t>
            </a:r>
            <a:r>
              <a:rPr lang="it-IT" altLang="fa-IR" sz="2000" b="1" dirty="0" smtClean="0">
                <a:solidFill>
                  <a:srgbClr val="0070C0"/>
                </a:solidFill>
              </a:rPr>
              <a:t>if </a:t>
            </a:r>
            <a:r>
              <a:rPr lang="it-IT" altLang="fa-IR" sz="2000" b="1" dirty="0">
                <a:solidFill>
                  <a:srgbClr val="0070C0"/>
                </a:solidFill>
              </a:rPr>
              <a:t>the produced schedule violates any deadline.</a:t>
            </a:r>
            <a:endParaRPr lang="it-IT" altLang="fa-IR" sz="2400" b="1" dirty="0">
              <a:solidFill>
                <a:srgbClr val="0070C0"/>
              </a:solidFill>
            </a:endParaRPr>
          </a:p>
        </p:txBody>
      </p:sp>
      <p:sp>
        <p:nvSpPr>
          <p:cNvPr id="391177" name="Rectangle 9"/>
          <p:cNvSpPr>
            <a:spLocks noChangeArrowheads="1"/>
          </p:cNvSpPr>
          <p:nvPr/>
        </p:nvSpPr>
        <p:spPr bwMode="auto">
          <a:xfrm>
            <a:off x="2268538" y="3644900"/>
            <a:ext cx="647700" cy="434975"/>
          </a:xfrm>
          <a:prstGeom prst="rect">
            <a:avLst/>
          </a:prstGeom>
          <a:solidFill>
            <a:srgbClr val="99CC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r>
              <a:rPr lang="it-IT" altLang="fa-IR" sz="2400">
                <a:latin typeface="Symbol" panose="05050102010706020507" pitchFamily="18" charset="2"/>
              </a:rPr>
              <a:t>t</a:t>
            </a:r>
            <a:r>
              <a:rPr lang="it-IT" altLang="fa-IR" sz="2400" baseline="-25000">
                <a:latin typeface="Times New Roman" panose="02020603050405020304" pitchFamily="18" charset="0"/>
              </a:rPr>
              <a:t>1</a:t>
            </a:r>
            <a:endParaRPr lang="it-IT" altLang="fa-IR" sz="2400">
              <a:latin typeface="Symbol" panose="05050102010706020507" pitchFamily="18" charset="2"/>
            </a:endParaRPr>
          </a:p>
        </p:txBody>
      </p:sp>
      <p:sp>
        <p:nvSpPr>
          <p:cNvPr id="391179" name="Rectangle 11"/>
          <p:cNvSpPr>
            <a:spLocks noChangeArrowheads="1"/>
          </p:cNvSpPr>
          <p:nvPr/>
        </p:nvSpPr>
        <p:spPr bwMode="auto">
          <a:xfrm>
            <a:off x="2700338" y="4292600"/>
            <a:ext cx="647700" cy="434975"/>
          </a:xfrm>
          <a:prstGeom prst="rect">
            <a:avLst/>
          </a:prstGeom>
          <a:solidFill>
            <a:srgbClr val="FFFF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r>
              <a:rPr lang="it-IT" altLang="fa-IR" sz="2400">
                <a:latin typeface="Symbol" panose="05050102010706020507" pitchFamily="18" charset="2"/>
              </a:rPr>
              <a:t>t</a:t>
            </a:r>
            <a:r>
              <a:rPr lang="it-IT" altLang="fa-IR" sz="2400" baseline="-25000">
                <a:latin typeface="Times New Roman" panose="02020603050405020304" pitchFamily="18" charset="0"/>
              </a:rPr>
              <a:t>2</a:t>
            </a:r>
            <a:endParaRPr lang="it-IT" altLang="fa-IR" sz="2400">
              <a:latin typeface="Symbol" panose="05050102010706020507" pitchFamily="18" charset="2"/>
            </a:endParaRPr>
          </a:p>
        </p:txBody>
      </p:sp>
      <p:sp>
        <p:nvSpPr>
          <p:cNvPr id="391180" name="Rectangle 12"/>
          <p:cNvSpPr>
            <a:spLocks noChangeArrowheads="1"/>
          </p:cNvSpPr>
          <p:nvPr/>
        </p:nvSpPr>
        <p:spPr bwMode="auto">
          <a:xfrm>
            <a:off x="1331913" y="4508500"/>
            <a:ext cx="647700" cy="431800"/>
          </a:xfrm>
          <a:prstGeom prst="rect">
            <a:avLst/>
          </a:prstGeom>
          <a:solidFill>
            <a:srgbClr val="3366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r>
              <a:rPr lang="it-IT" altLang="fa-IR" sz="2400">
                <a:latin typeface="Symbol" panose="05050102010706020507" pitchFamily="18" charset="2"/>
              </a:rPr>
              <a:t>t</a:t>
            </a:r>
            <a:r>
              <a:rPr lang="it-IT" altLang="fa-IR" sz="2400" baseline="-25000">
                <a:latin typeface="Times New Roman" panose="02020603050405020304" pitchFamily="18" charset="0"/>
              </a:rPr>
              <a:t>3</a:t>
            </a:r>
            <a:endParaRPr lang="it-IT" altLang="fa-IR" sz="2400">
              <a:latin typeface="Symbol" panose="05050102010706020507" pitchFamily="18" charset="2"/>
            </a:endParaRPr>
          </a:p>
        </p:txBody>
      </p:sp>
      <p:sp>
        <p:nvSpPr>
          <p:cNvPr id="391181" name="Rectangle 13"/>
          <p:cNvSpPr>
            <a:spLocks noChangeArrowheads="1"/>
          </p:cNvSpPr>
          <p:nvPr/>
        </p:nvSpPr>
        <p:spPr bwMode="auto">
          <a:xfrm>
            <a:off x="3132138" y="5157788"/>
            <a:ext cx="647700" cy="433387"/>
          </a:xfrm>
          <a:prstGeom prst="rect">
            <a:avLst/>
          </a:prstGeom>
          <a:solidFill>
            <a:srgbClr val="FF99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r>
              <a:rPr lang="it-IT" altLang="fa-IR" sz="2400">
                <a:latin typeface="Symbol" panose="05050102010706020507" pitchFamily="18" charset="2"/>
              </a:rPr>
              <a:t>t</a:t>
            </a:r>
            <a:r>
              <a:rPr lang="it-IT" altLang="fa-IR" sz="2400" baseline="-25000">
                <a:latin typeface="Times New Roman" panose="02020603050405020304" pitchFamily="18" charset="0"/>
              </a:rPr>
              <a:t>4</a:t>
            </a:r>
            <a:endParaRPr lang="it-IT" altLang="fa-IR" sz="2400">
              <a:latin typeface="Symbol" panose="05050102010706020507" pitchFamily="18" charset="2"/>
            </a:endParaRPr>
          </a:p>
        </p:txBody>
      </p:sp>
      <p:sp>
        <p:nvSpPr>
          <p:cNvPr id="391182" name="Rectangle 14"/>
          <p:cNvSpPr>
            <a:spLocks noChangeArrowheads="1"/>
          </p:cNvSpPr>
          <p:nvPr/>
        </p:nvSpPr>
        <p:spPr bwMode="auto">
          <a:xfrm>
            <a:off x="1692275" y="5375275"/>
            <a:ext cx="647700" cy="433388"/>
          </a:xfrm>
          <a:prstGeom prst="rect">
            <a:avLst/>
          </a:prstGeom>
          <a:solidFill>
            <a:srgbClr val="FF99CC"/>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r>
              <a:rPr lang="it-IT" altLang="fa-IR" sz="2400">
                <a:latin typeface="Symbol" panose="05050102010706020507" pitchFamily="18" charset="2"/>
              </a:rPr>
              <a:t>t</a:t>
            </a:r>
            <a:r>
              <a:rPr lang="it-IT" altLang="fa-IR" sz="2400" baseline="-25000">
                <a:latin typeface="Times New Roman" panose="02020603050405020304" pitchFamily="18" charset="0"/>
              </a:rPr>
              <a:t>5</a:t>
            </a:r>
            <a:endParaRPr lang="it-IT" altLang="fa-IR" sz="2400">
              <a:latin typeface="Symbol" panose="05050102010706020507" pitchFamily="18" charset="2"/>
            </a:endParaRPr>
          </a:p>
        </p:txBody>
      </p:sp>
      <p:sp>
        <p:nvSpPr>
          <p:cNvPr id="391185" name="Oval 17"/>
          <p:cNvSpPr>
            <a:spLocks noChangeArrowheads="1"/>
          </p:cNvSpPr>
          <p:nvPr/>
        </p:nvSpPr>
        <p:spPr bwMode="auto">
          <a:xfrm>
            <a:off x="1042988" y="3290918"/>
            <a:ext cx="3097212" cy="3097213"/>
          </a:xfrm>
          <a:prstGeom prst="ellipse">
            <a:avLst/>
          </a:prstGeom>
          <a:noFill/>
          <a:ln w="9525" algn="ctr">
            <a:solidFill>
              <a:schemeClr val="tx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391189" name="Text Box 21"/>
          <p:cNvSpPr txBox="1">
            <a:spLocks noChangeArrowheads="1"/>
          </p:cNvSpPr>
          <p:nvPr/>
        </p:nvSpPr>
        <p:spPr bwMode="auto">
          <a:xfrm>
            <a:off x="4922838" y="3868738"/>
            <a:ext cx="442912" cy="64135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fa-IR" sz="3600" b="1">
                <a:solidFill>
                  <a:schemeClr val="folHlink"/>
                </a:solidFill>
              </a:rPr>
              <a:t>?</a:t>
            </a:r>
          </a:p>
        </p:txBody>
      </p:sp>
      <p:sp>
        <p:nvSpPr>
          <p:cNvPr id="391191" name="Rectangle 23"/>
          <p:cNvSpPr>
            <a:spLocks noChangeArrowheads="1"/>
          </p:cNvSpPr>
          <p:nvPr/>
        </p:nvSpPr>
        <p:spPr bwMode="auto">
          <a:xfrm>
            <a:off x="6589713" y="5516563"/>
            <a:ext cx="935037" cy="936625"/>
          </a:xfrm>
          <a:prstGeom prst="rect">
            <a:avLst/>
          </a:prstGeom>
          <a:solidFill>
            <a:schemeClr val="bg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it-IT" altLang="fa-IR" sz="2000"/>
              <a:t>CPU3</a:t>
            </a:r>
          </a:p>
        </p:txBody>
      </p:sp>
      <p:sp>
        <p:nvSpPr>
          <p:cNvPr id="391192" name="Text Box 24"/>
          <p:cNvSpPr txBox="1">
            <a:spLocks noChangeArrowheads="1"/>
          </p:cNvSpPr>
          <p:nvPr/>
        </p:nvSpPr>
        <p:spPr bwMode="auto">
          <a:xfrm>
            <a:off x="1692275" y="6366783"/>
            <a:ext cx="1930080" cy="369332"/>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fa-IR" sz="1800" dirty="0" smtClean="0"/>
              <a:t>a </a:t>
            </a:r>
            <a:r>
              <a:rPr lang="en-US" altLang="fa-IR" sz="1800" dirty="0"/>
              <a:t>given task model</a:t>
            </a:r>
            <a:endParaRPr lang="it-IT" altLang="fa-IR" sz="1800" dirty="0"/>
          </a:p>
        </p:txBody>
      </p:sp>
      <p:sp>
        <p:nvSpPr>
          <p:cNvPr id="2" name="Slide Number Placeholder 1"/>
          <p:cNvSpPr>
            <a:spLocks noGrp="1"/>
          </p:cNvSpPr>
          <p:nvPr>
            <p:ph type="sldNum" sz="quarter" idx="12"/>
          </p:nvPr>
        </p:nvSpPr>
        <p:spPr/>
        <p:txBody>
          <a:bodyPr/>
          <a:lstStyle/>
          <a:p>
            <a:fld id="{039AD0C9-8D05-4702-B206-9AC754CA8454}" type="slidenum">
              <a:rPr lang="en-US" smtClean="0"/>
              <a:pPr/>
              <a:t>4</a:t>
            </a:fld>
            <a:endParaRPr lang="fa-IR" dirty="0"/>
          </a:p>
        </p:txBody>
      </p:sp>
    </p:spTree>
    <p:extLst>
      <p:ext uri="{BB962C8B-B14F-4D97-AF65-F5344CB8AC3E}">
        <p14:creationId xmlns:p14="http://schemas.microsoft.com/office/powerpoint/2010/main" val="2595144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11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11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117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2"/>
          <p:cNvSpPr>
            <a:spLocks noGrp="1" noChangeArrowheads="1"/>
          </p:cNvSpPr>
          <p:nvPr>
            <p:ph type="title"/>
          </p:nvPr>
        </p:nvSpPr>
        <p:spPr/>
        <p:txBody>
          <a:bodyPr/>
          <a:lstStyle/>
          <a:p>
            <a:r>
              <a:rPr lang="it-IT" altLang="fa-IR"/>
              <a:t>Assumptions</a:t>
            </a:r>
          </a:p>
        </p:txBody>
      </p:sp>
      <p:sp>
        <p:nvSpPr>
          <p:cNvPr id="393219" name="Rectangle 3"/>
          <p:cNvSpPr>
            <a:spLocks noGrp="1" noChangeArrowheads="1"/>
          </p:cNvSpPr>
          <p:nvPr>
            <p:ph type="body" idx="1"/>
          </p:nvPr>
        </p:nvSpPr>
        <p:spPr>
          <a:xfrm>
            <a:off x="628650" y="1871345"/>
            <a:ext cx="7886700" cy="4351338"/>
          </a:xfrm>
        </p:spPr>
        <p:txBody>
          <a:bodyPr/>
          <a:lstStyle/>
          <a:p>
            <a:r>
              <a:rPr lang="it-IT" altLang="fa-IR" dirty="0"/>
              <a:t>Independent tasks</a:t>
            </a:r>
          </a:p>
          <a:p>
            <a:r>
              <a:rPr lang="it-IT" altLang="fa-IR" dirty="0"/>
              <a:t>Job-level parallelism prohibited</a:t>
            </a:r>
          </a:p>
          <a:p>
            <a:pPr lvl="1"/>
            <a:r>
              <a:rPr lang="it-IT" altLang="fa-IR" dirty="0"/>
              <a:t>the same job cannot be </a:t>
            </a:r>
            <a:r>
              <a:rPr lang="it-IT" altLang="fa-IR" i="1" dirty="0"/>
              <a:t>simultaneously</a:t>
            </a:r>
            <a:r>
              <a:rPr lang="it-IT" altLang="fa-IR" dirty="0"/>
              <a:t> executed on more than one processor</a:t>
            </a:r>
          </a:p>
          <a:p>
            <a:r>
              <a:rPr lang="it-IT" altLang="fa-IR" dirty="0"/>
              <a:t>Preemption and Migration support</a:t>
            </a:r>
          </a:p>
          <a:p>
            <a:pPr lvl="1"/>
            <a:r>
              <a:rPr lang="it-IT" altLang="fa-IR" dirty="0"/>
              <a:t>For global schedulers, a preempted task can resume its execution on a different processor</a:t>
            </a:r>
          </a:p>
          <a:p>
            <a:r>
              <a:rPr lang="it-IT" altLang="fa-IR" dirty="0"/>
              <a:t>Cost of preemption/migration integrated into task WCET</a:t>
            </a:r>
          </a:p>
        </p:txBody>
      </p:sp>
      <p:sp>
        <p:nvSpPr>
          <p:cNvPr id="2" name="Slide Number Placeholder 1"/>
          <p:cNvSpPr>
            <a:spLocks noGrp="1"/>
          </p:cNvSpPr>
          <p:nvPr>
            <p:ph type="sldNum" sz="quarter" idx="12"/>
          </p:nvPr>
        </p:nvSpPr>
        <p:spPr/>
        <p:txBody>
          <a:bodyPr/>
          <a:lstStyle/>
          <a:p>
            <a:fld id="{039AD0C9-8D05-4702-B206-9AC754CA8454}" type="slidenum">
              <a:rPr lang="en-US" smtClean="0"/>
              <a:pPr/>
              <a:t>5</a:t>
            </a:fld>
            <a:endParaRPr lang="fa-IR" dirty="0"/>
          </a:p>
        </p:txBody>
      </p:sp>
    </p:spTree>
    <p:extLst>
      <p:ext uri="{BB962C8B-B14F-4D97-AF65-F5344CB8AC3E}">
        <p14:creationId xmlns:p14="http://schemas.microsoft.com/office/powerpoint/2010/main" val="2259036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3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3219">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93219">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93219">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9321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932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6274" name="Rectangle 2"/>
          <p:cNvSpPr>
            <a:spLocks noGrp="1" noChangeArrowheads="1"/>
          </p:cNvSpPr>
          <p:nvPr>
            <p:ph type="title"/>
          </p:nvPr>
        </p:nvSpPr>
        <p:spPr/>
        <p:txBody>
          <a:bodyPr/>
          <a:lstStyle/>
          <a:p>
            <a:r>
              <a:rPr lang="en-US" altLang="fa-IR"/>
              <a:t>Muliprocessors are difficult</a:t>
            </a:r>
            <a:endParaRPr lang="it-IT" altLang="fa-IR"/>
          </a:p>
        </p:txBody>
      </p:sp>
      <p:sp>
        <p:nvSpPr>
          <p:cNvPr id="566275" name="Rectangle 3"/>
          <p:cNvSpPr>
            <a:spLocks noGrp="1" noChangeArrowheads="1"/>
          </p:cNvSpPr>
          <p:nvPr>
            <p:ph type="body" idx="1"/>
          </p:nvPr>
        </p:nvSpPr>
        <p:spPr/>
        <p:txBody>
          <a:bodyPr/>
          <a:lstStyle/>
          <a:p>
            <a:r>
              <a:rPr lang="it-IT" altLang="fa-IR" sz="2400" b="1" dirty="0" smtClean="0">
                <a:solidFill>
                  <a:srgbClr val="0070C0"/>
                </a:solidFill>
                <a:latin typeface="Times New Roman" panose="02020603050405020304" pitchFamily="18" charset="0"/>
              </a:rPr>
              <a:t>Root of all evil:</a:t>
            </a:r>
          </a:p>
          <a:p>
            <a:r>
              <a:rPr lang="it-IT" altLang="fa-IR" sz="2400" dirty="0" smtClean="0">
                <a:latin typeface="Times New Roman" panose="02020603050405020304" pitchFamily="18" charset="0"/>
              </a:rPr>
              <a:t>“</a:t>
            </a:r>
            <a:r>
              <a:rPr lang="it-IT" altLang="fa-IR" sz="2400" dirty="0"/>
              <a:t>The simple fact that </a:t>
            </a:r>
            <a:r>
              <a:rPr lang="it-IT" altLang="fa-IR" sz="2400" dirty="0">
                <a:solidFill>
                  <a:srgbClr val="FF0000"/>
                </a:solidFill>
              </a:rPr>
              <a:t>a task can use only one processor </a:t>
            </a:r>
            <a:r>
              <a:rPr lang="it-IT" altLang="fa-IR" sz="2400" dirty="0"/>
              <a:t>even when several processors are free at the same time adds a surprising amount of difficulty to the scheduling of multiple processors</a:t>
            </a:r>
            <a:r>
              <a:rPr lang="it-IT" altLang="fa-IR" sz="2400" dirty="0">
                <a:latin typeface="Times New Roman" panose="02020603050405020304" pitchFamily="18" charset="0"/>
              </a:rPr>
              <a:t>”</a:t>
            </a:r>
            <a:r>
              <a:rPr lang="it-IT" altLang="fa-IR" sz="2400" dirty="0"/>
              <a:t> [Liu</a:t>
            </a:r>
            <a:r>
              <a:rPr lang="it-IT" altLang="fa-IR" sz="2400" dirty="0">
                <a:latin typeface="Times New Roman" panose="02020603050405020304" pitchFamily="18" charset="0"/>
              </a:rPr>
              <a:t>’</a:t>
            </a:r>
            <a:r>
              <a:rPr lang="it-IT" altLang="fa-IR" sz="2400" dirty="0"/>
              <a:t>69]</a:t>
            </a:r>
          </a:p>
        </p:txBody>
      </p:sp>
      <p:sp>
        <p:nvSpPr>
          <p:cNvPr id="566276" name="Line 4"/>
          <p:cNvSpPr>
            <a:spLocks noChangeShapeType="1"/>
          </p:cNvSpPr>
          <p:nvPr/>
        </p:nvSpPr>
        <p:spPr bwMode="auto">
          <a:xfrm>
            <a:off x="2771775" y="4205288"/>
            <a:ext cx="34559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66278" name="Line 6"/>
          <p:cNvSpPr>
            <a:spLocks noChangeShapeType="1"/>
          </p:cNvSpPr>
          <p:nvPr/>
        </p:nvSpPr>
        <p:spPr bwMode="auto">
          <a:xfrm>
            <a:off x="2771775" y="4779963"/>
            <a:ext cx="34559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66279" name="Line 7"/>
          <p:cNvSpPr>
            <a:spLocks noChangeShapeType="1"/>
          </p:cNvSpPr>
          <p:nvPr/>
        </p:nvSpPr>
        <p:spPr bwMode="auto">
          <a:xfrm>
            <a:off x="2771775" y="5429250"/>
            <a:ext cx="34559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66280" name="Text Box 8"/>
          <p:cNvSpPr txBox="1">
            <a:spLocks noChangeArrowheads="1"/>
          </p:cNvSpPr>
          <p:nvPr/>
        </p:nvSpPr>
        <p:spPr bwMode="auto">
          <a:xfrm>
            <a:off x="1897063" y="3983038"/>
            <a:ext cx="601662" cy="3048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fa-IR"/>
              <a:t>CPU1</a:t>
            </a:r>
            <a:endParaRPr lang="it-IT" altLang="fa-IR"/>
          </a:p>
        </p:txBody>
      </p:sp>
      <p:sp>
        <p:nvSpPr>
          <p:cNvPr id="566281" name="Text Box 9"/>
          <p:cNvSpPr txBox="1">
            <a:spLocks noChangeArrowheads="1"/>
          </p:cNvSpPr>
          <p:nvPr/>
        </p:nvSpPr>
        <p:spPr bwMode="auto">
          <a:xfrm>
            <a:off x="1906588" y="4619625"/>
            <a:ext cx="601662" cy="3048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fa-IR"/>
              <a:t>CPU2</a:t>
            </a:r>
            <a:endParaRPr lang="it-IT" altLang="fa-IR"/>
          </a:p>
        </p:txBody>
      </p:sp>
      <p:sp>
        <p:nvSpPr>
          <p:cNvPr id="566282" name="Text Box 10"/>
          <p:cNvSpPr txBox="1">
            <a:spLocks noChangeArrowheads="1"/>
          </p:cNvSpPr>
          <p:nvPr/>
        </p:nvSpPr>
        <p:spPr bwMode="auto">
          <a:xfrm>
            <a:off x="1906588" y="5284788"/>
            <a:ext cx="601662" cy="3048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fa-IR"/>
              <a:t>CPU3</a:t>
            </a:r>
            <a:endParaRPr lang="it-IT" altLang="fa-IR"/>
          </a:p>
        </p:txBody>
      </p:sp>
      <p:sp>
        <p:nvSpPr>
          <p:cNvPr id="566284" name="Line 12"/>
          <p:cNvSpPr>
            <a:spLocks noChangeShapeType="1"/>
          </p:cNvSpPr>
          <p:nvPr/>
        </p:nvSpPr>
        <p:spPr bwMode="auto">
          <a:xfrm flipH="1">
            <a:off x="5507038" y="3716338"/>
            <a:ext cx="1587" cy="48895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66285" name="Line 13"/>
          <p:cNvSpPr>
            <a:spLocks noChangeShapeType="1"/>
          </p:cNvSpPr>
          <p:nvPr/>
        </p:nvSpPr>
        <p:spPr bwMode="auto">
          <a:xfrm flipV="1">
            <a:off x="3275013" y="3716338"/>
            <a:ext cx="1587" cy="48895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66286" name="Rectangle 14"/>
          <p:cNvSpPr>
            <a:spLocks noChangeArrowheads="1"/>
          </p:cNvSpPr>
          <p:nvPr/>
        </p:nvSpPr>
        <p:spPr bwMode="auto">
          <a:xfrm>
            <a:off x="3276600" y="3992563"/>
            <a:ext cx="1582738" cy="215900"/>
          </a:xfrm>
          <a:prstGeom prst="rect">
            <a:avLst/>
          </a:prstGeom>
          <a:solidFill>
            <a:srgbClr val="3366FF"/>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66287" name="Line 15"/>
          <p:cNvSpPr>
            <a:spLocks noChangeShapeType="1"/>
          </p:cNvSpPr>
          <p:nvPr/>
        </p:nvSpPr>
        <p:spPr bwMode="auto">
          <a:xfrm>
            <a:off x="3263900" y="4221163"/>
            <a:ext cx="0" cy="15128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566288" name="Line 16"/>
          <p:cNvSpPr>
            <a:spLocks noChangeShapeType="1"/>
          </p:cNvSpPr>
          <p:nvPr/>
        </p:nvSpPr>
        <p:spPr bwMode="auto">
          <a:xfrm>
            <a:off x="4859338" y="4221163"/>
            <a:ext cx="0" cy="15128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a-IR"/>
          </a:p>
        </p:txBody>
      </p:sp>
      <p:sp>
        <p:nvSpPr>
          <p:cNvPr id="2" name="Slide Number Placeholder 1"/>
          <p:cNvSpPr>
            <a:spLocks noGrp="1"/>
          </p:cNvSpPr>
          <p:nvPr>
            <p:ph type="sldNum" sz="quarter" idx="12"/>
          </p:nvPr>
        </p:nvSpPr>
        <p:spPr/>
        <p:txBody>
          <a:bodyPr/>
          <a:lstStyle/>
          <a:p>
            <a:fld id="{039AD0C9-8D05-4702-B206-9AC754CA8454}" type="slidenum">
              <a:rPr lang="en-US" smtClean="0"/>
              <a:pPr/>
              <a:t>6</a:t>
            </a:fld>
            <a:endParaRPr lang="fa-IR" dirty="0"/>
          </a:p>
        </p:txBody>
      </p:sp>
    </p:spTree>
    <p:extLst>
      <p:ext uri="{BB962C8B-B14F-4D97-AF65-F5344CB8AC3E}">
        <p14:creationId xmlns:p14="http://schemas.microsoft.com/office/powerpoint/2010/main" val="17561705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6386" name="Rectangle 2"/>
          <p:cNvSpPr>
            <a:spLocks noGrp="1" noChangeArrowheads="1"/>
          </p:cNvSpPr>
          <p:nvPr>
            <p:ph type="title"/>
          </p:nvPr>
        </p:nvSpPr>
        <p:spPr/>
        <p:txBody>
          <a:bodyPr/>
          <a:lstStyle/>
          <a:p>
            <a:r>
              <a:rPr lang="en-US" altLang="fa-IR"/>
              <a:t>Multiprocessor RT Systems</a:t>
            </a:r>
            <a:endParaRPr lang="it-IT" altLang="fa-IR"/>
          </a:p>
        </p:txBody>
      </p:sp>
      <p:sp>
        <p:nvSpPr>
          <p:cNvPr id="656387" name="Rectangle 3"/>
          <p:cNvSpPr>
            <a:spLocks noGrp="1" noChangeArrowheads="1"/>
          </p:cNvSpPr>
          <p:nvPr>
            <p:ph type="body" idx="1"/>
          </p:nvPr>
        </p:nvSpPr>
        <p:spPr/>
        <p:txBody>
          <a:bodyPr/>
          <a:lstStyle/>
          <a:p>
            <a:r>
              <a:rPr lang="it-IT" altLang="fa-IR" dirty="0"/>
              <a:t>First </a:t>
            </a:r>
            <a:r>
              <a:rPr lang="en-US" altLang="fa-IR" dirty="0"/>
              <a:t>t</a:t>
            </a:r>
            <a:r>
              <a:rPr lang="it-IT" altLang="fa-IR" dirty="0"/>
              <a:t>heoretical results starting from </a:t>
            </a:r>
            <a:r>
              <a:rPr lang="it-IT" altLang="fa-IR" dirty="0" smtClean="0"/>
              <a:t>2000</a:t>
            </a:r>
            <a:endParaRPr lang="it-IT" altLang="fa-IR" dirty="0"/>
          </a:p>
          <a:p>
            <a:r>
              <a:rPr lang="it-IT" altLang="fa-IR" dirty="0"/>
              <a:t>Many NP-hard problems</a:t>
            </a:r>
          </a:p>
          <a:p>
            <a:r>
              <a:rPr lang="it-IT" altLang="fa-IR" dirty="0" smtClean="0"/>
              <a:t>Few </a:t>
            </a:r>
            <a:r>
              <a:rPr lang="it-IT" altLang="fa-IR" dirty="0"/>
              <a:t>optimal results</a:t>
            </a:r>
          </a:p>
          <a:p>
            <a:r>
              <a:rPr lang="it-IT" altLang="fa-IR" dirty="0" smtClean="0"/>
              <a:t>Heuristic </a:t>
            </a:r>
            <a:r>
              <a:rPr lang="it-IT" altLang="fa-IR" dirty="0"/>
              <a:t>approaches</a:t>
            </a:r>
          </a:p>
          <a:p>
            <a:r>
              <a:rPr lang="it-IT" altLang="fa-IR" dirty="0" smtClean="0"/>
              <a:t>Simplified </a:t>
            </a:r>
            <a:r>
              <a:rPr lang="it-IT" altLang="fa-IR" dirty="0"/>
              <a:t>task models</a:t>
            </a:r>
          </a:p>
          <a:p>
            <a:r>
              <a:rPr lang="it-IT" altLang="fa-IR" dirty="0" smtClean="0"/>
              <a:t>Only </a:t>
            </a:r>
            <a:r>
              <a:rPr lang="it-IT" altLang="fa-IR" dirty="0"/>
              <a:t>sufficient schedulability tests</a:t>
            </a:r>
          </a:p>
          <a:p>
            <a:r>
              <a:rPr lang="en-US" altLang="fa-IR" dirty="0" smtClean="0"/>
              <a:t>Limited </a:t>
            </a:r>
            <a:r>
              <a:rPr lang="en-US" altLang="fa-IR" dirty="0"/>
              <a:t>RTOS support</a:t>
            </a:r>
            <a:endParaRPr lang="it-IT" altLang="fa-IR" dirty="0"/>
          </a:p>
        </p:txBody>
      </p:sp>
      <p:sp>
        <p:nvSpPr>
          <p:cNvPr id="2" name="Slide Number Placeholder 1"/>
          <p:cNvSpPr>
            <a:spLocks noGrp="1"/>
          </p:cNvSpPr>
          <p:nvPr>
            <p:ph type="sldNum" sz="quarter" idx="12"/>
          </p:nvPr>
        </p:nvSpPr>
        <p:spPr/>
        <p:txBody>
          <a:bodyPr/>
          <a:lstStyle/>
          <a:p>
            <a:fld id="{039AD0C9-8D05-4702-B206-9AC754CA8454}" type="slidenum">
              <a:rPr lang="en-US" smtClean="0"/>
              <a:pPr/>
              <a:t>7</a:t>
            </a:fld>
            <a:endParaRPr lang="fa-IR" dirty="0"/>
          </a:p>
        </p:txBody>
      </p:sp>
    </p:spTree>
    <p:extLst>
      <p:ext uri="{BB962C8B-B14F-4D97-AF65-F5344CB8AC3E}">
        <p14:creationId xmlns:p14="http://schemas.microsoft.com/office/powerpoint/2010/main" val="1429599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563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563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563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5638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5638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5638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5638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fa-IR" dirty="0" smtClean="0"/>
              <a:t>Multiprocessor </a:t>
            </a:r>
            <a:r>
              <a:rPr lang="it-IT" altLang="fa-IR" dirty="0" smtClean="0"/>
              <a:t>scheduling</a:t>
            </a:r>
            <a:endParaRPr lang="fa-IR" dirty="0"/>
          </a:p>
        </p:txBody>
      </p:sp>
      <p:sp>
        <p:nvSpPr>
          <p:cNvPr id="3" name="Content Placeholder 2"/>
          <p:cNvSpPr>
            <a:spLocks noGrp="1"/>
          </p:cNvSpPr>
          <p:nvPr>
            <p:ph idx="1"/>
          </p:nvPr>
        </p:nvSpPr>
        <p:spPr/>
        <p:txBody>
          <a:bodyPr>
            <a:normAutofit fontScale="92500" lnSpcReduction="20000"/>
          </a:bodyPr>
          <a:lstStyle/>
          <a:p>
            <a:r>
              <a:rPr lang="it-IT" altLang="fa-IR" b="1" dirty="0" smtClean="0">
                <a:solidFill>
                  <a:srgbClr val="0070C0"/>
                </a:solidFill>
              </a:rPr>
              <a:t>Partitioned scheduling</a:t>
            </a:r>
          </a:p>
          <a:p>
            <a:pPr lvl="1"/>
            <a:r>
              <a:rPr lang="it-IT" altLang="fa-IR" b="1" dirty="0" smtClean="0">
                <a:solidFill>
                  <a:schemeClr val="accent4">
                    <a:lumMod val="75000"/>
                  </a:schemeClr>
                </a:solidFill>
              </a:rPr>
              <a:t>Static allocation –  Static task assigment </a:t>
            </a:r>
          </a:p>
          <a:p>
            <a:pPr lvl="1"/>
            <a:r>
              <a:rPr lang="it-IT" altLang="fa-IR" b="1" dirty="0" smtClean="0"/>
              <a:t>Each task only execute on a fixed processor</a:t>
            </a:r>
          </a:p>
          <a:p>
            <a:pPr lvl="1"/>
            <a:r>
              <a:rPr lang="it-IT" altLang="fa-IR" b="1" dirty="0" smtClean="0"/>
              <a:t>No task migration</a:t>
            </a:r>
          </a:p>
          <a:p>
            <a:r>
              <a:rPr lang="it-IT" b="1" dirty="0" smtClean="0">
                <a:solidFill>
                  <a:srgbClr val="0070C0"/>
                </a:solidFill>
              </a:rPr>
              <a:t>Semi-</a:t>
            </a:r>
            <a:r>
              <a:rPr lang="it-IT" altLang="fa-IR" b="1" dirty="0">
                <a:solidFill>
                  <a:srgbClr val="0070C0"/>
                </a:solidFill>
              </a:rPr>
              <a:t> </a:t>
            </a:r>
            <a:r>
              <a:rPr lang="it-IT" altLang="fa-IR" b="1" dirty="0" smtClean="0">
                <a:solidFill>
                  <a:srgbClr val="0070C0"/>
                </a:solidFill>
              </a:rPr>
              <a:t>partitioned scheduling</a:t>
            </a:r>
          </a:p>
          <a:p>
            <a:pPr lvl="1"/>
            <a:r>
              <a:rPr lang="it-IT" altLang="fa-IR" b="1" dirty="0" smtClean="0">
                <a:solidFill>
                  <a:schemeClr val="accent4">
                    <a:lumMod val="75000"/>
                  </a:schemeClr>
                </a:solidFill>
              </a:rPr>
              <a:t>Static allocation-</a:t>
            </a:r>
            <a:r>
              <a:rPr lang="it-IT" altLang="fa-IR" b="1" dirty="0">
                <a:solidFill>
                  <a:schemeClr val="accent4">
                    <a:lumMod val="75000"/>
                  </a:schemeClr>
                </a:solidFill>
              </a:rPr>
              <a:t> Static </a:t>
            </a:r>
            <a:r>
              <a:rPr lang="it-IT" altLang="fa-IR" b="1" dirty="0" smtClean="0">
                <a:solidFill>
                  <a:schemeClr val="accent4">
                    <a:lumMod val="75000"/>
                  </a:schemeClr>
                </a:solidFill>
              </a:rPr>
              <a:t>task assigment</a:t>
            </a:r>
          </a:p>
          <a:p>
            <a:pPr lvl="1"/>
            <a:r>
              <a:rPr lang="it-IT" altLang="fa-IR" b="1" dirty="0" smtClean="0"/>
              <a:t>Each instance (or part of it) of a task is assigned to a fixed processor</a:t>
            </a:r>
          </a:p>
          <a:p>
            <a:pPr lvl="1"/>
            <a:r>
              <a:rPr lang="it-IT" altLang="fa-IR" b="1" dirty="0" smtClean="0"/>
              <a:t>Task instance or part of it may migrate</a:t>
            </a:r>
          </a:p>
          <a:p>
            <a:r>
              <a:rPr lang="it-IT" b="1" dirty="0" smtClean="0">
                <a:solidFill>
                  <a:srgbClr val="0070C0"/>
                </a:solidFill>
              </a:rPr>
              <a:t>Global </a:t>
            </a:r>
            <a:r>
              <a:rPr lang="it-IT" altLang="fa-IR" b="1" dirty="0" smtClean="0">
                <a:solidFill>
                  <a:srgbClr val="0070C0"/>
                </a:solidFill>
              </a:rPr>
              <a:t>scheduling</a:t>
            </a:r>
          </a:p>
          <a:p>
            <a:pPr marL="685800" lvl="2">
              <a:spcBef>
                <a:spcPts val="1000"/>
              </a:spcBef>
            </a:pPr>
            <a:r>
              <a:rPr lang="it-IT" altLang="fa-IR" sz="2400" b="1" dirty="0" smtClean="0">
                <a:solidFill>
                  <a:schemeClr val="accent4">
                    <a:lumMod val="75000"/>
                  </a:schemeClr>
                </a:solidFill>
              </a:rPr>
              <a:t>dymanic allocation- </a:t>
            </a:r>
            <a:r>
              <a:rPr lang="it-IT" altLang="fa-IR" sz="2400" b="1" dirty="0">
                <a:solidFill>
                  <a:schemeClr val="accent4">
                    <a:lumMod val="75000"/>
                  </a:schemeClr>
                </a:solidFill>
              </a:rPr>
              <a:t>dymanic </a:t>
            </a:r>
            <a:r>
              <a:rPr lang="it-IT" altLang="fa-IR" sz="2400" b="1" dirty="0" smtClean="0">
                <a:solidFill>
                  <a:schemeClr val="accent4">
                    <a:lumMod val="75000"/>
                  </a:schemeClr>
                </a:solidFill>
              </a:rPr>
              <a:t>task </a:t>
            </a:r>
            <a:r>
              <a:rPr lang="it-IT" altLang="fa-IR" sz="2400" b="1" dirty="0">
                <a:solidFill>
                  <a:schemeClr val="accent4">
                    <a:lumMod val="75000"/>
                  </a:schemeClr>
                </a:solidFill>
              </a:rPr>
              <a:t>assigment</a:t>
            </a:r>
          </a:p>
          <a:p>
            <a:pPr lvl="1"/>
            <a:r>
              <a:rPr lang="it-IT" b="1" dirty="0" smtClean="0"/>
              <a:t>Any instance if any task may execute on any processor</a:t>
            </a:r>
          </a:p>
          <a:p>
            <a:pPr lvl="1"/>
            <a:r>
              <a:rPr lang="it-IT" b="1" dirty="0" smtClean="0"/>
              <a:t>Task migration</a:t>
            </a:r>
            <a:endParaRPr lang="fa-IR" b="1" dirty="0"/>
          </a:p>
        </p:txBody>
      </p:sp>
      <p:sp>
        <p:nvSpPr>
          <p:cNvPr id="4" name="Slide Number Placeholder 3"/>
          <p:cNvSpPr>
            <a:spLocks noGrp="1"/>
          </p:cNvSpPr>
          <p:nvPr>
            <p:ph type="sldNum" sz="quarter" idx="12"/>
          </p:nvPr>
        </p:nvSpPr>
        <p:spPr/>
        <p:txBody>
          <a:bodyPr/>
          <a:lstStyle/>
          <a:p>
            <a:fld id="{039AD0C9-8D05-4702-B206-9AC754CA8454}" type="slidenum">
              <a:rPr lang="en-US" smtClean="0"/>
              <a:pPr/>
              <a:t>8</a:t>
            </a:fld>
            <a:endParaRPr lang="fa-IR" dirty="0"/>
          </a:p>
        </p:txBody>
      </p:sp>
    </p:spTree>
    <p:extLst>
      <p:ext uri="{BB962C8B-B14F-4D97-AF65-F5344CB8AC3E}">
        <p14:creationId xmlns:p14="http://schemas.microsoft.com/office/powerpoint/2010/main" val="265427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fa-IR" dirty="0"/>
              <a:t>Multiprocessor </a:t>
            </a:r>
            <a:r>
              <a:rPr lang="it-IT" altLang="fa-IR" dirty="0"/>
              <a:t>scheduling</a:t>
            </a:r>
            <a:endParaRPr lang="fa-IR" dirty="0"/>
          </a:p>
        </p:txBody>
      </p:sp>
      <p:sp>
        <p:nvSpPr>
          <p:cNvPr id="3" name="Content Placeholder 2"/>
          <p:cNvSpPr>
            <a:spLocks noGrp="1"/>
          </p:cNvSpPr>
          <p:nvPr>
            <p:ph idx="1"/>
          </p:nvPr>
        </p:nvSpPr>
        <p:spPr/>
        <p:txBody>
          <a:bodyPr/>
          <a:lstStyle/>
          <a:p>
            <a:endParaRPr lang="fa-IR"/>
          </a:p>
        </p:txBody>
      </p:sp>
      <p:sp>
        <p:nvSpPr>
          <p:cNvPr id="4" name="Slide Number Placeholder 3"/>
          <p:cNvSpPr>
            <a:spLocks noGrp="1"/>
          </p:cNvSpPr>
          <p:nvPr>
            <p:ph type="sldNum" sz="quarter" idx="12"/>
          </p:nvPr>
        </p:nvSpPr>
        <p:spPr/>
        <p:txBody>
          <a:bodyPr/>
          <a:lstStyle/>
          <a:p>
            <a:fld id="{039AD0C9-8D05-4702-B206-9AC754CA8454}" type="slidenum">
              <a:rPr lang="en-US" smtClean="0"/>
              <a:pPr/>
              <a:t>9</a:t>
            </a:fld>
            <a:endParaRPr lang="fa-IR" dirty="0"/>
          </a:p>
        </p:txBody>
      </p:sp>
      <p:pic>
        <p:nvPicPr>
          <p:cNvPr id="7" name="Picture 6"/>
          <p:cNvPicPr>
            <a:picLocks noChangeAspect="1"/>
          </p:cNvPicPr>
          <p:nvPr/>
        </p:nvPicPr>
        <p:blipFill>
          <a:blip r:embed="rId2"/>
          <a:stretch>
            <a:fillRect/>
          </a:stretch>
        </p:blipFill>
        <p:spPr>
          <a:xfrm>
            <a:off x="3106030" y="1737600"/>
            <a:ext cx="2818723" cy="4618751"/>
          </a:xfrm>
          <a:prstGeom prst="rect">
            <a:avLst/>
          </a:prstGeom>
        </p:spPr>
      </p:pic>
      <p:pic>
        <p:nvPicPr>
          <p:cNvPr id="8" name="Picture 7"/>
          <p:cNvPicPr>
            <a:picLocks noChangeAspect="1"/>
          </p:cNvPicPr>
          <p:nvPr/>
        </p:nvPicPr>
        <p:blipFill>
          <a:blip r:embed="rId3"/>
          <a:stretch>
            <a:fillRect/>
          </a:stretch>
        </p:blipFill>
        <p:spPr>
          <a:xfrm>
            <a:off x="6147048" y="1747373"/>
            <a:ext cx="2679203" cy="4754073"/>
          </a:xfrm>
          <a:prstGeom prst="rect">
            <a:avLst/>
          </a:prstGeom>
        </p:spPr>
      </p:pic>
      <p:pic>
        <p:nvPicPr>
          <p:cNvPr id="9" name="Picture 8"/>
          <p:cNvPicPr>
            <a:picLocks noChangeAspect="1"/>
          </p:cNvPicPr>
          <p:nvPr/>
        </p:nvPicPr>
        <p:blipFill>
          <a:blip r:embed="rId4"/>
          <a:stretch>
            <a:fillRect/>
          </a:stretch>
        </p:blipFill>
        <p:spPr>
          <a:xfrm>
            <a:off x="459171" y="1747373"/>
            <a:ext cx="2424565" cy="4859491"/>
          </a:xfrm>
          <a:prstGeom prst="rect">
            <a:avLst/>
          </a:prstGeom>
        </p:spPr>
      </p:pic>
    </p:spTree>
    <p:extLst>
      <p:ext uri="{BB962C8B-B14F-4D97-AF65-F5344CB8AC3E}">
        <p14:creationId xmlns:p14="http://schemas.microsoft.com/office/powerpoint/2010/main" val="3507802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alibri Light"/>
        <a:ea typeface=""/>
        <a:cs typeface="times new romance"/>
      </a:majorFont>
      <a:minorFont>
        <a:latin typeface="Calibri"/>
        <a:ea typeface=""/>
        <a:cs typeface="times new roman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1389</TotalTime>
  <Words>1823</Words>
  <Application>Microsoft Office PowerPoint</Application>
  <PresentationFormat>On-screen Show (4:3)</PresentationFormat>
  <Paragraphs>378</Paragraphs>
  <Slides>38</Slides>
  <Notes>13</Notes>
  <HiddenSlides>1</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38</vt:i4>
      </vt:variant>
    </vt:vector>
  </HeadingPairs>
  <TitlesOfParts>
    <vt:vector size="48" baseType="lpstr">
      <vt:lpstr>Arial</vt:lpstr>
      <vt:lpstr>Calibri</vt:lpstr>
      <vt:lpstr>Calibri Light</vt:lpstr>
      <vt:lpstr>Helvetica</vt:lpstr>
      <vt:lpstr>Symbol</vt:lpstr>
      <vt:lpstr>Tahoma</vt:lpstr>
      <vt:lpstr>Times New Roman</vt:lpstr>
      <vt:lpstr>times new romance</vt:lpstr>
      <vt:lpstr>Wingdings</vt:lpstr>
      <vt:lpstr>Office Theme</vt:lpstr>
      <vt:lpstr>Introduction to Real-Time Systems</vt:lpstr>
      <vt:lpstr>PowerPoint Presentation</vt:lpstr>
      <vt:lpstr>System model</vt:lpstr>
      <vt:lpstr>Problems addressed</vt:lpstr>
      <vt:lpstr>Assumptions</vt:lpstr>
      <vt:lpstr>Muliprocessors are difficult</vt:lpstr>
      <vt:lpstr>Multiprocessor RT Systems</vt:lpstr>
      <vt:lpstr>Multiprocessor scheduling</vt:lpstr>
      <vt:lpstr>Multiprocessor scheduling</vt:lpstr>
      <vt:lpstr>Global vs partitioned scheduling</vt:lpstr>
      <vt:lpstr>Partitioned scheduling</vt:lpstr>
      <vt:lpstr>Partitioned Scheduling</vt:lpstr>
      <vt:lpstr>Bin packing algorithms</vt:lpstr>
      <vt:lpstr>Partitioned Scheduling</vt:lpstr>
      <vt:lpstr>semi- partitioned scheduling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Global scheduling on SMP</vt:lpstr>
      <vt:lpstr>Global scheduling on SMP</vt:lpstr>
      <vt:lpstr>Global scheduling on SMP</vt:lpstr>
      <vt:lpstr>Global scheduling on SMP</vt:lpstr>
      <vt:lpstr>Global scheduling</vt:lpstr>
      <vt:lpstr>Algorithms for global scheduling</vt:lpstr>
      <vt:lpstr>PowerPoint Presentation</vt:lpstr>
      <vt:lpstr>Global scheduling: advantages</vt:lpstr>
      <vt:lpstr>Global Scheduling problem</vt:lpstr>
      <vt:lpstr>Dhall’s effect</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Real-Time Systems</dc:title>
  <dc:creator>MohammadHajibegloo</dc:creator>
  <cp:lastModifiedBy>MohammadHajibegloo</cp:lastModifiedBy>
  <cp:revision>117</cp:revision>
  <dcterms:created xsi:type="dcterms:W3CDTF">2016-10-03T14:53:34Z</dcterms:created>
  <dcterms:modified xsi:type="dcterms:W3CDTF">2016-12-16T12:52:59Z</dcterms:modified>
</cp:coreProperties>
</file>