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9" r:id="rId4"/>
    <p:sldId id="298" r:id="rId5"/>
    <p:sldId id="300" r:id="rId6"/>
    <p:sldId id="301" r:id="rId7"/>
    <p:sldId id="302" r:id="rId8"/>
    <p:sldId id="303" r:id="rId9"/>
    <p:sldId id="307" r:id="rId10"/>
    <p:sldId id="30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cs typeface="B Jadid" pitchFamily="2" charset="-78"/>
              </a:rPr>
              <a:t>قواعد </a:t>
            </a:r>
            <a:r>
              <a:rPr lang="fa-IR" sz="6000" dirty="0" err="1" smtClean="0">
                <a:cs typeface="B Jadid" pitchFamily="2" charset="-78"/>
              </a:rPr>
              <a:t>ساختاریابی</a:t>
            </a:r>
            <a:endParaRPr lang="fa-IR" sz="6000" dirty="0">
              <a:cs typeface="B Jadid" pitchFamily="2" charset="-78"/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سوره تغابن</a:t>
            </a:r>
            <a:endParaRPr lang="fa-IR" sz="96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0"/>
            <a:ext cx="62484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يُسَبِّحُ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لِلَّهِ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مَا 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فِي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السَّمَاوَاتِ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وَمَا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فِي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الأرْضِ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لَهُ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الْمُلْكُ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وَلَهُ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الْحَمْدُ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وَهُوَ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عَلَى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كُلِّ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شَيْءٍ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قَدِيرٌ</a:t>
            </a:r>
            <a:r>
              <a:rPr lang="fa-IR" sz="2300" dirty="0" smtClean="0">
                <a:cs typeface="QuranTaha" pitchFamily="2" charset="-78"/>
              </a:rPr>
              <a:t> (١)</a:t>
            </a:r>
            <a:r>
              <a:rPr lang="fa-IR" sz="2300" dirty="0" err="1" smtClean="0">
                <a:cs typeface="QuranTaha" pitchFamily="2" charset="-78"/>
              </a:rPr>
              <a:t>هُوَ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الَّذِي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خَلَقَكُمْ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فَمِنْكُمْ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كَافِرٌ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وَمِنْكُمْ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مُؤْمِنٌ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وَاللَّهُ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بِمَا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تَعْمَلُونَ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بَصِيرٌ</a:t>
            </a:r>
            <a:r>
              <a:rPr lang="fa-IR" sz="2300" dirty="0" smtClean="0">
                <a:cs typeface="QuranTaha" pitchFamily="2" charset="-78"/>
              </a:rPr>
              <a:t> (٢)خَلَقَ </a:t>
            </a:r>
            <a:r>
              <a:rPr lang="fa-IR" sz="2300" dirty="0" err="1" smtClean="0">
                <a:cs typeface="QuranTaha" pitchFamily="2" charset="-78"/>
              </a:rPr>
              <a:t>السَّمَاوَاتِ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وَالأرْضَ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بِالْحَقِّ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وَصَوَّرَكُمْ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فَأَحْسَنَ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صُوَرَكُمْ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وَإِلَيْهِ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الْمَصِيرُ</a:t>
            </a:r>
            <a:r>
              <a:rPr lang="fa-IR" sz="2300" dirty="0" smtClean="0">
                <a:cs typeface="QuranTaha" pitchFamily="2" charset="-78"/>
              </a:rPr>
              <a:t> (٣)</a:t>
            </a:r>
            <a:r>
              <a:rPr lang="fa-IR" sz="2300" dirty="0" err="1" smtClean="0">
                <a:cs typeface="QuranTaha" pitchFamily="2" charset="-78"/>
              </a:rPr>
              <a:t>يَعْلَمُ</a:t>
            </a:r>
            <a:r>
              <a:rPr lang="fa-IR" sz="2300" dirty="0" smtClean="0">
                <a:cs typeface="QuranTaha" pitchFamily="2" charset="-78"/>
              </a:rPr>
              <a:t> مَا </a:t>
            </a:r>
            <a:r>
              <a:rPr lang="fa-IR" sz="2300" dirty="0" err="1" smtClean="0">
                <a:cs typeface="QuranTaha" pitchFamily="2" charset="-78"/>
              </a:rPr>
              <a:t>فِي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السَّمَاوَاتِ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وَالأرْضِ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وَيَعْلَمُ</a:t>
            </a:r>
            <a:r>
              <a:rPr lang="fa-IR" sz="2300" dirty="0" smtClean="0">
                <a:cs typeface="QuranTaha" pitchFamily="2" charset="-78"/>
              </a:rPr>
              <a:t> مَا </a:t>
            </a:r>
            <a:r>
              <a:rPr lang="fa-IR" sz="2300" dirty="0" err="1" smtClean="0">
                <a:cs typeface="QuranTaha" pitchFamily="2" charset="-78"/>
              </a:rPr>
              <a:t>تُسِرُّونَ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وَمَا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تُعْلِنُونَ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وَاللَّهُ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عَلِيمٌ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بِذَاتِ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الصُّدُورِ</a:t>
            </a:r>
            <a:r>
              <a:rPr lang="fa-IR" sz="2300" dirty="0" smtClean="0">
                <a:cs typeface="QuranTaha" pitchFamily="2" charset="-78"/>
              </a:rPr>
              <a:t> (٤)</a:t>
            </a:r>
            <a:r>
              <a:rPr lang="fa-IR" sz="2300" dirty="0" err="1" smtClean="0">
                <a:cs typeface="QuranTaha" pitchFamily="2" charset="-78"/>
              </a:rPr>
              <a:t>أَلَمْ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يَأْتِكُمْ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نَبَأُ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الَّذِينَ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كَفَرُوا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مِنْ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قَبْلُ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فَذَاقُوا</a:t>
            </a:r>
            <a:r>
              <a:rPr lang="fa-IR" sz="2300" dirty="0" smtClean="0">
                <a:cs typeface="QuranTaha" pitchFamily="2" charset="-78"/>
              </a:rPr>
              <a:t> وَبَالَ </a:t>
            </a:r>
            <a:r>
              <a:rPr lang="fa-IR" sz="2300" dirty="0" err="1" smtClean="0">
                <a:cs typeface="QuranTaha" pitchFamily="2" charset="-78"/>
              </a:rPr>
              <a:t>أَمْرِهِمْ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وَلَهُمْ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عَذَابٌ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أَلِيمٌ</a:t>
            </a:r>
            <a:r>
              <a:rPr lang="fa-IR" sz="2300" dirty="0" smtClean="0">
                <a:cs typeface="QuranTaha" pitchFamily="2" charset="-78"/>
              </a:rPr>
              <a:t> (٥)</a:t>
            </a:r>
            <a:r>
              <a:rPr lang="fa-IR" sz="2300" dirty="0" err="1" smtClean="0">
                <a:cs typeface="QuranTaha" pitchFamily="2" charset="-78"/>
              </a:rPr>
              <a:t>ذَلِكَ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بِأَنَّهُ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كَانَتْ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تَأْتِيهِمْ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رُسُلُهُمْ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بِالْبَيِّنَاتِ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فَقَالُوا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أَبَشَرٌ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يَهْدُونَنَا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فَكَفَرُوا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وَتَوَلَّوْا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وَاسْتَغْنَى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اللَّهُ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وَاللَّهُ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غَنِيٌّ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حَمِيدٌ</a:t>
            </a:r>
            <a:r>
              <a:rPr lang="fa-IR" sz="2300" dirty="0" smtClean="0">
                <a:cs typeface="QuranTaha" pitchFamily="2" charset="-78"/>
              </a:rPr>
              <a:t> (٦)زَعَمَ </a:t>
            </a:r>
            <a:r>
              <a:rPr lang="fa-IR" sz="2300" dirty="0" err="1" smtClean="0">
                <a:cs typeface="QuranTaha" pitchFamily="2" charset="-78"/>
              </a:rPr>
              <a:t>الَّذِينَ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كَفَرُوا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أَنْ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لَنْ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يُبْعَثُوا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قُلْ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بَلَى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وَرَبِّي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لَتُبْعَثُنَّ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ثُمَّ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لَتُنَبَّؤُنَّ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بِمَا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عَمِلْتُمْ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وَذَلِكَ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عَلَى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اللَّهِ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يَسِيرٌ</a:t>
            </a:r>
            <a:r>
              <a:rPr lang="fa-IR" sz="2300" dirty="0" smtClean="0">
                <a:cs typeface="QuranTaha" pitchFamily="2" charset="-78"/>
              </a:rPr>
              <a:t> (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٧)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فَآمِنُوا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بِاللَّهِ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وَرَسُولِهِ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وَالنُّورِ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الَّذِي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أَنْزَلْنَا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وَاللَّهُ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بِمَا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تَعْمَلُونَ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خَبِيرٌ</a:t>
            </a:r>
            <a:r>
              <a:rPr lang="fa-IR" sz="2300" dirty="0" smtClean="0">
                <a:cs typeface="QuranTaha" pitchFamily="2" charset="-78"/>
              </a:rPr>
              <a:t> (٨)</a:t>
            </a:r>
            <a:r>
              <a:rPr lang="fa-IR" sz="2300" dirty="0" err="1" smtClean="0">
                <a:cs typeface="QuranTaha" pitchFamily="2" charset="-78"/>
              </a:rPr>
              <a:t>يَوْمَ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يَجْمَعُكُمْ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لِيَوْمِ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الْجَمْعِ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ذَلِكَ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يَوْمُ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التَّغَابُنِ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وَمَنْ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يُؤْمِنْ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بِاللَّهِ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وَيَعْمَلْ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صَالِحًا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يُكَفِّرْ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عَنْهُ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سَيِّئَاتِهِ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وَيُدْخِلْهُ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جَنَّاتٍ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تَجْرِي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مِنْ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تَحْتِهَا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الأنْهَارُ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خَالِدِينَ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فِيهَا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أَبَدًا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ذَلِكَ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الْفَوْزُ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الْعَظِيمُ</a:t>
            </a:r>
            <a:r>
              <a:rPr lang="fa-IR" sz="2300" dirty="0" smtClean="0">
                <a:cs typeface="QuranTaha" pitchFamily="2" charset="-78"/>
              </a:rPr>
              <a:t> (٩)</a:t>
            </a:r>
            <a:r>
              <a:rPr lang="fa-IR" sz="2300" dirty="0" err="1" smtClean="0">
                <a:cs typeface="QuranTaha" pitchFamily="2" charset="-78"/>
              </a:rPr>
              <a:t>وَالَّذِينَ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كَفَرُوا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وَكَذَّبُوا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بِآيَاتِنَا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أُولَئِكَ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أَصْحَابُ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النَّارِ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خَالِدِينَ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فِيهَا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وَبِئْسَ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الْمَصِيرُ</a:t>
            </a:r>
            <a:r>
              <a:rPr lang="fa-IR" sz="2300" dirty="0" smtClean="0">
                <a:cs typeface="QuranTaha" pitchFamily="2" charset="-78"/>
              </a:rPr>
              <a:t> (</a:t>
            </a:r>
            <a:r>
              <a:rPr lang="fa-IR" sz="2300" dirty="0" err="1" smtClean="0">
                <a:cs typeface="QuranTaha" pitchFamily="2" charset="-78"/>
              </a:rPr>
              <a:t>١٠</a:t>
            </a:r>
            <a:r>
              <a:rPr lang="fa-IR" sz="2300" dirty="0" smtClean="0">
                <a:cs typeface="QuranTaha" pitchFamily="2" charset="-78"/>
              </a:rPr>
              <a:t>)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مَا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أَصَابَ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مِنْ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مُصِيبَةٍ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إِلا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بِإِذْنِ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اللَّهِ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وَمَنْ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يُؤْمِنْ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بِاللَّهِ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يَهْدِ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قَلْبَهُ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وَاللَّهُ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بِكُلِّ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شَيْءٍ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عَلِيمٌ</a:t>
            </a:r>
            <a:r>
              <a:rPr lang="fa-IR" sz="2300" dirty="0" smtClean="0">
                <a:cs typeface="QuranTaha" pitchFamily="2" charset="-78"/>
              </a:rPr>
              <a:t> (</a:t>
            </a:r>
            <a:r>
              <a:rPr lang="fa-IR" sz="2300" dirty="0" err="1" smtClean="0">
                <a:cs typeface="QuranTaha" pitchFamily="2" charset="-78"/>
              </a:rPr>
              <a:t>١١</a:t>
            </a:r>
            <a:r>
              <a:rPr lang="fa-IR" sz="2300" dirty="0" smtClean="0">
                <a:cs typeface="QuranTaha" pitchFamily="2" charset="-78"/>
              </a:rPr>
              <a:t>)</a:t>
            </a:r>
            <a:r>
              <a:rPr lang="fa-IR" sz="2300" dirty="0" err="1" smtClean="0">
                <a:solidFill>
                  <a:srgbClr val="0070C0"/>
                </a:solidFill>
                <a:cs typeface="QuranTaha" pitchFamily="2" charset="-78"/>
              </a:rPr>
              <a:t>وَأَطِيعُوا</a:t>
            </a:r>
            <a:r>
              <a:rPr lang="fa-IR" sz="2300" dirty="0" smtClean="0">
                <a:solidFill>
                  <a:srgbClr val="0070C0"/>
                </a:solidFill>
                <a:cs typeface="QuranTaha" pitchFamily="2" charset="-78"/>
              </a:rPr>
              <a:t> اللَّهَ </a:t>
            </a:r>
            <a:r>
              <a:rPr lang="fa-IR" sz="2300" dirty="0" err="1" smtClean="0">
                <a:solidFill>
                  <a:srgbClr val="0070C0"/>
                </a:solidFill>
                <a:cs typeface="QuranTaha" pitchFamily="2" charset="-78"/>
              </a:rPr>
              <a:t>وَأَطِيعُوا</a:t>
            </a:r>
            <a:r>
              <a:rPr lang="fa-IR" sz="23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70C0"/>
                </a:solidFill>
                <a:cs typeface="QuranTaha" pitchFamily="2" charset="-78"/>
              </a:rPr>
              <a:t>الرَّسُولَ</a:t>
            </a:r>
            <a:r>
              <a:rPr lang="fa-IR" sz="23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70C0"/>
                </a:solidFill>
                <a:cs typeface="QuranTaha" pitchFamily="2" charset="-78"/>
              </a:rPr>
              <a:t>ف</a:t>
            </a:r>
            <a:r>
              <a:rPr lang="fa-IR" sz="2300" dirty="0" err="1" smtClean="0">
                <a:cs typeface="QuranTaha" pitchFamily="2" charset="-78"/>
              </a:rPr>
              <a:t>َإِنْ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تَوَلَّيْتُمْ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فَإِنَّمَا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عَلَى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رَسُولِنَا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الْبَلاغُ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الْمُبِينُ</a:t>
            </a:r>
            <a:r>
              <a:rPr lang="fa-IR" sz="2300" dirty="0" smtClean="0">
                <a:cs typeface="QuranTaha" pitchFamily="2" charset="-78"/>
              </a:rPr>
              <a:t> (</a:t>
            </a:r>
            <a:r>
              <a:rPr lang="fa-IR" sz="2300" dirty="0" err="1" smtClean="0">
                <a:cs typeface="QuranTaha" pitchFamily="2" charset="-78"/>
              </a:rPr>
              <a:t>١٢</a:t>
            </a:r>
            <a:r>
              <a:rPr lang="fa-IR" sz="2300" dirty="0" smtClean="0">
                <a:cs typeface="QuranTaha" pitchFamily="2" charset="-78"/>
              </a:rPr>
              <a:t>)</a:t>
            </a:r>
            <a:r>
              <a:rPr lang="fa-IR" sz="2300" dirty="0" err="1" smtClean="0">
                <a:cs typeface="QuranTaha" pitchFamily="2" charset="-78"/>
              </a:rPr>
              <a:t>اللَّهُ</a:t>
            </a:r>
            <a:r>
              <a:rPr lang="fa-IR" sz="2300" dirty="0" smtClean="0">
                <a:cs typeface="QuranTaha" pitchFamily="2" charset="-78"/>
              </a:rPr>
              <a:t> لا </a:t>
            </a:r>
            <a:r>
              <a:rPr lang="fa-IR" sz="2300" dirty="0" err="1" smtClean="0">
                <a:cs typeface="QuranTaha" pitchFamily="2" charset="-78"/>
              </a:rPr>
              <a:t>إِلَهَ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إِلا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هُوَ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وَعَلَى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اللَّهِ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فَلْيَتَوَكَّلِ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الْمُؤْمِنُونَ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smtClean="0">
                <a:cs typeface="QuranTaha" pitchFamily="2" charset="-78"/>
              </a:rPr>
              <a:t>(</a:t>
            </a:r>
            <a:r>
              <a:rPr lang="fa-IR" sz="2300" dirty="0" err="1" smtClean="0">
                <a:cs typeface="QuranTaha" pitchFamily="2" charset="-78"/>
              </a:rPr>
              <a:t>١٣</a:t>
            </a:r>
            <a:r>
              <a:rPr lang="fa-IR" sz="2300" dirty="0" smtClean="0">
                <a:cs typeface="QuranTaha" pitchFamily="2" charset="-78"/>
              </a:rPr>
              <a:t>)</a:t>
            </a:r>
            <a:endParaRPr lang="fa-IR" sz="2300" dirty="0">
              <a:cs typeface="QuranTaha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-11370"/>
            <a:ext cx="25146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يَا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أَيُّهَا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الَّذِينَ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B050"/>
                </a:solidFill>
                <a:cs typeface="QuranTaha" pitchFamily="2" charset="-78"/>
              </a:rPr>
              <a:t>آمَنُوا</a:t>
            </a:r>
            <a:r>
              <a:rPr lang="fa-IR" sz="2300" dirty="0" smtClean="0">
                <a:solidFill>
                  <a:srgbClr val="00B05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إِنَّ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مِنْ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أَزْوَاجِكُمْ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وَأَوْلادِكُمْ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عَدُوًّا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لَكُمْ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فَاحْذَرُوهُمْ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وَإِنْ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تَعْفُوا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وَتَصْفَحُوا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وَتَغْفِرُوا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فَإِنَّ</a:t>
            </a:r>
            <a:r>
              <a:rPr lang="fa-IR" sz="2300" dirty="0" smtClean="0">
                <a:cs typeface="QuranTaha" pitchFamily="2" charset="-78"/>
              </a:rPr>
              <a:t> اللَّهَ </a:t>
            </a:r>
            <a:r>
              <a:rPr lang="fa-IR" sz="2300" dirty="0" err="1" smtClean="0">
                <a:cs typeface="QuranTaha" pitchFamily="2" charset="-78"/>
              </a:rPr>
              <a:t>غَفُورٌ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رَحِيمٌ</a:t>
            </a:r>
            <a:r>
              <a:rPr lang="fa-IR" sz="2300" dirty="0" smtClean="0">
                <a:cs typeface="QuranTaha" pitchFamily="2" charset="-78"/>
              </a:rPr>
              <a:t> (</a:t>
            </a:r>
            <a:r>
              <a:rPr lang="fa-IR" sz="2300" dirty="0" err="1" smtClean="0">
                <a:cs typeface="QuranTaha" pitchFamily="2" charset="-78"/>
              </a:rPr>
              <a:t>١٤</a:t>
            </a:r>
            <a:r>
              <a:rPr lang="fa-IR" sz="2300" dirty="0" smtClean="0">
                <a:cs typeface="QuranTaha" pitchFamily="2" charset="-78"/>
              </a:rPr>
              <a:t>)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إِنَّمَا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أَمْوَالُكُمْ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وَأَوْلادُكُمْ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فِتْنَةٌ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وَاللَّهُ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عِنْدَهُ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أَجْرٌ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عَظِيمٌ</a:t>
            </a:r>
            <a:r>
              <a:rPr lang="fa-IR" sz="2300" dirty="0" smtClean="0">
                <a:cs typeface="QuranTaha" pitchFamily="2" charset="-78"/>
              </a:rPr>
              <a:t> (</a:t>
            </a:r>
            <a:r>
              <a:rPr lang="fa-IR" sz="2300" dirty="0" err="1" smtClean="0">
                <a:cs typeface="QuranTaha" pitchFamily="2" charset="-78"/>
              </a:rPr>
              <a:t>١٥</a:t>
            </a:r>
            <a:r>
              <a:rPr lang="fa-IR" sz="2300" dirty="0" smtClean="0">
                <a:cs typeface="QuranTaha" pitchFamily="2" charset="-78"/>
              </a:rPr>
              <a:t>)</a:t>
            </a:r>
            <a:r>
              <a:rPr lang="fa-IR" sz="2300" dirty="0" err="1" smtClean="0">
                <a:cs typeface="QuranTaha" pitchFamily="2" charset="-78"/>
              </a:rPr>
              <a:t>فَاتَّقُوا</a:t>
            </a:r>
            <a:r>
              <a:rPr lang="fa-IR" sz="2300" dirty="0" smtClean="0">
                <a:cs typeface="QuranTaha" pitchFamily="2" charset="-78"/>
              </a:rPr>
              <a:t> اللَّهَ مَا </a:t>
            </a:r>
            <a:r>
              <a:rPr lang="fa-IR" sz="2300" dirty="0" err="1" smtClean="0">
                <a:cs typeface="QuranTaha" pitchFamily="2" charset="-78"/>
              </a:rPr>
              <a:t>اسْتَطَعْتُمْ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وَاسْمَعُوا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0070C0"/>
                </a:solidFill>
                <a:cs typeface="QuranTaha" pitchFamily="2" charset="-78"/>
              </a:rPr>
              <a:t>وَأَطِيعُوا</a:t>
            </a:r>
            <a:r>
              <a:rPr lang="fa-IR" sz="2300" dirty="0" smtClean="0">
                <a:solidFill>
                  <a:srgbClr val="0070C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وَأَنْفِقُوا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خَيْرًا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لأنْفُسِكُمْ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وَمَنْ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يُوقَ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شُحَّ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نَفْسِهِ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فَأُولَئِكَ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هُمُ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C000"/>
                </a:solidFill>
                <a:cs typeface="QuranTaha" pitchFamily="2" charset="-78"/>
              </a:rPr>
              <a:t>الْمُفْلِحُونَ</a:t>
            </a:r>
            <a:r>
              <a:rPr lang="fa-IR" sz="2300" dirty="0" smtClean="0">
                <a:solidFill>
                  <a:srgbClr val="FFC000"/>
                </a:solidFill>
                <a:cs typeface="QuranTaha" pitchFamily="2" charset="-78"/>
              </a:rPr>
              <a:t> </a:t>
            </a:r>
            <a:r>
              <a:rPr lang="fa-IR" sz="2300" dirty="0" smtClean="0">
                <a:cs typeface="QuranTaha" pitchFamily="2" charset="-78"/>
              </a:rPr>
              <a:t>(</a:t>
            </a:r>
            <a:r>
              <a:rPr lang="fa-IR" sz="2300" dirty="0" err="1" smtClean="0">
                <a:cs typeface="QuranTaha" pitchFamily="2" charset="-78"/>
              </a:rPr>
              <a:t>١٦</a:t>
            </a:r>
            <a:r>
              <a:rPr lang="fa-IR" sz="2300" dirty="0" smtClean="0">
                <a:cs typeface="QuranTaha" pitchFamily="2" charset="-78"/>
              </a:rPr>
              <a:t>)</a:t>
            </a:r>
            <a:r>
              <a:rPr lang="fa-IR" sz="2300" dirty="0" err="1" smtClean="0">
                <a:cs typeface="QuranTaha" pitchFamily="2" charset="-78"/>
              </a:rPr>
              <a:t>إِنْ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تُقْرِضُوا</a:t>
            </a:r>
            <a:r>
              <a:rPr lang="fa-IR" sz="2300" dirty="0" smtClean="0">
                <a:cs typeface="QuranTaha" pitchFamily="2" charset="-78"/>
              </a:rPr>
              <a:t> اللَّهَ </a:t>
            </a:r>
            <a:r>
              <a:rPr lang="fa-IR" sz="2300" dirty="0" err="1" smtClean="0">
                <a:cs typeface="QuranTaha" pitchFamily="2" charset="-78"/>
              </a:rPr>
              <a:t>قَرْضًا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حَسَنًا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يُضَاعِفْهُ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لَكُمْ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وَيَغْفِرْ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لَكُمْ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وَاللَّهُ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شَكُورٌ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حَلِيمٌ</a:t>
            </a:r>
            <a:r>
              <a:rPr lang="fa-IR" sz="2300" dirty="0" smtClean="0">
                <a:cs typeface="QuranTaha" pitchFamily="2" charset="-78"/>
              </a:rPr>
              <a:t> (</a:t>
            </a:r>
            <a:r>
              <a:rPr lang="fa-IR" sz="2300" dirty="0" err="1" smtClean="0">
                <a:cs typeface="QuranTaha" pitchFamily="2" charset="-78"/>
              </a:rPr>
              <a:t>١٧</a:t>
            </a:r>
            <a:r>
              <a:rPr lang="fa-IR" sz="2300" dirty="0" smtClean="0">
                <a:cs typeface="QuranTaha" pitchFamily="2" charset="-78"/>
              </a:rPr>
              <a:t>)</a:t>
            </a:r>
            <a:r>
              <a:rPr lang="fa-IR" sz="2300" dirty="0" err="1" smtClean="0">
                <a:cs typeface="QuranTaha" pitchFamily="2" charset="-78"/>
              </a:rPr>
              <a:t>عَالِمُ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الْغَيْبِ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cs typeface="QuranTaha" pitchFamily="2" charset="-78"/>
              </a:rPr>
              <a:t>وَالشَّهَادَةِ</a:t>
            </a:r>
            <a:r>
              <a:rPr lang="fa-IR" sz="2300" dirty="0" smtClean="0"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الْعَزِيزُ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الْحَكِيمُ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 (</a:t>
            </a:r>
            <a:r>
              <a:rPr lang="fa-IR" sz="2300" dirty="0" err="1" smtClean="0">
                <a:solidFill>
                  <a:srgbClr val="FF0000"/>
                </a:solidFill>
                <a:cs typeface="QuranTaha" pitchFamily="2" charset="-78"/>
              </a:rPr>
              <a:t>١٨</a:t>
            </a:r>
            <a:r>
              <a:rPr lang="fa-IR" sz="2300" dirty="0" smtClean="0">
                <a:solidFill>
                  <a:srgbClr val="FF0000"/>
                </a:solidFill>
                <a:cs typeface="QuranTaha" pitchFamily="2" charset="-78"/>
              </a:rPr>
              <a:t>)</a:t>
            </a:r>
            <a:endParaRPr lang="fa-IR" sz="2300" dirty="0">
              <a:solidFill>
                <a:srgbClr val="FF0000"/>
              </a:solidFill>
              <a:cs typeface="QuranTah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بسم</a:t>
            </a: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 الله </a:t>
            </a:r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الرحمن</a:t>
            </a: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9600" dirty="0" err="1" smtClean="0">
                <a:latin typeface="IranNastaliq" pitchFamily="18" charset="0"/>
                <a:cs typeface="IranNastaliq" pitchFamily="18" charset="0"/>
              </a:rPr>
              <a:t>الرحیم</a:t>
            </a:r>
            <a:endParaRPr lang="fa-IR" sz="96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سیاق اول. آیه 1 تا 13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000" dirty="0" err="1" smtClean="0">
                <a:cs typeface="QuranTaha" pitchFamily="2" charset="-78"/>
              </a:rPr>
              <a:t>يُسَبِّحُ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لِلَّهِ</a:t>
            </a:r>
            <a:r>
              <a:rPr lang="fa-IR" sz="2000" dirty="0" smtClean="0">
                <a:cs typeface="QuranTaha" pitchFamily="2" charset="-78"/>
              </a:rPr>
              <a:t> مَا </a:t>
            </a:r>
            <a:r>
              <a:rPr lang="fa-IR" sz="2000" dirty="0" err="1" smtClean="0">
                <a:cs typeface="QuranTaha" pitchFamily="2" charset="-78"/>
              </a:rPr>
              <a:t>فِي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السَّمَاوَاتِ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الأرْضِ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الْمُلْكُ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وَلَهُ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الْحَمْدُ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وَهُوَ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عَلَى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كُلِّ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شَيْءٍ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قَدِيرٌ</a:t>
            </a:r>
            <a:r>
              <a:rPr lang="fa-IR" sz="2000" dirty="0" smtClean="0">
                <a:cs typeface="QuranTaha" pitchFamily="2" charset="-78"/>
              </a:rPr>
              <a:t> (١)</a:t>
            </a:r>
          </a:p>
          <a:p>
            <a:pPr lvl="1" algn="justLow" rtl="1"/>
            <a:r>
              <a:rPr lang="fa-IR" sz="2000" dirty="0" err="1" smtClean="0">
                <a:cs typeface="QuranTaha" pitchFamily="2" charset="-78"/>
              </a:rPr>
              <a:t>هُوَ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الَّذِي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خَلَقَكُمْ</a:t>
            </a:r>
            <a:r>
              <a:rPr lang="fa-IR" sz="2000" dirty="0" smtClean="0">
                <a:cs typeface="QuranTaha" pitchFamily="2" charset="-78"/>
              </a:rPr>
              <a:t> </a:t>
            </a:r>
          </a:p>
          <a:p>
            <a:pPr lvl="2" algn="justLow" rtl="1"/>
            <a:r>
              <a:rPr lang="fa-IR" sz="2000" dirty="0" err="1" smtClean="0">
                <a:cs typeface="QuranTaha" pitchFamily="2" charset="-78"/>
              </a:rPr>
              <a:t>فَمِنْكُمْ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كَافِرٌ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وَمِنْكُمْ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مُؤْمِنٌ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تَعْمَلُونَ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بَصِيرٌ</a:t>
            </a:r>
            <a:r>
              <a:rPr lang="fa-IR" sz="2000" dirty="0" smtClean="0">
                <a:cs typeface="QuranTaha" pitchFamily="2" charset="-78"/>
              </a:rPr>
              <a:t> (٢)</a:t>
            </a:r>
          </a:p>
          <a:p>
            <a:pPr lvl="1" algn="justLow" rtl="1"/>
            <a:r>
              <a:rPr lang="fa-IR" sz="2000" dirty="0" smtClean="0">
                <a:cs typeface="QuranTaha" pitchFamily="2" charset="-78"/>
              </a:rPr>
              <a:t>خَلَقَ </a:t>
            </a:r>
            <a:r>
              <a:rPr lang="fa-IR" sz="2000" dirty="0" err="1" smtClean="0">
                <a:cs typeface="QuranTaha" pitchFamily="2" charset="-78"/>
              </a:rPr>
              <a:t>السَّمَاوَاتِ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وَالأرْضَ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بِالْحَقِّ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وَصَوَّرَكُمْ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فَأَحْسَنَ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صُوَرَكُمْ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وَإِلَيْهِ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الْمَصِيرُ</a:t>
            </a:r>
            <a:r>
              <a:rPr lang="fa-IR" sz="2000" dirty="0" smtClean="0">
                <a:cs typeface="QuranTaha" pitchFamily="2" charset="-78"/>
              </a:rPr>
              <a:t> (٣)</a:t>
            </a:r>
          </a:p>
          <a:p>
            <a:pPr lvl="1" algn="justLow" rtl="1"/>
            <a:r>
              <a:rPr lang="fa-IR" sz="2000" dirty="0" err="1" smtClean="0">
                <a:cs typeface="QuranTaha" pitchFamily="2" charset="-78"/>
              </a:rPr>
              <a:t>يَعْلَمُ</a:t>
            </a:r>
            <a:r>
              <a:rPr lang="fa-IR" sz="2000" dirty="0" smtClean="0">
                <a:cs typeface="QuranTaha" pitchFamily="2" charset="-78"/>
              </a:rPr>
              <a:t> مَا </a:t>
            </a:r>
            <a:r>
              <a:rPr lang="fa-IR" sz="2000" dirty="0" err="1" smtClean="0">
                <a:cs typeface="QuranTaha" pitchFamily="2" charset="-78"/>
              </a:rPr>
              <a:t>فِي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السَّمَاوَاتِ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وَالأرْضِ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وَيَعْلَمُ</a:t>
            </a:r>
            <a:r>
              <a:rPr lang="fa-IR" sz="2000" dirty="0" smtClean="0">
                <a:cs typeface="QuranTaha" pitchFamily="2" charset="-78"/>
              </a:rPr>
              <a:t> مَا </a:t>
            </a:r>
            <a:r>
              <a:rPr lang="fa-IR" sz="2000" dirty="0" err="1" smtClean="0">
                <a:cs typeface="QuranTaha" pitchFamily="2" charset="-78"/>
              </a:rPr>
              <a:t>تُسِرُّونَ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تُعْلِنُونَ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عَلِيمٌ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بِذَاتِ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الصُّدُورِ</a:t>
            </a:r>
            <a:r>
              <a:rPr lang="fa-IR" sz="2000" dirty="0" smtClean="0">
                <a:cs typeface="QuranTaha" pitchFamily="2" charset="-78"/>
              </a:rPr>
              <a:t> (٤)</a:t>
            </a:r>
            <a:endParaRPr lang="fa-IR" sz="2000" dirty="0">
              <a:cs typeface="QuranTaha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752600"/>
            <a:ext cx="9144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000" dirty="0" err="1" smtClean="0">
                <a:cs typeface="QuranTaha" pitchFamily="2" charset="-78"/>
              </a:rPr>
              <a:t>أَلَمْ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يَأْتِكُمْ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نَبَأُ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كَفَرُوا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مِنْ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قَبْلُ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فَذَاقُوا</a:t>
            </a:r>
            <a:r>
              <a:rPr lang="fa-IR" sz="2000" dirty="0" smtClean="0">
                <a:cs typeface="QuranTaha" pitchFamily="2" charset="-78"/>
              </a:rPr>
              <a:t> وَبَالَ </a:t>
            </a:r>
            <a:r>
              <a:rPr lang="fa-IR" sz="2000" dirty="0" err="1" smtClean="0">
                <a:cs typeface="QuranTaha" pitchFamily="2" charset="-78"/>
              </a:rPr>
              <a:t>أَمْرِهِمْ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وَلَهُمْ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عَذَابٌ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أَلِيمٌ</a:t>
            </a:r>
            <a:r>
              <a:rPr lang="fa-IR" sz="2000" dirty="0" smtClean="0">
                <a:cs typeface="QuranTaha" pitchFamily="2" charset="-78"/>
              </a:rPr>
              <a:t> (٥)</a:t>
            </a:r>
          </a:p>
          <a:p>
            <a:pPr lvl="1" algn="justLow" rtl="1"/>
            <a:r>
              <a:rPr lang="fa-IR" sz="2000" dirty="0" err="1" smtClean="0">
                <a:cs typeface="QuranTaha" pitchFamily="2" charset="-78"/>
              </a:rPr>
              <a:t>ذَلِكَ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بِأَنَّهُ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كَانَتْ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تَأْتِيهِمْ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رُسُلُهُمْ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بِالْبَيِّنَاتِ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فَقَالُوا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أَبَشَرٌ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يَهْدُونَنَا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فَكَفَرُوا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وَتَوَلَّوْا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وَاسْتَغْنَى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غَنِيٌّ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حَمِيدٌ</a:t>
            </a:r>
            <a:r>
              <a:rPr lang="fa-IR" sz="2000" dirty="0" smtClean="0">
                <a:cs typeface="QuranTaha" pitchFamily="2" charset="-78"/>
              </a:rPr>
              <a:t> (٦)</a:t>
            </a:r>
            <a:endParaRPr lang="fa-IR" sz="2000" dirty="0">
              <a:cs typeface="QuranTah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2895600"/>
            <a:ext cx="91440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000" dirty="0" smtClean="0">
                <a:cs typeface="QuranTaha" pitchFamily="2" charset="-78"/>
              </a:rPr>
              <a:t>زَعَمَ </a:t>
            </a:r>
            <a:r>
              <a:rPr lang="fa-IR" sz="2000" dirty="0" err="1" smtClean="0">
                <a:cs typeface="QuranTaha" pitchFamily="2" charset="-78"/>
              </a:rPr>
              <a:t>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كَفَرُوا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يُبْعَثُوا</a:t>
            </a:r>
            <a:r>
              <a:rPr lang="fa-IR" sz="2000" dirty="0" smtClean="0">
                <a:cs typeface="QuranTaha" pitchFamily="2" charset="-78"/>
              </a:rPr>
              <a:t> </a:t>
            </a:r>
          </a:p>
          <a:p>
            <a:pPr lvl="1" algn="justLow" rtl="1"/>
            <a:r>
              <a:rPr lang="fa-IR" sz="2000" dirty="0" err="1" smtClean="0">
                <a:cs typeface="QuranTaha" pitchFamily="2" charset="-78"/>
              </a:rPr>
              <a:t>قُلْ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بَلَى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وَرَبِّي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لَتُبْعَثُنَّ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ثُمَّ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لَتُنَبَّؤُنَّ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عَمِلْتُمْ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وَذَلِكَ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عَلَى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يَسِيرٌ</a:t>
            </a:r>
            <a:r>
              <a:rPr lang="fa-IR" sz="2000" dirty="0" smtClean="0">
                <a:cs typeface="QuranTaha" pitchFamily="2" charset="-78"/>
              </a:rPr>
              <a:t> (٧)</a:t>
            </a:r>
            <a:endParaRPr lang="fa-IR" sz="2000" dirty="0">
              <a:cs typeface="QuranTaha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2400" y="3733800"/>
            <a:ext cx="5181600" cy="31700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فَآمِنُوا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بِاللَّهِ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وَرَسُولِهِ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وَالنُّورِ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الَّذِي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أَنْزَلْنَا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وَاللَّهُ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تَعْمَلُونَ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خَبِيرٌ</a:t>
            </a:r>
            <a:r>
              <a:rPr lang="fa-IR" sz="2000" dirty="0" smtClean="0">
                <a:cs typeface="QuranTaha" pitchFamily="2" charset="-78"/>
              </a:rPr>
              <a:t> (٨)</a:t>
            </a:r>
          </a:p>
          <a:p>
            <a:pPr lvl="1" algn="justLow" rtl="1"/>
            <a:r>
              <a:rPr lang="fa-IR" sz="2000" dirty="0" err="1" smtClean="0">
                <a:cs typeface="QuranTaha" pitchFamily="2" charset="-78"/>
              </a:rPr>
              <a:t>يَوْمَ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يَجْمَعُكُمْ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لِيَوْمِ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الْجَمْعِ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ذَلِكَ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يَوْمُ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التَّغَابُنِ</a:t>
            </a:r>
            <a:r>
              <a:rPr lang="fa-IR" sz="2000" dirty="0" smtClean="0">
                <a:cs typeface="QuranTaha" pitchFamily="2" charset="-78"/>
              </a:rPr>
              <a:t> </a:t>
            </a:r>
          </a:p>
          <a:p>
            <a:pPr lvl="2" algn="justLow" rtl="1"/>
            <a:r>
              <a:rPr lang="fa-IR" sz="2000" b="1" dirty="0" err="1" smtClean="0">
                <a:solidFill>
                  <a:srgbClr val="C00000"/>
                </a:solidFill>
                <a:cs typeface="QuranTaha" pitchFamily="2" charset="-78"/>
              </a:rPr>
              <a:t>وَمَنْ</a:t>
            </a:r>
            <a:r>
              <a:rPr lang="fa-IR" sz="2000" b="1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b="1" dirty="0" err="1" smtClean="0">
                <a:solidFill>
                  <a:srgbClr val="C00000"/>
                </a:solidFill>
                <a:cs typeface="QuranTaha" pitchFamily="2" charset="-78"/>
              </a:rPr>
              <a:t>يُؤْمِنْ</a:t>
            </a:r>
            <a:r>
              <a:rPr lang="fa-IR" sz="2000" b="1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b="1" dirty="0" err="1" smtClean="0">
                <a:solidFill>
                  <a:srgbClr val="C00000"/>
                </a:solidFill>
                <a:cs typeface="QuranTaha" pitchFamily="2" charset="-78"/>
              </a:rPr>
              <a:t>بِاللَّهِ</a:t>
            </a:r>
            <a:r>
              <a:rPr lang="fa-IR" sz="2000" b="1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وَيَعْمَلْ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صَالِحًا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يُكَفِّرْ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عَنْهُ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سَيِّئَاتِهِ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وَيُدْخِلْهُ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جَنَّاتٍ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تَجْرِي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مِنْ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تَحْتِهَا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الأنْهَارُ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خَالِدِينَ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فِيهَا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أَبَدًا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ذَلِكَ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الْفَوْزُ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الْعَظِيمُ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(٩)</a:t>
            </a:r>
          </a:p>
          <a:p>
            <a:pPr lvl="2" algn="justLow" rtl="1"/>
            <a:r>
              <a:rPr lang="fa-IR" sz="2000" dirty="0" err="1" smtClean="0">
                <a:cs typeface="QuranTaha" pitchFamily="2" charset="-78"/>
              </a:rPr>
              <a:t>وَالَّذِينَ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كَفَرُوا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وَكَذَّبُوا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بِآيَاتِنَا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أُولَئِكَ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أَصْحَابُ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النَّارِ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خَالِدِينَ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فِيهَا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وَبِئْسَ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الْمَصِيرُ</a:t>
            </a:r>
            <a:r>
              <a:rPr lang="fa-IR" sz="2000" dirty="0" smtClean="0">
                <a:cs typeface="QuranTaha" pitchFamily="2" charset="-78"/>
              </a:rPr>
              <a:t> (</a:t>
            </a:r>
            <a:r>
              <a:rPr lang="fa-IR" sz="2000" dirty="0" err="1" smtClean="0">
                <a:cs typeface="QuranTaha" pitchFamily="2" charset="-78"/>
              </a:rPr>
              <a:t>١٠</a:t>
            </a:r>
            <a:r>
              <a:rPr lang="fa-IR" sz="2000" dirty="0" smtClean="0">
                <a:cs typeface="QuranTaha" pitchFamily="2" charset="-78"/>
              </a:rPr>
              <a:t>)</a:t>
            </a:r>
          </a:p>
          <a:p>
            <a:pPr lvl="1" algn="justLow" rtl="1"/>
            <a:r>
              <a:rPr lang="fa-IR" sz="2000" dirty="0" smtClean="0">
                <a:cs typeface="QuranTaha" pitchFamily="2" charset="-78"/>
              </a:rPr>
              <a:t>مَا </a:t>
            </a:r>
            <a:r>
              <a:rPr lang="fa-IR" sz="2000" dirty="0" err="1" smtClean="0">
                <a:cs typeface="QuranTaha" pitchFamily="2" charset="-78"/>
              </a:rPr>
              <a:t>أَصَابَ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مِنْ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مُصِيبَةٍ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بِإِذْنِ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اللَّهِ</a:t>
            </a:r>
            <a:r>
              <a:rPr lang="fa-IR" sz="2000" dirty="0" smtClean="0">
                <a:cs typeface="QuranTaha" pitchFamily="2" charset="-78"/>
              </a:rPr>
              <a:t> </a:t>
            </a:r>
          </a:p>
          <a:p>
            <a:pPr lvl="2" algn="justLow" rtl="1"/>
            <a:r>
              <a:rPr lang="fa-IR" sz="2000" b="1" dirty="0" err="1" smtClean="0">
                <a:solidFill>
                  <a:srgbClr val="C00000"/>
                </a:solidFill>
                <a:cs typeface="QuranTaha" pitchFamily="2" charset="-78"/>
              </a:rPr>
              <a:t>وَمَنْ</a:t>
            </a:r>
            <a:r>
              <a:rPr lang="fa-IR" sz="2000" b="1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b="1" dirty="0" err="1" smtClean="0">
                <a:solidFill>
                  <a:srgbClr val="C00000"/>
                </a:solidFill>
                <a:cs typeface="QuranTaha" pitchFamily="2" charset="-78"/>
              </a:rPr>
              <a:t>يُؤْمِنْ</a:t>
            </a:r>
            <a:r>
              <a:rPr lang="fa-IR" sz="2000" b="1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b="1" dirty="0" err="1" smtClean="0">
                <a:solidFill>
                  <a:srgbClr val="C00000"/>
                </a:solidFill>
                <a:cs typeface="QuranTaha" pitchFamily="2" charset="-78"/>
              </a:rPr>
              <a:t>بِاللَّهِ</a:t>
            </a:r>
            <a:r>
              <a:rPr lang="fa-IR" sz="2000" b="1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يَهْدِ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قَلْبَهُ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وَاللَّهُ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بِكُلِّ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شَيْءٍ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عَلِيمٌ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 (</a:t>
            </a:r>
            <a:r>
              <a:rPr lang="fa-IR" sz="2000" dirty="0" err="1" smtClean="0">
                <a:solidFill>
                  <a:srgbClr val="C00000"/>
                </a:solidFill>
                <a:cs typeface="QuranTaha" pitchFamily="2" charset="-78"/>
              </a:rPr>
              <a:t>١١</a:t>
            </a:r>
            <a:r>
              <a:rPr lang="fa-IR" sz="2000" dirty="0" smtClean="0">
                <a:solidFill>
                  <a:srgbClr val="C00000"/>
                </a:solidFill>
                <a:cs typeface="QuranTaha" pitchFamily="2" charset="-78"/>
              </a:rPr>
              <a:t>)</a:t>
            </a:r>
            <a:endParaRPr lang="fa-IR" sz="2000" dirty="0">
              <a:solidFill>
                <a:srgbClr val="C00000"/>
              </a:solidFill>
              <a:cs typeface="QuranTaha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81200" y="3733800"/>
            <a:ext cx="18288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000" dirty="0" err="1" smtClean="0">
                <a:cs typeface="QuranTaha" pitchFamily="2" charset="-78"/>
              </a:rPr>
              <a:t>وَأَطِيعُوا</a:t>
            </a:r>
            <a:r>
              <a:rPr lang="fa-IR" sz="2000" dirty="0" smtClean="0">
                <a:cs typeface="QuranTaha" pitchFamily="2" charset="-78"/>
              </a:rPr>
              <a:t> اللَّهَ </a:t>
            </a:r>
            <a:r>
              <a:rPr lang="fa-IR" sz="2000" dirty="0" err="1" smtClean="0">
                <a:cs typeface="QuranTaha" pitchFamily="2" charset="-78"/>
              </a:rPr>
              <a:t>وَأَطِيعُوا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الرَّسُولَ</a:t>
            </a:r>
            <a:r>
              <a:rPr lang="fa-IR" sz="2000" dirty="0" smtClean="0">
                <a:cs typeface="QuranTaha" pitchFamily="2" charset="-78"/>
              </a:rPr>
              <a:t> </a:t>
            </a:r>
          </a:p>
          <a:p>
            <a:pPr lvl="1" algn="justLow" rtl="1"/>
            <a:r>
              <a:rPr lang="fa-IR" sz="2000" dirty="0" err="1" smtClean="0">
                <a:cs typeface="QuranTaha" pitchFamily="2" charset="-78"/>
              </a:rPr>
              <a:t>فَإِنْ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تَوَلَّيْتُمْ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فَإِنَّمَا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عَلَى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رَسُولِنَا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الْبَلاغُ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الْمُبِينُ</a:t>
            </a:r>
            <a:r>
              <a:rPr lang="fa-IR" sz="2000" dirty="0" smtClean="0">
                <a:cs typeface="QuranTaha" pitchFamily="2" charset="-78"/>
              </a:rPr>
              <a:t> (</a:t>
            </a:r>
            <a:r>
              <a:rPr lang="fa-IR" sz="2000" dirty="0" err="1" smtClean="0">
                <a:cs typeface="QuranTaha" pitchFamily="2" charset="-78"/>
              </a:rPr>
              <a:t>١٢</a:t>
            </a:r>
            <a:r>
              <a:rPr lang="fa-IR" sz="2000" dirty="0" smtClean="0">
                <a:cs typeface="QuranTaha" pitchFamily="2" charset="-78"/>
              </a:rPr>
              <a:t>)</a:t>
            </a:r>
            <a:endParaRPr lang="fa-IR" sz="2000" dirty="0">
              <a:cs typeface="QuranTaha" pitchFamily="2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3733800"/>
            <a:ext cx="182880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000" dirty="0" err="1" smtClean="0">
                <a:cs typeface="QuranTaha" pitchFamily="2" charset="-78"/>
              </a:rPr>
              <a:t>اللَّهُ</a:t>
            </a:r>
            <a:r>
              <a:rPr lang="fa-IR" sz="2000" dirty="0" smtClean="0">
                <a:cs typeface="QuranTaha" pitchFamily="2" charset="-78"/>
              </a:rPr>
              <a:t> لا </a:t>
            </a:r>
            <a:r>
              <a:rPr lang="fa-IR" sz="2000" dirty="0" err="1" smtClean="0">
                <a:cs typeface="QuranTaha" pitchFamily="2" charset="-78"/>
              </a:rPr>
              <a:t>إِلَهَ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إِلا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هُوَ</a:t>
            </a:r>
            <a:r>
              <a:rPr lang="fa-IR" sz="2000" dirty="0" smtClean="0">
                <a:cs typeface="QuranTaha" pitchFamily="2" charset="-78"/>
              </a:rPr>
              <a:t> </a:t>
            </a:r>
          </a:p>
          <a:p>
            <a:pPr lvl="1" algn="justLow" rtl="1"/>
            <a:r>
              <a:rPr lang="fa-IR" sz="2000" dirty="0" err="1" smtClean="0">
                <a:cs typeface="QuranTaha" pitchFamily="2" charset="-78"/>
              </a:rPr>
              <a:t>وَعَلَى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اللَّهِ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فَلْيَتَوَكَّلِ</a:t>
            </a:r>
            <a:r>
              <a:rPr lang="fa-IR" sz="2000" dirty="0" smtClean="0">
                <a:cs typeface="QuranTaha" pitchFamily="2" charset="-78"/>
              </a:rPr>
              <a:t> </a:t>
            </a:r>
            <a:r>
              <a:rPr lang="fa-IR" sz="2000" dirty="0" err="1" smtClean="0">
                <a:cs typeface="QuranTaha" pitchFamily="2" charset="-78"/>
              </a:rPr>
              <a:t>الْمُؤْمِنُونَ</a:t>
            </a:r>
            <a:r>
              <a:rPr lang="fa-IR" sz="2000" dirty="0" smtClean="0">
                <a:cs typeface="QuranTaha" pitchFamily="2" charset="-78"/>
              </a:rPr>
              <a:t> (</a:t>
            </a:r>
            <a:r>
              <a:rPr lang="fa-IR" sz="2000" dirty="0" err="1" smtClean="0">
                <a:cs typeface="QuranTaha" pitchFamily="2" charset="-78"/>
              </a:rPr>
              <a:t>١٣</a:t>
            </a:r>
            <a:r>
              <a:rPr lang="fa-IR" sz="2000" dirty="0" smtClean="0">
                <a:cs typeface="QuranTaha" pitchFamily="2" charset="-78"/>
              </a:rPr>
              <a:t>)</a:t>
            </a:r>
            <a:endParaRPr lang="fa-IR" sz="2000" dirty="0">
              <a:cs typeface="QuranTah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752600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rtl="1"/>
            <a:r>
              <a:rPr lang="fa-IR" dirty="0" smtClean="0">
                <a:cs typeface="B Homa" pitchFamily="2" charset="-78"/>
              </a:rPr>
              <a:t>سیاق اول: دعوت به ایمان و اطاعت و توکل</a:t>
            </a:r>
            <a:endParaRPr lang="fa-IR" dirty="0">
              <a:cs typeface="B Homa" pitchFamily="2" charset="-78"/>
            </a:endParaRPr>
          </a:p>
        </p:txBody>
      </p:sp>
      <p:sp>
        <p:nvSpPr>
          <p:cNvPr id="4" name="کادر متن 3"/>
          <p:cNvSpPr txBox="1"/>
          <p:nvPr/>
        </p:nvSpPr>
        <p:spPr>
          <a:xfrm>
            <a:off x="4572000" y="3810000"/>
            <a:ext cx="410755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just" rtl="1"/>
            <a:r>
              <a:rPr lang="fa-IR" sz="2400" b="1" dirty="0" smtClean="0">
                <a:cs typeface="B Mitra" pitchFamily="2" charset="-78"/>
              </a:rPr>
              <a:t>در فضایی که </a:t>
            </a:r>
            <a:r>
              <a:rPr lang="fa-IR" sz="2400" b="1" dirty="0" err="1" smtClean="0">
                <a:cs typeface="B Mitra" pitchFamily="2" charset="-78"/>
              </a:rPr>
              <a:t>مصیبتها</a:t>
            </a:r>
            <a:r>
              <a:rPr lang="fa-IR" sz="2400" b="1" dirty="0" smtClean="0">
                <a:cs typeface="B Mitra" pitchFamily="2" charset="-78"/>
              </a:rPr>
              <a:t> زمینه ساز کفر </a:t>
            </a:r>
            <a:r>
              <a:rPr lang="fa-IR" sz="2400" b="1" dirty="0" smtClean="0">
                <a:cs typeface="B Mitra" pitchFamily="2" charset="-78"/>
              </a:rPr>
              <a:t>پنهانی عملی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smtClean="0">
                <a:cs typeface="B Mitra" pitchFamily="2" charset="-78"/>
              </a:rPr>
              <a:t>و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smtClean="0">
                <a:cs typeface="B Mitra" pitchFamily="2" charset="-78"/>
              </a:rPr>
              <a:t>بی اعتمادی به رسول خدا ص و ناباوری به معاد شده است</a:t>
            </a:r>
            <a:endParaRPr lang="fa-IR" sz="24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سیاق دوم. آیه 14 تا 18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0" y="153412"/>
            <a:ext cx="4572000" cy="259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200" dirty="0" err="1" smtClean="0">
                <a:cs typeface="QuranTaha" pitchFamily="2" charset="-78"/>
              </a:rPr>
              <a:t>يَا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أَيُّهَا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الَّذِينَ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آمَنُوا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إِنَّ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مِنْ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أَزْوَاجِكُمْ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وَأَوْلادِكُمْ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عَدُوًّا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لَكُمْ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lvl="1" algn="just" rtl="1"/>
            <a:r>
              <a:rPr lang="fa-IR" sz="3200" dirty="0" err="1" smtClean="0">
                <a:cs typeface="QuranTaha" pitchFamily="2" charset="-78"/>
              </a:rPr>
              <a:t>فَاحْذَرُوهُمْ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lvl="1" algn="just" rtl="1"/>
            <a:r>
              <a:rPr lang="fa-IR" sz="3200" dirty="0" err="1" smtClean="0">
                <a:cs typeface="QuranTaha" pitchFamily="2" charset="-78"/>
              </a:rPr>
              <a:t>وَإِنْ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تَعْفُوا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وَتَصْفَحُوا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وَتَغْفِرُوا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فَإِنَّ</a:t>
            </a:r>
            <a:r>
              <a:rPr lang="fa-IR" sz="3200" dirty="0" smtClean="0">
                <a:cs typeface="QuranTaha" pitchFamily="2" charset="-78"/>
              </a:rPr>
              <a:t> اللَّهَ </a:t>
            </a:r>
            <a:r>
              <a:rPr lang="fa-IR" sz="3200" dirty="0" err="1" smtClean="0">
                <a:cs typeface="QuranTaha" pitchFamily="2" charset="-78"/>
              </a:rPr>
              <a:t>غَفُورٌ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رَحِيمٌ</a:t>
            </a:r>
            <a:r>
              <a:rPr lang="fa-IR" sz="3200" dirty="0" smtClean="0">
                <a:cs typeface="QuranTaha" pitchFamily="2" charset="-78"/>
              </a:rPr>
              <a:t> (</a:t>
            </a:r>
            <a:r>
              <a:rPr lang="fa-IR" sz="3200" dirty="0" err="1" smtClean="0">
                <a:cs typeface="QuranTaha" pitchFamily="2" charset="-78"/>
              </a:rPr>
              <a:t>١٤</a:t>
            </a:r>
            <a:r>
              <a:rPr lang="fa-IR" sz="3200" dirty="0" smtClean="0">
                <a:cs typeface="QuranTaha" pitchFamily="2" charset="-78"/>
              </a:rPr>
              <a:t>)</a:t>
            </a:r>
            <a:endParaRPr lang="fa-IR" sz="3200" dirty="0">
              <a:cs typeface="QuranTah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4994"/>
            <a:ext cx="39624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200" dirty="0" err="1" smtClean="0">
                <a:cs typeface="QuranTaha" pitchFamily="2" charset="-78"/>
              </a:rPr>
              <a:t>إِنَّمَا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أَمْوَالُكُمْ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وَأَوْلادُكُمْ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فِتْنَةٌ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وَاللَّهُ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عِنْدَهُ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أَجْرٌ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عَظِيمٌ</a:t>
            </a:r>
            <a:r>
              <a:rPr lang="fa-IR" sz="3200" dirty="0" smtClean="0">
                <a:cs typeface="QuranTaha" pitchFamily="2" charset="-78"/>
              </a:rPr>
              <a:t> (</a:t>
            </a:r>
            <a:r>
              <a:rPr lang="fa-IR" sz="3200" dirty="0" err="1" smtClean="0">
                <a:cs typeface="QuranTaha" pitchFamily="2" charset="-78"/>
              </a:rPr>
              <a:t>١٥</a:t>
            </a:r>
            <a:r>
              <a:rPr lang="fa-IR" sz="3200" dirty="0" smtClean="0">
                <a:cs typeface="QuranTaha" pitchFamily="2" charset="-78"/>
              </a:rPr>
              <a:t>)</a:t>
            </a:r>
            <a:endParaRPr lang="fa-IR" sz="3200" dirty="0">
              <a:cs typeface="QuranTah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3658612"/>
            <a:ext cx="4419600" cy="3046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200" dirty="0" err="1" smtClean="0">
                <a:cs typeface="QuranTaha" pitchFamily="2" charset="-78"/>
              </a:rPr>
              <a:t>فَاتَّقُوا</a:t>
            </a:r>
            <a:r>
              <a:rPr lang="fa-IR" sz="3200" dirty="0" smtClean="0">
                <a:cs typeface="QuranTaha" pitchFamily="2" charset="-78"/>
              </a:rPr>
              <a:t> اللَّهَ مَا </a:t>
            </a:r>
            <a:r>
              <a:rPr lang="fa-IR" sz="3200" dirty="0" err="1" smtClean="0">
                <a:cs typeface="QuranTaha" pitchFamily="2" charset="-78"/>
              </a:rPr>
              <a:t>اسْتَطَعْتُمْ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algn="just" rtl="1"/>
            <a:r>
              <a:rPr lang="fa-IR" sz="3200" dirty="0" err="1" smtClean="0">
                <a:cs typeface="QuranTaha" pitchFamily="2" charset="-78"/>
              </a:rPr>
              <a:t>وَاسْمَعُوا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algn="just" rtl="1"/>
            <a:r>
              <a:rPr lang="fa-IR" sz="3200" dirty="0" err="1" smtClean="0">
                <a:cs typeface="QuranTaha" pitchFamily="2" charset="-78"/>
              </a:rPr>
              <a:t>وَأَطِيعُوا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algn="just" rtl="1"/>
            <a:r>
              <a:rPr lang="fa-IR" sz="3200" dirty="0" err="1" smtClean="0">
                <a:cs typeface="QuranTaha" pitchFamily="2" charset="-78"/>
              </a:rPr>
              <a:t>وَأَنْفِقُوا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خَيْرًا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لأنْفُسِكُمْ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lvl="1" algn="just" rtl="1"/>
            <a:r>
              <a:rPr lang="fa-IR" sz="3200" dirty="0" err="1" smtClean="0">
                <a:cs typeface="QuranTaha" pitchFamily="2" charset="-78"/>
              </a:rPr>
              <a:t>وَمَنْ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يُوقَ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شُحَّ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نَفْسِهِ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فَأُولَئِكَ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هُمُ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الْمُفْلِحُونَ</a:t>
            </a:r>
            <a:r>
              <a:rPr lang="fa-IR" sz="3200" dirty="0" smtClean="0">
                <a:cs typeface="QuranTaha" pitchFamily="2" charset="-78"/>
              </a:rPr>
              <a:t> (</a:t>
            </a:r>
            <a:r>
              <a:rPr lang="fa-IR" sz="3200" dirty="0" err="1" smtClean="0">
                <a:cs typeface="QuranTaha" pitchFamily="2" charset="-78"/>
              </a:rPr>
              <a:t>١٦</a:t>
            </a:r>
            <a:r>
              <a:rPr lang="fa-IR" sz="3200" dirty="0" smtClean="0">
                <a:cs typeface="QuranTaha" pitchFamily="2" charset="-78"/>
              </a:rPr>
              <a:t>)</a:t>
            </a:r>
            <a:endParaRPr lang="fa-IR" sz="3200" dirty="0">
              <a:cs typeface="QuranTah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658612"/>
            <a:ext cx="4572000" cy="30469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1"/>
            <a:r>
              <a:rPr lang="fa-IR" sz="3200" dirty="0" err="1" smtClean="0">
                <a:cs typeface="QuranTaha" pitchFamily="2" charset="-78"/>
              </a:rPr>
              <a:t>إِنْ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تُقْرِضُوا</a:t>
            </a:r>
            <a:r>
              <a:rPr lang="fa-IR" sz="3200" dirty="0" smtClean="0">
                <a:cs typeface="QuranTaha" pitchFamily="2" charset="-78"/>
              </a:rPr>
              <a:t> اللَّهَ </a:t>
            </a:r>
            <a:r>
              <a:rPr lang="fa-IR" sz="3200" dirty="0" err="1" smtClean="0">
                <a:cs typeface="QuranTaha" pitchFamily="2" charset="-78"/>
              </a:rPr>
              <a:t>قَرْضًا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حَسَنًا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lvl="2" algn="just" rtl="1"/>
            <a:r>
              <a:rPr lang="fa-IR" sz="3200" dirty="0" err="1" smtClean="0">
                <a:cs typeface="QuranTaha" pitchFamily="2" charset="-78"/>
              </a:rPr>
              <a:t>يُضَاعِفْهُ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لَكُمْ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lvl="2" algn="just" rtl="1"/>
            <a:r>
              <a:rPr lang="fa-IR" sz="3200" dirty="0" err="1" smtClean="0">
                <a:cs typeface="QuranTaha" pitchFamily="2" charset="-78"/>
              </a:rPr>
              <a:t>وَيَغْفِرْ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لَكُمْ</a:t>
            </a:r>
            <a:r>
              <a:rPr lang="fa-IR" sz="3200" dirty="0" smtClean="0">
                <a:cs typeface="QuranTaha" pitchFamily="2" charset="-78"/>
              </a:rPr>
              <a:t> </a:t>
            </a:r>
          </a:p>
          <a:p>
            <a:pPr lvl="3" algn="just" rtl="1"/>
            <a:r>
              <a:rPr lang="fa-IR" sz="3200" dirty="0" err="1" smtClean="0">
                <a:cs typeface="QuranTaha" pitchFamily="2" charset="-78"/>
              </a:rPr>
              <a:t>وَاللَّهُ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شَكُورٌ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حَلِيمٌ</a:t>
            </a:r>
            <a:r>
              <a:rPr lang="fa-IR" sz="3200" dirty="0" smtClean="0">
                <a:cs typeface="QuranTaha" pitchFamily="2" charset="-78"/>
              </a:rPr>
              <a:t> (</a:t>
            </a:r>
            <a:r>
              <a:rPr lang="fa-IR" sz="3200" dirty="0" err="1" smtClean="0">
                <a:cs typeface="QuranTaha" pitchFamily="2" charset="-78"/>
              </a:rPr>
              <a:t>١٧</a:t>
            </a:r>
            <a:r>
              <a:rPr lang="fa-IR" sz="3200" dirty="0" smtClean="0">
                <a:cs typeface="QuranTaha" pitchFamily="2" charset="-78"/>
              </a:rPr>
              <a:t>)</a:t>
            </a:r>
          </a:p>
          <a:p>
            <a:pPr lvl="1" algn="just" rtl="1"/>
            <a:r>
              <a:rPr lang="fa-IR" sz="3200" dirty="0" err="1" smtClean="0">
                <a:cs typeface="QuranTaha" pitchFamily="2" charset="-78"/>
              </a:rPr>
              <a:t>عَالِمُ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الْغَيْبِ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وَالشَّهَادَةِ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الْعَزِيزُ</a:t>
            </a:r>
            <a:r>
              <a:rPr lang="fa-IR" sz="3200" dirty="0" smtClean="0">
                <a:cs typeface="QuranTaha" pitchFamily="2" charset="-78"/>
              </a:rPr>
              <a:t> </a:t>
            </a:r>
            <a:r>
              <a:rPr lang="fa-IR" sz="3200" dirty="0" err="1" smtClean="0">
                <a:cs typeface="QuranTaha" pitchFamily="2" charset="-78"/>
              </a:rPr>
              <a:t>الْحَكِيمُ</a:t>
            </a:r>
            <a:r>
              <a:rPr lang="fa-IR" sz="3200" dirty="0" smtClean="0">
                <a:cs typeface="QuranTaha" pitchFamily="2" charset="-78"/>
              </a:rPr>
              <a:t> (</a:t>
            </a:r>
            <a:r>
              <a:rPr lang="fa-IR" sz="3200" dirty="0" err="1" smtClean="0">
                <a:cs typeface="QuranTaha" pitchFamily="2" charset="-78"/>
              </a:rPr>
              <a:t>١٨</a:t>
            </a:r>
            <a:r>
              <a:rPr lang="fa-IR" sz="3200" dirty="0" smtClean="0">
                <a:cs typeface="QuranTaha" pitchFamily="2" charset="-78"/>
              </a:rPr>
              <a:t>)</a:t>
            </a:r>
            <a:endParaRPr lang="fa-IR" sz="3200" dirty="0">
              <a:cs typeface="QuranTaha" pitchFamily="2" charset="-78"/>
            </a:endParaRPr>
          </a:p>
        </p:txBody>
      </p:sp>
      <p:cxnSp>
        <p:nvCxnSpPr>
          <p:cNvPr id="11" name="متصل کننده مستقیم 10"/>
          <p:cNvCxnSpPr>
            <a:stCxn id="6" idx="1"/>
            <a:endCxn id="7" idx="3"/>
          </p:cNvCxnSpPr>
          <p:nvPr/>
        </p:nvCxnSpPr>
        <p:spPr>
          <a:xfrm rot="10800000">
            <a:off x="3962400" y="1443604"/>
            <a:ext cx="609600" cy="5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16200000">
            <a:off x="4418076" y="-1445264"/>
            <a:ext cx="460248" cy="8991600"/>
          </a:xfrm>
          <a:prstGeom prst="leftBrace">
            <a:avLst>
              <a:gd name="adj1" fmla="val 27317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8" name="متصل کننده مستقیم 17"/>
          <p:cNvCxnSpPr>
            <a:stCxn id="15" idx="1"/>
            <a:endCxn id="9" idx="0"/>
          </p:cNvCxnSpPr>
          <p:nvPr/>
        </p:nvCxnSpPr>
        <p:spPr>
          <a:xfrm rot="5400000">
            <a:off x="3278124" y="2288536"/>
            <a:ext cx="377952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متصل کننده مستقیم 19"/>
          <p:cNvCxnSpPr>
            <a:stCxn id="15" idx="1"/>
            <a:endCxn id="8" idx="0"/>
          </p:cNvCxnSpPr>
          <p:nvPr/>
        </p:nvCxnSpPr>
        <p:spPr>
          <a:xfrm rot="16200000" flipH="1">
            <a:off x="5602224" y="2326636"/>
            <a:ext cx="377952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382000" cy="1981200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rtl="1"/>
            <a:r>
              <a:rPr lang="fa-IR" dirty="0" smtClean="0">
                <a:cs typeface="B Homa" pitchFamily="2" charset="-78"/>
              </a:rPr>
              <a:t>سیاق دوم</a:t>
            </a:r>
            <a:r>
              <a:rPr lang="fa-IR" dirty="0" smtClean="0">
                <a:cs typeface="B Homa" pitchFamily="2" charset="-78"/>
              </a:rPr>
              <a:t>: دعوت مؤمنان به انفاق برای موفقیت در فتنه اموال و اولاد</a:t>
            </a:r>
            <a:endParaRPr lang="fa-IR" dirty="0">
              <a:cs typeface="B Homa" pitchFamily="2" charset="-78"/>
            </a:endParaRPr>
          </a:p>
        </p:txBody>
      </p:sp>
      <p:sp>
        <p:nvSpPr>
          <p:cNvPr id="3" name="کادر متن 2"/>
          <p:cNvSpPr txBox="1"/>
          <p:nvPr/>
        </p:nvSpPr>
        <p:spPr>
          <a:xfrm>
            <a:off x="4655448" y="4209871"/>
            <a:ext cx="4107552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just" rtl="1"/>
            <a:r>
              <a:rPr lang="fa-IR" sz="2400" b="1" dirty="0" smtClean="0">
                <a:cs typeface="B Mitra" pitchFamily="2" charset="-78"/>
              </a:rPr>
              <a:t>به ویژه در شرایط دشمنی بعضی از </a:t>
            </a:r>
            <a:r>
              <a:rPr lang="fa-IR" sz="2400" b="1" dirty="0" err="1" smtClean="0">
                <a:cs typeface="B Mitra" pitchFamily="2" charset="-78"/>
              </a:rPr>
              <a:t>ازواج</a:t>
            </a:r>
            <a:r>
              <a:rPr lang="fa-IR" sz="2400" b="1" dirty="0" smtClean="0">
                <a:cs typeface="B Mitra" pitchFamily="2" charset="-78"/>
              </a:rPr>
              <a:t> و اولاد</a:t>
            </a:r>
            <a:endParaRPr lang="fa-IR" sz="24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Homa" pitchFamily="2" charset="-78"/>
              </a:rPr>
              <a:t>ارتباط سیاق ها</a:t>
            </a:r>
            <a:endParaRPr lang="fa-IR" dirty="0">
              <a:cs typeface="B Hom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641</Words>
  <Application>Microsoft Office PowerPoint</Application>
  <PresentationFormat>نمایش روی پرده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10</vt:i4>
      </vt:variant>
    </vt:vector>
  </HeadingPairs>
  <TitlesOfParts>
    <vt:vector size="11" baseType="lpstr">
      <vt:lpstr>Office Theme</vt:lpstr>
      <vt:lpstr>قواعد ساختاریابی</vt:lpstr>
      <vt:lpstr>بسم الله الرحمن الرحیم</vt:lpstr>
      <vt:lpstr>سیاق اول. آیه 1 تا 13</vt:lpstr>
      <vt:lpstr>اسلاید 4</vt:lpstr>
      <vt:lpstr>سیاق اول: دعوت به ایمان و اطاعت و توکل</vt:lpstr>
      <vt:lpstr>سیاق دوم. آیه 14 تا 18</vt:lpstr>
      <vt:lpstr>اسلاید 7</vt:lpstr>
      <vt:lpstr>سیاق دوم: دعوت مؤمنان به انفاق برای موفقیت در فتنه اموال و اولاد</vt:lpstr>
      <vt:lpstr>ارتباط سیاق ها</vt:lpstr>
      <vt:lpstr>اسلاید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قواعد سیاق شناسی</dc:title>
  <dc:creator>aaa</dc:creator>
  <cp:lastModifiedBy>ASTQV</cp:lastModifiedBy>
  <cp:revision>401</cp:revision>
  <dcterms:created xsi:type="dcterms:W3CDTF">2006-08-16T00:00:00Z</dcterms:created>
  <dcterms:modified xsi:type="dcterms:W3CDTF">2017-03-07T07:17:15Z</dcterms:modified>
</cp:coreProperties>
</file>