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57" r:id="rId5"/>
    <p:sldId id="264" r:id="rId6"/>
    <p:sldId id="265" r:id="rId7"/>
    <p:sldId id="268" r:id="rId8"/>
    <p:sldId id="269" r:id="rId9"/>
    <p:sldId id="270" r:id="rId10"/>
    <p:sldId id="271" r:id="rId11"/>
    <p:sldId id="259" r:id="rId12"/>
    <p:sldId id="260" r:id="rId13"/>
    <p:sldId id="261" r:id="rId14"/>
    <p:sldId id="263" r:id="rId15"/>
    <p:sldId id="266" r:id="rId16"/>
    <p:sldId id="262" r:id="rId17"/>
    <p:sldId id="275" r:id="rId18"/>
    <p:sldId id="272" r:id="rId19"/>
    <p:sldId id="273" r:id="rId20"/>
    <p:sldId id="274" r:id="rId21"/>
    <p:sldId id="276" r:id="rId22"/>
    <p:sldId id="277" r:id="rId23"/>
    <p:sldId id="278" r:id="rId24"/>
    <p:sldId id="279" r:id="rId25"/>
    <p:sldId id="280" r:id="rId26"/>
    <p:sldId id="281" r:id="rId27"/>
    <p:sldId id="282" r:id="rId28"/>
    <p:sldId id="284" r:id="rId29"/>
    <p:sldId id="285" r:id="rId30"/>
    <p:sldId id="286" r:id="rId31"/>
    <p:sldId id="287" r:id="rId32"/>
    <p:sldId id="289" r:id="rId33"/>
    <p:sldId id="291" r:id="rId34"/>
    <p:sldId id="295" r:id="rId35"/>
    <p:sldId id="293" r:id="rId36"/>
    <p:sldId id="294" r:id="rId37"/>
    <p:sldId id="296" r:id="rId38"/>
    <p:sldId id="297" r:id="rId39"/>
    <p:sldId id="298" r:id="rId40"/>
    <p:sldId id="299" r:id="rId41"/>
    <p:sldId id="300" r:id="rId42"/>
    <p:sldId id="30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F34779-DF88-4050-9D2A-3C7B511E309E}" type="datetimeFigureOut">
              <a:rPr lang="en-US" smtClean="0"/>
              <a:pPr/>
              <a:t>11/7/2015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34779-DF88-4050-9D2A-3C7B511E309E}" type="datetimeFigureOut">
              <a:rPr lang="en-US" smtClean="0"/>
              <a:pPr/>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34779-DF88-4050-9D2A-3C7B511E309E}" type="datetimeFigureOut">
              <a:rPr lang="en-US" smtClean="0"/>
              <a:pPr/>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34779-DF88-4050-9D2A-3C7B511E309E}" type="datetimeFigureOut">
              <a:rPr lang="en-US" smtClean="0"/>
              <a:pPr/>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F34779-DF88-4050-9D2A-3C7B511E309E}" type="datetimeFigureOut">
              <a:rPr lang="en-US" smtClean="0"/>
              <a:pPr/>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F34779-DF88-4050-9D2A-3C7B511E309E}" type="datetimeFigureOut">
              <a:rPr lang="en-US" smtClean="0"/>
              <a:pPr/>
              <a:t>11/7/2015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F34779-DF88-4050-9D2A-3C7B511E309E}" type="datetimeFigureOut">
              <a:rPr lang="en-US" smtClean="0"/>
              <a:pPr/>
              <a:t>11/7/2015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F34779-DF88-4050-9D2A-3C7B511E309E}" type="datetimeFigureOut">
              <a:rPr lang="en-US" smtClean="0"/>
              <a:pPr/>
              <a:t>11/7/2015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34779-DF88-4050-9D2A-3C7B511E309E}" type="datetimeFigureOut">
              <a:rPr lang="en-US" smtClean="0"/>
              <a:pPr/>
              <a:t>11/7/2015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F34779-DF88-4050-9D2A-3C7B511E309E}" type="datetimeFigureOut">
              <a:rPr lang="en-US" smtClean="0"/>
              <a:pPr/>
              <a:t>11/7/2015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566AF4-BAF6-419C-B009-89AEC6F244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F34779-DF88-4050-9D2A-3C7B511E309E}" type="datetimeFigureOut">
              <a:rPr lang="en-US" smtClean="0"/>
              <a:pPr/>
              <a:t>11/7/2015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9566AF4-BAF6-419C-B009-89AEC6F244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F34779-DF88-4050-9D2A-3C7B511E309E}" type="datetimeFigureOut">
              <a:rPr lang="en-US" smtClean="0"/>
              <a:pPr/>
              <a:t>11/7/2015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566AF4-BAF6-419C-B009-89AEC6F244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effectLst>
            <a:innerShdw blurRad="114300">
              <a:prstClr val="black"/>
            </a:innerShdw>
            <a:softEdge rad="127000"/>
          </a:effectLst>
        </p:spPr>
        <p:style>
          <a:lnRef idx="2">
            <a:schemeClr val="dk1">
              <a:shade val="50000"/>
            </a:schemeClr>
          </a:lnRef>
          <a:fillRef idx="1">
            <a:schemeClr val="dk1"/>
          </a:fillRef>
          <a:effectRef idx="0">
            <a:schemeClr val="dk1"/>
          </a:effectRef>
          <a:fontRef idx="minor">
            <a:schemeClr val="lt1"/>
          </a:fontRef>
        </p:style>
        <p:txBody>
          <a:bodyPr>
            <a:prstTxWarp prst="textInflateTop">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Aharoni" pitchFamily="2" charset="-79"/>
              </a:rPr>
              <a:t>Prospect 3</a:t>
            </a:r>
            <a:b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Aharoni" pitchFamily="2" charset="-79"/>
              </a:rPr>
            </a:br>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Aharoni" pitchFamily="2" charset="-79"/>
              </a:rPr>
              <a:t>Travel </a:t>
            </a:r>
            <a:endParaRPr lang="en-GB"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Aharoni" pitchFamily="2" charset="-79"/>
            </a:endParaRPr>
          </a:p>
        </p:txBody>
      </p:sp>
      <p:sp>
        <p:nvSpPr>
          <p:cNvPr id="3" name="Subtitle 2"/>
          <p:cNvSpPr>
            <a:spLocks noGrp="1"/>
          </p:cNvSpPr>
          <p:nvPr>
            <p:ph type="subTitle" idx="1"/>
          </p:nvPr>
        </p:nvSpPr>
        <p:spPr/>
        <p:txBody>
          <a:bodyPr/>
          <a:lstStyle/>
          <a:p>
            <a:pPr algn="ctr"/>
            <a:endParaRPr lang="en-US" dirty="0" smtClean="0">
              <a:solidFill>
                <a:srgbClr val="FFFF00"/>
              </a:solidFill>
            </a:endParaRPr>
          </a:p>
          <a:p>
            <a:pPr algn="ctr"/>
            <a:r>
              <a:rPr lang="en-US" dirty="0" err="1" smtClean="0">
                <a:solidFill>
                  <a:srgbClr val="FFFF00"/>
                </a:solidFill>
              </a:rPr>
              <a:t>Molana</a:t>
            </a:r>
            <a:r>
              <a:rPr lang="en-US" dirty="0" smtClean="0">
                <a:solidFill>
                  <a:srgbClr val="FFFF00"/>
                </a:solidFill>
              </a:rPr>
              <a:t> </a:t>
            </a:r>
            <a:r>
              <a:rPr lang="en-US" dirty="0" err="1" smtClean="0">
                <a:solidFill>
                  <a:srgbClr val="FFFF00"/>
                </a:solidFill>
              </a:rPr>
              <a:t>Miri</a:t>
            </a:r>
            <a:endParaRPr lang="en-GB" dirty="0">
              <a:solidFill>
                <a:srgbClr val="FFFF00"/>
              </a:solidFill>
            </a:endParaRPr>
          </a:p>
        </p:txBody>
      </p:sp>
      <p:sp>
        <p:nvSpPr>
          <p:cNvPr id="4" name="Rectangle 3"/>
          <p:cNvSpPr/>
          <p:nvPr/>
        </p:nvSpPr>
        <p:spPr>
          <a:xfrm>
            <a:off x="4479635" y="2551837"/>
            <a:ext cx="184730" cy="923330"/>
          </a:xfrm>
          <a:prstGeom prst="rect">
            <a:avLst/>
          </a:prstGeom>
          <a:noFill/>
        </p:spPr>
        <p:txBody>
          <a:bodyPr wrap="none" lIns="91440" tIns="45720" rIns="91440" bIns="45720">
            <a:spAutoFit/>
          </a:bodyPr>
          <a:lstStyle/>
          <a:p>
            <a:pPr algn="ctr"/>
            <a:endParaRPr lang="en-GB"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Content Placeholder 3"/>
          <p:cNvSpPr>
            <a:spLocks noGrp="1"/>
          </p:cNvSpPr>
          <p:nvPr>
            <p:ph idx="1"/>
          </p:nvPr>
        </p:nvSpPr>
        <p:spPr>
          <a:xfrm>
            <a:off x="1714480" y="214290"/>
            <a:ext cx="6043626" cy="2571768"/>
          </a:xfrm>
          <a:prstGeom prst="ellipse">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dirty="0" smtClean="0"/>
          </a:p>
          <a:p>
            <a:pPr algn="ctr"/>
            <a:endParaRPr lang="en-GB" dirty="0"/>
          </a:p>
        </p:txBody>
      </p:sp>
      <p:pic>
        <p:nvPicPr>
          <p:cNvPr id="6" name="Picture 5" descr="fill out the form.jpg"/>
          <p:cNvPicPr>
            <a:picLocks noChangeAspect="1"/>
          </p:cNvPicPr>
          <p:nvPr/>
        </p:nvPicPr>
        <p:blipFill>
          <a:blip r:embed="rId3" cstate="print"/>
          <a:stretch>
            <a:fillRect/>
          </a:stretch>
        </p:blipFill>
        <p:spPr>
          <a:xfrm>
            <a:off x="6307628" y="2928934"/>
            <a:ext cx="2836372" cy="247067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descr="check in.jpg"/>
          <p:cNvPicPr>
            <a:picLocks noChangeAspect="1"/>
          </p:cNvPicPr>
          <p:nvPr/>
        </p:nvPicPr>
        <p:blipFill>
          <a:blip r:embed="rId4" cstate="print"/>
          <a:stretch>
            <a:fillRect/>
          </a:stretch>
        </p:blipFill>
        <p:spPr>
          <a:xfrm>
            <a:off x="3571868" y="2857496"/>
            <a:ext cx="2476500" cy="26432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Oval 7"/>
          <p:cNvSpPr/>
          <p:nvPr/>
        </p:nvSpPr>
        <p:spPr>
          <a:xfrm>
            <a:off x="285720" y="5572140"/>
            <a:ext cx="3000396" cy="914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He </a:t>
            </a:r>
            <a:r>
              <a:rPr lang="en-US" dirty="0" smtClean="0">
                <a:solidFill>
                  <a:srgbClr val="FF0000"/>
                </a:solidFill>
              </a:rPr>
              <a:t>is</a:t>
            </a:r>
            <a:r>
              <a:rPr lang="en-US" dirty="0" smtClean="0">
                <a:solidFill>
                  <a:schemeClr val="bg1"/>
                </a:solidFill>
              </a:rPr>
              <a:t> talk</a:t>
            </a:r>
            <a:r>
              <a:rPr lang="en-US" dirty="0" smtClean="0">
                <a:solidFill>
                  <a:srgbClr val="FF0000"/>
                </a:solidFill>
              </a:rPr>
              <a:t>ing</a:t>
            </a:r>
            <a:r>
              <a:rPr lang="en-US" dirty="0" smtClean="0">
                <a:solidFill>
                  <a:schemeClr val="bg1"/>
                </a:solidFill>
              </a:rPr>
              <a:t> to a receptionist. </a:t>
            </a:r>
            <a:endParaRPr lang="en-GB" dirty="0">
              <a:solidFill>
                <a:schemeClr val="bg1"/>
              </a:solidFill>
            </a:endParaRPr>
          </a:p>
        </p:txBody>
      </p:sp>
      <p:sp>
        <p:nvSpPr>
          <p:cNvPr id="9" name="Oval 8"/>
          <p:cNvSpPr/>
          <p:nvPr/>
        </p:nvSpPr>
        <p:spPr>
          <a:xfrm>
            <a:off x="6286512" y="5500702"/>
            <a:ext cx="2857488" cy="914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Father </a:t>
            </a:r>
            <a:r>
              <a:rPr lang="en-US" dirty="0" smtClean="0">
                <a:solidFill>
                  <a:srgbClr val="FF0000"/>
                </a:solidFill>
              </a:rPr>
              <a:t>is</a:t>
            </a:r>
            <a:r>
              <a:rPr lang="en-US" dirty="0" smtClean="0">
                <a:solidFill>
                  <a:schemeClr val="bg1"/>
                </a:solidFill>
              </a:rPr>
              <a:t> fill</a:t>
            </a:r>
            <a:r>
              <a:rPr lang="en-US" dirty="0" smtClean="0">
                <a:solidFill>
                  <a:srgbClr val="FF0000"/>
                </a:solidFill>
              </a:rPr>
              <a:t>ing</a:t>
            </a:r>
            <a:r>
              <a:rPr lang="en-US" dirty="0" smtClean="0">
                <a:solidFill>
                  <a:schemeClr val="bg1"/>
                </a:solidFill>
              </a:rPr>
              <a:t> out the form.</a:t>
            </a:r>
            <a:endParaRPr lang="en-GB" dirty="0">
              <a:solidFill>
                <a:schemeClr val="bg1"/>
              </a:solidFill>
            </a:endParaRPr>
          </a:p>
        </p:txBody>
      </p:sp>
      <p:sp>
        <p:nvSpPr>
          <p:cNvPr id="10" name="Oval 9"/>
          <p:cNvSpPr/>
          <p:nvPr/>
        </p:nvSpPr>
        <p:spPr>
          <a:xfrm>
            <a:off x="3357554" y="5500702"/>
            <a:ext cx="278608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He</a:t>
            </a:r>
            <a:r>
              <a:rPr lang="en-US" dirty="0" smtClean="0"/>
              <a:t> </a:t>
            </a:r>
            <a:r>
              <a:rPr lang="en-US" dirty="0" smtClean="0">
                <a:solidFill>
                  <a:srgbClr val="FF0000"/>
                </a:solidFill>
              </a:rPr>
              <a:t>is</a:t>
            </a:r>
            <a:r>
              <a:rPr lang="en-US" dirty="0" smtClean="0"/>
              <a:t> </a:t>
            </a:r>
            <a:r>
              <a:rPr lang="en-US" dirty="0" smtClean="0">
                <a:solidFill>
                  <a:schemeClr val="bg1"/>
                </a:solidFill>
              </a:rPr>
              <a:t>check</a:t>
            </a:r>
            <a:r>
              <a:rPr lang="en-US" dirty="0" smtClean="0">
                <a:solidFill>
                  <a:srgbClr val="FF0000"/>
                </a:solidFill>
              </a:rPr>
              <a:t>ing</a:t>
            </a:r>
            <a:r>
              <a:rPr lang="en-US" dirty="0" smtClean="0"/>
              <a:t> </a:t>
            </a:r>
            <a:r>
              <a:rPr lang="en-US" dirty="0" smtClean="0">
                <a:solidFill>
                  <a:schemeClr val="bg1"/>
                </a:solidFill>
              </a:rPr>
              <a:t>in.</a:t>
            </a:r>
            <a:endParaRPr lang="en-GB" dirty="0">
              <a:solidFill>
                <a:schemeClr val="bg1"/>
              </a:solidFill>
            </a:endParaRPr>
          </a:p>
        </p:txBody>
      </p:sp>
      <p:pic>
        <p:nvPicPr>
          <p:cNvPr id="1026" name="Picture 2"/>
          <p:cNvPicPr>
            <a:picLocks noChangeAspect="1" noChangeArrowheads="1"/>
          </p:cNvPicPr>
          <p:nvPr/>
        </p:nvPicPr>
        <p:blipFill>
          <a:blip r:embed="rId5" cstate="print"/>
          <a:srcRect/>
          <a:stretch>
            <a:fillRect/>
          </a:stretch>
        </p:blipFill>
        <p:spPr bwMode="auto">
          <a:xfrm>
            <a:off x="545957" y="3000372"/>
            <a:ext cx="2610039" cy="22145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FF00"/>
                </a:solidFill>
                <a:latin typeface="Times New Roman" pitchFamily="18" charset="0"/>
                <a:cs typeface="Times New Roman" pitchFamily="18" charset="0"/>
              </a:rPr>
              <a:t>While-listening or the main dish</a:t>
            </a:r>
            <a:endParaRPr lang="en-GB"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What  are the main objectives of while listening?</a:t>
            </a:r>
          </a:p>
          <a:p>
            <a:endParaRPr lang="en-US" dirty="0" smtClean="0"/>
          </a:p>
          <a:p>
            <a:r>
              <a:rPr lang="en-US" dirty="0" smtClean="0"/>
              <a:t>How can we achieve these objectives?</a:t>
            </a:r>
            <a:endParaRPr lang="en-GB" dirty="0"/>
          </a:p>
        </p:txBody>
      </p:sp>
      <p:pic>
        <p:nvPicPr>
          <p:cNvPr id="4" name="Picture 3" descr="main dish 1.jpg"/>
          <p:cNvPicPr>
            <a:picLocks noChangeAspect="1"/>
          </p:cNvPicPr>
          <p:nvPr/>
        </p:nvPicPr>
        <p:blipFill>
          <a:blip r:embed="rId2" cstate="print"/>
          <a:stretch>
            <a:fillRect/>
          </a:stretch>
        </p:blipFill>
        <p:spPr>
          <a:xfrm>
            <a:off x="42844" y="3643315"/>
            <a:ext cx="3671900" cy="32146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descr="main dish 2.jpg"/>
          <p:cNvPicPr>
            <a:picLocks noChangeAspect="1"/>
          </p:cNvPicPr>
          <p:nvPr/>
        </p:nvPicPr>
        <p:blipFill>
          <a:blip r:embed="rId3" cstate="print"/>
          <a:stretch>
            <a:fillRect/>
          </a:stretch>
        </p:blipFill>
        <p:spPr>
          <a:xfrm>
            <a:off x="5572100" y="3569559"/>
            <a:ext cx="3571900" cy="328844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214282" y="285727"/>
          <a:ext cx="8715436" cy="6357981"/>
        </p:xfrm>
        <a:graphic>
          <a:graphicData uri="http://schemas.openxmlformats.org/drawingml/2006/table">
            <a:tbl>
              <a:tblPr firstRow="1" bandRow="1">
                <a:tableStyleId>{5C22544A-7EE6-4342-B048-85BDC9FD1C3A}</a:tableStyleId>
              </a:tblPr>
              <a:tblGrid>
                <a:gridCol w="4357718"/>
                <a:gridCol w="4357718"/>
              </a:tblGrid>
              <a:tr h="13385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Main Purpose/s </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Suggested Strategies/ techniques</a:t>
                      </a:r>
                    </a:p>
                    <a:p>
                      <a:endParaRPr lang="en-GB" dirty="0"/>
                    </a:p>
                  </a:txBody>
                  <a:tcPr/>
                </a:tc>
              </a:tr>
              <a:tr h="1784696">
                <a:tc>
                  <a:txBody>
                    <a:bodyPr/>
                    <a:lstStyle/>
                    <a:p>
                      <a:r>
                        <a:rPr kumimoji="0" lang="en-GB" sz="1800" kern="1200" dirty="0" smtClean="0">
                          <a:solidFill>
                            <a:schemeClr val="dk1"/>
                          </a:solidFill>
                          <a:latin typeface="+mn-lt"/>
                          <a:ea typeface="+mn-ea"/>
                          <a:cs typeface="+mn-cs"/>
                        </a:rPr>
                        <a:t>1. To</a:t>
                      </a:r>
                      <a:r>
                        <a:rPr kumimoji="0" lang="en-GB" sz="1800" kern="1200" baseline="0" dirty="0" smtClean="0">
                          <a:solidFill>
                            <a:schemeClr val="dk1"/>
                          </a:solidFill>
                          <a:latin typeface="+mn-lt"/>
                          <a:ea typeface="+mn-ea"/>
                          <a:cs typeface="+mn-cs"/>
                        </a:rPr>
                        <a:t> e</a:t>
                      </a:r>
                      <a:r>
                        <a:rPr kumimoji="0" lang="en-GB" sz="1800" kern="1200" dirty="0" smtClean="0">
                          <a:solidFill>
                            <a:schemeClr val="dk1"/>
                          </a:solidFill>
                          <a:latin typeface="+mn-lt"/>
                          <a:ea typeface="+mn-ea"/>
                          <a:cs typeface="+mn-cs"/>
                        </a:rPr>
                        <a:t>xpose students to comprehensible input </a:t>
                      </a:r>
                      <a:endParaRPr lang="en-GB" dirty="0"/>
                    </a:p>
                  </a:txBody>
                  <a:tcPr/>
                </a:tc>
                <a:tc>
                  <a:txBody>
                    <a:bodyPr/>
                    <a:lstStyle/>
                    <a:p>
                      <a:r>
                        <a:rPr kumimoji="0" lang="en-GB" sz="1800" kern="1200" dirty="0" smtClean="0">
                          <a:solidFill>
                            <a:schemeClr val="dk1"/>
                          </a:solidFill>
                          <a:latin typeface="+mn-lt"/>
                          <a:ea typeface="+mn-ea"/>
                          <a:cs typeface="+mn-cs"/>
                        </a:rPr>
                        <a:t>Clarify the objectives of listening (first objective is getting the gist of the audio text; for example, we can ask our students to listen and tell “what was the audio text about?” (first display of the audio) </a:t>
                      </a:r>
                      <a:endParaRPr lang="en-GB" dirty="0"/>
                    </a:p>
                  </a:txBody>
                  <a:tcPr/>
                </a:tc>
              </a:tr>
              <a:tr h="2119327">
                <a:tc>
                  <a:txBody>
                    <a:bodyPr/>
                    <a:lstStyle/>
                    <a:p>
                      <a:r>
                        <a:rPr kumimoji="0" lang="en-GB" sz="1800" kern="1200" dirty="0" smtClean="0">
                          <a:solidFill>
                            <a:schemeClr val="dk1"/>
                          </a:solidFill>
                          <a:latin typeface="+mn-lt"/>
                          <a:ea typeface="+mn-ea"/>
                          <a:cs typeface="+mn-cs"/>
                        </a:rPr>
                        <a:t>2. Comprehension </a:t>
                      </a:r>
                      <a:endParaRPr lang="en-GB" dirty="0"/>
                    </a:p>
                  </a:txBody>
                  <a:tcPr/>
                </a:tc>
                <a:tc>
                  <a:txBody>
                    <a:bodyPr/>
                    <a:lstStyle/>
                    <a:p>
                      <a:r>
                        <a:rPr kumimoji="0" lang="en-GB" sz="1800" kern="1200" dirty="0" smtClean="0">
                          <a:solidFill>
                            <a:schemeClr val="dk1"/>
                          </a:solidFill>
                          <a:latin typeface="+mn-lt"/>
                          <a:ea typeface="+mn-ea"/>
                          <a:cs typeface="+mn-cs"/>
                        </a:rPr>
                        <a:t>Second objective can be </a:t>
                      </a:r>
                    </a:p>
                    <a:p>
                      <a:r>
                        <a:rPr kumimoji="0" lang="en-GB" sz="1800" kern="1200" dirty="0" smtClean="0">
                          <a:solidFill>
                            <a:schemeClr val="dk1"/>
                          </a:solidFill>
                          <a:latin typeface="+mn-lt"/>
                          <a:ea typeface="+mn-ea"/>
                          <a:cs typeface="+mn-cs"/>
                        </a:rPr>
                        <a:t>looking for some details of the text. We can pose some questions about specific segments of the audio text, not too many since we may overload them. (second display)</a:t>
                      </a:r>
                      <a:endParaRPr lang="en-GB" dirty="0"/>
                    </a:p>
                  </a:txBody>
                  <a:tcPr/>
                </a:tc>
              </a:tr>
              <a:tr h="1115436">
                <a:tc>
                  <a:txBody>
                    <a:bodyPr/>
                    <a:lstStyle/>
                    <a:p>
                      <a:r>
                        <a:rPr kumimoji="0" lang="en-GB" sz="1800" kern="1200" dirty="0" smtClean="0">
                          <a:solidFill>
                            <a:schemeClr val="dk1"/>
                          </a:solidFill>
                          <a:latin typeface="+mn-lt"/>
                          <a:ea typeface="+mn-ea"/>
                          <a:cs typeface="+mn-cs"/>
                        </a:rPr>
                        <a:t>3. To contextualize target forms and functions of the lesson</a:t>
                      </a:r>
                      <a:endParaRPr lang="en-GB" dirty="0"/>
                    </a:p>
                  </a:txBody>
                  <a:tcPr/>
                </a:tc>
                <a:tc>
                  <a:txBody>
                    <a:bodyPr/>
                    <a:lstStyle/>
                    <a:p>
                      <a:r>
                        <a:rPr kumimoji="0" lang="en-GB" sz="1800" kern="1200" dirty="0" smtClean="0">
                          <a:solidFill>
                            <a:schemeClr val="dk1"/>
                          </a:solidFill>
                          <a:latin typeface="+mn-lt"/>
                          <a:ea typeface="+mn-ea"/>
                          <a:cs typeface="+mn-cs"/>
                        </a:rPr>
                        <a:t>Note: For a more focused attention, you</a:t>
                      </a:r>
                      <a:r>
                        <a:rPr kumimoji="0" lang="en-GB" sz="1800" kern="1200" baseline="0" dirty="0" smtClean="0">
                          <a:solidFill>
                            <a:schemeClr val="dk1"/>
                          </a:solidFill>
                          <a:latin typeface="+mn-lt"/>
                          <a:ea typeface="+mn-ea"/>
                          <a:cs typeface="+mn-cs"/>
                        </a:rPr>
                        <a:t> can</a:t>
                      </a:r>
                      <a:r>
                        <a:rPr kumimoji="0" lang="en-GB" sz="1800" kern="1200" dirty="0" smtClean="0">
                          <a:solidFill>
                            <a:schemeClr val="dk1"/>
                          </a:solidFill>
                          <a:latin typeface="+mn-lt"/>
                          <a:ea typeface="+mn-ea"/>
                          <a:cs typeface="+mn-cs"/>
                        </a:rPr>
                        <a:t> write a couple of the questions on the board before listening</a:t>
                      </a:r>
                      <a:endParaRPr lang="en-GB"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latin typeface="Times New Roman" pitchFamily="18" charset="0"/>
                <a:cs typeface="Times New Roman" pitchFamily="18" charset="0"/>
              </a:rPr>
              <a:t>Post-listening or dessert</a:t>
            </a:r>
            <a:endParaRPr lang="en-GB"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What are the main goals of post-listening?</a:t>
            </a:r>
          </a:p>
          <a:p>
            <a:endParaRPr lang="en-US" dirty="0" smtClean="0"/>
          </a:p>
          <a:p>
            <a:r>
              <a:rPr lang="en-US" dirty="0" smtClean="0"/>
              <a:t>How can we meet the objectives?</a:t>
            </a:r>
            <a:endParaRPr lang="en-GB" dirty="0"/>
          </a:p>
        </p:txBody>
      </p:sp>
      <p:pic>
        <p:nvPicPr>
          <p:cNvPr id="4" name="Picture 3" descr="dessert1.jpg"/>
          <p:cNvPicPr>
            <a:picLocks noChangeAspect="1"/>
          </p:cNvPicPr>
          <p:nvPr/>
        </p:nvPicPr>
        <p:blipFill>
          <a:blip r:embed="rId2" cstate="print"/>
          <a:stretch>
            <a:fillRect/>
          </a:stretch>
        </p:blipFill>
        <p:spPr>
          <a:xfrm>
            <a:off x="0" y="4071942"/>
            <a:ext cx="3895362" cy="27860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descr="dessert2.jpg"/>
          <p:cNvPicPr>
            <a:picLocks noChangeAspect="1"/>
          </p:cNvPicPr>
          <p:nvPr/>
        </p:nvPicPr>
        <p:blipFill>
          <a:blip r:embed="rId3" cstate="print"/>
          <a:stretch>
            <a:fillRect/>
          </a:stretch>
        </p:blipFill>
        <p:spPr>
          <a:xfrm>
            <a:off x="5500694" y="4071942"/>
            <a:ext cx="3643306" cy="27860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0" y="-1"/>
          <a:ext cx="9001156" cy="6568223"/>
        </p:xfrm>
        <a:graphic>
          <a:graphicData uri="http://schemas.openxmlformats.org/drawingml/2006/table">
            <a:tbl>
              <a:tblPr firstRow="1" bandRow="1">
                <a:tableStyleId>{5C22544A-7EE6-4342-B048-85BDC9FD1C3A}</a:tableStyleId>
              </a:tblPr>
              <a:tblGrid>
                <a:gridCol w="4500578"/>
                <a:gridCol w="4500578"/>
              </a:tblGrid>
              <a:tr h="703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Main Purpose/s </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Suggested Strategies/ techniques</a:t>
                      </a:r>
                    </a:p>
                    <a:p>
                      <a:endParaRPr lang="en-GB" dirty="0"/>
                    </a:p>
                  </a:txBody>
                  <a:tcPr/>
                </a:tc>
              </a:tr>
              <a:tr h="615786">
                <a:tc>
                  <a:txBody>
                    <a:bodyPr/>
                    <a:lstStyle/>
                    <a:p>
                      <a:r>
                        <a:rPr lang="en-US" dirty="0" smtClean="0"/>
                        <a:t>To checking students’ comprehension</a:t>
                      </a:r>
                      <a:endParaRPr lang="en-GB" dirty="0"/>
                    </a:p>
                  </a:txBody>
                  <a:tcPr/>
                </a:tc>
                <a:tc>
                  <a:txBody>
                    <a:bodyPr/>
                    <a:lstStyle/>
                    <a:p>
                      <a:pPr algn="just"/>
                      <a:r>
                        <a:rPr lang="en-US" dirty="0" smtClean="0"/>
                        <a:t>Asking different types of questions such display,</a:t>
                      </a:r>
                      <a:r>
                        <a:rPr lang="en-US" baseline="0" dirty="0" smtClean="0"/>
                        <a:t> inference and opinion</a:t>
                      </a:r>
                      <a:endParaRPr lang="en-GB" dirty="0"/>
                    </a:p>
                  </a:txBody>
                  <a:tcPr/>
                </a:tc>
              </a:tr>
              <a:tr h="1142279">
                <a:tc>
                  <a:txBody>
                    <a:bodyPr/>
                    <a:lstStyle/>
                    <a:p>
                      <a:r>
                        <a:rPr kumimoji="0" lang="en-GB" sz="1800" kern="1200" dirty="0" smtClean="0">
                          <a:solidFill>
                            <a:srgbClr val="C00000"/>
                          </a:solidFill>
                          <a:latin typeface="+mn-lt"/>
                          <a:ea typeface="+mn-ea"/>
                          <a:cs typeface="+mn-cs"/>
                        </a:rPr>
                        <a:t>To focus on form (to draw students’ attention to some forms, especially those related to the theme of the lesson) </a:t>
                      </a:r>
                      <a:endParaRPr lang="en-GB" dirty="0">
                        <a:solidFill>
                          <a:srgbClr val="C00000"/>
                        </a:solidFill>
                      </a:endParaRPr>
                    </a:p>
                  </a:txBody>
                  <a:tcPr/>
                </a:tc>
                <a:tc>
                  <a:txBody>
                    <a:bodyPr/>
                    <a:lstStyle/>
                    <a:p>
                      <a:pPr algn="just"/>
                      <a:r>
                        <a:rPr kumimoji="0" lang="en-GB" sz="1800" kern="1200" dirty="0" smtClean="0">
                          <a:solidFill>
                            <a:srgbClr val="C00000"/>
                          </a:solidFill>
                          <a:latin typeface="Times New Roman" pitchFamily="18" charset="0"/>
                          <a:ea typeface="+mn-ea"/>
                          <a:cs typeface="Times New Roman" pitchFamily="18" charset="0"/>
                        </a:rPr>
                        <a:t>For example, The teacher ask the students to find the words or phrases related to the topic/theme of the lesson.</a:t>
                      </a:r>
                      <a:endParaRPr lang="en-GB" dirty="0">
                        <a:solidFill>
                          <a:srgbClr val="C00000"/>
                        </a:solidFill>
                        <a:latin typeface="Times New Roman" pitchFamily="18" charset="0"/>
                        <a:cs typeface="Times New Roman" pitchFamily="18" charset="0"/>
                      </a:endParaRPr>
                    </a:p>
                  </a:txBody>
                  <a:tcPr/>
                </a:tc>
              </a:tr>
              <a:tr h="1768344">
                <a:tc>
                  <a:txBody>
                    <a:bodyPr/>
                    <a:lstStyle/>
                    <a:p>
                      <a:r>
                        <a:rPr kumimoji="0" lang="en-GB" sz="1800" kern="1200" dirty="0" smtClean="0">
                          <a:solidFill>
                            <a:schemeClr val="dk1"/>
                          </a:solidFill>
                          <a:latin typeface="+mn-lt"/>
                          <a:ea typeface="+mn-ea"/>
                          <a:cs typeface="+mn-cs"/>
                        </a:rPr>
                        <a:t>Evaluation (i.e., the students learn about their strength and weaknesses during listening. Also, the teacher can identify students’ listening problems) </a:t>
                      </a:r>
                      <a:endParaRPr lang="en-GB" dirty="0"/>
                    </a:p>
                  </a:txBody>
                  <a:tcPr/>
                </a:tc>
                <a:tc>
                  <a:txBody>
                    <a:bodyPr/>
                    <a:lstStyle/>
                    <a:p>
                      <a:pPr algn="just"/>
                      <a:r>
                        <a:rPr kumimoji="0" lang="en-GB" sz="1800" kern="1200" dirty="0" smtClean="0">
                          <a:solidFill>
                            <a:schemeClr val="dk1"/>
                          </a:solidFill>
                          <a:latin typeface="Times New Roman" pitchFamily="18" charset="0"/>
                          <a:ea typeface="+mn-ea"/>
                          <a:cs typeface="Times New Roman" pitchFamily="18" charset="0"/>
                        </a:rPr>
                        <a:t>The teacher can ask students to talk/write about the problems they had during listening (problems with words, structure, accent, pronunciation, background knowledge, rate of speech) (This objective can be sought either through English or Persian.) </a:t>
                      </a:r>
                      <a:endParaRPr lang="en-GB" dirty="0">
                        <a:latin typeface="Times New Roman" pitchFamily="18" charset="0"/>
                        <a:cs typeface="Times New Roman" pitchFamily="18" charset="0"/>
                      </a:endParaRPr>
                    </a:p>
                  </a:txBody>
                  <a:tcPr/>
                </a:tc>
              </a:tr>
              <a:tr h="2199234">
                <a:tc>
                  <a:txBody>
                    <a:bodyPr/>
                    <a:lstStyle/>
                    <a:p>
                      <a:r>
                        <a:rPr lang="en-US" dirty="0" smtClean="0"/>
                        <a:t>To enhance</a:t>
                      </a:r>
                      <a:r>
                        <a:rPr lang="en-US" baseline="0" dirty="0" smtClean="0"/>
                        <a:t> learners awareness of helpful listening strategies</a:t>
                      </a:r>
                      <a:endParaRPr lang="en-GB"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800" b="1" dirty="0" smtClean="0">
                          <a:solidFill>
                            <a:srgbClr val="000000"/>
                          </a:solidFill>
                          <a:latin typeface="Times New Roman"/>
                        </a:rPr>
                        <a:t>Group/pair work: </a:t>
                      </a:r>
                      <a:r>
                        <a:rPr lang="en-GB" sz="1800" b="0" dirty="0" smtClean="0">
                          <a:solidFill>
                            <a:srgbClr val="000000"/>
                          </a:solidFill>
                          <a:latin typeface="Times New Roman"/>
                        </a:rPr>
                        <a:t>students share the ways or strategies they used to induce the gist of the lesson (e.g., paying attention to key words) </a:t>
                      </a:r>
                    </a:p>
                    <a:p>
                      <a:pPr marL="0" marR="0" indent="0" algn="just" defTabSz="914400" rtl="0" eaLnBrk="1" fontAlgn="auto" latinLnBrk="0" hangingPunct="1">
                        <a:lnSpc>
                          <a:spcPct val="100000"/>
                        </a:lnSpc>
                        <a:spcBef>
                          <a:spcPts val="0"/>
                        </a:spcBef>
                        <a:spcAft>
                          <a:spcPts val="0"/>
                        </a:spcAft>
                        <a:buClrTx/>
                        <a:buSzTx/>
                        <a:buFontTx/>
                        <a:buNone/>
                        <a:tabLst/>
                        <a:defRPr/>
                      </a:pPr>
                      <a:r>
                        <a:rPr lang="en-GB" sz="1800" b="1" dirty="0" smtClean="0">
                          <a:solidFill>
                            <a:srgbClr val="000000"/>
                          </a:solidFill>
                          <a:latin typeface="Times New Roman"/>
                        </a:rPr>
                        <a:t>Whole class: </a:t>
                      </a:r>
                      <a:r>
                        <a:rPr lang="en-GB" sz="1800" b="0" dirty="0" smtClean="0">
                          <a:solidFill>
                            <a:srgbClr val="000000"/>
                          </a:solidFill>
                          <a:latin typeface="Times New Roman"/>
                        </a:rPr>
                        <a:t>The teacher can collect the strategies the students share in group work and then complement them. (Refer to TG for a nice list of strategies)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FF00"/>
                </a:solidFill>
              </a:rPr>
              <a:t>First play of CD</a:t>
            </a:r>
          </a:p>
          <a:p>
            <a:endParaRPr lang="en-US" b="1" dirty="0" smtClean="0"/>
          </a:p>
          <a:p>
            <a:r>
              <a:rPr lang="en-US" dirty="0" smtClean="0"/>
              <a:t> What did you get? What are they talking about?</a:t>
            </a:r>
          </a:p>
          <a:p>
            <a:endParaRPr lang="en-US" dirty="0" smtClean="0"/>
          </a:p>
          <a:p>
            <a:endParaRPr lang="en-US" dirty="0" smtClean="0"/>
          </a:p>
          <a:p>
            <a:r>
              <a:rPr lang="en-US" b="1" dirty="0" smtClean="0">
                <a:solidFill>
                  <a:srgbClr val="FFFF00"/>
                </a:solidFill>
              </a:rPr>
              <a:t>Second play of CD</a:t>
            </a:r>
          </a:p>
          <a:p>
            <a:r>
              <a:rPr lang="en-US" dirty="0" smtClean="0"/>
              <a:t>What’s the tourist’s name? (display questions)</a:t>
            </a:r>
          </a:p>
          <a:p>
            <a:r>
              <a:rPr lang="en-US" dirty="0" smtClean="0"/>
              <a:t>Where is he from? (display questions)</a:t>
            </a:r>
          </a:p>
          <a:p>
            <a:r>
              <a:rPr lang="en-US" dirty="0" smtClean="0"/>
              <a:t>Where is her wife standing? (display questions)</a:t>
            </a:r>
          </a:p>
          <a:p>
            <a:r>
              <a:rPr lang="en-US" dirty="0" smtClean="0"/>
              <a:t>Where are they visiting? (display questions)</a:t>
            </a:r>
          </a:p>
          <a:p>
            <a:r>
              <a:rPr lang="en-US" dirty="0" smtClean="0"/>
              <a:t>Which room are they staying in? (display questions)</a:t>
            </a:r>
          </a:p>
          <a:p>
            <a:r>
              <a:rPr lang="en-US" dirty="0" smtClean="0"/>
              <a:t>Is the receptionist helpful? </a:t>
            </a:r>
            <a:r>
              <a:rPr lang="en-US" dirty="0" smtClean="0">
                <a:solidFill>
                  <a:srgbClr val="FFFF00"/>
                </a:solidFill>
              </a:rPr>
              <a:t>(inference)</a:t>
            </a:r>
          </a:p>
          <a:p>
            <a:r>
              <a:rPr lang="en-US" dirty="0" smtClean="0"/>
              <a:t>Is Tehran beautiful? </a:t>
            </a:r>
            <a:r>
              <a:rPr lang="en-US" dirty="0" smtClean="0">
                <a:solidFill>
                  <a:srgbClr val="FFFF00"/>
                </a:solidFill>
              </a:rPr>
              <a:t>(opinion)</a:t>
            </a:r>
          </a:p>
          <a:p>
            <a:endParaRPr lang="en-US" dirty="0" smtClean="0"/>
          </a:p>
          <a:p>
            <a:endParaRPr lang="en-US" dirty="0" smtClean="0"/>
          </a:p>
          <a:p>
            <a:endParaRPr lang="en-US"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Grammar</a:t>
            </a:r>
            <a:endParaRPr lang="en-GB"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Teaching grammar within communicative approach</a:t>
            </a:r>
          </a:p>
          <a:p>
            <a:endParaRPr lang="en-US" dirty="0" smtClean="0"/>
          </a:p>
          <a:p>
            <a:r>
              <a:rPr lang="en-US" dirty="0" smtClean="0"/>
              <a:t>Enriching teaching grammar through whole person activities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helping students “use the language accurately, meaningfully, and appropriately” (Larsen-Freeman, 2014, p. 258)</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FF00"/>
                </a:solidFill>
                <a:latin typeface="Aharoni" pitchFamily="2" charset="-79"/>
                <a:cs typeface="Aharoni" pitchFamily="2" charset="-79"/>
              </a:rPr>
              <a:t>Problems with teaching grammar</a:t>
            </a:r>
            <a:endParaRPr lang="en-GB" sz="2800"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GB" dirty="0" smtClean="0"/>
              <a:t>In most cases grammar instruction is not integrated into the four skills but given in isolation.</a:t>
            </a:r>
          </a:p>
          <a:p>
            <a:endParaRPr lang="en-US" dirty="0" smtClean="0"/>
          </a:p>
          <a:p>
            <a:r>
              <a:rPr lang="en-GB" dirty="0" smtClean="0"/>
              <a:t>Mostly it is teachers that formulate the grammar rules. Grammar rules will be clearer and be remembered better when students formulate them themselves (inductive learning) than when teachers formulate them (deductive learning).</a:t>
            </a:r>
          </a:p>
          <a:p>
            <a:endParaRPr lang="en-US" dirty="0" smtClean="0"/>
          </a:p>
          <a:p>
            <a:r>
              <a:rPr lang="en-GB" dirty="0" smtClean="0"/>
              <a:t>Learners need repeated input of a grammar item. Just one grammar presentation is not enough.</a:t>
            </a:r>
          </a:p>
          <a:p>
            <a:endParaRPr lang="en-GB" dirty="0" smtClean="0"/>
          </a:p>
          <a:p>
            <a:endParaRPr lang="en-US"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Grammar pie chart</a:t>
            </a:r>
            <a:endParaRPr lang="en-GB" dirty="0">
              <a:solidFill>
                <a:srgbClr val="FFFF00"/>
              </a:solidFill>
              <a:latin typeface="Aharoni" pitchFamily="2" charset="-79"/>
              <a:cs typeface="Aharoni" pitchFamily="2" charset="-79"/>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2278722" y="2251466"/>
            <a:ext cx="4579294" cy="41900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r>
              <a:rPr lang="en-GB" i="1" dirty="0" smtClean="0">
                <a:latin typeface="Aharoni" pitchFamily="2" charset="-79"/>
                <a:cs typeface="Aharoni" pitchFamily="2" charset="-79"/>
              </a:rPr>
              <a:t>“The world is a book and those who do not travel read only one page.” </a:t>
            </a:r>
          </a:p>
          <a:p>
            <a:r>
              <a:rPr lang="en-GB" dirty="0" smtClean="0"/>
              <a:t>St. Augustine</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latin typeface="Aharoni" pitchFamily="2" charset="-79"/>
                <a:cs typeface="Aharoni" pitchFamily="2" charset="-79"/>
              </a:rPr>
              <a:t>Pre-grammar or the appetizer</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US" dirty="0" smtClean="0"/>
              <a:t>Set the context or scene for the grammar</a:t>
            </a:r>
          </a:p>
          <a:p>
            <a:endParaRPr lang="en-US" dirty="0" smtClean="0"/>
          </a:p>
          <a:p>
            <a:r>
              <a:rPr lang="en-US" dirty="0" smtClean="0"/>
              <a:t>Use pictures/flashcards</a:t>
            </a:r>
          </a:p>
          <a:p>
            <a:endParaRPr lang="en-US" dirty="0" smtClean="0"/>
          </a:p>
          <a:p>
            <a:r>
              <a:rPr lang="en-US" dirty="0" smtClean="0"/>
              <a:t>Use </a:t>
            </a:r>
            <a:r>
              <a:rPr lang="en-US" dirty="0" err="1" smtClean="0"/>
              <a:t>realia</a:t>
            </a:r>
            <a:endParaRPr lang="en-US" dirty="0" smtClean="0"/>
          </a:p>
          <a:p>
            <a:endParaRPr lang="en-US" dirty="0" smtClean="0"/>
          </a:p>
          <a:p>
            <a:r>
              <a:rPr lang="en-US" dirty="0" smtClean="0"/>
              <a:t>Pantomime</a:t>
            </a:r>
          </a:p>
          <a:p>
            <a:endParaRPr lang="en-US" dirty="0" smtClean="0"/>
          </a:p>
          <a:p>
            <a:r>
              <a:rPr lang="en-US" dirty="0" smtClean="0"/>
              <a:t>A short role play</a:t>
            </a:r>
          </a:p>
          <a:p>
            <a:pPr>
              <a:buNone/>
            </a:pPr>
            <a:r>
              <a:rPr lang="en-US" dirty="0" smtClean="0"/>
              <a:t> </a:t>
            </a:r>
          </a:p>
          <a:p>
            <a:endParaRPr lang="en-US"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latin typeface="Aharoni" pitchFamily="2" charset="-79"/>
                <a:cs typeface="Aharoni" pitchFamily="2" charset="-79"/>
              </a:rPr>
              <a:t>While-teaching or main dish</a:t>
            </a:r>
            <a:endParaRPr lang="en-GB" dirty="0">
              <a:solidFill>
                <a:srgbClr val="FFFF00"/>
              </a:solidFill>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1"/>
          <a:ext cx="8258204" cy="2851160"/>
        </p:xfrm>
        <a:graphic>
          <a:graphicData uri="http://schemas.openxmlformats.org/drawingml/2006/table">
            <a:tbl>
              <a:tblPr firstRow="1" bandRow="1">
                <a:tableStyleId>{5C22544A-7EE6-4342-B048-85BDC9FD1C3A}</a:tableStyleId>
              </a:tblPr>
              <a:tblGrid>
                <a:gridCol w="2064551"/>
                <a:gridCol w="2064551"/>
                <a:gridCol w="2064551"/>
                <a:gridCol w="2064551"/>
              </a:tblGrid>
              <a:tr h="712790">
                <a:tc gridSpan="4">
                  <a:txBody>
                    <a:bodyPr/>
                    <a:lstStyle/>
                    <a:p>
                      <a:pPr algn="ctr"/>
                      <a:r>
                        <a:rPr lang="en-US" dirty="0" smtClean="0"/>
                        <a:t>Affirmative sentences</a:t>
                      </a:r>
                      <a:endParaRPr lang="en-GB" dirty="0"/>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r>
              <a:tr h="712790">
                <a:tc>
                  <a:txBody>
                    <a:bodyPr/>
                    <a:lstStyle/>
                    <a:p>
                      <a:pPr algn="ctr"/>
                      <a:r>
                        <a:rPr lang="en-US" dirty="0" smtClean="0"/>
                        <a:t>I </a:t>
                      </a:r>
                      <a:endParaRPr lang="en-GB" dirty="0"/>
                    </a:p>
                  </a:txBody>
                  <a:tcPr/>
                </a:tc>
                <a:tc>
                  <a:txBody>
                    <a:bodyPr/>
                    <a:lstStyle/>
                    <a:p>
                      <a:pPr algn="ctr"/>
                      <a:r>
                        <a:rPr lang="en-US" dirty="0" smtClean="0">
                          <a:solidFill>
                            <a:srgbClr val="FF0000"/>
                          </a:solidFill>
                        </a:rPr>
                        <a:t>am</a:t>
                      </a:r>
                      <a:endParaRPr lang="en-GB" dirty="0">
                        <a:solidFill>
                          <a:srgbClr val="FF0000"/>
                        </a:solidFill>
                      </a:endParaRPr>
                    </a:p>
                  </a:txBody>
                  <a:tcPr/>
                </a:tc>
                <a:tc rowSpan="3">
                  <a:txBody>
                    <a:bodyPr/>
                    <a:lstStyle/>
                    <a:p>
                      <a:pPr algn="ctr"/>
                      <a:endParaRPr lang="en-US" dirty="0" smtClean="0"/>
                    </a:p>
                    <a:p>
                      <a:pPr algn="ctr"/>
                      <a:endParaRPr lang="en-US" dirty="0" smtClean="0"/>
                    </a:p>
                    <a:p>
                      <a:pPr algn="ctr"/>
                      <a:endParaRPr lang="en-US" dirty="0" smtClean="0"/>
                    </a:p>
                    <a:p>
                      <a:pPr algn="ctr"/>
                      <a:r>
                        <a:rPr lang="en-US" dirty="0" smtClean="0"/>
                        <a:t>speak</a:t>
                      </a:r>
                      <a:r>
                        <a:rPr lang="en-US" b="1" dirty="0" smtClean="0">
                          <a:solidFill>
                            <a:srgbClr val="FF0000"/>
                          </a:solidFill>
                        </a:rPr>
                        <a:t>ing</a:t>
                      </a:r>
                      <a:endParaRPr lang="en-GB" b="1" dirty="0">
                        <a:solidFill>
                          <a:srgbClr val="FF0000"/>
                        </a:solidFill>
                      </a:endParaRPr>
                    </a:p>
                  </a:txBody>
                  <a:tcPr/>
                </a:tc>
                <a:tc>
                  <a:txBody>
                    <a:bodyPr/>
                    <a:lstStyle/>
                    <a:p>
                      <a:pPr algn="ctr"/>
                      <a:r>
                        <a:rPr lang="en-US" dirty="0" smtClean="0"/>
                        <a:t>Persian.</a:t>
                      </a:r>
                      <a:endParaRPr lang="en-GB" dirty="0"/>
                    </a:p>
                  </a:txBody>
                  <a:tcPr/>
                </a:tc>
              </a:tr>
              <a:tr h="712790">
                <a:tc>
                  <a:txBody>
                    <a:bodyPr/>
                    <a:lstStyle/>
                    <a:p>
                      <a:pPr algn="ctr"/>
                      <a:r>
                        <a:rPr lang="en-US" dirty="0" smtClean="0"/>
                        <a:t>He </a:t>
                      </a:r>
                      <a:endParaRPr lang="en-GB" dirty="0"/>
                    </a:p>
                  </a:txBody>
                  <a:tcPr/>
                </a:tc>
                <a:tc>
                  <a:txBody>
                    <a:bodyPr/>
                    <a:lstStyle/>
                    <a:p>
                      <a:pPr algn="ctr"/>
                      <a:r>
                        <a:rPr lang="en-US" dirty="0" smtClean="0">
                          <a:solidFill>
                            <a:srgbClr val="FF0000"/>
                          </a:solidFill>
                        </a:rPr>
                        <a:t>is</a:t>
                      </a:r>
                      <a:endParaRPr lang="en-GB" dirty="0">
                        <a:solidFill>
                          <a:srgbClr val="FF0000"/>
                        </a:solidFill>
                      </a:endParaRPr>
                    </a:p>
                  </a:txBody>
                  <a:tcPr/>
                </a:tc>
                <a:tc vMerge="1">
                  <a:txBody>
                    <a:bodyPr/>
                    <a:lstStyle/>
                    <a:p>
                      <a:endParaRPr lang="en-GB" dirty="0"/>
                    </a:p>
                  </a:txBody>
                  <a:tcPr/>
                </a:tc>
                <a:tc>
                  <a:txBody>
                    <a:bodyPr/>
                    <a:lstStyle/>
                    <a:p>
                      <a:pPr algn="ctr"/>
                      <a:r>
                        <a:rPr lang="en-US" dirty="0" smtClean="0"/>
                        <a:t>Arabic.</a:t>
                      </a:r>
                      <a:endParaRPr lang="en-GB" dirty="0"/>
                    </a:p>
                  </a:txBody>
                  <a:tcPr/>
                </a:tc>
              </a:tr>
              <a:tr h="712790">
                <a:tc>
                  <a:txBody>
                    <a:bodyPr/>
                    <a:lstStyle/>
                    <a:p>
                      <a:pPr algn="ctr"/>
                      <a:r>
                        <a:rPr lang="en-US" dirty="0" smtClean="0"/>
                        <a:t>She </a:t>
                      </a:r>
                      <a:endParaRPr lang="en-GB" dirty="0"/>
                    </a:p>
                  </a:txBody>
                  <a:tcPr/>
                </a:tc>
                <a:tc>
                  <a:txBody>
                    <a:bodyPr/>
                    <a:lstStyle/>
                    <a:p>
                      <a:pPr algn="ctr"/>
                      <a:r>
                        <a:rPr lang="en-US" dirty="0" smtClean="0">
                          <a:solidFill>
                            <a:srgbClr val="FF0000"/>
                          </a:solidFill>
                        </a:rPr>
                        <a:t>are</a:t>
                      </a:r>
                      <a:endParaRPr lang="en-GB" dirty="0">
                        <a:solidFill>
                          <a:srgbClr val="FF0000"/>
                        </a:solidFill>
                      </a:endParaRPr>
                    </a:p>
                  </a:txBody>
                  <a:tcPr/>
                </a:tc>
                <a:tc vMerge="1">
                  <a:txBody>
                    <a:bodyPr/>
                    <a:lstStyle/>
                    <a:p>
                      <a:endParaRPr lang="en-GB" dirty="0"/>
                    </a:p>
                  </a:txBody>
                  <a:tcPr/>
                </a:tc>
                <a:tc>
                  <a:txBody>
                    <a:bodyPr/>
                    <a:lstStyle/>
                    <a:p>
                      <a:pPr algn="ctr"/>
                      <a:r>
                        <a:rPr lang="en-US" dirty="0" smtClean="0"/>
                        <a:t>English</a:t>
                      </a:r>
                      <a:endParaRPr lang="en-GB"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While-teaching grammar</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Use whole-person activities. For instance, use hopping grammar to engage learners’ bodies and hearts</a:t>
            </a:r>
          </a:p>
          <a:p>
            <a:endParaRPr lang="en-US" dirty="0" smtClean="0"/>
          </a:p>
          <a:p>
            <a:r>
              <a:rPr lang="en-US" dirty="0" smtClean="0"/>
              <a:t>Also, pantomime can engage the learners’ mind, bodies and hearts in grasping grammar</a:t>
            </a:r>
          </a:p>
          <a:p>
            <a:endParaRPr lang="en-US" dirty="0" smtClean="0"/>
          </a:p>
          <a:p>
            <a:r>
              <a:rPr lang="en-US" dirty="0" smtClean="0"/>
              <a:t>Making use of flashcards can also help the learners to actively elicit the rules of grammar </a:t>
            </a:r>
          </a:p>
          <a:p>
            <a:endParaRPr lang="en-US"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US" dirty="0" smtClean="0"/>
          </a:p>
          <a:p>
            <a:pPr algn="ctr"/>
            <a:r>
              <a:rPr lang="en-US" sz="3200" dirty="0" smtClean="0">
                <a:solidFill>
                  <a:srgbClr val="FFFF00"/>
                </a:solidFill>
                <a:latin typeface="Aharoni" pitchFamily="2" charset="-79"/>
                <a:cs typeface="Aharoni" pitchFamily="2" charset="-79"/>
              </a:rPr>
              <a:t>You can get students to elicit or induce the rules. </a:t>
            </a:r>
          </a:p>
          <a:p>
            <a:pPr algn="ctr"/>
            <a:r>
              <a:rPr lang="en-US" sz="3200" dirty="0" smtClean="0">
                <a:solidFill>
                  <a:srgbClr val="FFFF00"/>
                </a:solidFill>
                <a:latin typeface="Aharoni" pitchFamily="2" charset="-79"/>
                <a:cs typeface="Aharoni" pitchFamily="2" charset="-79"/>
              </a:rPr>
              <a:t>Discovery or inductive learning</a:t>
            </a:r>
            <a:endParaRPr lang="en-GB" sz="3200" dirty="0">
              <a:solidFill>
                <a:srgbClr val="FFFF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Post-grammar</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Find it</a:t>
            </a:r>
          </a:p>
          <a:p>
            <a:endParaRPr lang="en-US" dirty="0" smtClean="0"/>
          </a:p>
          <a:p>
            <a:r>
              <a:rPr lang="en-US" dirty="0" smtClean="0"/>
              <a:t>Tell your classmates</a:t>
            </a:r>
          </a:p>
          <a:p>
            <a:endParaRPr lang="en-US" dirty="0" smtClean="0"/>
          </a:p>
          <a:p>
            <a:r>
              <a:rPr lang="en-US" dirty="0" smtClean="0"/>
              <a:t>LRW</a:t>
            </a:r>
          </a:p>
          <a:p>
            <a:endParaRPr lang="en-US" dirty="0" smtClean="0"/>
          </a:p>
          <a:p>
            <a:r>
              <a:rPr lang="en-US" dirty="0" smtClean="0"/>
              <a:t>RSLW</a:t>
            </a:r>
          </a:p>
          <a:p>
            <a:endParaRPr lang="en-US" dirty="0" smtClean="0"/>
          </a:p>
          <a:p>
            <a:r>
              <a:rPr lang="en-US" dirty="0" smtClean="0"/>
              <a:t>Role play</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Yes/No questions </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Pre-grammar or appetizer</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A picture </a:t>
            </a:r>
          </a:p>
          <a:p>
            <a:endParaRPr lang="en-US" dirty="0" smtClean="0"/>
          </a:p>
          <a:p>
            <a:r>
              <a:rPr lang="en-US" dirty="0" smtClean="0"/>
              <a:t>Pantomime</a:t>
            </a:r>
          </a:p>
          <a:p>
            <a:endParaRPr lang="en-US" dirty="0" smtClean="0"/>
          </a:p>
          <a:p>
            <a:r>
              <a:rPr lang="en-US" dirty="0" smtClean="0"/>
              <a:t>A clip</a:t>
            </a:r>
          </a:p>
          <a:p>
            <a:endParaRPr lang="en-US" dirty="0" smtClean="0"/>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latin typeface="Aharoni" pitchFamily="2" charset="-79"/>
                <a:cs typeface="Aharoni" pitchFamily="2" charset="-79"/>
              </a:rPr>
              <a:t>While-grammar or main dish </a:t>
            </a:r>
            <a:endParaRPr lang="en-GB" dirty="0">
              <a:solidFill>
                <a:srgbClr val="FFFF00"/>
              </a:solidFill>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3"/>
          <a:ext cx="8229600" cy="25958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dirty="0" smtClean="0"/>
                        <a:t>Yes/No</a:t>
                      </a:r>
                      <a:r>
                        <a:rPr lang="en-US" baseline="0" dirty="0" smtClean="0"/>
                        <a:t> questions </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rowSpan="3">
                  <a:txBody>
                    <a:bodyPr/>
                    <a:lstStyle/>
                    <a:p>
                      <a:endParaRPr lang="en-US" dirty="0" smtClean="0"/>
                    </a:p>
                    <a:p>
                      <a:r>
                        <a:rPr lang="en-US" dirty="0" smtClean="0"/>
                        <a:t>Is</a:t>
                      </a:r>
                      <a:endParaRPr lang="en-GB" dirty="0"/>
                    </a:p>
                  </a:txBody>
                  <a:tcPr/>
                </a:tc>
                <a:tc>
                  <a:txBody>
                    <a:bodyPr/>
                    <a:lstStyle/>
                    <a:p>
                      <a:r>
                        <a:rPr lang="en-US" dirty="0" smtClean="0"/>
                        <a:t>he</a:t>
                      </a:r>
                      <a:endParaRPr lang="en-GB" dirty="0"/>
                    </a:p>
                  </a:txBody>
                  <a:tcPr/>
                </a:tc>
                <a:tc rowSpan="6">
                  <a:txBody>
                    <a:bodyPr/>
                    <a:lstStyle/>
                    <a:p>
                      <a:endParaRPr lang="en-US" dirty="0" smtClean="0"/>
                    </a:p>
                    <a:p>
                      <a:endParaRPr lang="en-US" dirty="0" smtClean="0"/>
                    </a:p>
                    <a:p>
                      <a:endParaRPr lang="en-US" dirty="0" smtClean="0"/>
                    </a:p>
                    <a:p>
                      <a:endParaRPr lang="en-US" dirty="0" smtClean="0"/>
                    </a:p>
                    <a:p>
                      <a:r>
                        <a:rPr lang="en-US" dirty="0" smtClean="0"/>
                        <a:t>reading</a:t>
                      </a:r>
                      <a:endParaRPr lang="en-GB" dirty="0"/>
                    </a:p>
                  </a:txBody>
                  <a:tcPr/>
                </a:tc>
                <a:tc>
                  <a:txBody>
                    <a:bodyPr/>
                    <a:lstStyle/>
                    <a:p>
                      <a:r>
                        <a:rPr lang="en-US" dirty="0" smtClean="0"/>
                        <a:t>a</a:t>
                      </a:r>
                      <a:r>
                        <a:rPr lang="en-US" baseline="0" dirty="0" smtClean="0"/>
                        <a:t> novel?</a:t>
                      </a:r>
                      <a:endParaRPr lang="en-GB" dirty="0"/>
                    </a:p>
                  </a:txBody>
                  <a:tcPr/>
                </a:tc>
              </a:tr>
              <a:tr h="370840">
                <a:tc vMerge="1">
                  <a:txBody>
                    <a:bodyPr/>
                    <a:lstStyle/>
                    <a:p>
                      <a:endParaRPr lang="en-GB" dirty="0"/>
                    </a:p>
                  </a:txBody>
                  <a:tcPr/>
                </a:tc>
                <a:tc>
                  <a:txBody>
                    <a:bodyPr/>
                    <a:lstStyle/>
                    <a:p>
                      <a:r>
                        <a:rPr lang="en-US" dirty="0" smtClean="0"/>
                        <a:t>she</a:t>
                      </a:r>
                      <a:endParaRPr lang="en-GB" dirty="0"/>
                    </a:p>
                  </a:txBody>
                  <a:tcPr/>
                </a:tc>
                <a:tc vMerge="1">
                  <a:txBody>
                    <a:bodyPr/>
                    <a:lstStyle/>
                    <a:p>
                      <a:endParaRPr lang="en-GB" dirty="0"/>
                    </a:p>
                  </a:txBody>
                  <a:tcPr/>
                </a:tc>
                <a:tc>
                  <a:txBody>
                    <a:bodyPr/>
                    <a:lstStyle/>
                    <a:p>
                      <a:r>
                        <a:rPr lang="en-US" dirty="0" smtClean="0"/>
                        <a:t>a short story?</a:t>
                      </a:r>
                      <a:endParaRPr lang="en-GB" dirty="0"/>
                    </a:p>
                  </a:txBody>
                  <a:tcPr/>
                </a:tc>
              </a:tr>
              <a:tr h="370840">
                <a:tc vMerge="1">
                  <a:txBody>
                    <a:bodyPr/>
                    <a:lstStyle/>
                    <a:p>
                      <a:endParaRPr lang="en-GB" dirty="0"/>
                    </a:p>
                  </a:txBody>
                  <a:tcPr/>
                </a:tc>
                <a:tc>
                  <a:txBody>
                    <a:bodyPr/>
                    <a:lstStyle/>
                    <a:p>
                      <a:r>
                        <a:rPr lang="en-US" dirty="0" smtClean="0"/>
                        <a:t>Sara</a:t>
                      </a:r>
                      <a:endParaRPr lang="en-GB" dirty="0"/>
                    </a:p>
                  </a:txBody>
                  <a:tcPr/>
                </a:tc>
                <a:tc vMerge="1">
                  <a:txBody>
                    <a:bodyPr/>
                    <a:lstStyle/>
                    <a:p>
                      <a:endParaRPr lang="en-GB" dirty="0"/>
                    </a:p>
                  </a:txBody>
                  <a:tcPr/>
                </a:tc>
                <a:tc>
                  <a:txBody>
                    <a:bodyPr/>
                    <a:lstStyle/>
                    <a:p>
                      <a:r>
                        <a:rPr lang="en-US" dirty="0" smtClean="0"/>
                        <a:t>a</a:t>
                      </a:r>
                      <a:r>
                        <a:rPr lang="en-US" baseline="0" dirty="0" smtClean="0"/>
                        <a:t> newspaper?</a:t>
                      </a:r>
                      <a:endParaRPr lang="en-GB" dirty="0"/>
                    </a:p>
                  </a:txBody>
                  <a:tcPr/>
                </a:tc>
              </a:tr>
              <a:tr h="370840">
                <a:tc rowSpan="2">
                  <a:txBody>
                    <a:bodyPr/>
                    <a:lstStyle/>
                    <a:p>
                      <a:endParaRPr lang="en-US" dirty="0" smtClean="0"/>
                    </a:p>
                    <a:p>
                      <a:r>
                        <a:rPr lang="en-US" dirty="0" smtClean="0"/>
                        <a:t>Are</a:t>
                      </a:r>
                      <a:endParaRPr lang="en-GB" dirty="0"/>
                    </a:p>
                  </a:txBody>
                  <a:tcPr/>
                </a:tc>
                <a:tc>
                  <a:txBody>
                    <a:bodyPr/>
                    <a:lstStyle/>
                    <a:p>
                      <a:r>
                        <a:rPr lang="en-US" dirty="0" smtClean="0"/>
                        <a:t>you</a:t>
                      </a:r>
                      <a:endParaRPr lang="en-GB" dirty="0"/>
                    </a:p>
                  </a:txBody>
                  <a:tcPr/>
                </a:tc>
                <a:tc vMerge="1">
                  <a:txBody>
                    <a:bodyPr/>
                    <a:lstStyle/>
                    <a:p>
                      <a:endParaRPr lang="en-GB" dirty="0"/>
                    </a:p>
                  </a:txBody>
                  <a:tcPr/>
                </a:tc>
                <a:tc>
                  <a:txBody>
                    <a:bodyPr/>
                    <a:lstStyle/>
                    <a:p>
                      <a:r>
                        <a:rPr lang="en-US" dirty="0" smtClean="0"/>
                        <a:t>a</a:t>
                      </a:r>
                      <a:r>
                        <a:rPr lang="en-US" baseline="0" dirty="0" smtClean="0"/>
                        <a:t> poem?</a:t>
                      </a:r>
                      <a:endParaRPr lang="en-GB" dirty="0"/>
                    </a:p>
                  </a:txBody>
                  <a:tcPr/>
                </a:tc>
              </a:tr>
              <a:tr h="370840">
                <a:tc vMerge="1">
                  <a:txBody>
                    <a:bodyPr/>
                    <a:lstStyle/>
                    <a:p>
                      <a:endParaRPr lang="en-GB" dirty="0"/>
                    </a:p>
                  </a:txBody>
                  <a:tcPr/>
                </a:tc>
                <a:tc>
                  <a:txBody>
                    <a:bodyPr/>
                    <a:lstStyle/>
                    <a:p>
                      <a:r>
                        <a:rPr lang="en-US" dirty="0" smtClean="0"/>
                        <a:t>they</a:t>
                      </a:r>
                      <a:endParaRPr lang="en-GB" dirty="0"/>
                    </a:p>
                  </a:txBody>
                  <a:tcPr/>
                </a:tc>
                <a:tc vMerge="1">
                  <a:txBody>
                    <a:bodyPr/>
                    <a:lstStyle/>
                    <a:p>
                      <a:endParaRPr lang="en-GB" dirty="0"/>
                    </a:p>
                  </a:txBody>
                  <a:tcPr/>
                </a:tc>
                <a:tc>
                  <a:txBody>
                    <a:bodyPr/>
                    <a:lstStyle/>
                    <a:p>
                      <a:r>
                        <a:rPr lang="en-US" dirty="0" smtClean="0"/>
                        <a:t>a</a:t>
                      </a:r>
                      <a:r>
                        <a:rPr lang="en-US" baseline="0" dirty="0" smtClean="0"/>
                        <a:t> </a:t>
                      </a:r>
                      <a:r>
                        <a:rPr lang="en-US" dirty="0" smtClean="0"/>
                        <a:t>letter?</a:t>
                      </a:r>
                      <a:endParaRPr lang="en-GB" dirty="0"/>
                    </a:p>
                  </a:txBody>
                  <a:tcPr/>
                </a:tc>
              </a:tr>
              <a:tr h="370840">
                <a:tc>
                  <a:txBody>
                    <a:bodyPr/>
                    <a:lstStyle/>
                    <a:p>
                      <a:r>
                        <a:rPr lang="en-US" dirty="0" smtClean="0"/>
                        <a:t>Am</a:t>
                      </a:r>
                      <a:endParaRPr lang="en-GB" dirty="0"/>
                    </a:p>
                  </a:txBody>
                  <a:tcPr/>
                </a:tc>
                <a:tc>
                  <a:txBody>
                    <a:bodyPr/>
                    <a:lstStyle/>
                    <a:p>
                      <a:r>
                        <a:rPr lang="en-US" dirty="0" smtClean="0"/>
                        <a:t>I </a:t>
                      </a:r>
                      <a:endParaRPr lang="en-GB" dirty="0"/>
                    </a:p>
                  </a:txBody>
                  <a:tcPr/>
                </a:tc>
                <a:tc vMerge="1">
                  <a:txBody>
                    <a:bodyPr/>
                    <a:lstStyle/>
                    <a:p>
                      <a:endParaRPr lang="en-GB" dirty="0"/>
                    </a:p>
                  </a:txBody>
                  <a:tcPr/>
                </a:tc>
                <a:tc>
                  <a:txBody>
                    <a:bodyPr/>
                    <a:lstStyle/>
                    <a:p>
                      <a:r>
                        <a:rPr lang="en-US" dirty="0" smtClean="0"/>
                        <a:t>a</a:t>
                      </a:r>
                      <a:r>
                        <a:rPr lang="en-US" baseline="0" dirty="0" smtClean="0"/>
                        <a:t> newspaper?</a:t>
                      </a:r>
                      <a:endParaRPr lang="en-GB"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Post-grammar or dessert </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Find it</a:t>
            </a:r>
          </a:p>
          <a:p>
            <a:endParaRPr lang="en-US" dirty="0" smtClean="0"/>
          </a:p>
          <a:p>
            <a:r>
              <a:rPr lang="en-US" dirty="0" smtClean="0"/>
              <a:t>Tell your classmates</a:t>
            </a:r>
          </a:p>
          <a:p>
            <a:endParaRPr lang="en-US" dirty="0" smtClean="0"/>
          </a:p>
          <a:p>
            <a:r>
              <a:rPr lang="en-US" dirty="0" smtClean="0"/>
              <a:t>LRW</a:t>
            </a:r>
          </a:p>
          <a:p>
            <a:endParaRPr lang="en-US" dirty="0" smtClean="0"/>
          </a:p>
          <a:p>
            <a:r>
              <a:rPr lang="en-US" dirty="0" smtClean="0"/>
              <a:t>RSLW</a:t>
            </a:r>
          </a:p>
          <a:p>
            <a:endParaRPr lang="en-US" dirty="0" smtClean="0"/>
          </a:p>
          <a:p>
            <a:r>
              <a:rPr lang="en-US" dirty="0" smtClean="0"/>
              <a:t>Role play</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latin typeface="Aharoni" pitchFamily="2" charset="-79"/>
                <a:cs typeface="Aharoni" pitchFamily="2" charset="-79"/>
              </a:rPr>
              <a:t>Wh</a:t>
            </a:r>
            <a:r>
              <a:rPr lang="en-US" dirty="0" smtClean="0">
                <a:solidFill>
                  <a:srgbClr val="FFFF00"/>
                </a:solidFill>
                <a:latin typeface="Aharoni" pitchFamily="2" charset="-79"/>
                <a:cs typeface="Aharoni" pitchFamily="2" charset="-79"/>
              </a:rPr>
              <a:t> questions</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Pre-listening or appetizer</a:t>
            </a:r>
            <a:endParaRPr lang="en-GB"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What are the main goals of pre-listening?</a:t>
            </a:r>
          </a:p>
          <a:p>
            <a:endParaRPr lang="en-US" dirty="0" smtClean="0"/>
          </a:p>
          <a:p>
            <a:r>
              <a:rPr lang="en-US" b="1" dirty="0" smtClean="0">
                <a:latin typeface="Times New Roman" pitchFamily="18" charset="0"/>
                <a:cs typeface="Times New Roman" pitchFamily="18" charset="0"/>
              </a:rPr>
              <a:t>How can we achieve these goals?</a:t>
            </a:r>
            <a:endParaRPr lang="en-GB" b="1" dirty="0">
              <a:latin typeface="Times New Roman" pitchFamily="18" charset="0"/>
              <a:cs typeface="Times New Roman" pitchFamily="18" charset="0"/>
            </a:endParaRPr>
          </a:p>
        </p:txBody>
      </p:sp>
      <p:pic>
        <p:nvPicPr>
          <p:cNvPr id="4" name="Picture 3" descr="apetizer one.jpg"/>
          <p:cNvPicPr>
            <a:picLocks noChangeAspect="1"/>
          </p:cNvPicPr>
          <p:nvPr/>
        </p:nvPicPr>
        <p:blipFill>
          <a:blip r:embed="rId2" cstate="print"/>
          <a:stretch>
            <a:fillRect/>
          </a:stretch>
        </p:blipFill>
        <p:spPr>
          <a:xfrm>
            <a:off x="0" y="4429132"/>
            <a:ext cx="3286116" cy="2428868"/>
          </a:xfrm>
          <a:prstGeom prst="rect">
            <a:avLst/>
          </a:prstGeom>
        </p:spPr>
      </p:pic>
      <p:pic>
        <p:nvPicPr>
          <p:cNvPr id="5" name="Picture 4" descr="appetizer2.jpg"/>
          <p:cNvPicPr>
            <a:picLocks noChangeAspect="1"/>
          </p:cNvPicPr>
          <p:nvPr/>
        </p:nvPicPr>
        <p:blipFill>
          <a:blip r:embed="rId3" cstate="print"/>
          <a:stretch>
            <a:fillRect/>
          </a:stretch>
        </p:blipFill>
        <p:spPr>
          <a:xfrm>
            <a:off x="5896858" y="4429132"/>
            <a:ext cx="3247142" cy="2428868"/>
          </a:xfrm>
          <a:prstGeom prst="rect">
            <a:avLst/>
          </a:prstGeom>
        </p:spPr>
      </p:pic>
      <p:pic>
        <p:nvPicPr>
          <p:cNvPr id="6" name="Picture 5" descr="appetizer 3.jpg"/>
          <p:cNvPicPr>
            <a:picLocks noChangeAspect="1"/>
          </p:cNvPicPr>
          <p:nvPr/>
        </p:nvPicPr>
        <p:blipFill>
          <a:blip r:embed="rId4" cstate="print"/>
          <a:stretch>
            <a:fillRect/>
          </a:stretch>
        </p:blipFill>
        <p:spPr>
          <a:xfrm>
            <a:off x="3143240" y="3571876"/>
            <a:ext cx="2781300" cy="235745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Pre-grammar or appetizer</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Set the context by a picture, pantomime, role-play, etc. </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latin typeface="Aharoni" pitchFamily="2" charset="-79"/>
                <a:cs typeface="Aharoni" pitchFamily="2" charset="-79"/>
              </a:rPr>
              <a:t>While-grammar or main dish</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500045"/>
          <a:ext cx="8229600" cy="2857519"/>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08217">
                <a:tc gridSpan="4">
                  <a:txBody>
                    <a:bodyPr/>
                    <a:lstStyle/>
                    <a:p>
                      <a:pPr algn="ctr"/>
                      <a:r>
                        <a:rPr lang="en-US" dirty="0" err="1" smtClean="0"/>
                        <a:t>Wh</a:t>
                      </a:r>
                      <a:r>
                        <a:rPr lang="en-US" dirty="0" smtClean="0"/>
                        <a:t> Questions </a:t>
                      </a:r>
                      <a:endParaRPr lang="en-GB" dirty="0"/>
                    </a:p>
                  </a:txBody>
                  <a:tcPr>
                    <a:lnR w="12700" cap="flat" cmpd="sng" algn="ctr">
                      <a:solidFill>
                        <a:schemeClr val="tx1"/>
                      </a:solidFill>
                      <a:prstDash val="solid"/>
                      <a:round/>
                      <a:headEnd type="none" w="med" len="med"/>
                      <a:tailEnd type="none" w="med" len="med"/>
                    </a:lnR>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algn="ctr"/>
                      <a:r>
                        <a:rPr lang="en-US" dirty="0" smtClean="0"/>
                        <a:t>answer</a:t>
                      </a:r>
                      <a:endParaRPr lang="en-GB" dirty="0"/>
                    </a:p>
                  </a:txBody>
                  <a:tcPr>
                    <a:lnL w="12700" cap="flat" cmpd="sng" algn="ctr">
                      <a:solidFill>
                        <a:schemeClr val="tx1"/>
                      </a:solidFill>
                      <a:prstDash val="solid"/>
                      <a:round/>
                      <a:headEnd type="none" w="med" len="med"/>
                      <a:tailEnd type="none" w="med" len="med"/>
                    </a:lnL>
                  </a:tcPr>
                </a:tc>
              </a:tr>
              <a:tr h="408217">
                <a:tc rowSpan="6">
                  <a:txBody>
                    <a:bodyPr/>
                    <a:lstStyle/>
                    <a:p>
                      <a:endParaRPr lang="en-US" dirty="0" smtClean="0"/>
                    </a:p>
                    <a:p>
                      <a:endParaRPr lang="en-US" dirty="0" smtClean="0"/>
                    </a:p>
                    <a:p>
                      <a:endParaRPr lang="en-US" dirty="0" smtClean="0"/>
                    </a:p>
                    <a:p>
                      <a:r>
                        <a:rPr lang="en-US" dirty="0" smtClean="0"/>
                        <a:t>What </a:t>
                      </a:r>
                      <a:endParaRPr lang="en-GB" dirty="0"/>
                    </a:p>
                    <a:p>
                      <a:r>
                        <a:rPr lang="en-US" dirty="0" smtClean="0"/>
                        <a:t> </a:t>
                      </a:r>
                      <a:endParaRPr lang="en-GB" dirty="0"/>
                    </a:p>
                  </a:txBody>
                  <a:tcPr/>
                </a:tc>
                <a:tc rowSpan="3">
                  <a:txBody>
                    <a:bodyPr/>
                    <a:lstStyle/>
                    <a:p>
                      <a:endParaRPr lang="en-US" dirty="0" smtClean="0"/>
                    </a:p>
                    <a:p>
                      <a:r>
                        <a:rPr lang="en-US" dirty="0" smtClean="0"/>
                        <a:t>is</a:t>
                      </a:r>
                      <a:endParaRPr lang="en-GB" dirty="0"/>
                    </a:p>
                  </a:txBody>
                  <a:tcPr/>
                </a:tc>
                <a:tc>
                  <a:txBody>
                    <a:bodyPr/>
                    <a:lstStyle/>
                    <a:p>
                      <a:r>
                        <a:rPr lang="en-US" dirty="0" smtClean="0"/>
                        <a:t>he</a:t>
                      </a:r>
                      <a:endParaRPr lang="en-GB" dirty="0"/>
                    </a:p>
                  </a:txBody>
                  <a:tcPr/>
                </a:tc>
                <a:tc rowSpan="6">
                  <a:txBody>
                    <a:bodyPr/>
                    <a:lstStyle/>
                    <a:p>
                      <a:endParaRPr lang="en-US" dirty="0" smtClean="0"/>
                    </a:p>
                    <a:p>
                      <a:endParaRPr lang="en-US" dirty="0" smtClean="0"/>
                    </a:p>
                    <a:p>
                      <a:endParaRPr lang="en-US" dirty="0" smtClean="0"/>
                    </a:p>
                    <a:p>
                      <a:endParaRPr lang="en-US" dirty="0" smtClean="0"/>
                    </a:p>
                    <a:p>
                      <a:r>
                        <a:rPr lang="en-US" dirty="0" smtClean="0"/>
                        <a:t>Reading?</a:t>
                      </a:r>
                    </a:p>
                  </a:txBody>
                  <a:tcPr>
                    <a:lnR w="12700" cap="flat" cmpd="sng" algn="ctr">
                      <a:solidFill>
                        <a:schemeClr val="tx1"/>
                      </a:solidFill>
                      <a:prstDash val="solid"/>
                      <a:round/>
                      <a:headEnd type="none" w="med" len="med"/>
                      <a:tailEnd type="none" w="med" len="med"/>
                    </a:lnR>
                  </a:tcPr>
                </a:tc>
                <a:tc rowSpan="6">
                  <a:txBody>
                    <a:bodyPr/>
                    <a:lstStyle/>
                    <a:p>
                      <a:endParaRPr lang="en-US" dirty="0" smtClean="0"/>
                    </a:p>
                    <a:p>
                      <a:r>
                        <a:rPr lang="en-US" smtClean="0"/>
                        <a:t>A</a:t>
                      </a:r>
                      <a:r>
                        <a:rPr lang="en-US" baseline="0" smtClean="0"/>
                        <a:t> novel</a:t>
                      </a:r>
                    </a:p>
                    <a:p>
                      <a:endParaRPr lang="en-US" smtClean="0"/>
                    </a:p>
                    <a:p>
                      <a:r>
                        <a:rPr lang="en-US" smtClean="0"/>
                        <a:t>A newspaper</a:t>
                      </a:r>
                    </a:p>
                    <a:p>
                      <a:endParaRPr lang="en-US" smtClean="0"/>
                    </a:p>
                    <a:p>
                      <a:r>
                        <a:rPr lang="en-US" smtClean="0"/>
                        <a:t>A short story</a:t>
                      </a:r>
                    </a:p>
                    <a:p>
                      <a:endParaRPr lang="en-US" dirty="0" smtClean="0"/>
                    </a:p>
                    <a:p>
                      <a:r>
                        <a:rPr lang="en-US" smtClean="0"/>
                        <a:t>A poem</a:t>
                      </a:r>
                      <a:endParaRPr lang="en-GB" dirty="0"/>
                    </a:p>
                  </a:txBody>
                  <a:tcPr>
                    <a:lnL w="12700" cap="flat" cmpd="sng" algn="ctr">
                      <a:solidFill>
                        <a:schemeClr val="tx1"/>
                      </a:solidFill>
                      <a:prstDash val="solid"/>
                      <a:round/>
                      <a:headEnd type="none" w="med" len="med"/>
                      <a:tailEnd type="none" w="med" len="med"/>
                    </a:lnL>
                  </a:tcPr>
                </a:tc>
              </a:tr>
              <a:tr h="408217">
                <a:tc vMerge="1">
                  <a:txBody>
                    <a:bodyPr/>
                    <a:lstStyle/>
                    <a:p>
                      <a:endParaRPr lang="en-GB" dirty="0"/>
                    </a:p>
                  </a:txBody>
                  <a:tcPr/>
                </a:tc>
                <a:tc vMerge="1">
                  <a:txBody>
                    <a:bodyPr/>
                    <a:lstStyle/>
                    <a:p>
                      <a:endParaRPr lang="en-GB" dirty="0"/>
                    </a:p>
                  </a:txBody>
                  <a:tcPr/>
                </a:tc>
                <a:tc>
                  <a:txBody>
                    <a:bodyPr/>
                    <a:lstStyle/>
                    <a:p>
                      <a:r>
                        <a:rPr lang="en-US" dirty="0" smtClean="0"/>
                        <a:t>she</a:t>
                      </a:r>
                      <a:endParaRPr lang="en-GB" dirty="0"/>
                    </a:p>
                  </a:txBody>
                  <a:tcPr/>
                </a:tc>
                <a:tc vMerge="1">
                  <a:txBody>
                    <a:bodyPr/>
                    <a:lstStyle/>
                    <a:p>
                      <a:endParaRPr lang="en-GB" dirty="0"/>
                    </a:p>
                  </a:txBody>
                  <a:tcPr/>
                </a:tc>
                <a:tc vMerge="1">
                  <a:txBody>
                    <a:bodyPr/>
                    <a:lstStyle/>
                    <a:p>
                      <a:endParaRPr lang="en-GB" dirty="0"/>
                    </a:p>
                  </a:txBody>
                  <a:tcPr/>
                </a:tc>
              </a:tr>
              <a:tr h="408217">
                <a:tc vMerge="1">
                  <a:txBody>
                    <a:bodyPr/>
                    <a:lstStyle/>
                    <a:p>
                      <a:endParaRPr lang="en-GB" dirty="0"/>
                    </a:p>
                  </a:txBody>
                  <a:tcPr/>
                </a:tc>
                <a:tc vMerge="1">
                  <a:txBody>
                    <a:bodyPr/>
                    <a:lstStyle/>
                    <a:p>
                      <a:endParaRPr lang="en-GB" dirty="0"/>
                    </a:p>
                  </a:txBody>
                  <a:tcPr/>
                </a:tc>
                <a:tc>
                  <a:txBody>
                    <a:bodyPr/>
                    <a:lstStyle/>
                    <a:p>
                      <a:r>
                        <a:rPr lang="en-US" dirty="0" smtClean="0"/>
                        <a:t>Sara</a:t>
                      </a:r>
                      <a:endParaRPr lang="en-GB" dirty="0"/>
                    </a:p>
                  </a:txBody>
                  <a:tcPr/>
                </a:tc>
                <a:tc vMerge="1">
                  <a:txBody>
                    <a:bodyPr/>
                    <a:lstStyle/>
                    <a:p>
                      <a:endParaRPr lang="en-GB" dirty="0"/>
                    </a:p>
                  </a:txBody>
                  <a:tcPr/>
                </a:tc>
                <a:tc vMerge="1">
                  <a:txBody>
                    <a:bodyPr/>
                    <a:lstStyle/>
                    <a:p>
                      <a:endParaRPr lang="en-GB" dirty="0"/>
                    </a:p>
                  </a:txBody>
                  <a:tcPr/>
                </a:tc>
              </a:tr>
              <a:tr h="408217">
                <a:tc vMerge="1">
                  <a:txBody>
                    <a:bodyPr/>
                    <a:lstStyle/>
                    <a:p>
                      <a:endParaRPr lang="en-GB" dirty="0"/>
                    </a:p>
                  </a:txBody>
                  <a:tcPr/>
                </a:tc>
                <a:tc rowSpan="2">
                  <a:txBody>
                    <a:bodyPr/>
                    <a:lstStyle/>
                    <a:p>
                      <a:r>
                        <a:rPr lang="en-US" dirty="0" smtClean="0"/>
                        <a:t>are</a:t>
                      </a:r>
                      <a:endParaRPr lang="en-GB" dirty="0"/>
                    </a:p>
                  </a:txBody>
                  <a:tcPr/>
                </a:tc>
                <a:tc>
                  <a:txBody>
                    <a:bodyPr/>
                    <a:lstStyle/>
                    <a:p>
                      <a:r>
                        <a:rPr lang="en-US" dirty="0" smtClean="0"/>
                        <a:t>they</a:t>
                      </a:r>
                      <a:endParaRPr lang="en-GB" dirty="0"/>
                    </a:p>
                  </a:txBody>
                  <a:tcPr/>
                </a:tc>
                <a:tc vMerge="1">
                  <a:txBody>
                    <a:bodyPr/>
                    <a:lstStyle/>
                    <a:p>
                      <a:endParaRPr lang="en-GB" dirty="0"/>
                    </a:p>
                  </a:txBody>
                  <a:tcPr/>
                </a:tc>
                <a:tc vMerge="1">
                  <a:txBody>
                    <a:bodyPr/>
                    <a:lstStyle/>
                    <a:p>
                      <a:endParaRPr lang="en-GB" dirty="0"/>
                    </a:p>
                  </a:txBody>
                  <a:tcPr/>
                </a:tc>
              </a:tr>
              <a:tr h="408217">
                <a:tc vMerge="1">
                  <a:txBody>
                    <a:bodyPr/>
                    <a:lstStyle/>
                    <a:p>
                      <a:endParaRPr lang="en-GB" dirty="0"/>
                    </a:p>
                  </a:txBody>
                  <a:tcPr/>
                </a:tc>
                <a:tc vMerge="1">
                  <a:txBody>
                    <a:bodyPr/>
                    <a:lstStyle/>
                    <a:p>
                      <a:endParaRPr lang="en-GB" dirty="0"/>
                    </a:p>
                  </a:txBody>
                  <a:tcPr/>
                </a:tc>
                <a:tc>
                  <a:txBody>
                    <a:bodyPr/>
                    <a:lstStyle/>
                    <a:p>
                      <a:r>
                        <a:rPr lang="en-US" dirty="0" smtClean="0"/>
                        <a:t>you</a:t>
                      </a:r>
                      <a:endParaRPr lang="en-GB" dirty="0"/>
                    </a:p>
                  </a:txBody>
                  <a:tcPr/>
                </a:tc>
                <a:tc vMerge="1">
                  <a:txBody>
                    <a:bodyPr/>
                    <a:lstStyle/>
                    <a:p>
                      <a:endParaRPr lang="en-GB" dirty="0"/>
                    </a:p>
                  </a:txBody>
                  <a:tcPr/>
                </a:tc>
                <a:tc vMerge="1">
                  <a:txBody>
                    <a:bodyPr/>
                    <a:lstStyle/>
                    <a:p>
                      <a:endParaRPr lang="en-GB"/>
                    </a:p>
                  </a:txBody>
                  <a:tcPr/>
                </a:tc>
              </a:tr>
              <a:tr h="408217">
                <a:tc vMerge="1">
                  <a:txBody>
                    <a:bodyPr/>
                    <a:lstStyle/>
                    <a:p>
                      <a:endParaRPr lang="en-GB" dirty="0"/>
                    </a:p>
                  </a:txBody>
                  <a:tcPr/>
                </a:tc>
                <a:tc>
                  <a:txBody>
                    <a:bodyPr/>
                    <a:lstStyle/>
                    <a:p>
                      <a:r>
                        <a:rPr lang="en-US" dirty="0" smtClean="0"/>
                        <a:t>am</a:t>
                      </a:r>
                      <a:endParaRPr lang="en-GB" dirty="0"/>
                    </a:p>
                  </a:txBody>
                  <a:tcPr/>
                </a:tc>
                <a:tc>
                  <a:txBody>
                    <a:bodyPr/>
                    <a:lstStyle/>
                    <a:p>
                      <a:r>
                        <a:rPr lang="en-US" dirty="0" smtClean="0"/>
                        <a:t>I </a:t>
                      </a:r>
                      <a:endParaRPr lang="en-GB" dirty="0"/>
                    </a:p>
                  </a:txBody>
                  <a:tcPr/>
                </a:tc>
                <a:tc vMerge="1">
                  <a:txBody>
                    <a:bodyPr/>
                    <a:lstStyle/>
                    <a:p>
                      <a:endParaRPr lang="en-GB" dirty="0"/>
                    </a:p>
                  </a:txBody>
                  <a:tcPr/>
                </a:tc>
                <a:tc vMerge="1">
                  <a:txBody>
                    <a:bodyPr/>
                    <a:lstStyle/>
                    <a:p>
                      <a:endParaRPr lang="en-GB" dirty="0"/>
                    </a:p>
                  </a:txBody>
                  <a:tcPr/>
                </a:tc>
              </a:tr>
            </a:tbl>
          </a:graphicData>
        </a:graphic>
      </p:graphicFrame>
      <p:graphicFrame>
        <p:nvGraphicFramePr>
          <p:cNvPr id="6" name="Content Placeholder 3"/>
          <p:cNvGraphicFramePr>
            <a:graphicFrameLocks/>
          </p:cNvGraphicFramePr>
          <p:nvPr/>
        </p:nvGraphicFramePr>
        <p:xfrm>
          <a:off x="428595" y="3714749"/>
          <a:ext cx="8286810" cy="2946473"/>
        </p:xfrm>
        <a:graphic>
          <a:graphicData uri="http://schemas.openxmlformats.org/drawingml/2006/table">
            <a:tbl>
              <a:tblPr firstRow="1" bandRow="1">
                <a:tableStyleId>{5C22544A-7EE6-4342-B048-85BDC9FD1C3A}</a:tableStyleId>
              </a:tblPr>
              <a:tblGrid>
                <a:gridCol w="1657362"/>
                <a:gridCol w="1657362"/>
                <a:gridCol w="1657362"/>
                <a:gridCol w="1657362"/>
                <a:gridCol w="1657362"/>
              </a:tblGrid>
              <a:tr h="386153">
                <a:tc gridSpan="4">
                  <a:txBody>
                    <a:bodyPr/>
                    <a:lstStyle/>
                    <a:p>
                      <a:pPr algn="ctr"/>
                      <a:r>
                        <a:rPr lang="en-US" dirty="0" err="1" smtClean="0"/>
                        <a:t>Wh</a:t>
                      </a:r>
                      <a:r>
                        <a:rPr lang="en-US" dirty="0" smtClean="0"/>
                        <a:t> Questions </a:t>
                      </a:r>
                      <a:endParaRPr lang="en-GB" dirty="0"/>
                    </a:p>
                  </a:txBody>
                  <a:tcPr>
                    <a:lnR w="12700" cap="flat" cmpd="sng" algn="ctr">
                      <a:solidFill>
                        <a:schemeClr val="tx1"/>
                      </a:solidFill>
                      <a:prstDash val="solid"/>
                      <a:round/>
                      <a:headEnd type="none" w="med" len="med"/>
                      <a:tailEnd type="none" w="med" len="med"/>
                    </a:lnR>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algn="ctr"/>
                      <a:endParaRPr lang="en-GB" dirty="0"/>
                    </a:p>
                  </a:txBody>
                  <a:tcPr>
                    <a:lnL w="12700" cap="flat" cmpd="sng" algn="ctr">
                      <a:solidFill>
                        <a:schemeClr val="tx1"/>
                      </a:solidFill>
                      <a:prstDash val="solid"/>
                      <a:round/>
                      <a:headEnd type="none" w="med" len="med"/>
                      <a:tailEnd type="none" w="med" len="med"/>
                    </a:lnL>
                  </a:tcPr>
                </a:tc>
              </a:tr>
              <a:tr h="386551">
                <a:tc rowSpan="6">
                  <a:txBody>
                    <a:bodyPr/>
                    <a:lstStyle/>
                    <a:p>
                      <a:endParaRPr lang="en-US" dirty="0" smtClean="0"/>
                    </a:p>
                    <a:p>
                      <a:endParaRPr lang="en-US" dirty="0" smtClean="0"/>
                    </a:p>
                    <a:p>
                      <a:endParaRPr lang="en-US" dirty="0" smtClean="0"/>
                    </a:p>
                    <a:p>
                      <a:r>
                        <a:rPr lang="en-US" dirty="0" smtClean="0"/>
                        <a:t>Where</a:t>
                      </a:r>
                      <a:endParaRPr lang="en-GB" dirty="0"/>
                    </a:p>
                    <a:p>
                      <a:r>
                        <a:rPr lang="en-US" dirty="0" smtClean="0"/>
                        <a:t> </a:t>
                      </a:r>
                      <a:endParaRPr lang="en-GB" dirty="0"/>
                    </a:p>
                  </a:txBody>
                  <a:tcPr/>
                </a:tc>
                <a:tc rowSpan="3">
                  <a:txBody>
                    <a:bodyPr/>
                    <a:lstStyle/>
                    <a:p>
                      <a:endParaRPr lang="en-US" dirty="0" smtClean="0"/>
                    </a:p>
                    <a:p>
                      <a:r>
                        <a:rPr lang="en-US" dirty="0" smtClean="0"/>
                        <a:t>is</a:t>
                      </a:r>
                      <a:endParaRPr lang="en-GB" dirty="0"/>
                    </a:p>
                  </a:txBody>
                  <a:tcPr/>
                </a:tc>
                <a:tc>
                  <a:txBody>
                    <a:bodyPr/>
                    <a:lstStyle/>
                    <a:p>
                      <a:r>
                        <a:rPr lang="en-US" dirty="0" smtClean="0"/>
                        <a:t>he</a:t>
                      </a:r>
                      <a:endParaRPr lang="en-GB" dirty="0"/>
                    </a:p>
                  </a:txBody>
                  <a:tcPr/>
                </a:tc>
                <a:tc rowSpan="6">
                  <a:txBody>
                    <a:bodyPr/>
                    <a:lstStyle/>
                    <a:p>
                      <a:endParaRPr lang="en-US" dirty="0" smtClean="0"/>
                    </a:p>
                    <a:p>
                      <a:endParaRPr lang="en-US" dirty="0" smtClean="0"/>
                    </a:p>
                    <a:p>
                      <a:endParaRPr lang="en-US" dirty="0" smtClean="0"/>
                    </a:p>
                    <a:p>
                      <a:endParaRPr lang="en-US" dirty="0" smtClean="0"/>
                    </a:p>
                    <a:p>
                      <a:r>
                        <a:rPr lang="en-US" dirty="0" smtClean="0"/>
                        <a:t>Reading?</a:t>
                      </a:r>
                    </a:p>
                  </a:txBody>
                  <a:tcPr>
                    <a:lnR w="12700" cap="flat" cmpd="sng" algn="ctr">
                      <a:solidFill>
                        <a:schemeClr val="tx1"/>
                      </a:solidFill>
                      <a:prstDash val="solid"/>
                      <a:round/>
                      <a:headEnd type="none" w="med" len="med"/>
                      <a:tailEnd type="none" w="med" len="med"/>
                    </a:lnR>
                  </a:tcPr>
                </a:tc>
                <a:tc rowSpan="6">
                  <a:txBody>
                    <a:bodyPr/>
                    <a:lstStyle/>
                    <a:p>
                      <a:r>
                        <a:rPr lang="en-US" dirty="0" smtClean="0"/>
                        <a:t>In</a:t>
                      </a:r>
                      <a:r>
                        <a:rPr lang="en-US" baseline="0" dirty="0" smtClean="0"/>
                        <a:t> the park</a:t>
                      </a:r>
                    </a:p>
                    <a:p>
                      <a:endParaRPr lang="en-US" baseline="0" dirty="0" smtClean="0"/>
                    </a:p>
                    <a:p>
                      <a:r>
                        <a:rPr lang="en-US" baseline="0" dirty="0" smtClean="0"/>
                        <a:t>at school</a:t>
                      </a:r>
                    </a:p>
                    <a:p>
                      <a:endParaRPr lang="en-US" dirty="0" smtClean="0"/>
                    </a:p>
                    <a:p>
                      <a:r>
                        <a:rPr lang="en-US" dirty="0" smtClean="0"/>
                        <a:t>At home</a:t>
                      </a:r>
                    </a:p>
                    <a:p>
                      <a:endParaRPr lang="en-US" dirty="0" smtClean="0"/>
                    </a:p>
                    <a:p>
                      <a:endParaRPr lang="en-US" dirty="0" smtClean="0"/>
                    </a:p>
                    <a:p>
                      <a:endParaRPr lang="en-US" dirty="0" smtClean="0"/>
                    </a:p>
                    <a:p>
                      <a:endParaRPr lang="en-GB" dirty="0"/>
                    </a:p>
                  </a:txBody>
                  <a:tcPr>
                    <a:lnL w="12700" cap="flat" cmpd="sng" algn="ctr">
                      <a:solidFill>
                        <a:schemeClr val="tx1"/>
                      </a:solidFill>
                      <a:prstDash val="solid"/>
                      <a:round/>
                      <a:headEnd type="none" w="med" len="med"/>
                      <a:tailEnd type="none" w="med" len="med"/>
                    </a:lnL>
                  </a:tcPr>
                </a:tc>
              </a:tr>
              <a:tr h="386551">
                <a:tc vMerge="1">
                  <a:txBody>
                    <a:bodyPr/>
                    <a:lstStyle/>
                    <a:p>
                      <a:endParaRPr lang="en-GB" dirty="0"/>
                    </a:p>
                  </a:txBody>
                  <a:tcPr/>
                </a:tc>
                <a:tc vMerge="1">
                  <a:txBody>
                    <a:bodyPr/>
                    <a:lstStyle/>
                    <a:p>
                      <a:endParaRPr lang="en-GB" dirty="0"/>
                    </a:p>
                  </a:txBody>
                  <a:tcPr/>
                </a:tc>
                <a:tc>
                  <a:txBody>
                    <a:bodyPr/>
                    <a:lstStyle/>
                    <a:p>
                      <a:r>
                        <a:rPr lang="en-US" dirty="0" smtClean="0"/>
                        <a:t>she</a:t>
                      </a:r>
                      <a:endParaRPr lang="en-GB" dirty="0"/>
                    </a:p>
                  </a:txBody>
                  <a:tcPr/>
                </a:tc>
                <a:tc vMerge="1">
                  <a:txBody>
                    <a:bodyPr/>
                    <a:lstStyle/>
                    <a:p>
                      <a:endParaRPr lang="en-GB" dirty="0"/>
                    </a:p>
                  </a:txBody>
                  <a:tcPr/>
                </a:tc>
                <a:tc vMerge="1">
                  <a:txBody>
                    <a:bodyPr/>
                    <a:lstStyle/>
                    <a:p>
                      <a:endParaRPr lang="en-GB" dirty="0"/>
                    </a:p>
                  </a:txBody>
                  <a:tcPr/>
                </a:tc>
              </a:tr>
              <a:tr h="386551">
                <a:tc vMerge="1">
                  <a:txBody>
                    <a:bodyPr/>
                    <a:lstStyle/>
                    <a:p>
                      <a:endParaRPr lang="en-GB" dirty="0"/>
                    </a:p>
                  </a:txBody>
                  <a:tcPr/>
                </a:tc>
                <a:tc vMerge="1">
                  <a:txBody>
                    <a:bodyPr/>
                    <a:lstStyle/>
                    <a:p>
                      <a:endParaRPr lang="en-GB" dirty="0"/>
                    </a:p>
                  </a:txBody>
                  <a:tcPr/>
                </a:tc>
                <a:tc>
                  <a:txBody>
                    <a:bodyPr/>
                    <a:lstStyle/>
                    <a:p>
                      <a:r>
                        <a:rPr lang="en-US" dirty="0" smtClean="0"/>
                        <a:t>Sara</a:t>
                      </a:r>
                      <a:endParaRPr lang="en-GB" dirty="0"/>
                    </a:p>
                  </a:txBody>
                  <a:tcPr/>
                </a:tc>
                <a:tc vMerge="1">
                  <a:txBody>
                    <a:bodyPr/>
                    <a:lstStyle/>
                    <a:p>
                      <a:endParaRPr lang="en-GB" dirty="0"/>
                    </a:p>
                  </a:txBody>
                  <a:tcPr/>
                </a:tc>
                <a:tc vMerge="1">
                  <a:txBody>
                    <a:bodyPr/>
                    <a:lstStyle/>
                    <a:p>
                      <a:endParaRPr lang="en-GB" dirty="0"/>
                    </a:p>
                  </a:txBody>
                  <a:tcPr/>
                </a:tc>
              </a:tr>
              <a:tr h="386551">
                <a:tc vMerge="1">
                  <a:txBody>
                    <a:bodyPr/>
                    <a:lstStyle/>
                    <a:p>
                      <a:endParaRPr lang="en-GB" dirty="0"/>
                    </a:p>
                  </a:txBody>
                  <a:tcPr/>
                </a:tc>
                <a:tc rowSpan="2">
                  <a:txBody>
                    <a:bodyPr/>
                    <a:lstStyle/>
                    <a:p>
                      <a:r>
                        <a:rPr lang="en-US" dirty="0" smtClean="0"/>
                        <a:t>are</a:t>
                      </a:r>
                      <a:endParaRPr lang="en-GB" dirty="0"/>
                    </a:p>
                  </a:txBody>
                  <a:tcPr/>
                </a:tc>
                <a:tc>
                  <a:txBody>
                    <a:bodyPr/>
                    <a:lstStyle/>
                    <a:p>
                      <a:r>
                        <a:rPr lang="en-US" dirty="0" smtClean="0"/>
                        <a:t>they</a:t>
                      </a:r>
                      <a:endParaRPr lang="en-GB" dirty="0"/>
                    </a:p>
                  </a:txBody>
                  <a:tcPr/>
                </a:tc>
                <a:tc vMerge="1">
                  <a:txBody>
                    <a:bodyPr/>
                    <a:lstStyle/>
                    <a:p>
                      <a:endParaRPr lang="en-GB" dirty="0"/>
                    </a:p>
                  </a:txBody>
                  <a:tcPr/>
                </a:tc>
                <a:tc vMerge="1">
                  <a:txBody>
                    <a:bodyPr/>
                    <a:lstStyle/>
                    <a:p>
                      <a:endParaRPr lang="en-GB" dirty="0"/>
                    </a:p>
                  </a:txBody>
                  <a:tcPr/>
                </a:tc>
              </a:tr>
              <a:tr h="386551">
                <a:tc vMerge="1">
                  <a:txBody>
                    <a:bodyPr/>
                    <a:lstStyle/>
                    <a:p>
                      <a:endParaRPr lang="en-GB" dirty="0"/>
                    </a:p>
                  </a:txBody>
                  <a:tcPr/>
                </a:tc>
                <a:tc vMerge="1">
                  <a:txBody>
                    <a:bodyPr/>
                    <a:lstStyle/>
                    <a:p>
                      <a:endParaRPr lang="en-GB" dirty="0"/>
                    </a:p>
                  </a:txBody>
                  <a:tcPr/>
                </a:tc>
                <a:tc>
                  <a:txBody>
                    <a:bodyPr/>
                    <a:lstStyle/>
                    <a:p>
                      <a:r>
                        <a:rPr lang="en-US" dirty="0" smtClean="0"/>
                        <a:t>you</a:t>
                      </a:r>
                      <a:endParaRPr lang="en-GB" dirty="0"/>
                    </a:p>
                  </a:txBody>
                  <a:tcPr/>
                </a:tc>
                <a:tc vMerge="1">
                  <a:txBody>
                    <a:bodyPr/>
                    <a:lstStyle/>
                    <a:p>
                      <a:endParaRPr lang="en-GB" dirty="0"/>
                    </a:p>
                  </a:txBody>
                  <a:tcPr/>
                </a:tc>
                <a:tc vMerge="1">
                  <a:txBody>
                    <a:bodyPr/>
                    <a:lstStyle/>
                    <a:p>
                      <a:endParaRPr lang="en-GB"/>
                    </a:p>
                  </a:txBody>
                  <a:tcPr/>
                </a:tc>
              </a:tr>
              <a:tr h="386551">
                <a:tc vMerge="1">
                  <a:txBody>
                    <a:bodyPr/>
                    <a:lstStyle/>
                    <a:p>
                      <a:endParaRPr lang="en-GB" dirty="0"/>
                    </a:p>
                  </a:txBody>
                  <a:tcPr/>
                </a:tc>
                <a:tc>
                  <a:txBody>
                    <a:bodyPr/>
                    <a:lstStyle/>
                    <a:p>
                      <a:r>
                        <a:rPr lang="en-US" dirty="0" smtClean="0"/>
                        <a:t>am</a:t>
                      </a:r>
                      <a:endParaRPr lang="en-GB" dirty="0"/>
                    </a:p>
                  </a:txBody>
                  <a:tcPr/>
                </a:tc>
                <a:tc>
                  <a:txBody>
                    <a:bodyPr/>
                    <a:lstStyle/>
                    <a:p>
                      <a:r>
                        <a:rPr lang="en-US" dirty="0" smtClean="0"/>
                        <a:t>I </a:t>
                      </a:r>
                      <a:endParaRPr lang="en-GB" dirty="0"/>
                    </a:p>
                  </a:txBody>
                  <a:tcPr/>
                </a:tc>
                <a:tc vMerge="1">
                  <a:txBody>
                    <a:bodyPr/>
                    <a:lstStyle/>
                    <a:p>
                      <a:endParaRPr lang="en-GB" dirty="0"/>
                    </a:p>
                  </a:txBody>
                  <a:tcPr/>
                </a:tc>
                <a:tc vMerge="1">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519692"/>
          <a:ext cx="7972450" cy="2948890"/>
        </p:xfrm>
        <a:graphic>
          <a:graphicData uri="http://schemas.openxmlformats.org/drawingml/2006/table">
            <a:tbl>
              <a:tblPr firstRow="1" bandRow="1">
                <a:tableStyleId>{5C22544A-7EE6-4342-B048-85BDC9FD1C3A}</a:tableStyleId>
              </a:tblPr>
              <a:tblGrid>
                <a:gridCol w="1594490"/>
                <a:gridCol w="1594490"/>
                <a:gridCol w="1594490"/>
                <a:gridCol w="1594490"/>
                <a:gridCol w="1594490"/>
              </a:tblGrid>
              <a:tr h="388570">
                <a:tc gridSpan="5">
                  <a:txBody>
                    <a:bodyPr/>
                    <a:lstStyle/>
                    <a:p>
                      <a:pPr algn="ctr"/>
                      <a:r>
                        <a:rPr lang="en-US" dirty="0" smtClean="0"/>
                        <a:t>                                </a:t>
                      </a:r>
                      <a:r>
                        <a:rPr lang="en-US" dirty="0" err="1" smtClean="0"/>
                        <a:t>Wh</a:t>
                      </a:r>
                      <a:r>
                        <a:rPr lang="en-US" dirty="0" smtClean="0"/>
                        <a:t> Questions                                                           answers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88570">
                <a:tc rowSpan="6">
                  <a:txBody>
                    <a:bodyPr/>
                    <a:lstStyle/>
                    <a:p>
                      <a:endParaRPr lang="en-US" dirty="0" smtClean="0"/>
                    </a:p>
                    <a:p>
                      <a:endParaRPr lang="en-US" dirty="0" smtClean="0"/>
                    </a:p>
                    <a:p>
                      <a:endParaRPr lang="en-US" dirty="0" smtClean="0"/>
                    </a:p>
                    <a:p>
                      <a:r>
                        <a:rPr lang="en-US" dirty="0" smtClean="0"/>
                        <a:t>How</a:t>
                      </a:r>
                      <a:endParaRPr lang="en-GB" dirty="0"/>
                    </a:p>
                    <a:p>
                      <a:r>
                        <a:rPr lang="en-US" dirty="0" smtClean="0"/>
                        <a:t> </a:t>
                      </a:r>
                      <a:endParaRPr lang="en-GB" dirty="0"/>
                    </a:p>
                  </a:txBody>
                  <a:tcPr/>
                </a:tc>
                <a:tc rowSpan="3">
                  <a:txBody>
                    <a:bodyPr/>
                    <a:lstStyle/>
                    <a:p>
                      <a:endParaRPr lang="en-US" dirty="0" smtClean="0"/>
                    </a:p>
                    <a:p>
                      <a:r>
                        <a:rPr lang="en-US" dirty="0" smtClean="0"/>
                        <a:t>is</a:t>
                      </a:r>
                      <a:endParaRPr lang="en-GB" dirty="0"/>
                    </a:p>
                  </a:txBody>
                  <a:tcPr/>
                </a:tc>
                <a:tc>
                  <a:txBody>
                    <a:bodyPr/>
                    <a:lstStyle/>
                    <a:p>
                      <a:r>
                        <a:rPr lang="en-US" dirty="0" smtClean="0"/>
                        <a:t>he</a:t>
                      </a:r>
                      <a:endParaRPr lang="en-GB" dirty="0"/>
                    </a:p>
                  </a:txBody>
                  <a:tcPr/>
                </a:tc>
                <a:tc rowSpan="6">
                  <a:txBody>
                    <a:bodyPr/>
                    <a:lstStyle/>
                    <a:p>
                      <a:endParaRPr lang="en-US" dirty="0" smtClean="0"/>
                    </a:p>
                    <a:p>
                      <a:endParaRPr lang="en-US" dirty="0" smtClean="0"/>
                    </a:p>
                    <a:p>
                      <a:endParaRPr lang="en-US" dirty="0" smtClean="0"/>
                    </a:p>
                    <a:p>
                      <a:endParaRPr lang="en-US" dirty="0" smtClean="0"/>
                    </a:p>
                    <a:p>
                      <a:r>
                        <a:rPr lang="en-US" dirty="0" smtClean="0"/>
                        <a:t>travelling?</a:t>
                      </a:r>
                    </a:p>
                  </a:txBody>
                  <a:tcPr/>
                </a:tc>
                <a:tc rowSpan="6">
                  <a:txBody>
                    <a:bodyPr/>
                    <a:lstStyle/>
                    <a:p>
                      <a:endParaRPr lang="en-US" dirty="0" smtClean="0"/>
                    </a:p>
                    <a:p>
                      <a:r>
                        <a:rPr lang="en-US" dirty="0" smtClean="0"/>
                        <a:t>By train</a:t>
                      </a:r>
                    </a:p>
                    <a:p>
                      <a:endParaRPr lang="en-US" dirty="0" smtClean="0"/>
                    </a:p>
                    <a:p>
                      <a:r>
                        <a:rPr lang="en-US" dirty="0" smtClean="0"/>
                        <a:t>By  car</a:t>
                      </a:r>
                    </a:p>
                    <a:p>
                      <a:endParaRPr lang="en-US" dirty="0" smtClean="0"/>
                    </a:p>
                    <a:p>
                      <a:r>
                        <a:rPr lang="en-US" dirty="0" smtClean="0"/>
                        <a:t>By plane</a:t>
                      </a:r>
                    </a:p>
                    <a:p>
                      <a:endParaRPr lang="en-US" dirty="0" smtClean="0"/>
                    </a:p>
                    <a:p>
                      <a:endParaRPr lang="en-US" dirty="0" smtClean="0"/>
                    </a:p>
                    <a:p>
                      <a:endParaRPr lang="en-GB" dirty="0"/>
                    </a:p>
                  </a:txBody>
                  <a:tcPr/>
                </a:tc>
              </a:tr>
              <a:tr h="388570">
                <a:tc vMerge="1">
                  <a:txBody>
                    <a:bodyPr/>
                    <a:lstStyle/>
                    <a:p>
                      <a:endParaRPr lang="en-GB" dirty="0"/>
                    </a:p>
                  </a:txBody>
                  <a:tcPr/>
                </a:tc>
                <a:tc vMerge="1">
                  <a:txBody>
                    <a:bodyPr/>
                    <a:lstStyle/>
                    <a:p>
                      <a:endParaRPr lang="en-GB" dirty="0"/>
                    </a:p>
                  </a:txBody>
                  <a:tcPr/>
                </a:tc>
                <a:tc>
                  <a:txBody>
                    <a:bodyPr/>
                    <a:lstStyle/>
                    <a:p>
                      <a:r>
                        <a:rPr lang="en-US" dirty="0" smtClean="0"/>
                        <a:t>she</a:t>
                      </a:r>
                      <a:endParaRPr lang="en-GB" dirty="0"/>
                    </a:p>
                  </a:txBody>
                  <a:tcPr/>
                </a:tc>
                <a:tc vMerge="1">
                  <a:txBody>
                    <a:bodyPr/>
                    <a:lstStyle/>
                    <a:p>
                      <a:endParaRPr lang="en-GB" dirty="0"/>
                    </a:p>
                  </a:txBody>
                  <a:tcPr/>
                </a:tc>
                <a:tc vMerge="1">
                  <a:txBody>
                    <a:bodyPr/>
                    <a:lstStyle/>
                    <a:p>
                      <a:endParaRPr lang="en-GB" dirty="0"/>
                    </a:p>
                  </a:txBody>
                  <a:tcPr/>
                </a:tc>
              </a:tr>
              <a:tr h="388570">
                <a:tc vMerge="1">
                  <a:txBody>
                    <a:bodyPr/>
                    <a:lstStyle/>
                    <a:p>
                      <a:endParaRPr lang="en-GB" dirty="0"/>
                    </a:p>
                  </a:txBody>
                  <a:tcPr/>
                </a:tc>
                <a:tc vMerge="1">
                  <a:txBody>
                    <a:bodyPr/>
                    <a:lstStyle/>
                    <a:p>
                      <a:endParaRPr lang="en-GB" dirty="0"/>
                    </a:p>
                  </a:txBody>
                  <a:tcPr/>
                </a:tc>
                <a:tc>
                  <a:txBody>
                    <a:bodyPr/>
                    <a:lstStyle/>
                    <a:p>
                      <a:r>
                        <a:rPr lang="en-US" dirty="0" smtClean="0"/>
                        <a:t>Sara</a:t>
                      </a:r>
                      <a:endParaRPr lang="en-GB" dirty="0"/>
                    </a:p>
                  </a:txBody>
                  <a:tcPr/>
                </a:tc>
                <a:tc vMerge="1">
                  <a:txBody>
                    <a:bodyPr/>
                    <a:lstStyle/>
                    <a:p>
                      <a:endParaRPr lang="en-GB" dirty="0"/>
                    </a:p>
                  </a:txBody>
                  <a:tcPr/>
                </a:tc>
                <a:tc vMerge="1">
                  <a:txBody>
                    <a:bodyPr/>
                    <a:lstStyle/>
                    <a:p>
                      <a:endParaRPr lang="en-GB" dirty="0"/>
                    </a:p>
                  </a:txBody>
                  <a:tcPr/>
                </a:tc>
              </a:tr>
              <a:tr h="388570">
                <a:tc vMerge="1">
                  <a:txBody>
                    <a:bodyPr/>
                    <a:lstStyle/>
                    <a:p>
                      <a:endParaRPr lang="en-GB" dirty="0"/>
                    </a:p>
                  </a:txBody>
                  <a:tcPr/>
                </a:tc>
                <a:tc rowSpan="2">
                  <a:txBody>
                    <a:bodyPr/>
                    <a:lstStyle/>
                    <a:p>
                      <a:r>
                        <a:rPr lang="en-US" dirty="0" smtClean="0"/>
                        <a:t>are</a:t>
                      </a:r>
                      <a:endParaRPr lang="en-GB" dirty="0"/>
                    </a:p>
                  </a:txBody>
                  <a:tcPr/>
                </a:tc>
                <a:tc>
                  <a:txBody>
                    <a:bodyPr/>
                    <a:lstStyle/>
                    <a:p>
                      <a:r>
                        <a:rPr lang="en-US" dirty="0" smtClean="0"/>
                        <a:t>they</a:t>
                      </a:r>
                      <a:endParaRPr lang="en-GB" dirty="0"/>
                    </a:p>
                  </a:txBody>
                  <a:tcPr/>
                </a:tc>
                <a:tc vMerge="1">
                  <a:txBody>
                    <a:bodyPr/>
                    <a:lstStyle/>
                    <a:p>
                      <a:endParaRPr lang="en-GB" dirty="0"/>
                    </a:p>
                  </a:txBody>
                  <a:tcPr/>
                </a:tc>
                <a:tc vMerge="1">
                  <a:txBody>
                    <a:bodyPr/>
                    <a:lstStyle/>
                    <a:p>
                      <a:endParaRPr lang="en-GB" dirty="0"/>
                    </a:p>
                  </a:txBody>
                  <a:tcPr/>
                </a:tc>
              </a:tr>
              <a:tr h="388570">
                <a:tc vMerge="1">
                  <a:txBody>
                    <a:bodyPr/>
                    <a:lstStyle/>
                    <a:p>
                      <a:endParaRPr lang="en-GB" dirty="0"/>
                    </a:p>
                  </a:txBody>
                  <a:tcPr/>
                </a:tc>
                <a:tc vMerge="1">
                  <a:txBody>
                    <a:bodyPr/>
                    <a:lstStyle/>
                    <a:p>
                      <a:endParaRPr lang="en-GB" dirty="0"/>
                    </a:p>
                  </a:txBody>
                  <a:tcPr/>
                </a:tc>
                <a:tc>
                  <a:txBody>
                    <a:bodyPr/>
                    <a:lstStyle/>
                    <a:p>
                      <a:r>
                        <a:rPr lang="en-US" dirty="0" smtClean="0"/>
                        <a:t>you</a:t>
                      </a:r>
                      <a:endParaRPr lang="en-GB" dirty="0"/>
                    </a:p>
                  </a:txBody>
                  <a:tcPr/>
                </a:tc>
                <a:tc vMerge="1">
                  <a:txBody>
                    <a:bodyPr/>
                    <a:lstStyle/>
                    <a:p>
                      <a:endParaRPr lang="en-GB" dirty="0"/>
                    </a:p>
                  </a:txBody>
                  <a:tcPr/>
                </a:tc>
                <a:tc vMerge="1">
                  <a:txBody>
                    <a:bodyPr/>
                    <a:lstStyle/>
                    <a:p>
                      <a:endParaRPr lang="en-GB"/>
                    </a:p>
                  </a:txBody>
                  <a:tcPr/>
                </a:tc>
              </a:tr>
              <a:tr h="494245">
                <a:tc vMerge="1">
                  <a:txBody>
                    <a:bodyPr/>
                    <a:lstStyle/>
                    <a:p>
                      <a:endParaRPr lang="en-GB" dirty="0"/>
                    </a:p>
                  </a:txBody>
                  <a:tcPr/>
                </a:tc>
                <a:tc>
                  <a:txBody>
                    <a:bodyPr/>
                    <a:lstStyle/>
                    <a:p>
                      <a:r>
                        <a:rPr lang="en-US" dirty="0" smtClean="0"/>
                        <a:t>am</a:t>
                      </a:r>
                      <a:endParaRPr lang="en-GB" dirty="0"/>
                    </a:p>
                  </a:txBody>
                  <a:tcPr/>
                </a:tc>
                <a:tc>
                  <a:txBody>
                    <a:bodyPr/>
                    <a:lstStyle/>
                    <a:p>
                      <a:r>
                        <a:rPr lang="en-US" dirty="0" smtClean="0"/>
                        <a:t>I </a:t>
                      </a:r>
                      <a:endParaRPr lang="en-GB" dirty="0"/>
                    </a:p>
                  </a:txBody>
                  <a:tcPr/>
                </a:tc>
                <a:tc vMerge="1">
                  <a:txBody>
                    <a:bodyPr/>
                    <a:lstStyle/>
                    <a:p>
                      <a:endParaRPr lang="en-GB" dirty="0"/>
                    </a:p>
                  </a:txBody>
                  <a:tcPr/>
                </a:tc>
                <a:tc vMerge="1">
                  <a:txBody>
                    <a:bodyPr/>
                    <a:lstStyle/>
                    <a:p>
                      <a:endParaRPr lang="en-GB" dirty="0"/>
                    </a:p>
                  </a:txBody>
                  <a:tcPr/>
                </a:tc>
              </a:tr>
            </a:tbl>
          </a:graphicData>
        </a:graphic>
      </p:graphicFrame>
      <p:graphicFrame>
        <p:nvGraphicFramePr>
          <p:cNvPr id="6" name="Content Placeholder 3"/>
          <p:cNvGraphicFramePr>
            <a:graphicFrameLocks/>
          </p:cNvGraphicFramePr>
          <p:nvPr/>
        </p:nvGraphicFramePr>
        <p:xfrm>
          <a:off x="571470" y="3690906"/>
          <a:ext cx="8001060" cy="2651760"/>
        </p:xfrm>
        <a:graphic>
          <a:graphicData uri="http://schemas.openxmlformats.org/drawingml/2006/table">
            <a:tbl>
              <a:tblPr firstRow="1" bandRow="1">
                <a:tableStyleId>{F5AB1C69-6EDB-4FF4-983F-18BD219EF322}</a:tableStyleId>
              </a:tblPr>
              <a:tblGrid>
                <a:gridCol w="1600212"/>
                <a:gridCol w="1600212"/>
                <a:gridCol w="1600212"/>
                <a:gridCol w="1600212"/>
                <a:gridCol w="1600212"/>
              </a:tblGrid>
              <a:tr h="364889">
                <a:tc gridSpan="5">
                  <a:txBody>
                    <a:bodyPr/>
                    <a:lstStyle/>
                    <a:p>
                      <a:pPr algn="ctr"/>
                      <a:r>
                        <a:rPr lang="en-US" dirty="0" smtClean="0"/>
                        <a:t>                                            </a:t>
                      </a:r>
                      <a:r>
                        <a:rPr lang="en-US" dirty="0" err="1" smtClean="0"/>
                        <a:t>Wh</a:t>
                      </a:r>
                      <a:r>
                        <a:rPr lang="en-US" dirty="0" smtClean="0"/>
                        <a:t> Questions                                      answers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1095794">
                <a:tc rowSpan="3">
                  <a:txBody>
                    <a:bodyPr/>
                    <a:lstStyle/>
                    <a:p>
                      <a:endParaRPr lang="en-US" dirty="0" smtClean="0"/>
                    </a:p>
                    <a:p>
                      <a:endParaRPr lang="en-US" dirty="0" smtClean="0"/>
                    </a:p>
                    <a:p>
                      <a:endParaRPr lang="en-US" dirty="0" smtClean="0"/>
                    </a:p>
                    <a:p>
                      <a:r>
                        <a:rPr lang="en-US" dirty="0" smtClean="0"/>
                        <a:t>who</a:t>
                      </a:r>
                      <a:endParaRPr lang="en-GB" dirty="0"/>
                    </a:p>
                    <a:p>
                      <a:r>
                        <a:rPr lang="en-US" dirty="0" smtClean="0"/>
                        <a:t> </a:t>
                      </a:r>
                      <a:endParaRPr lang="en-GB" dirty="0"/>
                    </a:p>
                  </a:txBody>
                  <a:tcPr/>
                </a:tc>
                <a:tc>
                  <a:txBody>
                    <a:bodyPr/>
                    <a:lstStyle/>
                    <a:p>
                      <a:endParaRPr lang="en-US" dirty="0" smtClean="0"/>
                    </a:p>
                    <a:p>
                      <a:r>
                        <a:rPr lang="en-US" dirty="0" smtClean="0"/>
                        <a:t>is</a:t>
                      </a:r>
                      <a:endParaRPr lang="en-GB" dirty="0"/>
                    </a:p>
                  </a:txBody>
                  <a:tcPr/>
                </a:tc>
                <a:tc rowSpan="3">
                  <a:txBody>
                    <a:bodyPr/>
                    <a:lstStyle/>
                    <a:p>
                      <a:endParaRPr lang="en-US" dirty="0" smtClean="0"/>
                    </a:p>
                    <a:p>
                      <a:endParaRPr lang="en-US" dirty="0" smtClean="0"/>
                    </a:p>
                    <a:p>
                      <a:endParaRPr lang="en-US" dirty="0" smtClean="0"/>
                    </a:p>
                    <a:p>
                      <a:endParaRPr lang="en-US" dirty="0" smtClean="0"/>
                    </a:p>
                    <a:p>
                      <a:r>
                        <a:rPr lang="en-US" dirty="0" smtClean="0"/>
                        <a:t>reading</a:t>
                      </a:r>
                      <a:endParaRPr lang="en-GB" dirty="0"/>
                    </a:p>
                  </a:txBody>
                  <a:tcPr/>
                </a:tc>
                <a:tc rowSpan="3">
                  <a:txBody>
                    <a:bodyPr/>
                    <a:lstStyle/>
                    <a:p>
                      <a:endParaRPr lang="en-US" dirty="0" smtClean="0"/>
                    </a:p>
                    <a:p>
                      <a:r>
                        <a:rPr lang="en-US" dirty="0" smtClean="0"/>
                        <a:t>a</a:t>
                      </a:r>
                      <a:r>
                        <a:rPr lang="en-US" baseline="0" dirty="0" smtClean="0"/>
                        <a:t> book?</a:t>
                      </a:r>
                    </a:p>
                    <a:p>
                      <a:endParaRPr lang="en-US" baseline="0" dirty="0" smtClean="0"/>
                    </a:p>
                    <a:p>
                      <a:endParaRPr lang="en-US" baseline="0" dirty="0" smtClean="0"/>
                    </a:p>
                    <a:p>
                      <a:r>
                        <a:rPr lang="en-US" baseline="0" dirty="0" smtClean="0"/>
                        <a:t>a newspaper?</a:t>
                      </a:r>
                    </a:p>
                    <a:p>
                      <a:endParaRPr lang="en-US" baseline="0" dirty="0" smtClean="0"/>
                    </a:p>
                    <a:p>
                      <a:r>
                        <a:rPr lang="en-US" baseline="0" dirty="0" smtClean="0"/>
                        <a:t>a novel?</a:t>
                      </a:r>
                    </a:p>
                    <a:p>
                      <a:endParaRPr lang="en-US" dirty="0" smtClean="0"/>
                    </a:p>
                  </a:txBody>
                  <a:tcPr/>
                </a:tc>
                <a:tc rowSpan="3">
                  <a:txBody>
                    <a:bodyPr/>
                    <a:lstStyle/>
                    <a:p>
                      <a:endParaRPr lang="en-US" baseline="0" dirty="0" smtClean="0"/>
                    </a:p>
                    <a:p>
                      <a:r>
                        <a:rPr lang="en-US" dirty="0" smtClean="0"/>
                        <a:t>Ali</a:t>
                      </a:r>
                    </a:p>
                    <a:p>
                      <a:endParaRPr lang="en-US" dirty="0" smtClean="0"/>
                    </a:p>
                    <a:p>
                      <a:r>
                        <a:rPr lang="en-US" dirty="0" smtClean="0"/>
                        <a:t>Sara</a:t>
                      </a:r>
                    </a:p>
                    <a:p>
                      <a:endParaRPr lang="en-US" dirty="0" smtClean="0"/>
                    </a:p>
                    <a:p>
                      <a:r>
                        <a:rPr lang="en-US" dirty="0" smtClean="0"/>
                        <a:t>My</a:t>
                      </a:r>
                      <a:r>
                        <a:rPr lang="en-US" baseline="0" dirty="0" smtClean="0"/>
                        <a:t> father</a:t>
                      </a:r>
                      <a:endParaRPr lang="en-US" dirty="0" smtClean="0"/>
                    </a:p>
                    <a:p>
                      <a:endParaRPr lang="en-GB" dirty="0"/>
                    </a:p>
                  </a:txBody>
                  <a:tcPr/>
                </a:tc>
              </a:tr>
              <a:tr h="730529">
                <a:tc vMerge="1">
                  <a:txBody>
                    <a:bodyPr/>
                    <a:lstStyle/>
                    <a:p>
                      <a:endParaRPr lang="en-GB" dirty="0"/>
                    </a:p>
                  </a:txBody>
                  <a:tcPr/>
                </a:tc>
                <a:tc>
                  <a:txBody>
                    <a:bodyPr/>
                    <a:lstStyle/>
                    <a:p>
                      <a:r>
                        <a:rPr lang="en-US" dirty="0" smtClean="0"/>
                        <a:t>are</a:t>
                      </a:r>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r>
              <a:tr h="365265">
                <a:tc vMerge="1">
                  <a:txBody>
                    <a:bodyPr/>
                    <a:lstStyle/>
                    <a:p>
                      <a:endParaRPr lang="en-GB" dirty="0"/>
                    </a:p>
                  </a:txBody>
                  <a:tcPr/>
                </a:tc>
                <a:tc>
                  <a:txBody>
                    <a:bodyPr/>
                    <a:lstStyle/>
                    <a:p>
                      <a:r>
                        <a:rPr lang="en-US" dirty="0" smtClean="0"/>
                        <a:t>am</a:t>
                      </a:r>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Using poetry </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What are you reading Tom?</a:t>
            </a:r>
          </a:p>
          <a:p>
            <a:r>
              <a:rPr lang="en-US" dirty="0" smtClean="0"/>
              <a:t>I am reading a novel mom?</a:t>
            </a:r>
          </a:p>
          <a:p>
            <a:r>
              <a:rPr lang="en-US" dirty="0" smtClean="0"/>
              <a:t>A boy is travelling to Tehran.</a:t>
            </a:r>
          </a:p>
          <a:p>
            <a:r>
              <a:rPr lang="en-US" dirty="0" smtClean="0"/>
              <a:t>He is visiting </a:t>
            </a:r>
            <a:r>
              <a:rPr lang="en-US" dirty="0" err="1" smtClean="0"/>
              <a:t>Golestan</a:t>
            </a:r>
            <a:r>
              <a:rPr lang="en-US" dirty="0" smtClean="0"/>
              <a:t>.</a:t>
            </a:r>
          </a:p>
          <a:p>
            <a:endParaRPr lang="en-US" dirty="0" smtClean="0"/>
          </a:p>
          <a:p>
            <a:r>
              <a:rPr lang="en-US" dirty="0" smtClean="0"/>
              <a:t>Where is he staying Tom?</a:t>
            </a:r>
          </a:p>
          <a:p>
            <a:r>
              <a:rPr lang="en-US" dirty="0" smtClean="0"/>
              <a:t>He is staying at a hotel mom.</a:t>
            </a:r>
          </a:p>
          <a:p>
            <a:r>
              <a:rPr lang="en-US" dirty="0" smtClean="0"/>
              <a:t>He is in room number seven!</a:t>
            </a:r>
          </a:p>
          <a:p>
            <a:r>
              <a:rPr lang="en-US" dirty="0" smtClean="0"/>
              <a:t>It’s the best! It’s heaven! </a:t>
            </a:r>
          </a:p>
          <a:p>
            <a:endParaRPr lang="en-US" dirty="0" smtClean="0"/>
          </a:p>
          <a:p>
            <a:endParaRPr lang="en-US" dirty="0" smtClean="0"/>
          </a:p>
          <a:p>
            <a:endParaRPr lang="en-US" dirty="0" smtClean="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Post-grammar or dessert </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Find it</a:t>
            </a:r>
          </a:p>
          <a:p>
            <a:endParaRPr lang="en-US" dirty="0" smtClean="0"/>
          </a:p>
          <a:p>
            <a:r>
              <a:rPr lang="en-US" dirty="0" smtClean="0"/>
              <a:t>Tell your classmates</a:t>
            </a:r>
          </a:p>
          <a:p>
            <a:endParaRPr lang="en-US" dirty="0" smtClean="0"/>
          </a:p>
          <a:p>
            <a:r>
              <a:rPr lang="en-US" dirty="0" smtClean="0"/>
              <a:t>LRW</a:t>
            </a:r>
          </a:p>
          <a:p>
            <a:endParaRPr lang="en-US" dirty="0" smtClean="0"/>
          </a:p>
          <a:p>
            <a:r>
              <a:rPr lang="en-US" dirty="0" smtClean="0"/>
              <a:t>RSLW</a:t>
            </a:r>
          </a:p>
          <a:p>
            <a:endParaRPr lang="en-US" dirty="0" smtClean="0"/>
          </a:p>
          <a:p>
            <a:r>
              <a:rPr lang="en-US" dirty="0" smtClean="0"/>
              <a:t>Role play</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See also</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pPr>
              <a:buNone/>
            </a:pPr>
            <a:r>
              <a:rPr lang="en-US" dirty="0" smtClean="0"/>
              <a:t> Treat this section as a grammatical section</a:t>
            </a:r>
          </a:p>
          <a:p>
            <a:pPr>
              <a:buNone/>
            </a:pPr>
            <a:endParaRPr lang="en-US" dirty="0" smtClean="0"/>
          </a:p>
          <a:p>
            <a:pPr>
              <a:buNone/>
            </a:pP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Speaking</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latin typeface="Aharoni" pitchFamily="2" charset="-79"/>
                <a:cs typeface="Aharoni" pitchFamily="2" charset="-79"/>
              </a:rPr>
              <a:t>Pre-speaking or the appetizer </a:t>
            </a:r>
            <a:endParaRPr lang="en-GB" dirty="0">
              <a:solidFill>
                <a:srgbClr val="FFFF00"/>
              </a:solidFill>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3"/>
          <a:ext cx="8229600" cy="40284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kumimoji="0" lang="en-GB" sz="1800" b="1" kern="1200" dirty="0" smtClean="0">
                          <a:solidFill>
                            <a:schemeClr val="lt1"/>
                          </a:solidFill>
                          <a:latin typeface="+mn-lt"/>
                          <a:ea typeface="+mn-ea"/>
                          <a:cs typeface="+mn-cs"/>
                        </a:rPr>
                        <a:t>Objective</a:t>
                      </a:r>
                      <a:endParaRPr lang="en-GB" dirty="0"/>
                    </a:p>
                  </a:txBody>
                  <a:tcPr/>
                </a:tc>
                <a:tc>
                  <a:txBody>
                    <a:bodyPr/>
                    <a:lstStyle/>
                    <a:p>
                      <a:r>
                        <a:rPr kumimoji="0" lang="en-GB" sz="1800" b="1" kern="1200" dirty="0" smtClean="0">
                          <a:solidFill>
                            <a:schemeClr val="lt1"/>
                          </a:solidFill>
                          <a:latin typeface="+mn-lt"/>
                          <a:ea typeface="+mn-ea"/>
                          <a:cs typeface="+mn-cs"/>
                        </a:rPr>
                        <a:t>Strategies/techniques </a:t>
                      </a:r>
                      <a:endParaRPr lang="en-GB" dirty="0"/>
                    </a:p>
                  </a:txBody>
                  <a:tcPr/>
                </a:tc>
              </a:tr>
              <a:tr h="370840">
                <a:tc>
                  <a:txBody>
                    <a:bodyPr/>
                    <a:lstStyle/>
                    <a:p>
                      <a:r>
                        <a:rPr kumimoji="0" lang="en-GB" sz="1800" kern="1200" dirty="0" smtClean="0">
                          <a:solidFill>
                            <a:schemeClr val="dk1"/>
                          </a:solidFill>
                          <a:latin typeface="+mn-lt"/>
                          <a:ea typeface="+mn-ea"/>
                          <a:cs typeface="+mn-cs"/>
                        </a:rPr>
                        <a:t>Setting the scene</a:t>
                      </a:r>
                      <a:r>
                        <a:rPr kumimoji="0" lang="en-GB" sz="1800" kern="1200" baseline="0" dirty="0" smtClean="0">
                          <a:solidFill>
                            <a:schemeClr val="dk1"/>
                          </a:solidFill>
                          <a:latin typeface="+mn-lt"/>
                          <a:ea typeface="+mn-ea"/>
                          <a:cs typeface="+mn-cs"/>
                        </a:rPr>
                        <a:t> or context</a:t>
                      </a:r>
                      <a:endParaRPr lang="en-GB" dirty="0"/>
                    </a:p>
                  </a:txBody>
                  <a:tcPr/>
                </a:tc>
                <a:tc>
                  <a:txBody>
                    <a:bodyPr/>
                    <a:lstStyle/>
                    <a:p>
                      <a:r>
                        <a:rPr kumimoji="0" lang="en-GB" sz="1800" kern="1200" dirty="0" smtClean="0">
                          <a:solidFill>
                            <a:schemeClr val="dk1"/>
                          </a:solidFill>
                          <a:latin typeface="+mn-lt"/>
                          <a:ea typeface="+mn-ea"/>
                          <a:cs typeface="+mn-cs"/>
                        </a:rPr>
                        <a:t>Brainstorming through a concept map/mind map</a:t>
                      </a:r>
                      <a:endParaRPr lang="en-GB" dirty="0"/>
                    </a:p>
                  </a:txBody>
                  <a:tcPr/>
                </a:tc>
              </a:tr>
              <a:tr h="370840">
                <a:tc>
                  <a:txBody>
                    <a:bodyPr/>
                    <a:lstStyle/>
                    <a:p>
                      <a:r>
                        <a:rPr kumimoji="0" lang="en-GB" sz="1800" kern="1200" dirty="0" smtClean="0">
                          <a:solidFill>
                            <a:schemeClr val="dk1"/>
                          </a:solidFill>
                          <a:latin typeface="+mn-lt"/>
                          <a:ea typeface="+mn-ea"/>
                          <a:cs typeface="+mn-cs"/>
                        </a:rPr>
                        <a:t>Activating students’ background/world knowledge </a:t>
                      </a:r>
                      <a:endParaRPr lang="en-GB" dirty="0"/>
                    </a:p>
                  </a:txBody>
                  <a:tcPr/>
                </a:tc>
                <a:tc>
                  <a:txBody>
                    <a:bodyPr/>
                    <a:lstStyle/>
                    <a:p>
                      <a:r>
                        <a:rPr kumimoji="0" lang="en-GB" sz="1800" b="0" kern="1200" dirty="0" smtClean="0">
                          <a:solidFill>
                            <a:schemeClr val="dk1"/>
                          </a:solidFill>
                          <a:latin typeface="+mn-lt"/>
                          <a:ea typeface="+mn-ea"/>
                          <a:cs typeface="+mn-cs"/>
                        </a:rPr>
                        <a:t>Brainstorming through </a:t>
                      </a:r>
                      <a:r>
                        <a:rPr kumimoji="0" lang="en-GB" sz="1800" b="0" kern="1200" dirty="0" err="1" smtClean="0">
                          <a:solidFill>
                            <a:schemeClr val="dk1"/>
                          </a:solidFill>
                          <a:latin typeface="+mn-lt"/>
                          <a:ea typeface="+mn-ea"/>
                          <a:cs typeface="+mn-cs"/>
                        </a:rPr>
                        <a:t>wh</a:t>
                      </a:r>
                      <a:r>
                        <a:rPr kumimoji="0" lang="en-GB" sz="1800" b="0" kern="1200" dirty="0" smtClean="0">
                          <a:solidFill>
                            <a:schemeClr val="dk1"/>
                          </a:solidFill>
                          <a:latin typeface="+mn-lt"/>
                          <a:ea typeface="+mn-ea"/>
                          <a:cs typeface="+mn-cs"/>
                        </a:rPr>
                        <a:t>-questions </a:t>
                      </a:r>
                      <a:endParaRPr lang="en-GB" b="0" dirty="0"/>
                    </a:p>
                  </a:txBody>
                  <a:tcPr/>
                </a:tc>
              </a:tr>
              <a:tr h="370840">
                <a:tc>
                  <a:txBody>
                    <a:bodyPr/>
                    <a:lstStyle/>
                    <a:p>
                      <a:r>
                        <a:rPr kumimoji="0" lang="en-GB" sz="1800" kern="1200" dirty="0" smtClean="0">
                          <a:solidFill>
                            <a:schemeClr val="dk1"/>
                          </a:solidFill>
                          <a:latin typeface="+mn-lt"/>
                          <a:ea typeface="+mn-ea"/>
                          <a:cs typeface="+mn-cs"/>
                        </a:rPr>
                        <a:t>Motivating the  students to get engaged in the task wholeheartedly </a:t>
                      </a:r>
                      <a:endParaRPr lang="en-GB" dirty="0"/>
                    </a:p>
                  </a:txBody>
                  <a:tcPr/>
                </a:tc>
                <a:tc>
                  <a:txBody>
                    <a:bodyPr/>
                    <a:lstStyle/>
                    <a:p>
                      <a:r>
                        <a:rPr kumimoji="0" lang="en-GB" sz="1800" kern="1200" dirty="0" smtClean="0">
                          <a:solidFill>
                            <a:schemeClr val="dk1"/>
                          </a:solidFill>
                          <a:latin typeface="+mn-lt"/>
                          <a:ea typeface="+mn-ea"/>
                          <a:cs typeface="+mn-cs"/>
                        </a:rPr>
                        <a:t>Show them a picture or video clip about the topic to prepare them mentally</a:t>
                      </a:r>
                      <a:endParaRPr lang="en-GB" dirty="0"/>
                    </a:p>
                  </a:txBody>
                  <a:tcPr/>
                </a:tc>
              </a:tr>
              <a:tr h="370840">
                <a:tc>
                  <a:txBody>
                    <a:bodyPr/>
                    <a:lstStyle/>
                    <a:p>
                      <a:pPr algn="just"/>
                      <a:r>
                        <a:rPr kumimoji="0" lang="en-GB" sz="1800" kern="1200" dirty="0" smtClean="0">
                          <a:solidFill>
                            <a:schemeClr val="dk1"/>
                          </a:solidFill>
                          <a:latin typeface="+mn-lt"/>
                          <a:ea typeface="+mn-ea"/>
                          <a:cs typeface="+mn-cs"/>
                        </a:rPr>
                        <a:t>Eliciting some of the required forms (i.e., words, grammar</a:t>
                      </a:r>
                      <a:r>
                        <a:rPr kumimoji="0" lang="en-GB" sz="1800" kern="1200" baseline="0" dirty="0" smtClean="0">
                          <a:solidFill>
                            <a:schemeClr val="dk1"/>
                          </a:solidFill>
                          <a:latin typeface="+mn-lt"/>
                          <a:ea typeface="+mn-ea"/>
                          <a:cs typeface="+mn-cs"/>
                        </a:rPr>
                        <a:t> etc.) </a:t>
                      </a:r>
                      <a:r>
                        <a:rPr kumimoji="0" lang="en-GB" sz="1800" kern="1200" dirty="0" smtClean="0">
                          <a:solidFill>
                            <a:schemeClr val="dk1"/>
                          </a:solidFill>
                          <a:latin typeface="+mn-lt"/>
                          <a:ea typeface="+mn-ea"/>
                          <a:cs typeface="+mn-cs"/>
                        </a:rPr>
                        <a:t>from the students. We should elicit the forms which are closely related to the</a:t>
                      </a:r>
                      <a:r>
                        <a:rPr kumimoji="0" lang="en-GB" sz="1800" kern="1200" baseline="0" dirty="0" smtClean="0">
                          <a:solidFill>
                            <a:schemeClr val="dk1"/>
                          </a:solidFill>
                          <a:latin typeface="+mn-lt"/>
                          <a:ea typeface="+mn-ea"/>
                          <a:cs typeface="+mn-cs"/>
                        </a:rPr>
                        <a:t> </a:t>
                      </a:r>
                      <a:r>
                        <a:rPr kumimoji="0" lang="en-GB" sz="1800" kern="1200" dirty="0" smtClean="0">
                          <a:solidFill>
                            <a:schemeClr val="dk1"/>
                          </a:solidFill>
                          <a:latin typeface="+mn-lt"/>
                          <a:ea typeface="+mn-ea"/>
                          <a:cs typeface="+mn-cs"/>
                        </a:rPr>
                        <a:t>speaking task with regard to theme or function etc. </a:t>
                      </a:r>
                      <a:endParaRPr lang="en-GB" dirty="0"/>
                    </a:p>
                  </a:txBody>
                  <a:tcPr/>
                </a:tc>
                <a:tc>
                  <a:txBody>
                    <a:bodyPr/>
                    <a:lstStyle/>
                    <a:p>
                      <a:r>
                        <a:rPr kumimoji="0" lang="en-GB" sz="1800" kern="1200" dirty="0" smtClean="0">
                          <a:solidFill>
                            <a:schemeClr val="dk1"/>
                          </a:solidFill>
                          <a:latin typeface="+mn-lt"/>
                          <a:ea typeface="+mn-ea"/>
                          <a:cs typeface="+mn-cs"/>
                        </a:rPr>
                        <a:t>Raise an issue and have them discuss it either in Persian or English</a:t>
                      </a:r>
                      <a:endParaRPr lang="en-GB"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FF00"/>
                </a:solidFill>
                <a:latin typeface="Aharoni" pitchFamily="2" charset="-79"/>
                <a:cs typeface="Aharoni" pitchFamily="2" charset="-79"/>
              </a:rPr>
              <a:t>While-Speaking or main dish </a:t>
            </a:r>
            <a:endParaRPr lang="en-GB" dirty="0">
              <a:solidFill>
                <a:srgbClr val="FFFF00"/>
              </a:solidFill>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3"/>
          <a:ext cx="8229600" cy="3388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objectives</a:t>
                      </a:r>
                      <a:endParaRPr lang="en-GB" dirty="0"/>
                    </a:p>
                  </a:txBody>
                  <a:tcPr/>
                </a:tc>
                <a:tc>
                  <a:txBody>
                    <a:bodyPr/>
                    <a:lstStyle/>
                    <a:p>
                      <a:r>
                        <a:rPr lang="en-US" dirty="0" smtClean="0"/>
                        <a:t>Strategies/activities</a:t>
                      </a:r>
                      <a:endParaRPr lang="en-GB" dirty="0"/>
                    </a:p>
                  </a:txBody>
                  <a:tcPr/>
                </a:tc>
              </a:tr>
              <a:tr h="370840">
                <a:tc>
                  <a:txBody>
                    <a:bodyPr/>
                    <a:lstStyle/>
                    <a:p>
                      <a:r>
                        <a:rPr kumimoji="0" lang="en-GB" sz="1800" b="1" kern="1200" dirty="0" smtClean="0">
                          <a:solidFill>
                            <a:schemeClr val="dk1"/>
                          </a:solidFill>
                          <a:latin typeface="+mn-lt"/>
                          <a:ea typeface="+mn-ea"/>
                          <a:cs typeface="+mn-cs"/>
                        </a:rPr>
                        <a:t>Students are supposed to produce either a monologue or dialogue. </a:t>
                      </a:r>
                      <a:endParaRPr lang="en-GB" dirty="0"/>
                    </a:p>
                  </a:txBody>
                  <a:tcPr/>
                </a:tc>
                <a:tc>
                  <a:txBody>
                    <a:bodyPr/>
                    <a:lstStyle/>
                    <a:p>
                      <a:r>
                        <a:rPr lang="en-US" dirty="0" smtClean="0"/>
                        <a:t>Pair/group work</a:t>
                      </a:r>
                      <a:endParaRPr lang="en-GB" dirty="0"/>
                    </a:p>
                  </a:txBody>
                  <a:tcPr/>
                </a:tc>
              </a:tr>
              <a:tr h="370840">
                <a:tc>
                  <a:txBody>
                    <a:bodyPr/>
                    <a:lstStyle/>
                    <a:p>
                      <a:endParaRPr lang="en-GB"/>
                    </a:p>
                  </a:txBody>
                  <a:tcPr/>
                </a:tc>
                <a:tc>
                  <a:txBody>
                    <a:bodyPr/>
                    <a:lstStyle/>
                    <a:p>
                      <a:r>
                        <a:rPr lang="en-US" dirty="0" smtClean="0"/>
                        <a:t>The teacher should move around</a:t>
                      </a:r>
                      <a:r>
                        <a:rPr lang="en-US" baseline="0" dirty="0" smtClean="0"/>
                        <a:t> and assist the students, if needed. </a:t>
                      </a:r>
                      <a:endParaRPr lang="en-GB" dirty="0"/>
                    </a:p>
                  </a:txBody>
                  <a:tcPr/>
                </a:tc>
              </a:tr>
              <a:tr h="370840">
                <a:tc>
                  <a:txBody>
                    <a:bodyPr/>
                    <a:lstStyle/>
                    <a:p>
                      <a:endParaRPr lang="en-GB"/>
                    </a:p>
                  </a:txBody>
                  <a:tcPr/>
                </a:tc>
                <a:tc>
                  <a:txBody>
                    <a:bodyPr/>
                    <a:lstStyle/>
                    <a:p>
                      <a:r>
                        <a:rPr lang="en-US" dirty="0" smtClean="0"/>
                        <a:t>Firstly,</a:t>
                      </a:r>
                      <a:r>
                        <a:rPr lang="en-US" baseline="0" dirty="0" smtClean="0"/>
                        <a:t> we should ask some volunteers o carry out their task and then get others to do it.</a:t>
                      </a:r>
                    </a:p>
                    <a:p>
                      <a:endParaRPr lang="en-US" baseline="0" dirty="0" smtClean="0"/>
                    </a:p>
                    <a:p>
                      <a:r>
                        <a:rPr lang="en-US" baseline="0" dirty="0" smtClean="0"/>
                        <a:t>The teacher should let students talk and note own errors.</a:t>
                      </a:r>
                      <a:endParaRPr lang="en-GB"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solidFill>
                <a:srgbClr val="FFFF00"/>
              </a:solidFill>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0" y="1"/>
          <a:ext cx="9144000" cy="7582487"/>
        </p:xfrm>
        <a:graphic>
          <a:graphicData uri="http://schemas.openxmlformats.org/drawingml/2006/table">
            <a:tbl>
              <a:tblPr firstRow="1" bandRow="1">
                <a:tableStyleId>{5C22544A-7EE6-4342-B048-85BDC9FD1C3A}</a:tableStyleId>
              </a:tblPr>
              <a:tblGrid>
                <a:gridCol w="4572000"/>
                <a:gridCol w="4572000"/>
              </a:tblGrid>
              <a:tr h="738554">
                <a:tc>
                  <a:txBody>
                    <a:bodyPr/>
                    <a:lstStyle/>
                    <a:p>
                      <a:r>
                        <a:rPr kumimoji="0" lang="en-GB" sz="2400" b="1" i="0" kern="1200" dirty="0" smtClean="0">
                          <a:solidFill>
                            <a:srgbClr val="C00000"/>
                          </a:solidFill>
                          <a:latin typeface="Times New Roman" pitchFamily="18" charset="0"/>
                          <a:ea typeface="+mn-ea"/>
                          <a:cs typeface="Times New Roman" pitchFamily="18" charset="0"/>
                        </a:rPr>
                        <a:t>Main Purpose/s </a:t>
                      </a:r>
                      <a:endParaRPr lang="en-GB" sz="2400" i="0" dirty="0">
                        <a:solidFill>
                          <a:srgbClr val="C00000"/>
                        </a:solidFill>
                        <a:latin typeface="Times New Roman" pitchFamily="18" charset="0"/>
                        <a:cs typeface="Times New Roman" pitchFamily="18" charset="0"/>
                      </a:endParaRPr>
                    </a:p>
                  </a:txBody>
                  <a:tcPr/>
                </a:tc>
                <a:tc>
                  <a:txBody>
                    <a:bodyPr/>
                    <a:lstStyle/>
                    <a:p>
                      <a:r>
                        <a:rPr kumimoji="0" lang="en-GB" sz="2400" b="1" i="0" kern="1200" dirty="0" smtClean="0">
                          <a:solidFill>
                            <a:schemeClr val="bg1"/>
                          </a:solidFill>
                          <a:latin typeface="Times New Roman" pitchFamily="18" charset="0"/>
                          <a:ea typeface="+mn-ea"/>
                          <a:cs typeface="Times New Roman" pitchFamily="18" charset="0"/>
                        </a:rPr>
                        <a:t>Suggested Strategies/ techniques</a:t>
                      </a:r>
                      <a:endParaRPr lang="en-GB" sz="2400" i="0" dirty="0">
                        <a:solidFill>
                          <a:schemeClr val="bg1"/>
                        </a:solidFill>
                        <a:latin typeface="Times New Roman" pitchFamily="18" charset="0"/>
                        <a:cs typeface="Times New Roman" pitchFamily="18" charset="0"/>
                      </a:endParaRPr>
                    </a:p>
                  </a:txBody>
                  <a:tcPr/>
                </a:tc>
              </a:tr>
              <a:tr h="1055077">
                <a:tc>
                  <a:txBody>
                    <a:bodyPr/>
                    <a:lstStyle/>
                    <a:p>
                      <a:r>
                        <a:rPr kumimoji="0" lang="en-GB" sz="1800" kern="1200" dirty="0" smtClean="0">
                          <a:solidFill>
                            <a:schemeClr val="dk1"/>
                          </a:solidFill>
                          <a:latin typeface="+mn-lt"/>
                          <a:ea typeface="+mn-ea"/>
                          <a:cs typeface="+mn-cs"/>
                        </a:rPr>
                        <a:t>To</a:t>
                      </a:r>
                      <a:r>
                        <a:rPr kumimoji="0" lang="en-GB" sz="1800" kern="1200" baseline="0" dirty="0" smtClean="0">
                          <a:solidFill>
                            <a:schemeClr val="dk1"/>
                          </a:solidFill>
                          <a:latin typeface="+mn-lt"/>
                          <a:ea typeface="+mn-ea"/>
                          <a:cs typeface="+mn-cs"/>
                        </a:rPr>
                        <a:t> activate</a:t>
                      </a:r>
                      <a:r>
                        <a:rPr kumimoji="0" lang="en-GB" sz="1800" kern="1200" dirty="0" smtClean="0">
                          <a:solidFill>
                            <a:schemeClr val="dk1"/>
                          </a:solidFill>
                          <a:latin typeface="+mn-lt"/>
                          <a:ea typeface="+mn-ea"/>
                          <a:cs typeface="+mn-cs"/>
                        </a:rPr>
                        <a:t> background/world knowledge of Ss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dk1"/>
                          </a:solidFill>
                          <a:latin typeface="+mn-lt"/>
                          <a:ea typeface="+mn-ea"/>
                          <a:cs typeface="+mn-cs"/>
                        </a:rPr>
                        <a:t>brainstorming through concept/mind maps</a:t>
                      </a:r>
                      <a:endParaRPr lang="en-GB" dirty="0" smtClean="0"/>
                    </a:p>
                    <a:p>
                      <a:endParaRPr lang="en-GB" dirty="0"/>
                    </a:p>
                  </a:txBody>
                  <a:tcPr/>
                </a:tc>
              </a:tr>
              <a:tr h="738554">
                <a:tc>
                  <a:txBody>
                    <a:bodyPr/>
                    <a:lstStyle/>
                    <a:p>
                      <a:r>
                        <a:rPr kumimoji="0" lang="en-GB" sz="1800" kern="1200" dirty="0" smtClean="0">
                          <a:solidFill>
                            <a:schemeClr val="dk1"/>
                          </a:solidFill>
                          <a:latin typeface="+mn-lt"/>
                          <a:ea typeface="+mn-ea"/>
                          <a:cs typeface="+mn-cs"/>
                        </a:rPr>
                        <a:t>To motivate the Ss  or </a:t>
                      </a:r>
                      <a:r>
                        <a:rPr kumimoji="0" lang="en-GB" sz="1800" b="1" kern="1200" dirty="0" smtClean="0">
                          <a:solidFill>
                            <a:srgbClr val="002060"/>
                          </a:solidFill>
                          <a:latin typeface="+mn-lt"/>
                          <a:ea typeface="+mn-ea"/>
                          <a:cs typeface="+mn-cs"/>
                        </a:rPr>
                        <a:t>whet their appetites</a:t>
                      </a:r>
                      <a:endParaRPr lang="en-GB" b="1" dirty="0">
                        <a:solidFill>
                          <a:srgbClr val="002060"/>
                        </a:solidFill>
                      </a:endParaRPr>
                    </a:p>
                  </a:txBody>
                  <a:tcPr/>
                </a:tc>
                <a:tc>
                  <a:txBody>
                    <a:bodyPr/>
                    <a:lstStyle/>
                    <a:p>
                      <a:r>
                        <a:rPr lang="en-US" dirty="0" smtClean="0"/>
                        <a:t>A</a:t>
                      </a:r>
                      <a:r>
                        <a:rPr lang="en-US" baseline="0" dirty="0" smtClean="0"/>
                        <a:t> short role play or pantomime related to the theme of the lesson</a:t>
                      </a:r>
                      <a:endParaRPr lang="en-GB" dirty="0"/>
                    </a:p>
                  </a:txBody>
                  <a:tcPr/>
                </a:tc>
              </a:tr>
              <a:tr h="1055077">
                <a:tc>
                  <a:txBody>
                    <a:bodyPr/>
                    <a:lstStyle/>
                    <a:p>
                      <a:r>
                        <a:rPr kumimoji="0" lang="en-GB" sz="1800" kern="1200" dirty="0" smtClean="0">
                          <a:solidFill>
                            <a:schemeClr val="dk1"/>
                          </a:solidFill>
                          <a:latin typeface="+mn-lt"/>
                          <a:ea typeface="+mn-ea"/>
                          <a:cs typeface="+mn-cs"/>
                        </a:rPr>
                        <a:t>To Set the context (i.e. Where and when is the listening occurring? who is talking to whom and about what?) </a:t>
                      </a:r>
                      <a:endParaRPr lang="en-GB" dirty="0"/>
                    </a:p>
                  </a:txBody>
                  <a:tcPr/>
                </a:tc>
                <a:tc>
                  <a:txBody>
                    <a:bodyPr/>
                    <a:lstStyle/>
                    <a:p>
                      <a:r>
                        <a:rPr kumimoji="0" lang="en-GB" sz="1800" kern="1200" dirty="0" smtClean="0">
                          <a:solidFill>
                            <a:schemeClr val="dk1"/>
                          </a:solidFill>
                          <a:latin typeface="+mn-lt"/>
                          <a:ea typeface="+mn-ea"/>
                          <a:cs typeface="+mn-cs"/>
                        </a:rPr>
                        <a:t>reading a simple text about the theme of the lesson </a:t>
                      </a:r>
                      <a:endParaRPr lang="en-GB" dirty="0"/>
                    </a:p>
                  </a:txBody>
                  <a:tcPr/>
                </a:tc>
              </a:tr>
              <a:tr h="738554">
                <a:tc>
                  <a:txBody>
                    <a:bodyPr/>
                    <a:lstStyle/>
                    <a:p>
                      <a:endParaRPr lang="en-GB"/>
                    </a:p>
                  </a:txBody>
                  <a:tcPr/>
                </a:tc>
                <a:tc>
                  <a:txBody>
                    <a:bodyPr/>
                    <a:lstStyle/>
                    <a:p>
                      <a:r>
                        <a:rPr kumimoji="0" lang="en-GB" sz="1800" kern="1200" dirty="0" smtClean="0">
                          <a:solidFill>
                            <a:schemeClr val="dk1"/>
                          </a:solidFill>
                          <a:latin typeface="+mn-lt"/>
                          <a:ea typeface="+mn-ea"/>
                          <a:cs typeface="+mn-cs"/>
                        </a:rPr>
                        <a:t>Drawing students’ attention toward the picture or title of the lesson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dk1"/>
                          </a:solidFill>
                          <a:latin typeface="+mn-lt"/>
                          <a:ea typeface="+mn-ea"/>
                          <a:cs typeface="+mn-cs"/>
                        </a:rPr>
                        <a:t>Tell your students what they are  going to listen and what the objective of the task is</a:t>
                      </a:r>
                      <a:endParaRPr lang="en-GB" dirty="0" smtClean="0"/>
                    </a:p>
                    <a:p>
                      <a:endParaRPr lang="en-GB" dirty="0"/>
                    </a:p>
                  </a:txBody>
                  <a:tcPr/>
                </a:tc>
              </a:tr>
              <a:tr h="738554">
                <a:tc>
                  <a:txBody>
                    <a:bodyPr/>
                    <a:lstStyle/>
                    <a:p>
                      <a:endParaRPr lang="en-GB"/>
                    </a:p>
                  </a:txBody>
                  <a:tcPr/>
                </a:tc>
                <a:tc>
                  <a:txBody>
                    <a:bodyPr/>
                    <a:lstStyle/>
                    <a:p>
                      <a:r>
                        <a:rPr kumimoji="0" lang="en-GB" sz="1800" kern="1200" dirty="0" smtClean="0">
                          <a:solidFill>
                            <a:schemeClr val="dk1"/>
                          </a:solidFill>
                          <a:latin typeface="+mn-lt"/>
                          <a:ea typeface="+mn-ea"/>
                          <a:cs typeface="+mn-cs"/>
                        </a:rPr>
                        <a:t>Pre-teaching some of the </a:t>
                      </a:r>
                    </a:p>
                    <a:p>
                      <a:r>
                        <a:rPr kumimoji="0" lang="en-GB" sz="1800" kern="1200" dirty="0" smtClean="0">
                          <a:solidFill>
                            <a:schemeClr val="dk1"/>
                          </a:solidFill>
                          <a:latin typeface="+mn-lt"/>
                          <a:ea typeface="+mn-ea"/>
                          <a:cs typeface="+mn-cs"/>
                        </a:rPr>
                        <a:t>key forms (i.e., words, phrases etc.)</a:t>
                      </a:r>
                      <a:endParaRPr lang="en-GB" dirty="0"/>
                    </a:p>
                  </a:txBody>
                  <a:tcPr/>
                </a:tc>
              </a:tr>
              <a:tr h="1055077">
                <a:tc>
                  <a:txBody>
                    <a:bodyPr/>
                    <a:lstStyle/>
                    <a:p>
                      <a:endParaRPr lang="en-GB"/>
                    </a:p>
                  </a:txBody>
                  <a:tcPr/>
                </a:tc>
                <a:tc>
                  <a:txBody>
                    <a:bodyPr/>
                    <a:lstStyle/>
                    <a:p>
                      <a:r>
                        <a:rPr kumimoji="0" lang="en-GB" sz="1800" kern="1200" dirty="0" smtClean="0">
                          <a:solidFill>
                            <a:schemeClr val="dk1"/>
                          </a:solidFill>
                          <a:latin typeface="+mn-lt"/>
                          <a:ea typeface="+mn-ea"/>
                          <a:cs typeface="+mn-cs"/>
                        </a:rPr>
                        <a:t>Researching (i.e., </a:t>
                      </a:r>
                    </a:p>
                    <a:p>
                      <a:r>
                        <a:rPr kumimoji="0" lang="en-GB" sz="1800" kern="1200" dirty="0" smtClean="0">
                          <a:solidFill>
                            <a:schemeClr val="dk1"/>
                          </a:solidFill>
                          <a:latin typeface="+mn-lt"/>
                          <a:ea typeface="+mn-ea"/>
                          <a:cs typeface="+mn-cs"/>
                        </a:rPr>
                        <a:t>looking up a word in a dictionary, surfing the net etc.) </a:t>
                      </a:r>
                      <a:endParaRPr lang="en-GB" dirty="0"/>
                    </a:p>
                  </a:txBody>
                  <a:tcPr/>
                </a:tc>
              </a:tr>
              <a:tr h="738554">
                <a:tc>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rgbClr val="000000"/>
                          </a:solidFill>
                          <a:latin typeface="Times New Roman"/>
                        </a:rPr>
                        <a:t>prediction: Getting the students to predict the events  of the audio file)</a:t>
                      </a:r>
                      <a:endParaRPr lang="en-GB" b="0"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latin typeface="Aharoni" pitchFamily="2" charset="-79"/>
                <a:cs typeface="Aharoni" pitchFamily="2" charset="-79"/>
              </a:rPr>
              <a:t>Post-speaking or dissert</a:t>
            </a:r>
            <a:endParaRPr lang="en-GB" dirty="0">
              <a:solidFill>
                <a:srgbClr val="FFFF00"/>
              </a:solidFill>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457200" y="1935163"/>
          <a:ext cx="8229600" cy="22961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objectives</a:t>
                      </a:r>
                      <a:endParaRPr lang="en-GB" dirty="0"/>
                    </a:p>
                  </a:txBody>
                  <a:tcPr/>
                </a:tc>
                <a:tc>
                  <a:txBody>
                    <a:bodyPr/>
                    <a:lstStyle/>
                    <a:p>
                      <a:r>
                        <a:rPr lang="en-US" dirty="0" smtClean="0"/>
                        <a:t>Strategies </a:t>
                      </a:r>
                      <a:endParaRPr lang="en-GB" dirty="0"/>
                    </a:p>
                  </a:txBody>
                  <a:tcPr/>
                </a:tc>
              </a:tr>
              <a:tr h="370840">
                <a:tc>
                  <a:txBody>
                    <a:bodyPr/>
                    <a:lstStyle/>
                    <a:p>
                      <a:r>
                        <a:rPr lang="en-US" dirty="0" smtClean="0"/>
                        <a:t>feedback</a:t>
                      </a:r>
                      <a:endParaRPr lang="en-GB" dirty="0"/>
                    </a:p>
                  </a:txBody>
                  <a:tcPr/>
                </a:tc>
                <a:tc>
                  <a:txBody>
                    <a:bodyPr/>
                    <a:lstStyle/>
                    <a:p>
                      <a:r>
                        <a:rPr lang="en-US" dirty="0" smtClean="0"/>
                        <a:t>Focused/unfocused feedback</a:t>
                      </a:r>
                    </a:p>
                    <a:p>
                      <a:endParaRPr lang="en-US" dirty="0" smtClean="0"/>
                    </a:p>
                    <a:p>
                      <a:r>
                        <a:rPr lang="en-US" dirty="0" smtClean="0"/>
                        <a:t>Graduated feedback</a:t>
                      </a:r>
                      <a:endParaRPr lang="en-GB" dirty="0"/>
                    </a:p>
                  </a:txBody>
                  <a:tcPr/>
                </a:tc>
              </a:tr>
              <a:tr h="370840">
                <a:tc>
                  <a:txBody>
                    <a:bodyPr/>
                    <a:lstStyle/>
                    <a:p>
                      <a:r>
                        <a:rPr lang="en-US" dirty="0" smtClean="0"/>
                        <a:t>Evaluation and planning for next speaking task</a:t>
                      </a:r>
                      <a:endParaRPr lang="en-GB" dirty="0"/>
                    </a:p>
                  </a:txBody>
                  <a:tcPr/>
                </a:tc>
                <a:tc>
                  <a:txBody>
                    <a:bodyPr/>
                    <a:lstStyle/>
                    <a:p>
                      <a:endParaRPr lang="en-GB" dirty="0"/>
                    </a:p>
                  </a:txBody>
                  <a:tcPr/>
                </a:tc>
              </a:tr>
              <a:tr h="370840">
                <a:tc>
                  <a:txBody>
                    <a:bodyPr/>
                    <a:lstStyle/>
                    <a:p>
                      <a:endParaRPr lang="en-GB"/>
                    </a:p>
                  </a:txBody>
                  <a:tcPr/>
                </a:tc>
                <a:tc>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US" dirty="0" smtClean="0"/>
              <a:t>You see a silent movie about a family travelling to Tehran. Try to report it.</a:t>
            </a:r>
          </a:p>
          <a:p>
            <a:endParaRPr lang="en-US" dirty="0" smtClean="0"/>
          </a:p>
          <a:p>
            <a:r>
              <a:rPr lang="en-US" dirty="0" smtClean="0"/>
              <a:t>You should answer the following questions:</a:t>
            </a:r>
          </a:p>
          <a:p>
            <a:endParaRPr lang="en-US" dirty="0" smtClean="0"/>
          </a:p>
          <a:p>
            <a:r>
              <a:rPr lang="en-US" dirty="0" smtClean="0"/>
              <a:t>What are they doing at home/airport/hotel?</a:t>
            </a:r>
          </a:p>
          <a:p>
            <a:r>
              <a:rPr lang="en-US" dirty="0" smtClean="0"/>
              <a:t>How are they travelling?</a:t>
            </a:r>
          </a:p>
          <a:p>
            <a:r>
              <a:rPr lang="en-US" dirty="0" smtClean="0"/>
              <a:t>What is their home like?</a:t>
            </a:r>
          </a:p>
          <a:p>
            <a:r>
              <a:rPr lang="en-US" dirty="0" smtClean="0"/>
              <a:t>What is the hotel like?</a:t>
            </a:r>
          </a:p>
          <a:p>
            <a:r>
              <a:rPr lang="en-US" dirty="0" smtClean="0"/>
              <a:t>What are Iranian people like?</a:t>
            </a:r>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r>
              <a:rPr lang="en-US" sz="4000" b="1" dirty="0" smtClean="0">
                <a:solidFill>
                  <a:srgbClr val="FFFF00"/>
                </a:solidFill>
                <a:latin typeface="Aharoni" pitchFamily="2" charset="-79"/>
                <a:cs typeface="Aharoni" pitchFamily="2" charset="-79"/>
              </a:rPr>
              <a:t>Thanks for your warm attendance and rapt attention</a:t>
            </a:r>
            <a:endParaRPr lang="en-GB" sz="4000" b="1" dirty="0">
              <a:solidFill>
                <a:srgbClr val="FFFF00"/>
              </a:solidFill>
              <a:latin typeface="Aharoni" pitchFamily="2" charset="-79"/>
              <a:cs typeface="Aharoni" pitchFamily="2" charset="-79"/>
            </a:endParaRPr>
          </a:p>
        </p:txBody>
      </p:sp>
      <p:sp>
        <p:nvSpPr>
          <p:cNvPr id="4" name="Footer Placeholder 3"/>
          <p:cNvSpPr>
            <a:spLocks noGrp="1"/>
          </p:cNvSpPr>
          <p:nvPr>
            <p:ph type="ftr" sz="quarter" idx="11"/>
          </p:nvPr>
        </p:nvSpPr>
        <p:spPr/>
        <p:txBody>
          <a:bodyPr/>
          <a:lstStyle/>
          <a:p>
            <a:r>
              <a:rPr lang="fa-IR" smtClean="0"/>
              <a:t>پایگاه کیفیت بخشی </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A mini-drama or role play</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Setting 1: </a:t>
            </a:r>
            <a:r>
              <a:rPr lang="en-US" b="1" dirty="0" smtClean="0">
                <a:solidFill>
                  <a:srgbClr val="FFFF00"/>
                </a:solidFill>
              </a:rPr>
              <a:t>at home</a:t>
            </a:r>
          </a:p>
          <a:p>
            <a:r>
              <a:rPr lang="en-US" dirty="0" smtClean="0"/>
              <a:t>S1 (father) is booking a hotel.</a:t>
            </a:r>
          </a:p>
          <a:p>
            <a:r>
              <a:rPr lang="en-US" dirty="0" smtClean="0"/>
              <a:t>S2: (mother) is packing for a trip.</a:t>
            </a:r>
          </a:p>
          <a:p>
            <a:r>
              <a:rPr lang="en-US" dirty="0" smtClean="0"/>
              <a:t>S3 (son) is buying a ticket online</a:t>
            </a:r>
          </a:p>
          <a:p>
            <a:endParaRPr lang="en-US" dirty="0" smtClean="0"/>
          </a:p>
          <a:p>
            <a:r>
              <a:rPr lang="en-US" dirty="0" smtClean="0"/>
              <a:t>They are driving to airport</a:t>
            </a:r>
          </a:p>
          <a:p>
            <a:endParaRPr lang="en-US"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Setting 2: </a:t>
            </a:r>
            <a:r>
              <a:rPr lang="en-US" b="1" dirty="0" smtClean="0">
                <a:solidFill>
                  <a:srgbClr val="FFFF00"/>
                </a:solidFill>
              </a:rPr>
              <a:t>at the airport</a:t>
            </a:r>
          </a:p>
          <a:p>
            <a:r>
              <a:rPr lang="en-US" dirty="0" smtClean="0"/>
              <a:t>They are checking the timetable</a:t>
            </a:r>
          </a:p>
          <a:p>
            <a:r>
              <a:rPr lang="en-US" dirty="0" smtClean="0"/>
              <a:t>The officer is checking their passports</a:t>
            </a:r>
          </a:p>
          <a:p>
            <a:endParaRPr lang="en-US" dirty="0" smtClean="0"/>
          </a:p>
          <a:p>
            <a:endParaRPr lang="en-US" dirty="0" smtClean="0"/>
          </a:p>
          <a:p>
            <a:r>
              <a:rPr lang="en-US" dirty="0" smtClean="0"/>
              <a:t>Setting 3: </a:t>
            </a:r>
            <a:r>
              <a:rPr lang="en-US" b="1" dirty="0" smtClean="0">
                <a:solidFill>
                  <a:srgbClr val="FFFF00"/>
                </a:solidFill>
              </a:rPr>
              <a:t>at the hotel</a:t>
            </a:r>
          </a:p>
          <a:p>
            <a:r>
              <a:rPr lang="en-US" dirty="0" smtClean="0"/>
              <a:t>The receptionist is welcoming them.  </a:t>
            </a:r>
          </a:p>
          <a:p>
            <a:r>
              <a:rPr lang="en-US" dirty="0" smtClean="0"/>
              <a:t>They are checking in.</a:t>
            </a:r>
          </a:p>
          <a:p>
            <a:r>
              <a:rPr lang="en-US" dirty="0" smtClean="0"/>
              <a:t>Father is filling out a form.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FF00"/>
                </a:solidFill>
                <a:latin typeface="Aharoni" pitchFamily="2" charset="-79"/>
                <a:cs typeface="Aharoni" pitchFamily="2" charset="-79"/>
              </a:rPr>
              <a:t>Brainstorming through mind/concept map</a:t>
            </a:r>
            <a:endParaRPr lang="en-GB" sz="2800"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                                 </a:t>
            </a:r>
            <a:endParaRPr lang="en-GB" dirty="0"/>
          </a:p>
        </p:txBody>
      </p:sp>
      <p:sp>
        <p:nvSpPr>
          <p:cNvPr id="4" name="Oval 3"/>
          <p:cNvSpPr/>
          <p:nvPr/>
        </p:nvSpPr>
        <p:spPr>
          <a:xfrm>
            <a:off x="214282" y="2000240"/>
            <a:ext cx="8143932" cy="714380"/>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Aharoni" pitchFamily="2" charset="-79"/>
                <a:cs typeface="Aharoni" pitchFamily="2" charset="-79"/>
              </a:rPr>
              <a:t>travel</a:t>
            </a:r>
          </a:p>
          <a:p>
            <a:pPr algn="ctr"/>
            <a:r>
              <a:rPr lang="fa-IR" b="1" dirty="0" smtClean="0"/>
              <a:t>سفر</a:t>
            </a:r>
            <a:endParaRPr lang="en-GB" b="1" dirty="0"/>
          </a:p>
        </p:txBody>
      </p:sp>
      <p:sp>
        <p:nvSpPr>
          <p:cNvPr id="5" name="Oval 4"/>
          <p:cNvSpPr/>
          <p:nvPr/>
        </p:nvSpPr>
        <p:spPr>
          <a:xfrm>
            <a:off x="3286116" y="3214686"/>
            <a:ext cx="1857388" cy="1785950"/>
          </a:xfrm>
          <a:prstGeom prst="ellipse">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Aharoni" pitchFamily="2" charset="-79"/>
                <a:cs typeface="Aharoni" pitchFamily="2" charset="-79"/>
              </a:rPr>
              <a:t>at the airport</a:t>
            </a:r>
            <a:endParaRPr lang="en-GB" sz="2400" b="1" dirty="0">
              <a:solidFill>
                <a:schemeClr val="bg1"/>
              </a:solidFill>
              <a:latin typeface="Aharoni" pitchFamily="2" charset="-79"/>
              <a:cs typeface="Aharoni" pitchFamily="2" charset="-79"/>
            </a:endParaRPr>
          </a:p>
        </p:txBody>
      </p:sp>
      <p:sp>
        <p:nvSpPr>
          <p:cNvPr id="7" name="Oval 6"/>
          <p:cNvSpPr/>
          <p:nvPr/>
        </p:nvSpPr>
        <p:spPr>
          <a:xfrm>
            <a:off x="7286644" y="3357562"/>
            <a:ext cx="1643074" cy="1571636"/>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dirty="0" smtClean="0"/>
          </a:p>
          <a:p>
            <a:pPr algn="ctr"/>
            <a:r>
              <a:rPr lang="en-US" sz="2000" b="1" dirty="0" smtClean="0">
                <a:solidFill>
                  <a:srgbClr val="FFFF00"/>
                </a:solidFill>
                <a:latin typeface="Aharoni" pitchFamily="2" charset="-79"/>
                <a:cs typeface="Aharoni" pitchFamily="2" charset="-79"/>
              </a:rPr>
              <a:t>at the hotel</a:t>
            </a:r>
            <a:endParaRPr lang="en-GB" sz="2000" b="1" dirty="0">
              <a:solidFill>
                <a:srgbClr val="FFFF00"/>
              </a:solidFill>
              <a:latin typeface="Aharoni" pitchFamily="2" charset="-79"/>
              <a:cs typeface="Aharoni" pitchFamily="2" charset="-79"/>
            </a:endParaRPr>
          </a:p>
        </p:txBody>
      </p:sp>
      <p:sp>
        <p:nvSpPr>
          <p:cNvPr id="8" name="Oval 7"/>
          <p:cNvSpPr/>
          <p:nvPr/>
        </p:nvSpPr>
        <p:spPr>
          <a:xfrm>
            <a:off x="214282" y="3286124"/>
            <a:ext cx="1857388" cy="1714512"/>
          </a:xfrm>
          <a:prstGeom prst="ellipse">
            <a:avLst/>
          </a:prstGeom>
          <a:blipFill>
            <a:blip r:embed="rId4"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b="1" dirty="0" smtClean="0">
                <a:solidFill>
                  <a:schemeClr val="bg1"/>
                </a:solidFill>
                <a:latin typeface="Aharoni" pitchFamily="2" charset="-79"/>
                <a:cs typeface="Aharoni" pitchFamily="2" charset="-79"/>
              </a:rPr>
              <a:t>at home</a:t>
            </a:r>
            <a:endParaRPr lang="en-GB" sz="2000" b="1" dirty="0">
              <a:solidFill>
                <a:schemeClr val="bg1"/>
              </a:solidFill>
              <a:latin typeface="Aharoni" pitchFamily="2" charset="-79"/>
              <a:cs typeface="Aharoni" pitchFamily="2" charset="-79"/>
            </a:endParaRPr>
          </a:p>
        </p:txBody>
      </p:sp>
      <p:sp>
        <p:nvSpPr>
          <p:cNvPr id="10" name="Right Arrow Callout 9"/>
          <p:cNvSpPr/>
          <p:nvPr/>
        </p:nvSpPr>
        <p:spPr>
          <a:xfrm rot="16200000">
            <a:off x="3607587" y="4607727"/>
            <a:ext cx="1500198" cy="214314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t>check the timetable</a:t>
            </a:r>
          </a:p>
          <a:p>
            <a:pPr algn="ctr"/>
            <a:r>
              <a:rPr lang="en-US" dirty="0" smtClean="0"/>
              <a:t>Check the passport</a:t>
            </a:r>
            <a:endParaRPr lang="en-GB" dirty="0"/>
          </a:p>
        </p:txBody>
      </p:sp>
      <p:sp>
        <p:nvSpPr>
          <p:cNvPr id="11" name="Right Arrow Callout 10"/>
          <p:cNvSpPr/>
          <p:nvPr/>
        </p:nvSpPr>
        <p:spPr>
          <a:xfrm rot="16200000">
            <a:off x="500034" y="4714884"/>
            <a:ext cx="1500198" cy="207170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r"/>
            <a:endParaRPr lang="en-US" dirty="0" smtClean="0"/>
          </a:p>
          <a:p>
            <a:r>
              <a:rPr lang="en-US" b="1" dirty="0" smtClean="0"/>
              <a:t>Pack for a trip</a:t>
            </a:r>
          </a:p>
          <a:p>
            <a:r>
              <a:rPr lang="en-US" b="1" dirty="0" smtClean="0"/>
              <a:t>Buy a ticket</a:t>
            </a:r>
          </a:p>
          <a:p>
            <a:r>
              <a:rPr lang="en-US" b="1" dirty="0" smtClean="0"/>
              <a:t>Book a hotel</a:t>
            </a:r>
          </a:p>
          <a:p>
            <a:pPr algn="r"/>
            <a:endParaRPr lang="en-GB" dirty="0"/>
          </a:p>
        </p:txBody>
      </p:sp>
      <p:sp>
        <p:nvSpPr>
          <p:cNvPr id="12" name="Right Arrow Callout 11"/>
          <p:cNvSpPr/>
          <p:nvPr/>
        </p:nvSpPr>
        <p:spPr>
          <a:xfrm rot="16200000">
            <a:off x="7250909" y="4607743"/>
            <a:ext cx="1643074" cy="214310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US" dirty="0" smtClean="0"/>
              <a:t>Check in at the hotel</a:t>
            </a:r>
          </a:p>
          <a:p>
            <a:r>
              <a:rPr lang="en-US" dirty="0" smtClean="0"/>
              <a:t>Talk to a receptionist</a:t>
            </a:r>
          </a:p>
          <a:p>
            <a:r>
              <a:rPr lang="en-US" dirty="0" smtClean="0"/>
              <a:t>Fill out a form</a:t>
            </a:r>
          </a:p>
          <a:p>
            <a:endParaRPr lang="en-GB" dirty="0"/>
          </a:p>
        </p:txBody>
      </p:sp>
      <p:pic>
        <p:nvPicPr>
          <p:cNvPr id="17" name="Picture 16" descr="mosaferat.jpg"/>
          <p:cNvPicPr>
            <a:picLocks noChangeAspect="1"/>
          </p:cNvPicPr>
          <p:nvPr/>
        </p:nvPicPr>
        <p:blipFill>
          <a:blip r:embed="rId5" cstate="print"/>
          <a:stretch>
            <a:fillRect/>
          </a:stretch>
        </p:blipFill>
        <p:spPr>
          <a:xfrm>
            <a:off x="2143108" y="3714752"/>
            <a:ext cx="1054326" cy="859551"/>
          </a:xfrm>
          <a:prstGeom prst="rect">
            <a:avLst/>
          </a:prstGeom>
        </p:spPr>
      </p:pic>
      <p:pic>
        <p:nvPicPr>
          <p:cNvPr id="18" name="Picture 17" descr="havapeyma.jpg"/>
          <p:cNvPicPr>
            <a:picLocks noChangeAspect="1"/>
          </p:cNvPicPr>
          <p:nvPr/>
        </p:nvPicPr>
        <p:blipFill>
          <a:blip r:embed="rId6" cstate="print"/>
          <a:stretch>
            <a:fillRect/>
          </a:stretch>
        </p:blipFill>
        <p:spPr>
          <a:xfrm>
            <a:off x="5286380" y="3500438"/>
            <a:ext cx="1801583" cy="12955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Content Placeholder 3"/>
          <p:cNvSpPr>
            <a:spLocks noGrp="1"/>
          </p:cNvSpPr>
          <p:nvPr>
            <p:ph idx="1"/>
          </p:nvPr>
        </p:nvSpPr>
        <p:spPr>
          <a:xfrm>
            <a:off x="2643174" y="571480"/>
            <a:ext cx="3143272" cy="2779404"/>
          </a:xfrm>
          <a:prstGeom prst="ellipse">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400" b="1" dirty="0" smtClean="0">
                <a:solidFill>
                  <a:schemeClr val="bg1"/>
                </a:solidFill>
                <a:latin typeface="Arial Black" pitchFamily="34" charset="0"/>
                <a:cs typeface="Aharoni" pitchFamily="2" charset="-79"/>
              </a:rPr>
              <a:t>at home</a:t>
            </a:r>
            <a:endParaRPr lang="en-GB" sz="2400" b="1" dirty="0">
              <a:solidFill>
                <a:schemeClr val="bg1"/>
              </a:solidFill>
              <a:latin typeface="Arial Black" pitchFamily="34" charset="0"/>
              <a:cs typeface="Aharoni" pitchFamily="2" charset="-79"/>
            </a:endParaRPr>
          </a:p>
        </p:txBody>
      </p:sp>
      <p:pic>
        <p:nvPicPr>
          <p:cNvPr id="5" name="Picture 4" descr="pack for a trip.jpg"/>
          <p:cNvPicPr>
            <a:picLocks noChangeAspect="1"/>
          </p:cNvPicPr>
          <p:nvPr/>
        </p:nvPicPr>
        <p:blipFill>
          <a:blip r:embed="rId3" cstate="print"/>
          <a:stretch>
            <a:fillRect/>
          </a:stretch>
        </p:blipFill>
        <p:spPr>
          <a:xfrm>
            <a:off x="428596" y="3429000"/>
            <a:ext cx="2190750" cy="2085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descr="ticket1.jpg"/>
          <p:cNvPicPr>
            <a:picLocks noChangeAspect="1"/>
          </p:cNvPicPr>
          <p:nvPr/>
        </p:nvPicPr>
        <p:blipFill>
          <a:blip r:embed="rId4" cstate="print"/>
          <a:stretch>
            <a:fillRect/>
          </a:stretch>
        </p:blipFill>
        <p:spPr>
          <a:xfrm>
            <a:off x="3286116" y="3357562"/>
            <a:ext cx="2357454" cy="214788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Picture 6" descr="hotel iran.jpg"/>
          <p:cNvPicPr>
            <a:picLocks noChangeAspect="1"/>
          </p:cNvPicPr>
          <p:nvPr/>
        </p:nvPicPr>
        <p:blipFill>
          <a:blip r:embed="rId5" cstate="print"/>
          <a:stretch>
            <a:fillRect/>
          </a:stretch>
        </p:blipFill>
        <p:spPr>
          <a:xfrm>
            <a:off x="6143636" y="3286124"/>
            <a:ext cx="2643206" cy="21431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Oval 7"/>
          <p:cNvSpPr/>
          <p:nvPr/>
        </p:nvSpPr>
        <p:spPr>
          <a:xfrm>
            <a:off x="0" y="5715016"/>
            <a:ext cx="271461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He </a:t>
            </a:r>
            <a:r>
              <a:rPr lang="en-US" dirty="0" smtClean="0">
                <a:solidFill>
                  <a:srgbClr val="FF0000"/>
                </a:solidFill>
              </a:rPr>
              <a:t>is</a:t>
            </a:r>
            <a:r>
              <a:rPr lang="en-US" dirty="0" smtClean="0">
                <a:solidFill>
                  <a:schemeClr val="bg1"/>
                </a:solidFill>
              </a:rPr>
              <a:t> pack</a:t>
            </a:r>
            <a:r>
              <a:rPr lang="en-US" dirty="0" smtClean="0">
                <a:solidFill>
                  <a:srgbClr val="FF0000"/>
                </a:solidFill>
              </a:rPr>
              <a:t>ing </a:t>
            </a:r>
            <a:r>
              <a:rPr lang="en-US" dirty="0" smtClean="0">
                <a:solidFill>
                  <a:schemeClr val="bg1"/>
                </a:solidFill>
              </a:rPr>
              <a:t>for a trip. </a:t>
            </a:r>
            <a:endParaRPr lang="en-GB" dirty="0">
              <a:solidFill>
                <a:schemeClr val="bg1"/>
              </a:solidFill>
            </a:endParaRPr>
          </a:p>
        </p:txBody>
      </p:sp>
      <p:sp>
        <p:nvSpPr>
          <p:cNvPr id="9" name="Oval 8"/>
          <p:cNvSpPr/>
          <p:nvPr/>
        </p:nvSpPr>
        <p:spPr>
          <a:xfrm>
            <a:off x="6143636" y="5643578"/>
            <a:ext cx="278608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Mother </a:t>
            </a:r>
            <a:r>
              <a:rPr lang="en-US" dirty="0" smtClean="0">
                <a:solidFill>
                  <a:srgbClr val="FF0000"/>
                </a:solidFill>
              </a:rPr>
              <a:t>is</a:t>
            </a:r>
            <a:r>
              <a:rPr lang="en-US" dirty="0" smtClean="0">
                <a:solidFill>
                  <a:schemeClr val="bg1"/>
                </a:solidFill>
              </a:rPr>
              <a:t> book</a:t>
            </a:r>
            <a:r>
              <a:rPr lang="en-US" dirty="0" smtClean="0">
                <a:solidFill>
                  <a:srgbClr val="FF0000"/>
                </a:solidFill>
              </a:rPr>
              <a:t>ing</a:t>
            </a:r>
            <a:r>
              <a:rPr lang="en-US" dirty="0" smtClean="0">
                <a:solidFill>
                  <a:schemeClr val="bg1"/>
                </a:solidFill>
              </a:rPr>
              <a:t> a hotel.</a:t>
            </a:r>
            <a:endParaRPr lang="en-GB" dirty="0">
              <a:solidFill>
                <a:schemeClr val="bg1"/>
              </a:solidFill>
            </a:endParaRPr>
          </a:p>
        </p:txBody>
      </p:sp>
      <p:sp>
        <p:nvSpPr>
          <p:cNvPr id="10" name="Oval 9"/>
          <p:cNvSpPr/>
          <p:nvPr/>
        </p:nvSpPr>
        <p:spPr>
          <a:xfrm>
            <a:off x="3071802" y="5715016"/>
            <a:ext cx="285752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Father </a:t>
            </a:r>
            <a:r>
              <a:rPr lang="en-US" dirty="0" smtClean="0">
                <a:solidFill>
                  <a:srgbClr val="FF0000"/>
                </a:solidFill>
              </a:rPr>
              <a:t>is</a:t>
            </a:r>
            <a:r>
              <a:rPr lang="en-US" dirty="0" smtClean="0">
                <a:solidFill>
                  <a:schemeClr val="bg1"/>
                </a:solidFill>
              </a:rPr>
              <a:t> buy</a:t>
            </a:r>
            <a:r>
              <a:rPr lang="en-US" dirty="0" smtClean="0">
                <a:solidFill>
                  <a:srgbClr val="FF0000"/>
                </a:solidFill>
              </a:rPr>
              <a:t>ing</a:t>
            </a:r>
            <a:r>
              <a:rPr lang="en-US" dirty="0" smtClean="0">
                <a:solidFill>
                  <a:schemeClr val="bg1"/>
                </a:solidFill>
              </a:rPr>
              <a:t> a ticket.</a:t>
            </a:r>
            <a:endParaRPr lang="en-GB"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US" dirty="0" smtClean="0"/>
          </a:p>
          <a:p>
            <a:endParaRPr lang="en-GB" dirty="0"/>
          </a:p>
        </p:txBody>
      </p:sp>
      <p:sp>
        <p:nvSpPr>
          <p:cNvPr id="5" name="Oval 4"/>
          <p:cNvSpPr/>
          <p:nvPr/>
        </p:nvSpPr>
        <p:spPr>
          <a:xfrm>
            <a:off x="2500298" y="571480"/>
            <a:ext cx="4357718" cy="2214578"/>
          </a:xfrm>
          <a:prstGeom prst="ellipse">
            <a:avLst/>
          </a:prstGeom>
          <a:blipFill>
            <a:blip r:embed="rId2" cstate="print"/>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latin typeface="Aharoni" pitchFamily="2" charset="-79"/>
                <a:cs typeface="Aharoni" pitchFamily="2" charset="-79"/>
              </a:rPr>
              <a:t>at the airport</a:t>
            </a:r>
            <a:endParaRPr lang="en-GB" sz="2400" b="1" dirty="0">
              <a:solidFill>
                <a:srgbClr val="FF0000"/>
              </a:solidFill>
              <a:latin typeface="Aharoni" pitchFamily="2" charset="-79"/>
              <a:cs typeface="Aharoni" pitchFamily="2" charset="-79"/>
            </a:endParaRPr>
          </a:p>
        </p:txBody>
      </p:sp>
      <p:pic>
        <p:nvPicPr>
          <p:cNvPr id="6" name="Picture 5" descr="passport check.jpg"/>
          <p:cNvPicPr>
            <a:picLocks noChangeAspect="1"/>
          </p:cNvPicPr>
          <p:nvPr/>
        </p:nvPicPr>
        <p:blipFill>
          <a:blip r:embed="rId3" cstate="print"/>
          <a:stretch>
            <a:fillRect/>
          </a:stretch>
        </p:blipFill>
        <p:spPr>
          <a:xfrm>
            <a:off x="333345" y="3257548"/>
            <a:ext cx="3738589" cy="224315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Picture 6" descr="timetable.jpg"/>
          <p:cNvPicPr>
            <a:picLocks noChangeAspect="1"/>
          </p:cNvPicPr>
          <p:nvPr/>
        </p:nvPicPr>
        <p:blipFill>
          <a:blip r:embed="rId4" cstate="print"/>
          <a:stretch>
            <a:fillRect/>
          </a:stretch>
        </p:blipFill>
        <p:spPr>
          <a:xfrm>
            <a:off x="4643438" y="3071810"/>
            <a:ext cx="3663247" cy="24288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Oval 7"/>
          <p:cNvSpPr/>
          <p:nvPr/>
        </p:nvSpPr>
        <p:spPr>
          <a:xfrm>
            <a:off x="428596" y="5643578"/>
            <a:ext cx="350046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He </a:t>
            </a:r>
            <a:r>
              <a:rPr lang="en-US" dirty="0" smtClean="0">
                <a:solidFill>
                  <a:srgbClr val="FF0000"/>
                </a:solidFill>
              </a:rPr>
              <a:t>is</a:t>
            </a:r>
            <a:r>
              <a:rPr lang="en-US" dirty="0" smtClean="0">
                <a:solidFill>
                  <a:schemeClr val="bg1"/>
                </a:solidFill>
              </a:rPr>
              <a:t> check</a:t>
            </a:r>
            <a:r>
              <a:rPr lang="en-US" dirty="0" smtClean="0">
                <a:solidFill>
                  <a:srgbClr val="FF0000"/>
                </a:solidFill>
              </a:rPr>
              <a:t>ing</a:t>
            </a:r>
            <a:r>
              <a:rPr lang="en-US" dirty="0" smtClean="0">
                <a:solidFill>
                  <a:schemeClr val="bg1"/>
                </a:solidFill>
              </a:rPr>
              <a:t> the passport.</a:t>
            </a:r>
            <a:endParaRPr lang="en-GB" dirty="0">
              <a:solidFill>
                <a:schemeClr val="bg1"/>
              </a:solidFill>
            </a:endParaRPr>
          </a:p>
        </p:txBody>
      </p:sp>
      <p:sp>
        <p:nvSpPr>
          <p:cNvPr id="9" name="Oval 8"/>
          <p:cNvSpPr/>
          <p:nvPr/>
        </p:nvSpPr>
        <p:spPr>
          <a:xfrm>
            <a:off x="4786314" y="5643578"/>
            <a:ext cx="3571900" cy="98583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They </a:t>
            </a:r>
            <a:r>
              <a:rPr lang="en-US" dirty="0" smtClean="0">
                <a:solidFill>
                  <a:srgbClr val="FF0000"/>
                </a:solidFill>
              </a:rPr>
              <a:t>are</a:t>
            </a:r>
            <a:r>
              <a:rPr lang="en-US" dirty="0" smtClean="0">
                <a:solidFill>
                  <a:schemeClr val="bg1"/>
                </a:solidFill>
              </a:rPr>
              <a:t> check</a:t>
            </a:r>
            <a:r>
              <a:rPr lang="en-US" dirty="0" smtClean="0">
                <a:solidFill>
                  <a:srgbClr val="FF0000"/>
                </a:solidFill>
              </a:rPr>
              <a:t>ing</a:t>
            </a:r>
            <a:r>
              <a:rPr lang="en-US" dirty="0" smtClean="0">
                <a:solidFill>
                  <a:schemeClr val="bg1"/>
                </a:solidFill>
              </a:rPr>
              <a:t> the timetable.</a:t>
            </a:r>
            <a:endParaRPr lang="en-GB"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2061</TotalTime>
  <Words>1550</Words>
  <Application>Microsoft Office PowerPoint</Application>
  <PresentationFormat>On-screen Show (4:3)</PresentationFormat>
  <Paragraphs>396</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Aharoni</vt:lpstr>
      <vt:lpstr>Arial Black</vt:lpstr>
      <vt:lpstr>Calibri</vt:lpstr>
      <vt:lpstr>Constantia</vt:lpstr>
      <vt:lpstr>Majalla UI</vt:lpstr>
      <vt:lpstr>Times New Roman</vt:lpstr>
      <vt:lpstr>Wingdings 2</vt:lpstr>
      <vt:lpstr>Flow</vt:lpstr>
      <vt:lpstr>Prospect 3 Travel </vt:lpstr>
      <vt:lpstr>PowerPoint Presentation</vt:lpstr>
      <vt:lpstr>Pre-listening or appetizer</vt:lpstr>
      <vt:lpstr>PowerPoint Presentation</vt:lpstr>
      <vt:lpstr>A mini-drama or role play</vt:lpstr>
      <vt:lpstr>PowerPoint Presentation</vt:lpstr>
      <vt:lpstr>Brainstorming through mind/concept map</vt:lpstr>
      <vt:lpstr>PowerPoint Presentation</vt:lpstr>
      <vt:lpstr>PowerPoint Presentation</vt:lpstr>
      <vt:lpstr>PowerPoint Presentation</vt:lpstr>
      <vt:lpstr>While-listening or the main dish</vt:lpstr>
      <vt:lpstr>PowerPoint Presentation</vt:lpstr>
      <vt:lpstr>Post-listening or dessert</vt:lpstr>
      <vt:lpstr>PowerPoint Presentation</vt:lpstr>
      <vt:lpstr>PowerPoint Presentation</vt:lpstr>
      <vt:lpstr>Grammar</vt:lpstr>
      <vt:lpstr>PowerPoint Presentation</vt:lpstr>
      <vt:lpstr>Problems with teaching grammar</vt:lpstr>
      <vt:lpstr>Grammar pie chart</vt:lpstr>
      <vt:lpstr>Pre-grammar or the appetizer</vt:lpstr>
      <vt:lpstr>While-teaching or main dish</vt:lpstr>
      <vt:lpstr>While-teaching grammar</vt:lpstr>
      <vt:lpstr>PowerPoint Presentation</vt:lpstr>
      <vt:lpstr>Post-grammar</vt:lpstr>
      <vt:lpstr>Yes/No questions </vt:lpstr>
      <vt:lpstr>Pre-grammar or appetizer</vt:lpstr>
      <vt:lpstr>While-grammar or main dish </vt:lpstr>
      <vt:lpstr>Post-grammar or dessert </vt:lpstr>
      <vt:lpstr>Wh questions</vt:lpstr>
      <vt:lpstr>Pre-grammar or appetizer</vt:lpstr>
      <vt:lpstr>While-grammar or main dish</vt:lpstr>
      <vt:lpstr>PowerPoint Presentation</vt:lpstr>
      <vt:lpstr>PowerPoint Presentation</vt:lpstr>
      <vt:lpstr>Using poetry </vt:lpstr>
      <vt:lpstr>Post-grammar or dessert </vt:lpstr>
      <vt:lpstr>See also</vt:lpstr>
      <vt:lpstr>Speaking</vt:lpstr>
      <vt:lpstr>Pre-speaking or the appetizer </vt:lpstr>
      <vt:lpstr>While-Speaking or main dish </vt:lpstr>
      <vt:lpstr>Post-speaking or dissert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Prospect 3 Travel</dc:title>
  <dc:creator>Mowlana</dc:creator>
  <cp:lastModifiedBy>CAFE SHAHR</cp:lastModifiedBy>
  <cp:revision>22</cp:revision>
  <dcterms:created xsi:type="dcterms:W3CDTF">2015-10-31T16:10:09Z</dcterms:created>
  <dcterms:modified xsi:type="dcterms:W3CDTF">2015-11-07T17:45:57Z</dcterms:modified>
</cp:coreProperties>
</file>