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0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6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2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7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8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2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8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3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637CF-3A4B-462C-ABEA-21390FBC49A7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90A6-E630-433F-A554-405AD76E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92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26914"/>
            <a:ext cx="9144000" cy="1247350"/>
          </a:xfrm>
        </p:spPr>
        <p:txBody>
          <a:bodyPr/>
          <a:lstStyle/>
          <a:p>
            <a:r>
              <a:rPr lang="fa-IR" b="1" dirty="0" smtClean="0">
                <a:cs typeface="B Lotus" panose="00000400000000000000" pitchFamily="2" charset="-78"/>
              </a:rPr>
              <a:t>آشنایی با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rtl="1">
              <a:defRPr/>
            </a:pPr>
            <a:endParaRPr lang="fa-IR" b="1" dirty="0">
              <a:cs typeface="B Lotus" panose="00000400000000000000" pitchFamily="2" charset="-78"/>
            </a:endParaRPr>
          </a:p>
          <a:p>
            <a:pPr rtl="1">
              <a:defRPr/>
            </a:pPr>
            <a:r>
              <a:rPr lang="fa-IR" b="1" dirty="0">
                <a:cs typeface="B Lotus" panose="00000400000000000000" pitchFamily="2" charset="-78"/>
              </a:rPr>
              <a:t>مدرس: ایمان کاظمی مقدم</a:t>
            </a:r>
          </a:p>
          <a:p>
            <a:pPr rtl="1">
              <a:defRPr/>
            </a:pPr>
            <a:r>
              <a:rPr lang="fa-IR" b="1" dirty="0">
                <a:cs typeface="B Lotus" panose="00000400000000000000" pitchFamily="2" charset="-78"/>
              </a:rPr>
              <a:t>طلبه سطح 4 حوزه علمیه مشهد</a:t>
            </a:r>
          </a:p>
          <a:p>
            <a:pPr rtl="1">
              <a:defRPr/>
            </a:pPr>
            <a:r>
              <a:rPr lang="fa-IR" b="1" dirty="0">
                <a:cs typeface="B Lotus" panose="00000400000000000000" pitchFamily="2" charset="-78"/>
              </a:rPr>
              <a:t>عضو هیات علمی موسسه مطالعات راهبردی علوم و معارف اسلام</a:t>
            </a:r>
          </a:p>
          <a:p>
            <a:pPr rtl="1">
              <a:defRPr/>
            </a:pPr>
            <a:r>
              <a:rPr lang="en-US" b="1" dirty="0">
                <a:cs typeface="B Lotus" panose="00000400000000000000" pitchFamily="2" charset="-78"/>
              </a:rPr>
              <a:t>Email: ikazemi62@gmail.com</a:t>
            </a:r>
            <a:endParaRPr lang="fa-IR" b="1" dirty="0">
              <a:cs typeface="B Lotus" panose="00000400000000000000" pitchFamily="2" charset="-78"/>
            </a:endParaRPr>
          </a:p>
          <a:p>
            <a:pPr rtl="1">
              <a:defRPr/>
            </a:pPr>
            <a:endParaRPr lang="en-US" b="1" dirty="0">
              <a:cs typeface="B Lotus" panose="00000400000000000000" pitchFamily="2" charset="-78"/>
            </a:endParaRPr>
          </a:p>
          <a:p>
            <a:pPr rtl="1"/>
            <a:endParaRPr lang="en-US" dirty="0" smtClean="0">
              <a:cs typeface="B Lotus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038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کارکردهای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روش تعریف موجّه + روش استدلال موجّه = روش تفکر موجّه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277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5321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سیر از معلومات به سمت مجهول با روش موجّه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روش موجّه به صورت کلان: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مواجهه با مشکل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شناخت نوع مشکل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رجوع به معلومات موجود در ذهن که مرتبط با نوع مشکل هستند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چینش و تالیف معلومات به گونه ای که منجر به حل مشکل شوند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رجوع از معلومات به سمت مجهول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595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4257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روش تفکر موجه را می توان در سه مرحله خلاصه کرد: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1. مساله شناسی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2. جمع آوری اطلاعات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3. تحلیل اطلاعات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بنابراین می توان بر اساس روش تفکر، روش عام و خاص تحقیق را پایه گذاری کرد.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4605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بر پایه روش تفکر موجّه، می توان روش های ذیل را پایه گذاری کرد: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1. روش تحقیق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2. روش آموزش و یادگیری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3. روش تدریس و یاددادن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4. روش ارزشیابی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5. روش خلاقیت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6. سطوح فهم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7. روش برنامه ریزی و .....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4287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5" y="1825625"/>
            <a:ext cx="11127347" cy="4351338"/>
          </a:xfrm>
        </p:spPr>
        <p:txBody>
          <a:bodyPr/>
          <a:lstStyle/>
          <a:p>
            <a:pPr marL="0" indent="0" algn="ct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روش تفکر موجّه باعث گسترش معلومات تصوری موجه و معلومات تصدیقی موجه می شود. </a:t>
            </a:r>
          </a:p>
        </p:txBody>
      </p:sp>
    </p:spTree>
    <p:extLst>
      <p:ext uri="{BB962C8B-B14F-4D97-AF65-F5344CB8AC3E}">
        <p14:creationId xmlns:p14="http://schemas.microsoft.com/office/powerpoint/2010/main" val="216022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21383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پایه استنتاج موجّه، بدیهیات است.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تعاریف یا باید بدیهی باشند و یا مختوم به بدیهی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استدلال ها، یا باید بدیهی باشند و یا مختوم به بدیهی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به صورت کلی: مواد تفکر یا باید بدیهی باشند و یا مختوم به بدیهی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هر آنچه بدیهی یا مختوم به بدیهی است، موجّه است </a:t>
            </a:r>
            <a:endParaRPr lang="en-US" dirty="0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9595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600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sz="2600" dirty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sz="2600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sz="2600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600" dirty="0" smtClean="0">
                <a:cs typeface="B Lotus" panose="00000400000000000000" pitchFamily="2" charset="-78"/>
              </a:rPr>
              <a:t>اگر در فرآیند تفکر، مغالطه ای رخ نداده باشد، کاشف از این است که نهایتا به بدیهیات ختم خواهد شد. </a:t>
            </a:r>
            <a:endParaRPr lang="en-US" sz="2600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4775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2600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sz="2600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sz="2600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sz="2600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600" dirty="0" smtClean="0">
                <a:cs typeface="B Lotus" panose="00000400000000000000" pitchFamily="2" charset="-78"/>
              </a:rPr>
              <a:t>روش تفکر موجّه، بدیهی است لذا تمام روش های استنتاج شده از آن نیز بدیهی خواهند بود. </a:t>
            </a:r>
          </a:p>
        </p:txBody>
      </p:sp>
    </p:spTree>
    <p:extLst>
      <p:ext uri="{BB962C8B-B14F-4D97-AF65-F5344CB8AC3E}">
        <p14:creationId xmlns:p14="http://schemas.microsoft.com/office/powerpoint/2010/main" val="135716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روش تفکر موجّه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0326"/>
            <a:ext cx="10515600" cy="3081226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2600" dirty="0" smtClean="0">
                <a:cs typeface="B Lotus" panose="00000400000000000000" pitchFamily="2" charset="-78"/>
              </a:rPr>
              <a:t>منطق علم روش شناسی موجّه است و به همین جهت در ارتباط با علوم، دو خدمت ارائه می دهد: 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خدمت روشی (خادم العلوم) 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خدمت ارزیابی (میزان العلوم)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549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تفاوت منطق با فلسفه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2599"/>
            <a:ext cx="10515600" cy="2424403"/>
          </a:xfrm>
        </p:spPr>
        <p:txBody>
          <a:bodyPr/>
          <a:lstStyle/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منطق روش تعریف ارائه می دهد اما فلسفه تعریف پدیده ها را ارائه می دهد. 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منطق روش استدلال را بیان می کند اما فلسفه استدلال ارائه می دهد.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404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تعریف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علمی آلی است که قوانین تفکر صحیح را بیان می کند </a:t>
            </a: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به گونه ای که رعایت این قوانین، ذهن را از خطای در تفکر بازمی دارد.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0996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تفاوت منطق با معرفت شناسی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106983"/>
          </a:xfrm>
        </p:spPr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منطق بدیهیات را بیان می کند اما معرفت شناسی شاخص برای بدیهیات ارائه می کند.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معرفت شناسی انواع روش های کلی موجه را بیان می کند اما منطق برای روش های کلی، مراحل زیرمجموعه بیان می کند.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5875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تعریف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2108963"/>
            <a:ext cx="11449318" cy="3003952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علوم: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آلی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Lotus" panose="00000400000000000000" pitchFamily="2" charset="-78"/>
              </a:rPr>
              <a:t>اصالی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آلی بودن منطق ناظر به سایر علوم مثل کلام و فلسفه و ... است.</a:t>
            </a:r>
          </a:p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فهم علوم آلی مقدم بر فهم علوم اصالی است. اما تکون علوم آلی لزوما مقدم بر علوم اصالی نیست.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5659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تعریف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568"/>
            <a:ext cx="10515600" cy="2244099"/>
          </a:xfrm>
        </p:spPr>
        <p:txBody>
          <a:bodyPr/>
          <a:lstStyle/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قواعد علم منطق، </a:t>
            </a:r>
            <a:r>
              <a:rPr lang="fa-IR" b="1" dirty="0" smtClean="0">
                <a:cs typeface="B Lotus" panose="00000400000000000000" pitchFamily="2" charset="-78"/>
              </a:rPr>
              <a:t>قوانین</a:t>
            </a:r>
            <a:r>
              <a:rPr lang="fa-IR" dirty="0" smtClean="0">
                <a:cs typeface="B Lotus" panose="00000400000000000000" pitchFamily="2" charset="-78"/>
              </a:rPr>
              <a:t> تفکر صحیح هستند یعنی جهان شمول و فراموقعیتی هستند.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1038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تعریف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85767"/>
          </a:xfrm>
        </p:spPr>
        <p:txBody>
          <a:bodyPr/>
          <a:lstStyle/>
          <a:p>
            <a:pPr marL="0" indent="0" algn="r" rtl="1">
              <a:buNone/>
            </a:pPr>
            <a:endParaRPr lang="fa-IR" b="1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cs typeface="B Lotus" panose="00000400000000000000" pitchFamily="2" charset="-78"/>
              </a:rPr>
              <a:t>مراعات قوانین منطق</a:t>
            </a:r>
            <a:r>
              <a:rPr lang="fa-IR" dirty="0" smtClean="0">
                <a:cs typeface="B Lotus" panose="00000400000000000000" pitchFamily="2" charset="-78"/>
              </a:rPr>
              <a:t>، ذهن را از </a:t>
            </a:r>
            <a:r>
              <a:rPr lang="fa-IR" b="1" dirty="0" smtClean="0">
                <a:cs typeface="B Lotus" panose="00000400000000000000" pitchFamily="2" charset="-78"/>
              </a:rPr>
              <a:t>خطای در تفکر </a:t>
            </a:r>
            <a:r>
              <a:rPr lang="fa-IR" dirty="0" smtClean="0">
                <a:cs typeface="B Lotus" panose="00000400000000000000" pitchFamily="2" charset="-78"/>
              </a:rPr>
              <a:t>بازمی دارد.</a:t>
            </a:r>
          </a:p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چرا بعضی از منطق دان ها اشتباه می کنند؟ 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7361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غایت علم منطق 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غایت علم منطق، جلوگیری از خطای در تفکر است. </a:t>
            </a:r>
            <a:endParaRPr lang="en-US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33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خاستگاه تاریخی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 smtClean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endParaRPr lang="fa-IR" dirty="0">
              <a:cs typeface="B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بروز خطای در تفکر (مغالطه) </a:t>
            </a:r>
          </a:p>
        </p:txBody>
      </p:sp>
    </p:spTree>
    <p:extLst>
      <p:ext uri="{BB962C8B-B14F-4D97-AF65-F5344CB8AC3E}">
        <p14:creationId xmlns:p14="http://schemas.microsoft.com/office/powerpoint/2010/main" val="326283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هویت مغالطه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5" y="1825625"/>
            <a:ext cx="11487954" cy="3261530"/>
          </a:xfrm>
        </p:spPr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مغالطه در برابر تفکر صحیح است.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sz="2600" dirty="0" smtClean="0">
                <a:cs typeface="B Lotus" panose="00000400000000000000" pitchFamily="2" charset="-78"/>
              </a:rPr>
              <a:t>در تفکر صحیح، بر پایه قواعد تفکر شکل می گیرد ولی مغالطه بر پایه عدم رعایت قواعد تفکر شکل می گیرد.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Lotus" panose="00000400000000000000" pitchFamily="2" charset="-78"/>
              </a:rPr>
              <a:t>نتیجه تفکر صحیح کشف واقعیت است اما نتیجه مغالطه، توهم واقعیت است.  </a:t>
            </a:r>
          </a:p>
        </p:txBody>
      </p:sp>
    </p:spTree>
    <p:extLst>
      <p:ext uri="{BB962C8B-B14F-4D97-AF65-F5344CB8AC3E}">
        <p14:creationId xmlns:p14="http://schemas.microsoft.com/office/powerpoint/2010/main" val="533470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>
                <a:cs typeface="B Lotus" panose="00000400000000000000" pitchFamily="2" charset="-78"/>
              </a:rPr>
              <a:t>کارکردهای علم منطق</a:t>
            </a:r>
            <a:endParaRPr lang="en-US" b="1" dirty="0"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کارکرد اصلی و کلان علم منطق: بیان قواعد و روش تفکر صحیح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عرصه های کارکردی علم منطق: تعریف و استدلال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فرآیند تفکر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یا تصوری است              شفاف سازی و تعریف مفاهیم            روش تعریف موجّه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و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یا تصدیقی است              استدلال                                      روش استدلال موجّه </a:t>
            </a:r>
          </a:p>
          <a:p>
            <a:pPr marL="0" indent="0" algn="r" rtl="1">
              <a:buNone/>
            </a:pPr>
            <a:r>
              <a:rPr lang="fa-IR" dirty="0" smtClean="0">
                <a:cs typeface="B Lotus" panose="00000400000000000000" pitchFamily="2" charset="-78"/>
              </a:rPr>
              <a:t> </a:t>
            </a:r>
          </a:p>
          <a:p>
            <a:pPr marL="0" indent="0" algn="r" rtl="1">
              <a:buNone/>
            </a:pPr>
            <a:endParaRPr lang="en-US" dirty="0">
              <a:cs typeface="B Lotus" panose="00000400000000000000" pitchFamily="2" charset="-78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8474298" y="3412902"/>
            <a:ext cx="837127" cy="3348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8474297" y="4460082"/>
            <a:ext cx="837127" cy="3348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4160948" y="3412902"/>
            <a:ext cx="837127" cy="3348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4160948" y="4460082"/>
            <a:ext cx="2865014" cy="3348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64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672</Words>
  <Application>Microsoft Office PowerPoint</Application>
  <PresentationFormat>Widescreen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 Lotus</vt:lpstr>
      <vt:lpstr>Calibri</vt:lpstr>
      <vt:lpstr>Calibri Light</vt:lpstr>
      <vt:lpstr>Office Theme</vt:lpstr>
      <vt:lpstr>آشنایی با علم منطق</vt:lpstr>
      <vt:lpstr>تعریف علم منطق</vt:lpstr>
      <vt:lpstr>تعریف علم منطق</vt:lpstr>
      <vt:lpstr>تعریف علم منطق</vt:lpstr>
      <vt:lpstr>تعریف علم منطق</vt:lpstr>
      <vt:lpstr>غایت علم منطق </vt:lpstr>
      <vt:lpstr>خاستگاه تاریخی علم منطق</vt:lpstr>
      <vt:lpstr>هویت مغالطه</vt:lpstr>
      <vt:lpstr>کارکردهای علم منطق</vt:lpstr>
      <vt:lpstr>کارکردهای علم منطق</vt:lpstr>
      <vt:lpstr>روش تفکر موجّه</vt:lpstr>
      <vt:lpstr>روش تفکر موجّه</vt:lpstr>
      <vt:lpstr>روش تفکر موجّه</vt:lpstr>
      <vt:lpstr>روش تفکر موجّه</vt:lpstr>
      <vt:lpstr>روش تفکر موجّه</vt:lpstr>
      <vt:lpstr>روش تفکر موجّه</vt:lpstr>
      <vt:lpstr>روش تفکر موجّه</vt:lpstr>
      <vt:lpstr>روش تفکر موجّه</vt:lpstr>
      <vt:lpstr>تفاوت منطق با فلسفه</vt:lpstr>
      <vt:lpstr>تفاوت منطق با معرفت شناسی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آشنایی با علم منطق</dc:title>
  <dc:creator>kazemi</dc:creator>
  <cp:lastModifiedBy>kazemi</cp:lastModifiedBy>
  <cp:revision>13</cp:revision>
  <dcterms:created xsi:type="dcterms:W3CDTF">2015-08-22T16:06:10Z</dcterms:created>
  <dcterms:modified xsi:type="dcterms:W3CDTF">2015-08-22T20:22:43Z</dcterms:modified>
</cp:coreProperties>
</file>