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90" r:id="rId2"/>
    <p:sldId id="289" r:id="rId3"/>
    <p:sldId id="257" r:id="rId4"/>
    <p:sldId id="258" r:id="rId5"/>
    <p:sldId id="259" r:id="rId6"/>
    <p:sldId id="260" r:id="rId7"/>
    <p:sldId id="261"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8" r:id="rId22"/>
    <p:sldId id="280" r:id="rId23"/>
    <p:sldId id="281" r:id="rId24"/>
    <p:sldId id="282" r:id="rId25"/>
    <p:sldId id="308" r:id="rId26"/>
    <p:sldId id="309" r:id="rId27"/>
    <p:sldId id="288" r:id="rId28"/>
    <p:sldId id="293" r:id="rId29"/>
    <p:sldId id="294" r:id="rId30"/>
    <p:sldId id="295" r:id="rId31"/>
    <p:sldId id="296" r:id="rId32"/>
    <p:sldId id="297" r:id="rId33"/>
    <p:sldId id="299" r:id="rId34"/>
    <p:sldId id="300" r:id="rId35"/>
    <p:sldId id="301" r:id="rId36"/>
    <p:sldId id="302" r:id="rId37"/>
    <p:sldId id="303" r:id="rId38"/>
    <p:sldId id="304" r:id="rId39"/>
    <p:sldId id="305" r:id="rId40"/>
    <p:sldId id="306" r:id="rId41"/>
    <p:sldId id="307" r:id="rId42"/>
    <p:sldId id="291" r:id="rId43"/>
    <p:sldId id="292" r:id="rId44"/>
  </p:sldIdLst>
  <p:sldSz cx="9144000" cy="6858000" type="screen4x3"/>
  <p:notesSz cx="6858000" cy="9144000"/>
  <p:defaultTextStyle>
    <a:defPPr>
      <a:defRPr lang="ar-S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CC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9" d="100"/>
          <a:sy n="49" d="100"/>
        </p:scale>
        <p:origin x="11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263A93-5E09-4805-89A7-7FFDF6DAB67D}" type="slidenum">
              <a:rPr lang="ar-SA"/>
              <a:pPr/>
              <a:t>‹#›</a:t>
            </a:fld>
            <a:endParaRPr lang="en-US"/>
          </a:p>
        </p:txBody>
      </p:sp>
    </p:spTree>
  </p:cSld>
  <p:clrMapOvr>
    <a:masterClrMapping/>
  </p:clrMapOvr>
  <p:transition spd="slow" advClick="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6F1A0E3-1902-46C1-9F1B-E53BD27D29CA}" type="slidenum">
              <a:rPr lang="ar-SA"/>
              <a:pPr/>
              <a:t>‹#›</a:t>
            </a:fld>
            <a:endParaRPr lang="en-US"/>
          </a:p>
        </p:txBody>
      </p:sp>
    </p:spTree>
  </p:cSld>
  <p:clrMapOvr>
    <a:masterClrMapping/>
  </p:clrMapOvr>
  <p:transition spd="slow" advClick="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E37DB3-4ABC-46D0-889D-AEA9CDDF9296}" type="slidenum">
              <a:rPr lang="ar-SA"/>
              <a:pPr/>
              <a:t>‹#›</a:t>
            </a:fld>
            <a:endParaRPr lang="en-US"/>
          </a:p>
        </p:txBody>
      </p:sp>
    </p:spTree>
  </p:cSld>
  <p:clrMapOvr>
    <a:masterClrMapping/>
  </p:clrMapOvr>
  <p:transition spd="slow" advClick="0">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71600"/>
            <a:ext cx="8229600" cy="47545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1FFA56D-7EF5-4A1C-8570-A90B969DE12F}" type="slidenum">
              <a:rPr lang="ar-SA"/>
              <a:pPr/>
              <a:t>‹#›</a:t>
            </a:fld>
            <a:endParaRPr lang="en-US"/>
          </a:p>
        </p:txBody>
      </p:sp>
    </p:spTree>
  </p:cSld>
  <p:clrMapOvr>
    <a:masterClrMapping/>
  </p:clrMapOvr>
  <p:transition spd="slow" advClick="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281482-F959-42E9-9856-DFD9ACF6AAFE}" type="slidenum">
              <a:rPr lang="ar-SA"/>
              <a:pPr/>
              <a:t>‹#›</a:t>
            </a:fld>
            <a:endParaRPr lang="en-US"/>
          </a:p>
        </p:txBody>
      </p:sp>
    </p:spTree>
  </p:cSld>
  <p:clrMapOvr>
    <a:masterClrMapping/>
  </p:clrMapOvr>
  <p:transition spd="slow" advClick="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8C49706-A8A5-4597-9DB2-FB52837EB10D}" type="slidenum">
              <a:rPr lang="ar-SA"/>
              <a:pPr/>
              <a:t>‹#›</a:t>
            </a:fld>
            <a:endParaRPr lang="en-US"/>
          </a:p>
        </p:txBody>
      </p:sp>
    </p:spTree>
  </p:cSld>
  <p:clrMapOvr>
    <a:masterClrMapping/>
  </p:clrMapOvr>
  <p:transition spd="slow" advClick="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E1CC78-8322-4EB6-A6D6-85CE67D8805E}" type="slidenum">
              <a:rPr lang="ar-SA"/>
              <a:pPr/>
              <a:t>‹#›</a:t>
            </a:fld>
            <a:endParaRPr lang="en-US"/>
          </a:p>
        </p:txBody>
      </p:sp>
    </p:spTree>
  </p:cSld>
  <p:clrMapOvr>
    <a:masterClrMapping/>
  </p:clrMapOvr>
  <p:transition spd="slow" advClick="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B8BA023-BBA1-4D84-84E3-31977332E72D}" type="slidenum">
              <a:rPr lang="ar-SA"/>
              <a:pPr/>
              <a:t>‹#›</a:t>
            </a:fld>
            <a:endParaRPr lang="en-US"/>
          </a:p>
        </p:txBody>
      </p:sp>
    </p:spTree>
  </p:cSld>
  <p:clrMapOvr>
    <a:masterClrMapping/>
  </p:clrMapOvr>
  <p:transition spd="slow" advClick="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38D3E33-EAB4-48FB-98B9-45BDD15922EC}" type="slidenum">
              <a:rPr lang="ar-SA"/>
              <a:pPr/>
              <a:t>‹#›</a:t>
            </a:fld>
            <a:endParaRPr lang="en-US"/>
          </a:p>
        </p:txBody>
      </p:sp>
    </p:spTree>
  </p:cSld>
  <p:clrMapOvr>
    <a:masterClrMapping/>
  </p:clrMapOvr>
  <p:transition spd="slow" advClick="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4D98F70-2D70-42EE-943C-07F2B83069A0}" type="slidenum">
              <a:rPr lang="ar-SA"/>
              <a:pPr/>
              <a:t>‹#›</a:t>
            </a:fld>
            <a:endParaRPr lang="en-US"/>
          </a:p>
        </p:txBody>
      </p:sp>
    </p:spTree>
  </p:cSld>
  <p:clrMapOvr>
    <a:masterClrMapping/>
  </p:clrMapOvr>
  <p:transition spd="slow" advClick="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EEDE7F-FCD4-4103-BE0E-AA0D75BE50CD}" type="slidenum">
              <a:rPr lang="ar-SA"/>
              <a:pPr/>
              <a:t>‹#›</a:t>
            </a:fld>
            <a:endParaRPr lang="en-US"/>
          </a:p>
        </p:txBody>
      </p:sp>
    </p:spTree>
  </p:cSld>
  <p:clrMapOvr>
    <a:masterClrMapping/>
  </p:clrMapOvr>
  <p:transition spd="slow" advClick="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25C668A-FA1F-4C39-8B94-7D5B760F4329}" type="slidenum">
              <a:rPr lang="ar-SA"/>
              <a:pPr/>
              <a:t>‹#›</a:t>
            </a:fld>
            <a:endParaRPr lang="en-US"/>
          </a:p>
        </p:txBody>
      </p:sp>
    </p:spTree>
  </p:cSld>
  <p:clrMapOvr>
    <a:masterClrMapping/>
  </p:clrMapOvr>
  <p:transition spd="slow" advClick="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bwMode="auto">
          <a:xfrm>
            <a:off x="457200" y="1524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0419"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bg1"/>
                </a:solidFill>
                <a:latin typeface="+mn-lt"/>
              </a:defRPr>
            </a:lvl1pPr>
          </a:lstStyle>
          <a:p>
            <a:endParaRPr lang="en-US"/>
          </a:p>
        </p:txBody>
      </p:sp>
      <p:sp>
        <p:nvSpPr>
          <p:cNvPr id="604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bg1"/>
                </a:solidFill>
                <a:latin typeface="+mn-lt"/>
              </a:defRPr>
            </a:lvl1pPr>
          </a:lstStyle>
          <a:p>
            <a:endParaRPr lang="en-US"/>
          </a:p>
        </p:txBody>
      </p:sp>
      <p:sp>
        <p:nvSpPr>
          <p:cNvPr id="604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bg1"/>
                </a:solidFill>
                <a:latin typeface="+mn-lt"/>
              </a:defRPr>
            </a:lvl1pPr>
          </a:lstStyle>
          <a:p>
            <a:fld id="{18B3EF45-B23D-4FB2-8017-1F0B9FEDC8A4}"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slow" advClick="0">
    <p:wedge/>
  </p:transition>
  <p:txStyles>
    <p:titleStyle>
      <a:lvl1pPr algn="ctr" rtl="0" fontAlgn="base">
        <a:spcBef>
          <a:spcPct val="0"/>
        </a:spcBef>
        <a:spcAft>
          <a:spcPct val="0"/>
        </a:spcAft>
        <a:defRPr sz="4000">
          <a:solidFill>
            <a:schemeClr val="bg1"/>
          </a:solidFill>
          <a:latin typeface="+mj-lt"/>
          <a:ea typeface="+mj-ea"/>
          <a:cs typeface="+mj-cs"/>
        </a:defRPr>
      </a:lvl1pPr>
      <a:lvl2pPr algn="ctr" rtl="0" fontAlgn="base">
        <a:spcBef>
          <a:spcPct val="0"/>
        </a:spcBef>
        <a:spcAft>
          <a:spcPct val="0"/>
        </a:spcAft>
        <a:defRPr sz="4000">
          <a:solidFill>
            <a:schemeClr val="bg1"/>
          </a:solidFill>
          <a:latin typeface="Verdana" pitchFamily="34" charset="0"/>
        </a:defRPr>
      </a:lvl2pPr>
      <a:lvl3pPr algn="ctr" rtl="0" fontAlgn="base">
        <a:spcBef>
          <a:spcPct val="0"/>
        </a:spcBef>
        <a:spcAft>
          <a:spcPct val="0"/>
        </a:spcAft>
        <a:defRPr sz="4000">
          <a:solidFill>
            <a:schemeClr val="bg1"/>
          </a:solidFill>
          <a:latin typeface="Verdana" pitchFamily="34" charset="0"/>
        </a:defRPr>
      </a:lvl3pPr>
      <a:lvl4pPr algn="ctr" rtl="0" fontAlgn="base">
        <a:spcBef>
          <a:spcPct val="0"/>
        </a:spcBef>
        <a:spcAft>
          <a:spcPct val="0"/>
        </a:spcAft>
        <a:defRPr sz="4000">
          <a:solidFill>
            <a:schemeClr val="bg1"/>
          </a:solidFill>
          <a:latin typeface="Verdana" pitchFamily="34" charset="0"/>
        </a:defRPr>
      </a:lvl4pPr>
      <a:lvl5pPr algn="ctr" rtl="0" fontAlgn="base">
        <a:spcBef>
          <a:spcPct val="0"/>
        </a:spcBef>
        <a:spcAft>
          <a:spcPct val="0"/>
        </a:spcAft>
        <a:defRPr sz="4000">
          <a:solidFill>
            <a:schemeClr val="bg1"/>
          </a:solidFill>
          <a:latin typeface="Verdana" pitchFamily="34" charset="0"/>
        </a:defRPr>
      </a:lvl5pPr>
      <a:lvl6pPr marL="457200" algn="ctr" rtl="0" fontAlgn="base">
        <a:spcBef>
          <a:spcPct val="0"/>
        </a:spcBef>
        <a:spcAft>
          <a:spcPct val="0"/>
        </a:spcAft>
        <a:defRPr sz="4000">
          <a:solidFill>
            <a:schemeClr val="bg1"/>
          </a:solidFill>
          <a:latin typeface="Verdana" pitchFamily="34" charset="0"/>
        </a:defRPr>
      </a:lvl6pPr>
      <a:lvl7pPr marL="914400" algn="ctr" rtl="0" fontAlgn="base">
        <a:spcBef>
          <a:spcPct val="0"/>
        </a:spcBef>
        <a:spcAft>
          <a:spcPct val="0"/>
        </a:spcAft>
        <a:defRPr sz="4000">
          <a:solidFill>
            <a:schemeClr val="bg1"/>
          </a:solidFill>
          <a:latin typeface="Verdana" pitchFamily="34" charset="0"/>
        </a:defRPr>
      </a:lvl7pPr>
      <a:lvl8pPr marL="1371600" algn="ctr" rtl="0" fontAlgn="base">
        <a:spcBef>
          <a:spcPct val="0"/>
        </a:spcBef>
        <a:spcAft>
          <a:spcPct val="0"/>
        </a:spcAft>
        <a:defRPr sz="4000">
          <a:solidFill>
            <a:schemeClr val="bg1"/>
          </a:solidFill>
          <a:latin typeface="Verdana" pitchFamily="34" charset="0"/>
        </a:defRPr>
      </a:lvl8pPr>
      <a:lvl9pPr marL="1828800" algn="ctr" rtl="0" fontAlgn="base">
        <a:spcBef>
          <a:spcPct val="0"/>
        </a:spcBef>
        <a:spcAft>
          <a:spcPct val="0"/>
        </a:spcAft>
        <a:defRPr sz="4000">
          <a:solidFill>
            <a:schemeClr val="bg1"/>
          </a:solidFill>
          <a:latin typeface="Verdana" pitchFamily="34" charset="0"/>
        </a:defRPr>
      </a:lvl9pPr>
    </p:titleStyle>
    <p:bodyStyle>
      <a:lvl1pPr marL="342900" indent="-342900" algn="l" rtl="0" fontAlgn="base">
        <a:spcBef>
          <a:spcPct val="20000"/>
        </a:spcBef>
        <a:spcAft>
          <a:spcPct val="0"/>
        </a:spcAft>
        <a:buChar char="•"/>
        <a:defRPr sz="2800">
          <a:solidFill>
            <a:schemeClr val="bg1"/>
          </a:solidFill>
          <a:latin typeface="+mn-lt"/>
          <a:ea typeface="+mn-ea"/>
          <a:cs typeface="+mn-cs"/>
        </a:defRPr>
      </a:lvl1pPr>
      <a:lvl2pPr marL="742950" indent="-285750" algn="l" rtl="0" fontAlgn="base">
        <a:spcBef>
          <a:spcPct val="20000"/>
        </a:spcBef>
        <a:spcAft>
          <a:spcPct val="0"/>
        </a:spcAft>
        <a:buChar char="–"/>
        <a:defRPr sz="2400">
          <a:solidFill>
            <a:schemeClr val="bg1"/>
          </a:solidFill>
          <a:latin typeface="+mn-lt"/>
        </a:defRPr>
      </a:lvl2pPr>
      <a:lvl3pPr marL="1143000" indent="-228600" algn="l" rtl="0" fontAlgn="base">
        <a:spcBef>
          <a:spcPct val="20000"/>
        </a:spcBef>
        <a:spcAft>
          <a:spcPct val="0"/>
        </a:spcAft>
        <a:buChar char="•"/>
        <a:defRPr sz="2000">
          <a:solidFill>
            <a:schemeClr val="bg1"/>
          </a:solidFill>
          <a:latin typeface="+mn-lt"/>
        </a:defRPr>
      </a:lvl3pPr>
      <a:lvl4pPr marL="1600200" indent="-228600" algn="l" rtl="0" fontAlgn="base">
        <a:spcBef>
          <a:spcPct val="20000"/>
        </a:spcBef>
        <a:spcAft>
          <a:spcPct val="0"/>
        </a:spcAft>
        <a:buChar char="–"/>
        <a:defRPr>
          <a:solidFill>
            <a:schemeClr val="bg1"/>
          </a:solidFill>
          <a:latin typeface="+mn-lt"/>
        </a:defRPr>
      </a:lvl4pPr>
      <a:lvl5pPr marL="2057400" indent="-228600" algn="l" rtl="0" fontAlgn="base">
        <a:spcBef>
          <a:spcPct val="20000"/>
        </a:spcBef>
        <a:spcAft>
          <a:spcPct val="0"/>
        </a:spcAft>
        <a:buChar char="»"/>
        <a:defRPr>
          <a:solidFill>
            <a:schemeClr val="bg1"/>
          </a:solidFill>
          <a:latin typeface="+mn-lt"/>
        </a:defRPr>
      </a:lvl5pPr>
      <a:lvl6pPr marL="2514600" indent="-228600" algn="l" rtl="0" fontAlgn="base">
        <a:spcBef>
          <a:spcPct val="20000"/>
        </a:spcBef>
        <a:spcAft>
          <a:spcPct val="0"/>
        </a:spcAft>
        <a:buChar char="»"/>
        <a:defRPr>
          <a:solidFill>
            <a:schemeClr val="bg1"/>
          </a:solidFill>
          <a:latin typeface="+mn-lt"/>
        </a:defRPr>
      </a:lvl6pPr>
      <a:lvl7pPr marL="2971800" indent="-228600" algn="l" rtl="0" fontAlgn="base">
        <a:spcBef>
          <a:spcPct val="20000"/>
        </a:spcBef>
        <a:spcAft>
          <a:spcPct val="0"/>
        </a:spcAft>
        <a:buChar char="»"/>
        <a:defRPr>
          <a:solidFill>
            <a:schemeClr val="bg1"/>
          </a:solidFill>
          <a:latin typeface="+mn-lt"/>
        </a:defRPr>
      </a:lvl7pPr>
      <a:lvl8pPr marL="3429000" indent="-228600" algn="l" rtl="0" fontAlgn="base">
        <a:spcBef>
          <a:spcPct val="20000"/>
        </a:spcBef>
        <a:spcAft>
          <a:spcPct val="0"/>
        </a:spcAft>
        <a:buChar char="»"/>
        <a:defRPr>
          <a:solidFill>
            <a:schemeClr val="bg1"/>
          </a:solidFill>
          <a:latin typeface="+mn-lt"/>
        </a:defRPr>
      </a:lvl8pPr>
      <a:lvl9pPr marL="3886200" indent="-228600" algn="l" rtl="0" fontAlgn="base">
        <a:spcBef>
          <a:spcPct val="2000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ictac.ir/Articles/ftp%201.ht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pswitch.com/Products/WS_FTP/" TargetMode="External"/><Relationship Id="rId2" Type="http://schemas.openxmlformats.org/officeDocument/2006/relationships/hyperlink" Target="http://www.bpftp.com/" TargetMode="External"/><Relationship Id="rId1" Type="http://schemas.openxmlformats.org/officeDocument/2006/relationships/slideLayout" Target="../slideLayouts/slideLayout2.xml"/><Relationship Id="rId5" Type="http://schemas.openxmlformats.org/officeDocument/2006/relationships/hyperlink" Target="http://www.smartftp.com/" TargetMode="External"/><Relationship Id="rId4" Type="http://schemas.openxmlformats.org/officeDocument/2006/relationships/hyperlink" Target="http://www.ftpx.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6881862" y="1230285"/>
            <a:ext cx="2063750" cy="641350"/>
          </a:xfrm>
          <a:prstGeom prst="rect">
            <a:avLst/>
          </a:prstGeom>
          <a:noFill/>
          <a:ln w="9525">
            <a:noFill/>
            <a:miter lim="800000"/>
            <a:headEnd/>
            <a:tailEnd/>
          </a:ln>
          <a:effectLst/>
        </p:spPr>
        <p:txBody>
          <a:bodyPr wrap="none">
            <a:spAutoFit/>
          </a:bodyPr>
          <a:lstStyle/>
          <a:p>
            <a:pPr algn="r" rtl="1"/>
            <a:r>
              <a:rPr lang="fa-IR" sz="3600" dirty="0">
                <a:solidFill>
                  <a:srgbClr val="FFFF00"/>
                </a:solidFill>
                <a:cs typeface=" Mitra" pitchFamily="2" charset="-78"/>
              </a:rPr>
              <a:t>عنوان ارائه :</a:t>
            </a:r>
            <a:endParaRPr lang="en-US" sz="3600" dirty="0">
              <a:solidFill>
                <a:srgbClr val="FFFF00"/>
              </a:solidFill>
              <a:cs typeface=" Mitra" pitchFamily="2" charset="-78"/>
            </a:endParaRPr>
          </a:p>
        </p:txBody>
      </p:sp>
      <p:sp>
        <p:nvSpPr>
          <p:cNvPr id="63491" name="Text Box 3"/>
          <p:cNvSpPr txBox="1">
            <a:spLocks noChangeArrowheads="1"/>
          </p:cNvSpPr>
          <p:nvPr/>
        </p:nvSpPr>
        <p:spPr bwMode="auto">
          <a:xfrm>
            <a:off x="875904" y="2245049"/>
            <a:ext cx="7416823" cy="830997"/>
          </a:xfrm>
          <a:prstGeom prst="rect">
            <a:avLst/>
          </a:prstGeom>
          <a:noFill/>
          <a:ln w="9525">
            <a:noFill/>
            <a:miter lim="800000"/>
            <a:headEnd/>
            <a:tailEnd/>
          </a:ln>
          <a:effectLst/>
        </p:spPr>
        <p:txBody>
          <a:bodyPr wrap="square">
            <a:spAutoFit/>
          </a:bodyPr>
          <a:lstStyle/>
          <a:p>
            <a:pPr algn="ctr" rtl="1"/>
            <a:r>
              <a:rPr lang="fa-IR" sz="4800" b="1" dirty="0">
                <a:solidFill>
                  <a:schemeClr val="bg1"/>
                </a:solidFill>
                <a:cs typeface="Jadid" pitchFamily="2" charset="-78"/>
              </a:rPr>
              <a:t>آشنایی با پروتکل </a:t>
            </a:r>
            <a:r>
              <a:rPr lang="en-US" sz="4800" b="1" dirty="0" smtClean="0">
                <a:solidFill>
                  <a:schemeClr val="bg1"/>
                </a:solidFill>
                <a:cs typeface="Jadid" pitchFamily="2" charset="-78"/>
              </a:rPr>
              <a:t>FTP</a:t>
            </a:r>
            <a:r>
              <a:rPr lang="fa-IR" sz="4800" b="1" dirty="0" smtClean="0">
                <a:solidFill>
                  <a:schemeClr val="bg1"/>
                </a:solidFill>
                <a:cs typeface="Jadid" pitchFamily="2" charset="-78"/>
              </a:rPr>
              <a:t> و </a:t>
            </a:r>
            <a:r>
              <a:rPr lang="en-US" sz="4800" b="1" dirty="0" smtClean="0">
                <a:solidFill>
                  <a:schemeClr val="bg1"/>
                </a:solidFill>
                <a:cs typeface="Jadid" pitchFamily="2" charset="-78"/>
              </a:rPr>
              <a:t>DNS</a:t>
            </a:r>
            <a:endParaRPr lang="en-US" sz="4800" b="1" dirty="0">
              <a:solidFill>
                <a:schemeClr val="bg1"/>
              </a:solidFill>
              <a:cs typeface="Jadid" pitchFamily="2" charset="-78"/>
            </a:endParaRPr>
          </a:p>
        </p:txBody>
      </p:sp>
      <p:sp>
        <p:nvSpPr>
          <p:cNvPr id="63492" name="Text Box 4"/>
          <p:cNvSpPr txBox="1">
            <a:spLocks noChangeArrowheads="1"/>
          </p:cNvSpPr>
          <p:nvPr/>
        </p:nvSpPr>
        <p:spPr bwMode="auto">
          <a:xfrm>
            <a:off x="1116013" y="3770135"/>
            <a:ext cx="7176714" cy="1323439"/>
          </a:xfrm>
          <a:prstGeom prst="rect">
            <a:avLst/>
          </a:prstGeom>
          <a:noFill/>
          <a:ln w="9525">
            <a:noFill/>
            <a:miter lim="800000"/>
            <a:headEnd/>
            <a:tailEnd/>
          </a:ln>
          <a:effectLst/>
        </p:spPr>
        <p:txBody>
          <a:bodyPr wrap="square">
            <a:spAutoFit/>
          </a:bodyPr>
          <a:lstStyle/>
          <a:p>
            <a:pPr algn="ctr" rtl="1"/>
            <a:r>
              <a:rPr lang="fa-IR" sz="4000" dirty="0">
                <a:solidFill>
                  <a:srgbClr val="FFFF00"/>
                </a:solidFill>
                <a:cs typeface=" Mitra" pitchFamily="2" charset="-78"/>
              </a:rPr>
              <a:t>ارائه </a:t>
            </a:r>
            <a:r>
              <a:rPr lang="fa-IR" sz="4000" dirty="0" smtClean="0">
                <a:solidFill>
                  <a:srgbClr val="FFFF00"/>
                </a:solidFill>
                <a:cs typeface=" Mitra" pitchFamily="2" charset="-78"/>
              </a:rPr>
              <a:t>دهندگان : </a:t>
            </a:r>
            <a:r>
              <a:rPr lang="fa-IR" sz="4000" b="1" dirty="0" smtClean="0">
                <a:solidFill>
                  <a:srgbClr val="FFFF00"/>
                </a:solidFill>
                <a:cs typeface=" Mitra" pitchFamily="2" charset="-78"/>
              </a:rPr>
              <a:t>سعید افکاری </a:t>
            </a:r>
            <a:endParaRPr lang="en-US" sz="4000" b="1" dirty="0">
              <a:solidFill>
                <a:srgbClr val="FFFF00"/>
              </a:solidFill>
              <a:cs typeface=" Mitra" pitchFamily="2" charset="-78"/>
            </a:endParaRPr>
          </a:p>
          <a:p>
            <a:pPr algn="ctr" rtl="1"/>
            <a:r>
              <a:rPr lang="en-US" sz="4000" b="1" dirty="0" smtClean="0">
                <a:solidFill>
                  <a:srgbClr val="FFFF00"/>
                </a:solidFill>
                <a:cs typeface=" Mitra" pitchFamily="2" charset="-78"/>
              </a:rPr>
              <a:t>               </a:t>
            </a:r>
            <a:r>
              <a:rPr lang="fa-IR" sz="4000" b="1" dirty="0" smtClean="0">
                <a:solidFill>
                  <a:srgbClr val="FFFF00"/>
                </a:solidFill>
                <a:cs typeface=" Mitra" pitchFamily="2" charset="-78"/>
              </a:rPr>
              <a:t> فرشاد پروزی</a:t>
            </a:r>
            <a:endParaRPr lang="en-US" sz="4000" b="1" dirty="0">
              <a:solidFill>
                <a:srgbClr val="FFFF00"/>
              </a:solidFill>
              <a:cs typeface=" Mitra" pitchFamily="2" charset="-78"/>
            </a:endParaRPr>
          </a:p>
        </p:txBody>
      </p:sp>
      <p:sp>
        <p:nvSpPr>
          <p:cNvPr id="63493" name="Text Box 5"/>
          <p:cNvSpPr txBox="1">
            <a:spLocks noChangeArrowheads="1"/>
          </p:cNvSpPr>
          <p:nvPr/>
        </p:nvSpPr>
        <p:spPr bwMode="auto">
          <a:xfrm>
            <a:off x="1116013" y="3068638"/>
            <a:ext cx="5472112" cy="823912"/>
          </a:xfrm>
          <a:prstGeom prst="rect">
            <a:avLst/>
          </a:prstGeom>
          <a:noFill/>
          <a:ln w="9525">
            <a:noFill/>
            <a:miter lim="800000"/>
            <a:headEnd/>
            <a:tailEnd/>
          </a:ln>
          <a:effectLst/>
        </p:spPr>
        <p:txBody>
          <a:bodyPr>
            <a:spAutoFit/>
          </a:bodyPr>
          <a:lstStyle/>
          <a:p>
            <a:pPr algn="ctr" rtl="1"/>
            <a:endParaRPr lang="en-US" sz="4800" dirty="0">
              <a:solidFill>
                <a:schemeClr val="bg1"/>
              </a:solidFill>
              <a:cs typeface="Jadid" pitchFamily="2" charset="-78"/>
            </a:endParaRPr>
          </a:p>
        </p:txBody>
      </p:sp>
      <p:sp>
        <p:nvSpPr>
          <p:cNvPr id="63494" name="Text Box 6"/>
          <p:cNvSpPr txBox="1">
            <a:spLocks noChangeArrowheads="1"/>
          </p:cNvSpPr>
          <p:nvPr/>
        </p:nvSpPr>
        <p:spPr bwMode="auto">
          <a:xfrm>
            <a:off x="2374448" y="5172110"/>
            <a:ext cx="4645824" cy="646331"/>
          </a:xfrm>
          <a:prstGeom prst="rect">
            <a:avLst/>
          </a:prstGeom>
          <a:noFill/>
          <a:ln w="9525">
            <a:noFill/>
            <a:miter lim="800000"/>
            <a:headEnd/>
            <a:tailEnd/>
          </a:ln>
          <a:effectLst/>
        </p:spPr>
        <p:txBody>
          <a:bodyPr wrap="none">
            <a:spAutoFit/>
          </a:bodyPr>
          <a:lstStyle/>
          <a:p>
            <a:pPr algn="r" rtl="1"/>
            <a:r>
              <a:rPr lang="fa-IR" sz="3600" dirty="0">
                <a:solidFill>
                  <a:srgbClr val="FFFF00"/>
                </a:solidFill>
                <a:cs typeface=" Mitra" pitchFamily="2" charset="-78"/>
              </a:rPr>
              <a:t>زیر نظر </a:t>
            </a:r>
            <a:r>
              <a:rPr lang="fa-IR" sz="3600" dirty="0" smtClean="0">
                <a:solidFill>
                  <a:srgbClr val="FFFF00"/>
                </a:solidFill>
                <a:cs typeface=" Mitra" pitchFamily="2" charset="-78"/>
              </a:rPr>
              <a:t>: </a:t>
            </a:r>
            <a:r>
              <a:rPr lang="fa-IR" sz="3600" b="1" dirty="0" smtClean="0">
                <a:solidFill>
                  <a:srgbClr val="FFFF00"/>
                </a:solidFill>
                <a:cs typeface=" Mitra" pitchFamily="2" charset="-78"/>
              </a:rPr>
              <a:t>استاد ادریس عباس زاده</a:t>
            </a:r>
            <a:endParaRPr lang="en-US" sz="3600" b="1" dirty="0">
              <a:solidFill>
                <a:srgbClr val="FFFF00"/>
              </a:solidFill>
              <a:cs typeface=" Mitra" pitchFamily="2" charset="-78"/>
            </a:endParaRPr>
          </a:p>
        </p:txBody>
      </p:sp>
      <p:sp>
        <p:nvSpPr>
          <p:cNvPr id="63495" name="Text Box 7"/>
          <p:cNvSpPr txBox="1">
            <a:spLocks noChangeArrowheads="1"/>
          </p:cNvSpPr>
          <p:nvPr/>
        </p:nvSpPr>
        <p:spPr bwMode="auto">
          <a:xfrm>
            <a:off x="4887332" y="5300663"/>
            <a:ext cx="184731" cy="584775"/>
          </a:xfrm>
          <a:prstGeom prst="rect">
            <a:avLst/>
          </a:prstGeom>
          <a:noFill/>
          <a:ln w="9525">
            <a:noFill/>
            <a:miter lim="800000"/>
            <a:headEnd/>
            <a:tailEnd/>
          </a:ln>
          <a:effectLst/>
        </p:spPr>
        <p:txBody>
          <a:bodyPr wrap="none">
            <a:spAutoFit/>
          </a:bodyPr>
          <a:lstStyle/>
          <a:p>
            <a:pPr algn="r" rtl="1"/>
            <a:endParaRPr lang="en-US" sz="3200" dirty="0">
              <a:solidFill>
                <a:schemeClr val="bg1"/>
              </a:solidFill>
              <a:cs typeface="Jadid" pitchFamily="2" charset="-78"/>
            </a:endParaRPr>
          </a:p>
        </p:txBody>
      </p:sp>
      <p:sp>
        <p:nvSpPr>
          <p:cNvPr id="63496" name="Text Box 8"/>
          <p:cNvSpPr txBox="1">
            <a:spLocks noChangeArrowheads="1"/>
          </p:cNvSpPr>
          <p:nvPr/>
        </p:nvSpPr>
        <p:spPr bwMode="auto">
          <a:xfrm>
            <a:off x="1620257" y="6338888"/>
            <a:ext cx="184731" cy="523220"/>
          </a:xfrm>
          <a:prstGeom prst="rect">
            <a:avLst/>
          </a:prstGeom>
          <a:noFill/>
          <a:ln w="9525">
            <a:noFill/>
            <a:miter lim="800000"/>
            <a:headEnd/>
            <a:tailEnd/>
          </a:ln>
          <a:effectLst/>
        </p:spPr>
        <p:txBody>
          <a:bodyPr wrap="none">
            <a:spAutoFit/>
          </a:bodyPr>
          <a:lstStyle/>
          <a:p>
            <a:pPr algn="r" rtl="1"/>
            <a:endParaRPr lang="en-US" sz="2800" dirty="0">
              <a:solidFill>
                <a:schemeClr val="bg1"/>
              </a:solidFill>
              <a:cs typeface=" Mitra" pitchFamily="2" charset="-78"/>
            </a:endParaRPr>
          </a:p>
        </p:txBody>
      </p:sp>
    </p:spTree>
  </p:cSld>
  <p:clrMapOvr>
    <a:masterClrMapping/>
  </p:clrMapOvr>
  <p:transition spd="med" advClick="0">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63490"/>
                                        </p:tgtEl>
                                        <p:attrNameLst>
                                          <p:attrName>style.visibility</p:attrName>
                                        </p:attrNameLst>
                                      </p:cBhvr>
                                      <p:to>
                                        <p:strVal val="visible"/>
                                      </p:to>
                                    </p:set>
                                    <p:anim calcmode="discrete" valueType="clr">
                                      <p:cBhvr override="childStyle">
                                        <p:cTn id="7" dur="80"/>
                                        <p:tgtEl>
                                          <p:spTgt spid="634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3490"/>
                                        </p:tgtEl>
                                        <p:attrNameLst>
                                          <p:attrName>fillcolor</p:attrName>
                                        </p:attrNameLst>
                                      </p:cBhvr>
                                      <p:tavLst>
                                        <p:tav tm="0">
                                          <p:val>
                                            <p:clrVal>
                                              <a:schemeClr val="accent2"/>
                                            </p:clrVal>
                                          </p:val>
                                        </p:tav>
                                        <p:tav tm="50000">
                                          <p:val>
                                            <p:clrVal>
                                              <a:schemeClr val="hlink"/>
                                            </p:clrVal>
                                          </p:val>
                                        </p:tav>
                                      </p:tavLst>
                                    </p:anim>
                                    <p:set>
                                      <p:cBhvr>
                                        <p:cTn id="9" dur="80"/>
                                        <p:tgtEl>
                                          <p:spTgt spid="63490"/>
                                        </p:tgtEl>
                                        <p:attrNameLst>
                                          <p:attrName>fill.type</p:attrName>
                                        </p:attrNameLst>
                                      </p:cBhvr>
                                      <p:to>
                                        <p:strVal val="solid"/>
                                      </p:to>
                                    </p:set>
                                  </p:childTnLst>
                                </p:cTn>
                              </p:par>
                            </p:childTnLst>
                          </p:cTn>
                        </p:par>
                        <p:par>
                          <p:cTn id="10" fill="hold">
                            <p:stCondLst>
                              <p:cond delay="4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63491"/>
                                        </p:tgtEl>
                                        <p:attrNameLst>
                                          <p:attrName>style.visibility</p:attrName>
                                        </p:attrNameLst>
                                      </p:cBhvr>
                                      <p:to>
                                        <p:strVal val="visible"/>
                                      </p:to>
                                    </p:set>
                                    <p:anim calcmode="discrete" valueType="clr">
                                      <p:cBhvr override="childStyle">
                                        <p:cTn id="13" dur="80"/>
                                        <p:tgtEl>
                                          <p:spTgt spid="63491"/>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63491"/>
                                        </p:tgtEl>
                                        <p:attrNameLst>
                                          <p:attrName>fillcolor</p:attrName>
                                        </p:attrNameLst>
                                      </p:cBhvr>
                                      <p:tavLst>
                                        <p:tav tm="0">
                                          <p:val>
                                            <p:clrVal>
                                              <a:schemeClr val="accent2"/>
                                            </p:clrVal>
                                          </p:val>
                                        </p:tav>
                                        <p:tav tm="50000">
                                          <p:val>
                                            <p:clrVal>
                                              <a:schemeClr val="hlink"/>
                                            </p:clrVal>
                                          </p:val>
                                        </p:tav>
                                      </p:tavLst>
                                    </p:anim>
                                    <p:set>
                                      <p:cBhvr>
                                        <p:cTn id="15" dur="80"/>
                                        <p:tgtEl>
                                          <p:spTgt spid="63491"/>
                                        </p:tgtEl>
                                        <p:attrNameLst>
                                          <p:attrName>fill.type</p:attrName>
                                        </p:attrNameLst>
                                      </p:cBhvr>
                                      <p:to>
                                        <p:strVal val="solid"/>
                                      </p:to>
                                    </p:set>
                                  </p:childTnLst>
                                </p:cTn>
                              </p:par>
                            </p:childTnLst>
                          </p:cTn>
                        </p:par>
                        <p:par>
                          <p:cTn id="16" fill="hold">
                            <p:stCondLst>
                              <p:cond delay="136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63492"/>
                                        </p:tgtEl>
                                        <p:attrNameLst>
                                          <p:attrName>style.visibility</p:attrName>
                                        </p:attrNameLst>
                                      </p:cBhvr>
                                      <p:to>
                                        <p:strVal val="visible"/>
                                      </p:to>
                                    </p:set>
                                    <p:anim calcmode="discrete" valueType="clr">
                                      <p:cBhvr override="childStyle">
                                        <p:cTn id="19" dur="80"/>
                                        <p:tgtEl>
                                          <p:spTgt spid="6349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63492"/>
                                        </p:tgtEl>
                                        <p:attrNameLst>
                                          <p:attrName>fillcolor</p:attrName>
                                        </p:attrNameLst>
                                      </p:cBhvr>
                                      <p:tavLst>
                                        <p:tav tm="0">
                                          <p:val>
                                            <p:clrVal>
                                              <a:schemeClr val="accent2"/>
                                            </p:clrVal>
                                          </p:val>
                                        </p:tav>
                                        <p:tav tm="50000">
                                          <p:val>
                                            <p:clrVal>
                                              <a:schemeClr val="hlink"/>
                                            </p:clrVal>
                                          </p:val>
                                        </p:tav>
                                      </p:tavLst>
                                    </p:anim>
                                    <p:set>
                                      <p:cBhvr>
                                        <p:cTn id="21" dur="80"/>
                                        <p:tgtEl>
                                          <p:spTgt spid="63492"/>
                                        </p:tgtEl>
                                        <p:attrNameLst>
                                          <p:attrName>fill.type</p:attrName>
                                        </p:attrNameLst>
                                      </p:cBhvr>
                                      <p:to>
                                        <p:strVal val="solid"/>
                                      </p:to>
                                    </p:set>
                                  </p:childTnLst>
                                </p:cTn>
                              </p:par>
                            </p:childTnLst>
                          </p:cTn>
                        </p:par>
                        <p:par>
                          <p:cTn id="22" fill="hold">
                            <p:stCondLst>
                              <p:cond delay="2720"/>
                            </p:stCondLst>
                            <p:childTnLst>
                              <p:par>
                                <p:cTn id="23" presetID="27" presetClass="entr" presetSubtype="0" fill="hold" grpId="0" nodeType="afterEffect" nodePh="1">
                                  <p:stCondLst>
                                    <p:cond delay="0"/>
                                  </p:stCondLst>
                                  <p:endCondLst>
                                    <p:cond evt="begin" delay="0">
                                      <p:tn val="23"/>
                                    </p:cond>
                                  </p:endCondLst>
                                  <p:iterate type="lt">
                                    <p:tmPct val="50000"/>
                                  </p:iterate>
                                  <p:childTnLst>
                                    <p:set>
                                      <p:cBhvr>
                                        <p:cTn id="24" dur="1" fill="hold">
                                          <p:stCondLst>
                                            <p:cond delay="0"/>
                                          </p:stCondLst>
                                        </p:cTn>
                                        <p:tgtEl>
                                          <p:spTgt spid="63493"/>
                                        </p:tgtEl>
                                        <p:attrNameLst>
                                          <p:attrName>style.visibility</p:attrName>
                                        </p:attrNameLst>
                                      </p:cBhvr>
                                      <p:to>
                                        <p:strVal val="visible"/>
                                      </p:to>
                                    </p:set>
                                    <p:anim calcmode="discrete" valueType="clr">
                                      <p:cBhvr override="childStyle">
                                        <p:cTn id="25" dur="80"/>
                                        <p:tgtEl>
                                          <p:spTgt spid="63493"/>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63493"/>
                                        </p:tgtEl>
                                        <p:attrNameLst>
                                          <p:attrName>fillcolor</p:attrName>
                                        </p:attrNameLst>
                                      </p:cBhvr>
                                      <p:tavLst>
                                        <p:tav tm="0">
                                          <p:val>
                                            <p:clrVal>
                                              <a:schemeClr val="accent2"/>
                                            </p:clrVal>
                                          </p:val>
                                        </p:tav>
                                        <p:tav tm="50000">
                                          <p:val>
                                            <p:clrVal>
                                              <a:schemeClr val="hlink"/>
                                            </p:clrVal>
                                          </p:val>
                                        </p:tav>
                                      </p:tavLst>
                                    </p:anim>
                                    <p:set>
                                      <p:cBhvr>
                                        <p:cTn id="27" dur="80"/>
                                        <p:tgtEl>
                                          <p:spTgt spid="63493"/>
                                        </p:tgtEl>
                                        <p:attrNameLst>
                                          <p:attrName>fill.type</p:attrName>
                                        </p:attrNameLst>
                                      </p:cBhvr>
                                      <p:to>
                                        <p:strVal val="solid"/>
                                      </p:to>
                                    </p:set>
                                  </p:childTnLst>
                                </p:cTn>
                              </p:par>
                            </p:childTnLst>
                          </p:cTn>
                        </p:par>
                        <p:par>
                          <p:cTn id="28" fill="hold">
                            <p:stCondLst>
                              <p:cond delay="280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63494"/>
                                        </p:tgtEl>
                                        <p:attrNameLst>
                                          <p:attrName>style.visibility</p:attrName>
                                        </p:attrNameLst>
                                      </p:cBhvr>
                                      <p:to>
                                        <p:strVal val="visible"/>
                                      </p:to>
                                    </p:set>
                                    <p:anim calcmode="discrete" valueType="clr">
                                      <p:cBhvr override="childStyle">
                                        <p:cTn id="31" dur="80"/>
                                        <p:tgtEl>
                                          <p:spTgt spid="63494"/>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63494"/>
                                        </p:tgtEl>
                                        <p:attrNameLst>
                                          <p:attrName>fillcolor</p:attrName>
                                        </p:attrNameLst>
                                      </p:cBhvr>
                                      <p:tavLst>
                                        <p:tav tm="0">
                                          <p:val>
                                            <p:clrVal>
                                              <a:schemeClr val="accent2"/>
                                            </p:clrVal>
                                          </p:val>
                                        </p:tav>
                                        <p:tav tm="50000">
                                          <p:val>
                                            <p:clrVal>
                                              <a:schemeClr val="hlink"/>
                                            </p:clrVal>
                                          </p:val>
                                        </p:tav>
                                      </p:tavLst>
                                    </p:anim>
                                    <p:set>
                                      <p:cBhvr>
                                        <p:cTn id="33" dur="80"/>
                                        <p:tgtEl>
                                          <p:spTgt spid="63494"/>
                                        </p:tgtEl>
                                        <p:attrNameLst>
                                          <p:attrName>fill.type</p:attrName>
                                        </p:attrNameLst>
                                      </p:cBhvr>
                                      <p:to>
                                        <p:strVal val="solid"/>
                                      </p:to>
                                    </p:set>
                                  </p:childTnLst>
                                </p:cTn>
                              </p:par>
                            </p:childTnLst>
                          </p:cTn>
                        </p:par>
                        <p:par>
                          <p:cTn id="34" fill="hold">
                            <p:stCondLst>
                              <p:cond delay="3840"/>
                            </p:stCondLst>
                            <p:childTnLst>
                              <p:par>
                                <p:cTn id="35" presetID="27" presetClass="entr" presetSubtype="0" fill="hold" grpId="0" nodeType="afterEffect" nodePh="1">
                                  <p:stCondLst>
                                    <p:cond delay="0"/>
                                  </p:stCondLst>
                                  <p:endCondLst>
                                    <p:cond evt="begin" delay="0">
                                      <p:tn val="35"/>
                                    </p:cond>
                                  </p:endCondLst>
                                  <p:iterate type="lt">
                                    <p:tmPct val="50000"/>
                                  </p:iterate>
                                  <p:childTnLst>
                                    <p:set>
                                      <p:cBhvr>
                                        <p:cTn id="36" dur="1" fill="hold">
                                          <p:stCondLst>
                                            <p:cond delay="0"/>
                                          </p:stCondLst>
                                        </p:cTn>
                                        <p:tgtEl>
                                          <p:spTgt spid="63495"/>
                                        </p:tgtEl>
                                        <p:attrNameLst>
                                          <p:attrName>style.visibility</p:attrName>
                                        </p:attrNameLst>
                                      </p:cBhvr>
                                      <p:to>
                                        <p:strVal val="visible"/>
                                      </p:to>
                                    </p:set>
                                    <p:anim calcmode="discrete" valueType="clr">
                                      <p:cBhvr override="childStyle">
                                        <p:cTn id="37" dur="80"/>
                                        <p:tgtEl>
                                          <p:spTgt spid="63495"/>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63495"/>
                                        </p:tgtEl>
                                        <p:attrNameLst>
                                          <p:attrName>fillcolor</p:attrName>
                                        </p:attrNameLst>
                                      </p:cBhvr>
                                      <p:tavLst>
                                        <p:tav tm="0">
                                          <p:val>
                                            <p:clrVal>
                                              <a:schemeClr val="accent2"/>
                                            </p:clrVal>
                                          </p:val>
                                        </p:tav>
                                        <p:tav tm="50000">
                                          <p:val>
                                            <p:clrVal>
                                              <a:schemeClr val="hlink"/>
                                            </p:clrVal>
                                          </p:val>
                                        </p:tav>
                                      </p:tavLst>
                                    </p:anim>
                                    <p:set>
                                      <p:cBhvr>
                                        <p:cTn id="39" dur="80"/>
                                        <p:tgtEl>
                                          <p:spTgt spid="63495"/>
                                        </p:tgtEl>
                                        <p:attrNameLst>
                                          <p:attrName>fill.type</p:attrName>
                                        </p:attrNameLst>
                                      </p:cBhvr>
                                      <p:to>
                                        <p:strVal val="solid"/>
                                      </p:to>
                                    </p:set>
                                  </p:childTnLst>
                                </p:cTn>
                              </p:par>
                            </p:childTnLst>
                          </p:cTn>
                        </p:par>
                        <p:par>
                          <p:cTn id="40" fill="hold">
                            <p:stCondLst>
                              <p:cond delay="3920"/>
                            </p:stCondLst>
                            <p:childTnLst>
                              <p:par>
                                <p:cTn id="41" presetID="27" presetClass="entr" presetSubtype="0" fill="hold" grpId="0" nodeType="afterEffect" nodePh="1">
                                  <p:stCondLst>
                                    <p:cond delay="0"/>
                                  </p:stCondLst>
                                  <p:endCondLst>
                                    <p:cond evt="begin" delay="0">
                                      <p:tn val="41"/>
                                    </p:cond>
                                  </p:endCondLst>
                                  <p:iterate type="lt">
                                    <p:tmPct val="50000"/>
                                  </p:iterate>
                                  <p:childTnLst>
                                    <p:set>
                                      <p:cBhvr>
                                        <p:cTn id="42" dur="1" fill="hold">
                                          <p:stCondLst>
                                            <p:cond delay="0"/>
                                          </p:stCondLst>
                                        </p:cTn>
                                        <p:tgtEl>
                                          <p:spTgt spid="63496"/>
                                        </p:tgtEl>
                                        <p:attrNameLst>
                                          <p:attrName>style.visibility</p:attrName>
                                        </p:attrNameLst>
                                      </p:cBhvr>
                                      <p:to>
                                        <p:strVal val="visible"/>
                                      </p:to>
                                    </p:set>
                                    <p:anim calcmode="discrete" valueType="clr">
                                      <p:cBhvr override="childStyle">
                                        <p:cTn id="43" dur="80"/>
                                        <p:tgtEl>
                                          <p:spTgt spid="63496"/>
                                        </p:tgtEl>
                                        <p:attrNameLst>
                                          <p:attrName>style.color</p:attrName>
                                        </p:attrNameLst>
                                      </p:cBhvr>
                                      <p:tavLst>
                                        <p:tav tm="0">
                                          <p:val>
                                            <p:clrVal>
                                              <a:schemeClr val="accent2"/>
                                            </p:clrVal>
                                          </p:val>
                                        </p:tav>
                                        <p:tav tm="50000">
                                          <p:val>
                                            <p:clrVal>
                                              <a:schemeClr val="hlink"/>
                                            </p:clrVal>
                                          </p:val>
                                        </p:tav>
                                      </p:tavLst>
                                    </p:anim>
                                    <p:anim calcmode="discrete" valueType="clr">
                                      <p:cBhvr>
                                        <p:cTn id="44" dur="80"/>
                                        <p:tgtEl>
                                          <p:spTgt spid="63496"/>
                                        </p:tgtEl>
                                        <p:attrNameLst>
                                          <p:attrName>fillcolor</p:attrName>
                                        </p:attrNameLst>
                                      </p:cBhvr>
                                      <p:tavLst>
                                        <p:tav tm="0">
                                          <p:val>
                                            <p:clrVal>
                                              <a:schemeClr val="accent2"/>
                                            </p:clrVal>
                                          </p:val>
                                        </p:tav>
                                        <p:tav tm="50000">
                                          <p:val>
                                            <p:clrVal>
                                              <a:schemeClr val="hlink"/>
                                            </p:clrVal>
                                          </p:val>
                                        </p:tav>
                                      </p:tavLst>
                                    </p:anim>
                                    <p:set>
                                      <p:cBhvr>
                                        <p:cTn id="45" dur="80"/>
                                        <p:tgtEl>
                                          <p:spTgt spid="634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p:bldP spid="63492" grpId="0"/>
      <p:bldP spid="63493" grpId="0"/>
      <p:bldP spid="63494" grpId="0"/>
      <p:bldP spid="63495" grpId="0"/>
      <p:bldP spid="634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68313" y="1268413"/>
            <a:ext cx="8229600" cy="4525962"/>
          </a:xfrm>
        </p:spPr>
        <p:txBody>
          <a:bodyPr/>
          <a:lstStyle/>
          <a:p>
            <a:pPr algn="r" rtl="1"/>
            <a:r>
              <a:rPr lang="ar-SA" dirty="0">
                <a:cs typeface="B Nazanin" pitchFamily="2" charset="-78"/>
              </a:rPr>
              <a:t>شماره 80 به منظور ارتباط با </a:t>
            </a:r>
            <a:r>
              <a:rPr lang="fa-IR" dirty="0" smtClean="0">
                <a:cs typeface="B Nazanin" pitchFamily="2" charset="-78"/>
              </a:rPr>
              <a:t>سرور </a:t>
            </a:r>
            <a:r>
              <a:rPr lang="ar-SA" dirty="0" smtClean="0">
                <a:cs typeface="B Nazanin" pitchFamily="2" charset="-78"/>
              </a:rPr>
              <a:t>وب </a:t>
            </a:r>
            <a:r>
              <a:rPr lang="ar-SA" dirty="0">
                <a:cs typeface="B Nazanin" pitchFamily="2" charset="-78"/>
              </a:rPr>
              <a:t>استفاده می نمايد) . در مواردی كه الزامی در خصوص شماره پورت وجود ندارد از يك شماره پورت موقتی </a:t>
            </a:r>
            <a:r>
              <a:rPr lang="ar-SA" dirty="0" smtClean="0">
                <a:cs typeface="B Nazanin" pitchFamily="2" charset="-78"/>
              </a:rPr>
              <a:t>استفاده </a:t>
            </a:r>
            <a:r>
              <a:rPr lang="ar-SA" dirty="0">
                <a:cs typeface="B Nazanin" pitchFamily="2" charset="-78"/>
              </a:rPr>
              <a:t>می گردد . اين نوع پورت ها موقتی بوده و توسط </a:t>
            </a:r>
            <a:r>
              <a:rPr lang="en-US" dirty="0">
                <a:cs typeface="B Nazanin" pitchFamily="2" charset="-78"/>
              </a:rPr>
              <a:t>IP stack</a:t>
            </a:r>
            <a:r>
              <a:rPr lang="ar-SA" dirty="0">
                <a:cs typeface="B Nazanin" pitchFamily="2" charset="-78"/>
              </a:rPr>
              <a:t> ماشين مربوطه به متقاضيان نسبت داده شده و پس از خاتمه ارتباط ، پورت آزاد می گردد . با توجه به اين كه اكثر </a:t>
            </a:r>
            <a:r>
              <a:rPr lang="en-US" dirty="0">
                <a:cs typeface="B Nazanin" pitchFamily="2" charset="-78"/>
              </a:rPr>
              <a:t>IP Stacks</a:t>
            </a:r>
            <a:r>
              <a:rPr lang="ar-SA" dirty="0">
                <a:cs typeface="B Nazanin" pitchFamily="2" charset="-78"/>
              </a:rPr>
              <a:t> بلافاصله از پورت موقت آزاد شده استفاده نخواهند </a:t>
            </a:r>
            <a:r>
              <a:rPr lang="ar-SA" dirty="0" smtClean="0">
                <a:cs typeface="B Nazanin" pitchFamily="2" charset="-78"/>
              </a:rPr>
              <a:t>كرد،در </a:t>
            </a:r>
            <a:r>
              <a:rPr lang="ar-SA" dirty="0">
                <a:cs typeface="B Nazanin" pitchFamily="2" charset="-78"/>
              </a:rPr>
              <a:t>صورتی كه </a:t>
            </a:r>
            <a:r>
              <a:rPr lang="fa-IR" dirty="0" smtClean="0">
                <a:cs typeface="B Nazanin" pitchFamily="2" charset="-78"/>
              </a:rPr>
              <a:t>کلاینت </a:t>
            </a:r>
            <a:r>
              <a:rPr lang="ar-SA" dirty="0" smtClean="0">
                <a:cs typeface="B Nazanin" pitchFamily="2" charset="-78"/>
              </a:rPr>
              <a:t>مجددا</a:t>
            </a:r>
            <a:r>
              <a:rPr lang="ar-SA" dirty="0">
                <a:cs typeface="B Nazanin" pitchFamily="2" charset="-78"/>
              </a:rPr>
              <a:t>" درخواست  برقراری يك ارتباط را نمايد ، يك شماره پورت موقتی ديگر به وی تخصيص داده می شود .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plus(in)">
                                      <p:cBhvr>
                                        <p:cTn id="7" dur="20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93204" y="1124744"/>
            <a:ext cx="8229600" cy="4525962"/>
          </a:xfrm>
        </p:spPr>
        <p:txBody>
          <a:bodyPr/>
          <a:lstStyle/>
          <a:p>
            <a:pPr algn="r" rtl="1"/>
            <a:r>
              <a:rPr lang="ar-SA" dirty="0">
                <a:cs typeface="B Nazanin" pitchFamily="2" charset="-78"/>
              </a:rPr>
              <a:t> پروتكل </a:t>
            </a:r>
            <a:r>
              <a:rPr lang="en-US" dirty="0">
                <a:cs typeface="B Nazanin" pitchFamily="2" charset="-78"/>
              </a:rPr>
              <a:t>FTP</a:t>
            </a:r>
            <a:r>
              <a:rPr lang="ar-SA" dirty="0">
                <a:cs typeface="B Nazanin" pitchFamily="2" charset="-78"/>
              </a:rPr>
              <a:t> منحصرا" از پروتكل </a:t>
            </a:r>
            <a:r>
              <a:rPr lang="en-US" dirty="0">
                <a:cs typeface="B Nazanin" pitchFamily="2" charset="-78"/>
              </a:rPr>
              <a:t>TCP</a:t>
            </a:r>
            <a:r>
              <a:rPr lang="ar-SA" dirty="0">
                <a:cs typeface="B Nazanin" pitchFamily="2" charset="-78"/>
              </a:rPr>
              <a:t> استفاده می </a:t>
            </a:r>
            <a:r>
              <a:rPr lang="ar-SA" dirty="0" smtClean="0">
                <a:cs typeface="B Nazanin" pitchFamily="2" charset="-78"/>
              </a:rPr>
              <a:t>نمايد. پروتكل </a:t>
            </a:r>
            <a:r>
              <a:rPr lang="en-US" dirty="0">
                <a:cs typeface="B Nazanin" pitchFamily="2" charset="-78"/>
              </a:rPr>
              <a:t>FTP</a:t>
            </a:r>
            <a:r>
              <a:rPr lang="ar-SA" dirty="0">
                <a:cs typeface="B Nazanin" pitchFamily="2" charset="-78"/>
              </a:rPr>
              <a:t> نيز از برخی جهات شرايط خاص خود را دارد و برای انجام وظايف محوله از دو پورت استفاده می نمايد . اين پروتكل معمولا" از پورت شماره 20 برای ارسال داده و از پورت 21 برای گوش دادن به فرامين استفاده می نمايد </a:t>
            </a:r>
            <a:r>
              <a:rPr lang="ar-SA" dirty="0" smtClean="0">
                <a:cs typeface="B Nazanin" pitchFamily="2" charset="-78"/>
              </a:rPr>
              <a:t>.</a:t>
            </a:r>
            <a:endParaRPr lang="en-US" dirty="0" smtClean="0">
              <a:cs typeface="B Nazanin" pitchFamily="2" charset="-78"/>
            </a:endParaRPr>
          </a:p>
          <a:p>
            <a:pPr algn="r" rtl="1"/>
            <a:r>
              <a:rPr lang="ar-SA" dirty="0" smtClean="0">
                <a:cs typeface="B Nazanin" pitchFamily="2" charset="-78"/>
              </a:rPr>
              <a:t> </a:t>
            </a:r>
            <a:r>
              <a:rPr lang="ar-SA" dirty="0">
                <a:cs typeface="B Nazanin" pitchFamily="2" charset="-78"/>
              </a:rPr>
              <a:t>توجه داشته باشيد كه برای ارسال داده همواره از پورت 20 استفاده نمی گردد و ممكن است در برخی موارد از پورت های ديگر استفاده شود . </a:t>
            </a:r>
            <a:endParaRPr lang="en-US" dirty="0">
              <a:cs typeface="B Nazanin" pitchFamily="2" charset="-78"/>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4365104"/>
            <a:ext cx="6651808" cy="2276872"/>
          </a:xfrm>
          <a:prstGeom prst="rect">
            <a:avLst/>
          </a:prstGeom>
        </p:spPr>
      </p:pic>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plus(in)">
                                      <p:cBhvr>
                                        <p:cTn id="7" dur="2000"/>
                                        <p:tgtEl>
                                          <p:spTgt spid="13315">
                                            <p:txEl>
                                              <p:pRg st="0" end="0"/>
                                            </p:txEl>
                                          </p:spTgt>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animEffect transition="in" filter="plus(in)">
                                      <p:cBhvr>
                                        <p:cTn id="11" dur="20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68313" y="1412875"/>
            <a:ext cx="8229600" cy="4525963"/>
          </a:xfrm>
        </p:spPr>
        <p:txBody>
          <a:bodyPr/>
          <a:lstStyle/>
          <a:p>
            <a:pPr algn="r" rtl="1">
              <a:lnSpc>
                <a:spcPct val="90000"/>
              </a:lnSpc>
            </a:pPr>
            <a:r>
              <a:rPr lang="ar-SA" dirty="0">
                <a:cs typeface="B Nazanin" pitchFamily="2" charset="-78"/>
              </a:rPr>
              <a:t>اكثر </a:t>
            </a:r>
            <a:r>
              <a:rPr lang="fa-IR" dirty="0" smtClean="0">
                <a:cs typeface="B Nazanin" pitchFamily="2" charset="-78"/>
              </a:rPr>
              <a:t>سرورهای </a:t>
            </a:r>
            <a:r>
              <a:rPr lang="en-US" dirty="0" smtClean="0">
                <a:cs typeface="B Nazanin" pitchFamily="2" charset="-78"/>
              </a:rPr>
              <a:t>FTP</a:t>
            </a:r>
            <a:r>
              <a:rPr lang="ar-SA" dirty="0">
                <a:cs typeface="B Nazanin" pitchFamily="2" charset="-78"/>
              </a:rPr>
              <a:t>  از روش خاصی برای رمزنگاری اطلاعات استفاده نمی نمايند و در زمان  </a:t>
            </a:r>
            <a:r>
              <a:rPr lang="en-US" dirty="0">
                <a:cs typeface="B Nazanin" pitchFamily="2" charset="-78"/>
              </a:rPr>
              <a:t>login </a:t>
            </a:r>
            <a:r>
              <a:rPr lang="ar-SA" dirty="0">
                <a:cs typeface="B Nazanin" pitchFamily="2" charset="-78"/>
              </a:rPr>
              <a:t> </a:t>
            </a:r>
            <a:r>
              <a:rPr lang="fa-IR" dirty="0" smtClean="0">
                <a:cs typeface="B Nazanin" pitchFamily="2" charset="-78"/>
              </a:rPr>
              <a:t>کلاینت </a:t>
            </a:r>
            <a:r>
              <a:rPr lang="ar-SA" dirty="0" smtClean="0">
                <a:cs typeface="B Nazanin" pitchFamily="2" charset="-78"/>
              </a:rPr>
              <a:t>به </a:t>
            </a:r>
            <a:r>
              <a:rPr lang="fa-IR" dirty="0" smtClean="0">
                <a:cs typeface="B Nazanin" pitchFamily="2" charset="-78"/>
              </a:rPr>
              <a:t>سرور </a:t>
            </a:r>
            <a:r>
              <a:rPr lang="ar-SA" dirty="0" smtClean="0">
                <a:cs typeface="B Nazanin" pitchFamily="2" charset="-78"/>
              </a:rPr>
              <a:t>، </a:t>
            </a:r>
            <a:r>
              <a:rPr lang="ar-SA" dirty="0">
                <a:cs typeface="B Nazanin" pitchFamily="2" charset="-78"/>
              </a:rPr>
              <a:t>اطلاعات مربوط به نام و  رمز عبور كاربر به صورت متن معمولی در شبكه ارسال می گردد . افرادی كه دارای يك </a:t>
            </a:r>
            <a:r>
              <a:rPr lang="en-US" dirty="0">
                <a:cs typeface="B Nazanin" pitchFamily="2" charset="-78"/>
              </a:rPr>
              <a:t>Packet sniffer</a:t>
            </a:r>
            <a:r>
              <a:rPr lang="ar-SA" dirty="0">
                <a:cs typeface="B Nazanin" pitchFamily="2" charset="-78"/>
              </a:rPr>
              <a:t>  بين </a:t>
            </a:r>
            <a:r>
              <a:rPr lang="fa-IR" dirty="0" smtClean="0">
                <a:cs typeface="B Nazanin" pitchFamily="2" charset="-78"/>
              </a:rPr>
              <a:t>کلاینت و سرور </a:t>
            </a:r>
            <a:r>
              <a:rPr lang="ar-SA" dirty="0" smtClean="0">
                <a:cs typeface="B Nazanin" pitchFamily="2" charset="-78"/>
              </a:rPr>
              <a:t>می </a:t>
            </a:r>
            <a:r>
              <a:rPr lang="ar-SA" dirty="0">
                <a:cs typeface="B Nazanin" pitchFamily="2" charset="-78"/>
              </a:rPr>
              <a:t>باشند ، می توانند به سادگی اقدام به سرقت نام و رمز عبور نمايند . علاوه بر سرقت رمزهای عبور ، مهاجمان می توانند تمامی مكالمات بر روی اتصالات </a:t>
            </a:r>
            <a:r>
              <a:rPr lang="en-US" dirty="0">
                <a:cs typeface="B Nazanin" pitchFamily="2" charset="-78"/>
              </a:rPr>
              <a:t>FTP</a:t>
            </a:r>
            <a:r>
              <a:rPr lang="ar-SA" dirty="0">
                <a:cs typeface="B Nazanin" pitchFamily="2" charset="-78"/>
              </a:rPr>
              <a:t> را شنود و محتويات داده های ارسالی را مشاهده نمايند . پيشنهادات متعددی به منظور ايمن سازی </a:t>
            </a:r>
            <a:r>
              <a:rPr lang="fa-IR" dirty="0" smtClean="0">
                <a:cs typeface="B Nazanin" pitchFamily="2" charset="-78"/>
              </a:rPr>
              <a:t>سرور</a:t>
            </a:r>
            <a:r>
              <a:rPr lang="en-US" dirty="0" smtClean="0">
                <a:cs typeface="B Nazanin" pitchFamily="2" charset="-78"/>
              </a:rPr>
              <a:t>FTP</a:t>
            </a:r>
            <a:r>
              <a:rPr lang="ar-SA" dirty="0" smtClean="0">
                <a:cs typeface="B Nazanin" pitchFamily="2" charset="-78"/>
              </a:rPr>
              <a:t> </a:t>
            </a:r>
            <a:r>
              <a:rPr lang="ar-SA" dirty="0">
                <a:cs typeface="B Nazanin" pitchFamily="2" charset="-78"/>
              </a:rPr>
              <a:t>مطرح می گردد ولی تا زمانی كه رمزنگاری و امكانات حفاظتی در سطح لايه پروتكل </a:t>
            </a:r>
            <a:r>
              <a:rPr lang="en-US" dirty="0">
                <a:cs typeface="B Nazanin" pitchFamily="2" charset="-78"/>
              </a:rPr>
              <a:t>IP</a:t>
            </a:r>
            <a:r>
              <a:rPr lang="ar-SA" dirty="0">
                <a:cs typeface="B Nazanin" pitchFamily="2" charset="-78"/>
              </a:rPr>
              <a:t> اعمال نگردد ( مثلا" رمزنگاری توسط  </a:t>
            </a:r>
            <a:r>
              <a:rPr lang="en-US" dirty="0" err="1">
                <a:cs typeface="B Nazanin" pitchFamily="2" charset="-78"/>
              </a:rPr>
              <a:t>IPsecs</a:t>
            </a:r>
            <a:r>
              <a:rPr lang="ar-SA" dirty="0">
                <a:cs typeface="B Nazanin" pitchFamily="2" charset="-78"/>
              </a:rPr>
              <a:t>  ) ،</a:t>
            </a:r>
            <a:r>
              <a:rPr lang="ar-SA" dirty="0"/>
              <a:t>‌</a:t>
            </a:r>
            <a:r>
              <a:rPr lang="ar-SA" dirty="0">
                <a:cs typeface="B Nazanin" pitchFamily="2" charset="-78"/>
              </a:rPr>
              <a:t> نمی بايست از </a:t>
            </a:r>
            <a:r>
              <a:rPr lang="en-US" dirty="0">
                <a:cs typeface="B Nazanin" pitchFamily="2" charset="-78"/>
              </a:rPr>
              <a:t>FTP</a:t>
            </a:r>
            <a:r>
              <a:rPr lang="ar-SA" dirty="0">
                <a:cs typeface="B Nazanin" pitchFamily="2" charset="-78"/>
              </a:rPr>
              <a:t> استفاده گردد خصوصا" اگر بر روی شبكه اطلاعات مهم و حياتی ارسال و يا دريافت می گردد .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plus(in)">
                                      <p:cBhvr>
                                        <p:cTn id="7" dur="20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68313" y="1412875"/>
            <a:ext cx="8229600" cy="4525963"/>
          </a:xfrm>
        </p:spPr>
        <p:txBody>
          <a:bodyPr/>
          <a:lstStyle/>
          <a:p>
            <a:pPr algn="r" rtl="1">
              <a:lnSpc>
                <a:spcPct val="90000"/>
              </a:lnSpc>
            </a:pPr>
            <a:r>
              <a:rPr lang="ar-SA" dirty="0">
                <a:cs typeface="B Nazanin" pitchFamily="2" charset="-78"/>
              </a:rPr>
              <a:t>همانند بسياری از پروتكل های لايه </a:t>
            </a:r>
            <a:r>
              <a:rPr lang="en-US" dirty="0">
                <a:cs typeface="B Nazanin" pitchFamily="2" charset="-78"/>
              </a:rPr>
              <a:t>Application</a:t>
            </a:r>
            <a:r>
              <a:rPr lang="ar-SA" dirty="0">
                <a:cs typeface="B Nazanin" pitchFamily="2" charset="-78"/>
              </a:rPr>
              <a:t> ، پروتكل </a:t>
            </a:r>
            <a:r>
              <a:rPr lang="en-US" dirty="0">
                <a:cs typeface="B Nazanin" pitchFamily="2" charset="-78"/>
              </a:rPr>
              <a:t>FTP</a:t>
            </a:r>
            <a:r>
              <a:rPr lang="ar-SA" dirty="0">
                <a:cs typeface="B Nazanin" pitchFamily="2" charset="-78"/>
              </a:rPr>
              <a:t> دارای كدهای وضعيت خطاء مختص به خود می باشد ( همانند </a:t>
            </a:r>
            <a:r>
              <a:rPr lang="en-US" dirty="0">
                <a:cs typeface="B Nazanin" pitchFamily="2" charset="-78"/>
              </a:rPr>
              <a:t>HTTP</a:t>
            </a:r>
            <a:r>
              <a:rPr lang="ar-SA" dirty="0">
                <a:cs typeface="B Nazanin" pitchFamily="2" charset="-78"/>
              </a:rPr>
              <a:t> ) كه اطلاعات لازم در خصوص وضعيت ارتباط ايجاد شده و يا درخواستی را ارائه می نمايد . زمانی كه يك درخواست ( </a:t>
            </a:r>
            <a:r>
              <a:rPr lang="en-US" dirty="0">
                <a:cs typeface="B Nazanin" pitchFamily="2" charset="-78"/>
              </a:rPr>
              <a:t>GET</a:t>
            </a:r>
            <a:r>
              <a:rPr lang="ar-SA" dirty="0">
                <a:cs typeface="B Nazanin" pitchFamily="2" charset="-78"/>
              </a:rPr>
              <a:t> , </a:t>
            </a:r>
            <a:r>
              <a:rPr lang="en-US" dirty="0">
                <a:cs typeface="B Nazanin" pitchFamily="2" charset="-78"/>
              </a:rPr>
              <a:t>PUT</a:t>
            </a:r>
            <a:r>
              <a:rPr lang="ar-SA" dirty="0">
                <a:cs typeface="B Nazanin" pitchFamily="2" charset="-78"/>
              </a:rPr>
              <a:t>   ) برای </a:t>
            </a:r>
            <a:r>
              <a:rPr lang="fa-IR" dirty="0" smtClean="0">
                <a:cs typeface="B Nazanin" pitchFamily="2" charset="-78"/>
              </a:rPr>
              <a:t>سرور</a:t>
            </a:r>
            <a:r>
              <a:rPr lang="en-US" dirty="0" smtClean="0">
                <a:cs typeface="B Nazanin" pitchFamily="2" charset="-78"/>
              </a:rPr>
              <a:t>FTP</a:t>
            </a:r>
            <a:r>
              <a:rPr lang="ar-SA" dirty="0" smtClean="0">
                <a:cs typeface="B Nazanin" pitchFamily="2" charset="-78"/>
              </a:rPr>
              <a:t> </a:t>
            </a:r>
            <a:r>
              <a:rPr lang="ar-SA" dirty="0">
                <a:cs typeface="B Nazanin" pitchFamily="2" charset="-78"/>
              </a:rPr>
              <a:t>ارسال می گردد ، </a:t>
            </a:r>
            <a:r>
              <a:rPr lang="fa-IR" dirty="0" smtClean="0">
                <a:cs typeface="B Nazanin" pitchFamily="2" charset="-78"/>
              </a:rPr>
              <a:t>سرور </a:t>
            </a:r>
            <a:r>
              <a:rPr lang="ar-SA" dirty="0" smtClean="0">
                <a:cs typeface="B Nazanin" pitchFamily="2" charset="-78"/>
              </a:rPr>
              <a:t>پاسخ </a:t>
            </a:r>
            <a:r>
              <a:rPr lang="ar-SA" dirty="0">
                <a:cs typeface="B Nazanin" pitchFamily="2" charset="-78"/>
              </a:rPr>
              <a:t>خود را به صورت يك رشته اعلام می نمايد . اولين خط اين رشته معمولا" شامل نام </a:t>
            </a:r>
            <a:r>
              <a:rPr lang="fa-IR" dirty="0" smtClean="0">
                <a:cs typeface="B Nazanin" pitchFamily="2" charset="-78"/>
              </a:rPr>
              <a:t>سرور </a:t>
            </a:r>
            <a:r>
              <a:rPr lang="ar-SA" dirty="0" smtClean="0">
                <a:cs typeface="B Nazanin" pitchFamily="2" charset="-78"/>
              </a:rPr>
              <a:t>و </a:t>
            </a:r>
            <a:r>
              <a:rPr lang="ar-SA" dirty="0">
                <a:cs typeface="B Nazanin" pitchFamily="2" charset="-78"/>
              </a:rPr>
              <a:t>نسخه نرم افزار </a:t>
            </a:r>
            <a:r>
              <a:rPr lang="en-US" dirty="0">
                <a:cs typeface="B Nazanin" pitchFamily="2" charset="-78"/>
              </a:rPr>
              <a:t>FTP</a:t>
            </a:r>
            <a:r>
              <a:rPr lang="ar-SA" dirty="0">
                <a:cs typeface="B Nazanin" pitchFamily="2" charset="-78"/>
              </a:rPr>
              <a:t> است .در ادامه می توان  دستورات </a:t>
            </a:r>
            <a:r>
              <a:rPr lang="en-US" dirty="0">
                <a:cs typeface="B Nazanin" pitchFamily="2" charset="-78"/>
              </a:rPr>
              <a:t>GET</a:t>
            </a:r>
            <a:r>
              <a:rPr lang="ar-SA" dirty="0">
                <a:cs typeface="B Nazanin" pitchFamily="2" charset="-78"/>
              </a:rPr>
              <a:t> و يا </a:t>
            </a:r>
            <a:r>
              <a:rPr lang="en-US" dirty="0">
                <a:cs typeface="B Nazanin" pitchFamily="2" charset="-78"/>
              </a:rPr>
              <a:t>PUT</a:t>
            </a:r>
            <a:r>
              <a:rPr lang="ar-SA" dirty="0">
                <a:cs typeface="B Nazanin" pitchFamily="2" charset="-78"/>
              </a:rPr>
              <a:t> را برای </a:t>
            </a:r>
            <a:r>
              <a:rPr lang="fa-IR" dirty="0" smtClean="0">
                <a:cs typeface="B Nazanin" pitchFamily="2" charset="-78"/>
              </a:rPr>
              <a:t>سرور </a:t>
            </a:r>
            <a:r>
              <a:rPr lang="ar-SA" dirty="0" smtClean="0">
                <a:cs typeface="B Nazanin" pitchFamily="2" charset="-78"/>
              </a:rPr>
              <a:t>ارسال </a:t>
            </a:r>
            <a:r>
              <a:rPr lang="ar-SA" dirty="0">
                <a:cs typeface="B Nazanin" pitchFamily="2" charset="-78"/>
              </a:rPr>
              <a:t>نمود . </a:t>
            </a:r>
            <a:r>
              <a:rPr lang="fa-IR" dirty="0" smtClean="0">
                <a:cs typeface="B Nazanin" pitchFamily="2" charset="-78"/>
              </a:rPr>
              <a:t>سرور </a:t>
            </a:r>
            <a:r>
              <a:rPr lang="ar-SA" dirty="0" smtClean="0">
                <a:cs typeface="B Nazanin" pitchFamily="2" charset="-78"/>
              </a:rPr>
              <a:t>با </a:t>
            </a:r>
            <a:r>
              <a:rPr lang="ar-SA" dirty="0">
                <a:cs typeface="B Nazanin" pitchFamily="2" charset="-78"/>
              </a:rPr>
              <a:t>ارائه يك پيام وضعيت به درخواست </a:t>
            </a:r>
            <a:r>
              <a:rPr lang="fa-IR" dirty="0" smtClean="0">
                <a:cs typeface="B Nazanin" pitchFamily="2" charset="-78"/>
              </a:rPr>
              <a:t>کلاینت ها </a:t>
            </a:r>
            <a:r>
              <a:rPr lang="ar-SA" dirty="0" smtClean="0">
                <a:cs typeface="B Nazanin" pitchFamily="2" charset="-78"/>
              </a:rPr>
              <a:t>پاسخ </a:t>
            </a:r>
            <a:r>
              <a:rPr lang="ar-SA" dirty="0">
                <a:cs typeface="B Nazanin" pitchFamily="2" charset="-78"/>
              </a:rPr>
              <a:t>می دهد . كدهای وضعيت برگردانده شده را می توان در پنج گروه متفاوت تقسيم نمود : </a:t>
            </a:r>
            <a:br>
              <a:rPr lang="ar-SA" dirty="0">
                <a:cs typeface="B Nazanin" pitchFamily="2" charset="-78"/>
              </a:rPr>
            </a:br>
            <a:r>
              <a:rPr lang="ar-SA" dirty="0">
                <a:cs typeface="B Nazanin" pitchFamily="2" charset="-78"/>
              </a:rPr>
              <a:t/>
            </a:r>
            <a:br>
              <a:rPr lang="ar-SA" dirty="0">
                <a:cs typeface="B Nazanin" pitchFamily="2" charset="-78"/>
              </a:rPr>
            </a:b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plus(in)">
                                      <p:cBhvr>
                                        <p:cTn id="7" dur="2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p:txBody>
          <a:bodyPr/>
          <a:lstStyle/>
          <a:p>
            <a:pPr algn="r" rtl="1"/>
            <a:r>
              <a:rPr lang="ar-SA" dirty="0">
                <a:cs typeface="B Nazanin" pitchFamily="2" charset="-78"/>
              </a:rPr>
              <a:t>كدهای 1</a:t>
            </a:r>
            <a:r>
              <a:rPr lang="en-US" dirty="0">
                <a:cs typeface="B Nazanin" pitchFamily="2" charset="-78"/>
              </a:rPr>
              <a:t>xx</a:t>
            </a:r>
            <a:r>
              <a:rPr lang="ar-SA" dirty="0">
                <a:cs typeface="B Nazanin" pitchFamily="2" charset="-78"/>
              </a:rPr>
              <a:t> : پاسخ اوليه </a:t>
            </a:r>
            <a:br>
              <a:rPr lang="ar-SA" dirty="0">
                <a:cs typeface="B Nazanin" pitchFamily="2" charset="-78"/>
              </a:rPr>
            </a:br>
            <a:r>
              <a:rPr lang="ar-SA" dirty="0">
                <a:cs typeface="B Nazanin" pitchFamily="2" charset="-78"/>
              </a:rPr>
              <a:t>كدهای 2</a:t>
            </a:r>
            <a:r>
              <a:rPr lang="en-US" dirty="0">
                <a:cs typeface="B Nazanin" pitchFamily="2" charset="-78"/>
              </a:rPr>
              <a:t>xx</a:t>
            </a:r>
            <a:r>
              <a:rPr lang="ar-SA" dirty="0">
                <a:cs typeface="B Nazanin" pitchFamily="2" charset="-78"/>
              </a:rPr>
              <a:t> : درخواست بدون خطاء</a:t>
            </a:r>
            <a:r>
              <a:rPr lang="ar-SA" dirty="0"/>
              <a:t>‌</a:t>
            </a:r>
            <a:r>
              <a:rPr lang="ar-SA" dirty="0">
                <a:cs typeface="B Nazanin" pitchFamily="2" charset="-78"/>
              </a:rPr>
              <a:t> اجراء گرديد . </a:t>
            </a:r>
            <a:br>
              <a:rPr lang="ar-SA" dirty="0">
                <a:cs typeface="B Nazanin" pitchFamily="2" charset="-78"/>
              </a:rPr>
            </a:br>
            <a:r>
              <a:rPr lang="ar-SA" dirty="0">
                <a:cs typeface="B Nazanin" pitchFamily="2" charset="-78"/>
              </a:rPr>
              <a:t>كدهای 3</a:t>
            </a:r>
            <a:r>
              <a:rPr lang="en-US" dirty="0">
                <a:cs typeface="B Nazanin" pitchFamily="2" charset="-78"/>
              </a:rPr>
              <a:t>xx</a:t>
            </a:r>
            <a:r>
              <a:rPr lang="ar-SA" dirty="0">
                <a:cs typeface="B Nazanin" pitchFamily="2" charset="-78"/>
              </a:rPr>
              <a:t> : به اطلاعات </a:t>
            </a:r>
            <a:r>
              <a:rPr lang="ar-SA" dirty="0" smtClean="0">
                <a:cs typeface="B Nazanin" pitchFamily="2" charset="-78"/>
              </a:rPr>
              <a:t>بشتری </a:t>
            </a:r>
            <a:r>
              <a:rPr lang="ar-SA" dirty="0">
                <a:cs typeface="B Nazanin" pitchFamily="2" charset="-78"/>
              </a:rPr>
              <a:t>نياز است . </a:t>
            </a:r>
            <a:br>
              <a:rPr lang="ar-SA" dirty="0">
                <a:cs typeface="B Nazanin" pitchFamily="2" charset="-78"/>
              </a:rPr>
            </a:br>
            <a:r>
              <a:rPr lang="ar-SA" dirty="0">
                <a:cs typeface="B Nazanin" pitchFamily="2" charset="-78"/>
              </a:rPr>
              <a:t>كدهای 4</a:t>
            </a:r>
            <a:r>
              <a:rPr lang="en-US" dirty="0">
                <a:cs typeface="B Nazanin" pitchFamily="2" charset="-78"/>
              </a:rPr>
              <a:t>xx</a:t>
            </a:r>
            <a:r>
              <a:rPr lang="ar-SA" dirty="0">
                <a:cs typeface="B Nazanin" pitchFamily="2" charset="-78"/>
              </a:rPr>
              <a:t> : يك خطاء موقت ايجاد شده است . </a:t>
            </a:r>
            <a:br>
              <a:rPr lang="ar-SA" dirty="0">
                <a:cs typeface="B Nazanin" pitchFamily="2" charset="-78"/>
              </a:rPr>
            </a:br>
            <a:r>
              <a:rPr lang="ar-SA" dirty="0">
                <a:cs typeface="B Nazanin" pitchFamily="2" charset="-78"/>
              </a:rPr>
              <a:t>كدهای 5</a:t>
            </a:r>
            <a:r>
              <a:rPr lang="en-US" dirty="0">
                <a:cs typeface="B Nazanin" pitchFamily="2" charset="-78"/>
              </a:rPr>
              <a:t>xx</a:t>
            </a:r>
            <a:r>
              <a:rPr lang="ar-SA" dirty="0">
                <a:cs typeface="B Nazanin" pitchFamily="2" charset="-78"/>
              </a:rPr>
              <a:t> : يك خطاء دائمی ايجاد شده است . </a:t>
            </a:r>
            <a:br>
              <a:rPr lang="ar-SA" dirty="0">
                <a:cs typeface="B Nazanin" pitchFamily="2" charset="-78"/>
              </a:rPr>
            </a:br>
            <a:r>
              <a:rPr lang="ar-SA" dirty="0">
                <a:cs typeface="B Nazanin" pitchFamily="2" charset="-78"/>
              </a:rPr>
              <a:t/>
            </a:r>
            <a:br>
              <a:rPr lang="ar-SA" dirty="0">
                <a:cs typeface="B Nazanin" pitchFamily="2" charset="-78"/>
              </a:rPr>
            </a:b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wipe(down)">
                                      <p:cBhvr>
                                        <p:cTn id="7" dur="580">
                                          <p:stCondLst>
                                            <p:cond delay="0"/>
                                          </p:stCondLst>
                                        </p:cTn>
                                        <p:tgtEl>
                                          <p:spTgt spid="16387">
                                            <p:txEl>
                                              <p:pRg st="0" end="0"/>
                                            </p:txEl>
                                          </p:spTgt>
                                        </p:tgtEl>
                                      </p:cBhvr>
                                    </p:animEffect>
                                    <p:anim calcmode="lin" valueType="num">
                                      <p:cBhvr>
                                        <p:cTn id="8" dur="1822" tmFilter="0,0; 0.14,0.36; 0.43,0.73; 0.71,0.91; 1.0,1.0">
                                          <p:stCondLst>
                                            <p:cond delay="0"/>
                                          </p:stCondLst>
                                        </p:cTn>
                                        <p:tgtEl>
                                          <p:spTgt spid="1638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38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38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38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38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6387">
                                            <p:txEl>
                                              <p:pRg st="0" end="0"/>
                                            </p:txEl>
                                          </p:spTgt>
                                        </p:tgtEl>
                                      </p:cBhvr>
                                      <p:to x="100000" y="60000"/>
                                    </p:animScale>
                                    <p:animScale>
                                      <p:cBhvr>
                                        <p:cTn id="14" dur="166" decel="50000">
                                          <p:stCondLst>
                                            <p:cond delay="676"/>
                                          </p:stCondLst>
                                        </p:cTn>
                                        <p:tgtEl>
                                          <p:spTgt spid="16387">
                                            <p:txEl>
                                              <p:pRg st="0" end="0"/>
                                            </p:txEl>
                                          </p:spTgt>
                                        </p:tgtEl>
                                      </p:cBhvr>
                                      <p:to x="100000" y="100000"/>
                                    </p:animScale>
                                    <p:animScale>
                                      <p:cBhvr>
                                        <p:cTn id="15" dur="26">
                                          <p:stCondLst>
                                            <p:cond delay="1312"/>
                                          </p:stCondLst>
                                        </p:cTn>
                                        <p:tgtEl>
                                          <p:spTgt spid="16387">
                                            <p:txEl>
                                              <p:pRg st="0" end="0"/>
                                            </p:txEl>
                                          </p:spTgt>
                                        </p:tgtEl>
                                      </p:cBhvr>
                                      <p:to x="100000" y="80000"/>
                                    </p:animScale>
                                    <p:animScale>
                                      <p:cBhvr>
                                        <p:cTn id="16" dur="166" decel="50000">
                                          <p:stCondLst>
                                            <p:cond delay="1338"/>
                                          </p:stCondLst>
                                        </p:cTn>
                                        <p:tgtEl>
                                          <p:spTgt spid="16387">
                                            <p:txEl>
                                              <p:pRg st="0" end="0"/>
                                            </p:txEl>
                                          </p:spTgt>
                                        </p:tgtEl>
                                      </p:cBhvr>
                                      <p:to x="100000" y="100000"/>
                                    </p:animScale>
                                    <p:animScale>
                                      <p:cBhvr>
                                        <p:cTn id="17" dur="26">
                                          <p:stCondLst>
                                            <p:cond delay="1642"/>
                                          </p:stCondLst>
                                        </p:cTn>
                                        <p:tgtEl>
                                          <p:spTgt spid="16387">
                                            <p:txEl>
                                              <p:pRg st="0" end="0"/>
                                            </p:txEl>
                                          </p:spTgt>
                                        </p:tgtEl>
                                      </p:cBhvr>
                                      <p:to x="100000" y="90000"/>
                                    </p:animScale>
                                    <p:animScale>
                                      <p:cBhvr>
                                        <p:cTn id="18" dur="166" decel="50000">
                                          <p:stCondLst>
                                            <p:cond delay="1668"/>
                                          </p:stCondLst>
                                        </p:cTn>
                                        <p:tgtEl>
                                          <p:spTgt spid="16387">
                                            <p:txEl>
                                              <p:pRg st="0" end="0"/>
                                            </p:txEl>
                                          </p:spTgt>
                                        </p:tgtEl>
                                      </p:cBhvr>
                                      <p:to x="100000" y="100000"/>
                                    </p:animScale>
                                    <p:animScale>
                                      <p:cBhvr>
                                        <p:cTn id="19" dur="26">
                                          <p:stCondLst>
                                            <p:cond delay="1808"/>
                                          </p:stCondLst>
                                        </p:cTn>
                                        <p:tgtEl>
                                          <p:spTgt spid="16387">
                                            <p:txEl>
                                              <p:pRg st="0" end="0"/>
                                            </p:txEl>
                                          </p:spTgt>
                                        </p:tgtEl>
                                      </p:cBhvr>
                                      <p:to x="100000" y="95000"/>
                                    </p:animScale>
                                    <p:animScale>
                                      <p:cBhvr>
                                        <p:cTn id="20" dur="166" decel="50000">
                                          <p:stCondLst>
                                            <p:cond delay="1834"/>
                                          </p:stCondLst>
                                        </p:cTn>
                                        <p:tgtEl>
                                          <p:spTgt spid="1638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507413" cy="762000"/>
          </a:xfrm>
        </p:spPr>
        <p:txBody>
          <a:bodyPr/>
          <a:lstStyle/>
          <a:p>
            <a:r>
              <a:rPr lang="ar-SA" sz="3600">
                <a:solidFill>
                  <a:srgbClr val="FFFF00"/>
                </a:solidFill>
                <a:cs typeface="B Elham" pitchFamily="2" charset="-78"/>
              </a:rPr>
              <a:t>متداولترين كدهای وضعيت </a:t>
            </a:r>
            <a:r>
              <a:rPr lang="en-US" sz="3600">
                <a:solidFill>
                  <a:srgbClr val="FFFF00"/>
                </a:solidFill>
                <a:cs typeface="B Elham" pitchFamily="2" charset="-78"/>
              </a:rPr>
              <a:t>FTP</a:t>
            </a:r>
            <a:r>
              <a:rPr lang="ar-SA" sz="3600">
                <a:solidFill>
                  <a:srgbClr val="FFFF00"/>
                </a:solidFill>
                <a:cs typeface="B Elham" pitchFamily="2" charset="-78"/>
              </a:rPr>
              <a:t> به همراه مفهوم هريك در جدول زير نشان داده شده است : </a:t>
            </a:r>
            <a:endParaRPr lang="en-US" sz="3600">
              <a:solidFill>
                <a:srgbClr val="FFFF00"/>
              </a:solidFill>
              <a:cs typeface="B Elham" pitchFamily="2" charset="-78"/>
            </a:endParaRPr>
          </a:p>
        </p:txBody>
      </p:sp>
      <p:graphicFrame>
        <p:nvGraphicFramePr>
          <p:cNvPr id="17998" name="Group 590"/>
          <p:cNvGraphicFramePr>
            <a:graphicFrameLocks noGrp="1"/>
          </p:cNvGraphicFramePr>
          <p:nvPr>
            <p:ph idx="1"/>
          </p:nvPr>
        </p:nvGraphicFramePr>
        <p:xfrm>
          <a:off x="323850" y="2349500"/>
          <a:ext cx="8229600" cy="2018348"/>
        </p:xfrm>
        <a:graphic>
          <a:graphicData uri="http://schemas.openxmlformats.org/drawingml/2006/table">
            <a:tbl>
              <a:tblPr rtl="1"/>
              <a:tblGrid>
                <a:gridCol w="801687"/>
                <a:gridCol w="7427913"/>
              </a:tblGrid>
              <a:tr h="0">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كدهای وضعيت سری 100</a:t>
                      </a:r>
                      <a:r>
                        <a:rPr kumimoji="0" lang="ar-SA" sz="20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endParaRPr kumimoji="0" lang="ar-SA" sz="28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180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110</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Restart reply</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333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120</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Service ready in x minutes</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180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125</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Connection currently open, transfer starting</a:t>
                      </a:r>
                      <a:endParaRPr kumimoji="0" lang="en-US" sz="2800" b="0"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180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150</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File status okay, about to open data</a:t>
                      </a:r>
                      <a:endParaRPr kumimoji="0" lang="en-US" sz="28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ppt_x</p:attrName>
                                        </p:attrNameLst>
                                      </p:cBhvr>
                                      <p:tavLst>
                                        <p:tav tm="0">
                                          <p:val>
                                            <p:strVal val="#ppt_x-.2"/>
                                          </p:val>
                                        </p:tav>
                                        <p:tav tm="100000">
                                          <p:val>
                                            <p:strVal val="#ppt_x"/>
                                          </p:val>
                                        </p:tav>
                                      </p:tavLst>
                                    </p:anim>
                                    <p:anim calcmode="lin" valueType="num">
                                      <p:cBhvr>
                                        <p:cTn id="8" dur="1000" fill="hold"/>
                                        <p:tgtEl>
                                          <p:spTgt spid="174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410"/>
                                        </p:tgtEl>
                                      </p:cBhvr>
                                    </p:animEffect>
                                  </p:childTnLst>
                                </p:cTn>
                              </p:par>
                            </p:childTnLst>
                          </p:cTn>
                        </p:par>
                        <p:par>
                          <p:cTn id="10" fill="hold">
                            <p:stCondLst>
                              <p:cond delay="1000"/>
                            </p:stCondLst>
                            <p:childTnLst>
                              <p:par>
                                <p:cTn id="11" presetID="13" presetClass="entr" presetSubtype="16" fill="hold" nodeType="afterEffect">
                                  <p:stCondLst>
                                    <p:cond delay="0"/>
                                  </p:stCondLst>
                                  <p:childTnLst>
                                    <p:set>
                                      <p:cBhvr>
                                        <p:cTn id="12" dur="1" fill="hold">
                                          <p:stCondLst>
                                            <p:cond delay="0"/>
                                          </p:stCondLst>
                                        </p:cTn>
                                        <p:tgtEl>
                                          <p:spTgt spid="17998"/>
                                        </p:tgtEl>
                                        <p:attrNameLst>
                                          <p:attrName>style.visibility</p:attrName>
                                        </p:attrNameLst>
                                      </p:cBhvr>
                                      <p:to>
                                        <p:strVal val="visible"/>
                                      </p:to>
                                    </p:set>
                                    <p:animEffect transition="in" filter="plus(in)">
                                      <p:cBhvr>
                                        <p:cTn id="13" dur="2000"/>
                                        <p:tgtEl>
                                          <p:spTgt spid="17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950" name="Group 374"/>
          <p:cNvGraphicFramePr>
            <a:graphicFrameLocks noGrp="1"/>
          </p:cNvGraphicFramePr>
          <p:nvPr>
            <p:ph idx="4294967295"/>
            <p:extLst>
              <p:ext uri="{D42A27DB-BD31-4B8C-83A1-F6EECF244321}">
                <p14:modId xmlns:p14="http://schemas.microsoft.com/office/powerpoint/2010/main" val="1873399679"/>
              </p:ext>
            </p:extLst>
          </p:nvPr>
        </p:nvGraphicFramePr>
        <p:xfrm>
          <a:off x="179512" y="188641"/>
          <a:ext cx="8712968" cy="6560054"/>
        </p:xfrm>
        <a:graphic>
          <a:graphicData uri="http://schemas.openxmlformats.org/drawingml/2006/table">
            <a:tbl>
              <a:tblPr rtl="1"/>
              <a:tblGrid>
                <a:gridCol w="1121930"/>
                <a:gridCol w="7591038"/>
              </a:tblGrid>
              <a:tr h="944583">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كدهای وضعيت سری</a:t>
                      </a:r>
                      <a:r>
                        <a:rPr kumimoji="0" lang="en-US" sz="17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200 </a:t>
                      </a:r>
                      <a:endParaRPr kumimoji="0" lang="en-US" sz="1700" b="1"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200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Command okay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399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202</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Command not implemented, superfluous at this site</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211</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System status/help reply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212</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Directory status</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213</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File status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214</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System Help message</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215</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NAME system type</a:t>
                      </a:r>
                      <a:endParaRPr kumimoji="0" lang="en-US" sz="17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220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Service ready for next user.</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41317">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221</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Service closing control connection. Logged off where appropriate</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399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225</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Data connection open; no transfer in progress.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3855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226</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Closing data connection. Requested action successful</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227</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Entering Passive Mode</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230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User logged in, continue</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250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Requested file action okay, completed</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32772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257</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"PATHNAME" created.</a:t>
                      </a:r>
                      <a:endParaRPr kumimoji="0" lang="en-US" sz="17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24950"/>
                                        </p:tgtEl>
                                        <p:attrNameLst>
                                          <p:attrName>style.visibility</p:attrName>
                                        </p:attrNameLst>
                                      </p:cBhvr>
                                      <p:to>
                                        <p:strVal val="visible"/>
                                      </p:to>
                                    </p:set>
                                    <p:animEffect transition="in" filter="plus(in)">
                                      <p:cBhvr>
                                        <p:cTn id="7" dur="2000"/>
                                        <p:tgtEl>
                                          <p:spTgt spid="249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835" name="Group 211"/>
          <p:cNvGraphicFramePr>
            <a:graphicFrameLocks noGrp="1"/>
          </p:cNvGraphicFramePr>
          <p:nvPr>
            <p:ph idx="4294967295"/>
            <p:extLst>
              <p:ext uri="{D42A27DB-BD31-4B8C-83A1-F6EECF244321}">
                <p14:modId xmlns:p14="http://schemas.microsoft.com/office/powerpoint/2010/main" val="4121557000"/>
              </p:ext>
            </p:extLst>
          </p:nvPr>
        </p:nvGraphicFramePr>
        <p:xfrm>
          <a:off x="467544" y="404665"/>
          <a:ext cx="8229600" cy="6073901"/>
        </p:xfrm>
        <a:graphic>
          <a:graphicData uri="http://schemas.openxmlformats.org/drawingml/2006/table">
            <a:tbl>
              <a:tblPr rtl="1"/>
              <a:tblGrid>
                <a:gridCol w="1131888"/>
                <a:gridCol w="7097712"/>
              </a:tblGrid>
              <a:tr h="822450">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500" b="1"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كدهای وضعيت سری</a:t>
                      </a:r>
                      <a:r>
                        <a:rPr kumimoji="0" lang="en-US" sz="15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300 </a:t>
                      </a:r>
                      <a:endParaRPr kumimoji="0" lang="en-US" sz="1500" b="1"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331</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User name okay, need password.</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332</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Need account for login</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905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350</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Requested file action pending further information.</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500" b="1" i="0" u="none" strike="noStrike" cap="none" normalizeH="0" baseline="0" smtClean="0">
                          <a:ln>
                            <a:noFill/>
                          </a:ln>
                          <a:solidFill>
                            <a:schemeClr val="bg1"/>
                          </a:solidFill>
                          <a:effectLst/>
                          <a:latin typeface="Tahoma" pitchFamily="34" charset="0"/>
                          <a:ea typeface="Times New Roman" pitchFamily="18" charset="0"/>
                          <a:cs typeface="B Zar" pitchFamily="2" charset="-78"/>
                        </a:rPr>
                        <a:t>كدهای وضعيت سری</a:t>
                      </a: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 400 </a:t>
                      </a:r>
                      <a:endParaRPr kumimoji="0" lang="en-US" sz="1500" b="1"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421</a:t>
                      </a:r>
                      <a:endParaRPr kumimoji="0" lang="en-US" sz="15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Service not available, closing control connection. </a:t>
                      </a:r>
                      <a:endParaRPr kumimoji="0" lang="en-US" sz="15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425</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Can't open data connection</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426</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Connection closed; transfer aborted. </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450</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Requested file action not taken. File not available - busy etc..</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73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451</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 Request aborted: error on server in processing. </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452</a:t>
                      </a:r>
                      <a:endParaRPr kumimoji="0" lang="en-US" sz="15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Requested action not taken. Insufficient resources on system</a:t>
                      </a:r>
                      <a:endParaRPr kumimoji="0" lang="en-US" sz="15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26835"/>
                                        </p:tgtEl>
                                        <p:attrNameLst>
                                          <p:attrName>style.visibility</p:attrName>
                                        </p:attrNameLst>
                                      </p:cBhvr>
                                      <p:to>
                                        <p:strVal val="visible"/>
                                      </p:to>
                                    </p:set>
                                    <p:animEffect transition="in" filter="plus(in)">
                                      <p:cBhvr>
                                        <p:cTn id="7" dur="2000"/>
                                        <p:tgtEl>
                                          <p:spTgt spid="268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56" name="Group 136"/>
          <p:cNvGraphicFramePr>
            <a:graphicFrameLocks noGrp="1"/>
          </p:cNvGraphicFramePr>
          <p:nvPr>
            <p:ph idx="4294967295"/>
            <p:extLst>
              <p:ext uri="{D42A27DB-BD31-4B8C-83A1-F6EECF244321}">
                <p14:modId xmlns:p14="http://schemas.microsoft.com/office/powerpoint/2010/main" val="67474872"/>
              </p:ext>
            </p:extLst>
          </p:nvPr>
        </p:nvGraphicFramePr>
        <p:xfrm>
          <a:off x="539552" y="260648"/>
          <a:ext cx="8229600" cy="6355582"/>
        </p:xfrm>
        <a:graphic>
          <a:graphicData uri="http://schemas.openxmlformats.org/drawingml/2006/table">
            <a:tbl>
              <a:tblPr rtl="1"/>
              <a:tblGrid>
                <a:gridCol w="1212850"/>
                <a:gridCol w="7016750"/>
              </a:tblGrid>
              <a:tr h="907281">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chemeClr val="bg1"/>
                          </a:solidFill>
                          <a:effectLst/>
                          <a:latin typeface="Tahoma" pitchFamily="34" charset="0"/>
                          <a:ea typeface="Times New Roman" pitchFamily="18" charset="0"/>
                          <a:cs typeface="B Zar" pitchFamily="2" charset="-78"/>
                        </a:rPr>
                        <a:t>كدهای وضعيت سری</a:t>
                      </a: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 500 </a:t>
                      </a:r>
                      <a:endParaRPr kumimoji="0" lang="en-US" sz="1700" b="1"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500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Syntax error, command unrecognized</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501</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Syntax error in parameters or arguments.</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481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502</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Command not implemented.</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503</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Bad sequence of commands</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504</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Command not implemented for that parameter.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530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Not logged in.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4032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532</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Need account for storing files</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550</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Requested action not taken. File unavailable </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73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552</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Requested file action aborted. Exceeded storage allocation</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8580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smtClean="0">
                          <a:ln>
                            <a:noFill/>
                          </a:ln>
                          <a:solidFill>
                            <a:schemeClr val="bg1"/>
                          </a:solidFill>
                          <a:effectLst/>
                          <a:latin typeface="Tahoma" pitchFamily="34" charset="0"/>
                          <a:ea typeface="Times New Roman" pitchFamily="18" charset="0"/>
                          <a:cs typeface="Tahoma" pitchFamily="34" charset="0"/>
                        </a:rPr>
                        <a:t>553</a:t>
                      </a:r>
                      <a:endParaRPr kumimoji="0" lang="en-US" sz="1700" b="1"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Requested action not taken. File name not allowed</a:t>
                      </a:r>
                      <a:endParaRPr kumimoji="0" lang="en-US" sz="1700" b="1" i="0" u="none" strike="noStrike" cap="none" normalizeH="0" baseline="0" dirty="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30856"/>
                                        </p:tgtEl>
                                        <p:attrNameLst>
                                          <p:attrName>style.visibility</p:attrName>
                                        </p:attrNameLst>
                                      </p:cBhvr>
                                      <p:to>
                                        <p:strVal val="visible"/>
                                      </p:to>
                                    </p:set>
                                    <p:animEffect transition="in" filter="plus(in)">
                                      <p:cBhvr>
                                        <p:cTn id="7" dur="2000"/>
                                        <p:tgtEl>
                                          <p:spTgt spid="308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866" name="Group 98"/>
          <p:cNvGraphicFramePr>
            <a:graphicFrameLocks noGrp="1"/>
          </p:cNvGraphicFramePr>
          <p:nvPr>
            <p:ph idx="4294967295"/>
            <p:extLst>
              <p:ext uri="{D42A27DB-BD31-4B8C-83A1-F6EECF244321}">
                <p14:modId xmlns:p14="http://schemas.microsoft.com/office/powerpoint/2010/main" val="988597942"/>
              </p:ext>
            </p:extLst>
          </p:nvPr>
        </p:nvGraphicFramePr>
        <p:xfrm>
          <a:off x="395536" y="260648"/>
          <a:ext cx="8302625" cy="5601714"/>
        </p:xfrm>
        <a:graphic>
          <a:graphicData uri="http://schemas.openxmlformats.org/drawingml/2006/table">
            <a:tbl>
              <a:tblPr rtl="1"/>
              <a:tblGrid>
                <a:gridCol w="928688"/>
                <a:gridCol w="7373937"/>
              </a:tblGrid>
              <a:tr h="851595">
                <a:tc gridSpan="2">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مفهوم برخی از كدهای متداول</a:t>
                      </a:r>
                      <a:r>
                        <a:rPr kumimoji="0" lang="en-US"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endParaRPr kumimoji="0" lang="en-US" sz="24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336699"/>
                    </a:solidFill>
                  </a:tcPr>
                </a:tc>
                <a:tc hMerge="1">
                  <a:txBody>
                    <a:bodyPr/>
                    <a:lstStyle/>
                    <a:p>
                      <a:endParaRPr lang="en-US"/>
                    </a:p>
                  </a:txBody>
                  <a:tcPr/>
                </a:tc>
              </a:tr>
              <a:tr h="5619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226</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دستور بدون هيچگونه خطائی اجراء گرديد .</a:t>
                      </a:r>
                      <a:endParaRPr kumimoji="0" lang="ar-SA" sz="24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9350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230</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زمانی اين كد نمايش داده می شود كه يك سرويس گيرنده رمز عبور خود را به درستی درج و عمليات </a:t>
                      </a: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login</a:t>
                      </a: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 با موفقيت انجام شده باشد .</a:t>
                      </a:r>
                      <a:endParaRPr kumimoji="0" lang="ar-SA" sz="24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87947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231</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كد فوق نشاندهنده دريافت</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 </a:t>
                      </a:r>
                      <a:r>
                        <a:rPr kumimoji="0" lang="en-US"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username</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 ارسالی سرويس گيرنده توسط سرويس دهنده می باشد و تائيدی است بر اعلام وصول </a:t>
                      </a:r>
                      <a:r>
                        <a:rPr kumimoji="0" lang="en-US"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Username</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 ( نه صحت آن</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 )</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Tahoma" pitchFamily="34" charset="0"/>
                        </a:rPr>
                        <a:t> </a:t>
                      </a: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 .</a:t>
                      </a:r>
                      <a:endParaRPr kumimoji="0" lang="ar-SA" sz="2400" b="0" i="0" u="none" strike="noStrike" cap="none" normalizeH="0" baseline="0" dirty="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778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501</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دستور تايپ شده دارای خطاء گرامری است و می بايست مجددا" دستور تايپ گردد . </a:t>
                      </a:r>
                      <a:endParaRPr kumimoji="0" lang="ar-SA" sz="24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67468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530</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عمليات </a:t>
                      </a: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login</a:t>
                      </a: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 با موفقيت انجام نشده است . ممكن است </a:t>
                      </a: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Username</a:t>
                      </a:r>
                      <a:r>
                        <a:rPr kumimoji="0" lang="ar-SA" sz="2400" b="0" i="0" u="none" strike="noStrike" cap="none" normalizeH="0" baseline="0" smtClean="0">
                          <a:ln>
                            <a:noFill/>
                          </a:ln>
                          <a:solidFill>
                            <a:schemeClr val="bg1"/>
                          </a:solidFill>
                          <a:effectLst/>
                          <a:latin typeface="Tahoma" pitchFamily="34" charset="0"/>
                          <a:ea typeface="Times New Roman" pitchFamily="18" charset="0"/>
                          <a:cs typeface="B Zar" pitchFamily="2" charset="-78"/>
                        </a:rPr>
                        <a:t> و يا رمز عبور اشتباه باشد . </a:t>
                      </a:r>
                      <a:endParaRPr kumimoji="0" lang="ar-SA" sz="24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r h="56356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latin typeface="Tahoma" pitchFamily="34" charset="0"/>
                          <a:ea typeface="Times New Roman" pitchFamily="18" charset="0"/>
                          <a:cs typeface="Tahoma" pitchFamily="34" charset="0"/>
                        </a:rPr>
                        <a:t>550</a:t>
                      </a:r>
                      <a:endParaRPr kumimoji="0" lang="en-US" sz="2400" b="0" i="0" u="none" strike="noStrike" cap="none" normalizeH="0" baseline="0" smtClean="0">
                        <a:ln>
                          <a:noFill/>
                        </a:ln>
                        <a:solidFill>
                          <a:schemeClr val="bg1"/>
                        </a:solidFill>
                        <a:effectLst/>
                        <a:latin typeface="Verdana" pitchFamily="34" charset="0"/>
                        <a:ea typeface="Times New Roman" pitchFamily="18" charset="0"/>
                        <a:cs typeface="Tahom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bg1"/>
                          </a:solidFill>
                          <a:effectLst/>
                          <a:latin typeface="Tahoma" pitchFamily="34" charset="0"/>
                          <a:ea typeface="Times New Roman" pitchFamily="18" charset="0"/>
                          <a:cs typeface="B Zar" pitchFamily="2" charset="-78"/>
                        </a:rPr>
                        <a:t>فايل مشخص شده در دستور تايپ شده نامعتبر است .</a:t>
                      </a:r>
                      <a:endParaRPr kumimoji="0" lang="ar-SA" sz="2400" b="0" i="0" u="none" strike="noStrike" cap="none" normalizeH="0" baseline="0" dirty="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32866"/>
                                        </p:tgtEl>
                                        <p:attrNameLst>
                                          <p:attrName>style.visibility</p:attrName>
                                        </p:attrNameLst>
                                      </p:cBhvr>
                                      <p:to>
                                        <p:strVal val="visible"/>
                                      </p:to>
                                    </p:set>
                                    <p:animEffect transition="in" filter="plus(in)">
                                      <p:cBhvr>
                                        <p:cTn id="7" dur="2000"/>
                                        <p:tgtEl>
                                          <p:spTgt spid="32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2627313" y="2133600"/>
            <a:ext cx="6118225" cy="1470025"/>
          </a:xfrm>
        </p:spPr>
        <p:txBody>
          <a:bodyPr/>
          <a:lstStyle/>
          <a:p>
            <a:pPr rtl="1"/>
            <a:r>
              <a:rPr lang="fa-IR" sz="4800" b="1" dirty="0">
                <a:cs typeface="B Sina" pitchFamily="2" charset="-78"/>
              </a:rPr>
              <a:t>آ</a:t>
            </a:r>
            <a:r>
              <a:rPr lang="ar-SA" sz="4800" b="1" dirty="0">
                <a:cs typeface="B Sina" pitchFamily="2" charset="-78"/>
              </a:rPr>
              <a:t>شنائی با پروتكل </a:t>
            </a:r>
            <a:r>
              <a:rPr lang="en-US" sz="4800" b="1" dirty="0">
                <a:cs typeface="B Sina" pitchFamily="2" charset="-78"/>
              </a:rPr>
              <a:t/>
            </a:r>
            <a:br>
              <a:rPr lang="en-US" sz="4800" b="1" dirty="0">
                <a:cs typeface="B Sina" pitchFamily="2" charset="-78"/>
              </a:rPr>
            </a:br>
            <a:endParaRPr lang="en-US" sz="4800" b="1" dirty="0">
              <a:cs typeface="B Sina" pitchFamily="2" charset="-78"/>
            </a:endParaRPr>
          </a:p>
        </p:txBody>
      </p:sp>
      <p:sp>
        <p:nvSpPr>
          <p:cNvPr id="62469" name="Rectangle 5"/>
          <p:cNvSpPr>
            <a:spLocks noChangeArrowheads="1"/>
          </p:cNvSpPr>
          <p:nvPr/>
        </p:nvSpPr>
        <p:spPr bwMode="auto">
          <a:xfrm>
            <a:off x="755650" y="1557338"/>
            <a:ext cx="2738438" cy="1708150"/>
          </a:xfrm>
          <a:prstGeom prst="rect">
            <a:avLst/>
          </a:prstGeom>
          <a:noFill/>
          <a:ln w="9525">
            <a:noFill/>
            <a:miter lim="800000"/>
            <a:headEnd/>
            <a:tailEnd/>
          </a:ln>
          <a:effectLst/>
        </p:spPr>
        <p:txBody>
          <a:bodyPr wrap="none">
            <a:spAutoFit/>
          </a:bodyPr>
          <a:lstStyle/>
          <a:p>
            <a:r>
              <a:rPr lang="en-US" sz="10600" b="1" dirty="0">
                <a:solidFill>
                  <a:srgbClr val="FFFF00"/>
                </a:solidFill>
                <a:latin typeface="Arial Rounded MT Bold" pitchFamily="34" charset="0"/>
              </a:rPr>
              <a:t>FTP</a:t>
            </a: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ppt_x</p:attrName>
                                        </p:attrNameLst>
                                      </p:cBhvr>
                                      <p:tavLst>
                                        <p:tav tm="0">
                                          <p:val>
                                            <p:strVal val="#ppt_x-.2"/>
                                          </p:val>
                                        </p:tav>
                                        <p:tav tm="100000">
                                          <p:val>
                                            <p:strVal val="#ppt_x"/>
                                          </p:val>
                                        </p:tav>
                                      </p:tavLst>
                                    </p:anim>
                                    <p:anim calcmode="lin" valueType="num">
                                      <p:cBhvr>
                                        <p:cTn id="8" dur="1000" fill="hold"/>
                                        <p:tgtEl>
                                          <p:spTgt spid="624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466"/>
                                        </p:tgtEl>
                                      </p:cBhvr>
                                    </p:animEffect>
                                  </p:childTnLst>
                                </p:cTn>
                              </p:par>
                            </p:childTnLst>
                          </p:cTn>
                        </p:par>
                        <p:par>
                          <p:cTn id="10" fill="hold">
                            <p:stCondLst>
                              <p:cond delay="1000"/>
                            </p:stCondLst>
                            <p:childTnLst>
                              <p:par>
                                <p:cTn id="11" presetID="51" presetClass="entr" presetSubtype="0" fill="hold" grpId="0" nodeType="afterEffect">
                                  <p:stCondLst>
                                    <p:cond delay="0"/>
                                  </p:stCondLst>
                                  <p:childTnLst>
                                    <p:set>
                                      <p:cBhvr>
                                        <p:cTn id="12" dur="1" fill="hold">
                                          <p:stCondLst>
                                            <p:cond delay="0"/>
                                          </p:stCondLst>
                                        </p:cTn>
                                        <p:tgtEl>
                                          <p:spTgt spid="62469"/>
                                        </p:tgtEl>
                                        <p:attrNameLst>
                                          <p:attrName>style.visibility</p:attrName>
                                        </p:attrNameLst>
                                      </p:cBhvr>
                                      <p:to>
                                        <p:strVal val="visible"/>
                                      </p:to>
                                    </p:set>
                                    <p:animEffect transition="in" filter="fade">
                                      <p:cBhvr>
                                        <p:cTn id="13" dur="770" decel="100000"/>
                                        <p:tgtEl>
                                          <p:spTgt spid="62469"/>
                                        </p:tgtEl>
                                      </p:cBhvr>
                                    </p:animEffect>
                                    <p:animScale>
                                      <p:cBhvr>
                                        <p:cTn id="14" dur="770" decel="100000"/>
                                        <p:tgtEl>
                                          <p:spTgt spid="62469"/>
                                        </p:tgtEl>
                                      </p:cBhvr>
                                      <p:from x="10000" y="10000"/>
                                      <p:to x="200000" y="450000"/>
                                    </p:animScale>
                                    <p:animScale>
                                      <p:cBhvr>
                                        <p:cTn id="15" dur="1230" accel="100000" fill="hold">
                                          <p:stCondLst>
                                            <p:cond delay="770"/>
                                          </p:stCondLst>
                                        </p:cTn>
                                        <p:tgtEl>
                                          <p:spTgt spid="62469"/>
                                        </p:tgtEl>
                                      </p:cBhvr>
                                      <p:from x="200000" y="450000"/>
                                      <p:to x="100000" y="100000"/>
                                    </p:animScale>
                                    <p:set>
                                      <p:cBhvr>
                                        <p:cTn id="16" dur="770" fill="hold"/>
                                        <p:tgtEl>
                                          <p:spTgt spid="62469"/>
                                        </p:tgtEl>
                                        <p:attrNameLst>
                                          <p:attrName>ppt_x</p:attrName>
                                        </p:attrNameLst>
                                      </p:cBhvr>
                                      <p:to>
                                        <p:strVal val="(0.5)"/>
                                      </p:to>
                                    </p:set>
                                    <p:anim from="(0.5)" to="(#ppt_x)" calcmode="lin" valueType="num">
                                      <p:cBhvr>
                                        <p:cTn id="17" dur="1230" accel="100000" fill="hold">
                                          <p:stCondLst>
                                            <p:cond delay="770"/>
                                          </p:stCondLst>
                                        </p:cTn>
                                        <p:tgtEl>
                                          <p:spTgt spid="62469"/>
                                        </p:tgtEl>
                                        <p:attrNameLst>
                                          <p:attrName>ppt_x</p:attrName>
                                        </p:attrNameLst>
                                      </p:cBhvr>
                                    </p:anim>
                                    <p:set>
                                      <p:cBhvr>
                                        <p:cTn id="18" dur="770" fill="hold"/>
                                        <p:tgtEl>
                                          <p:spTgt spid="62469"/>
                                        </p:tgtEl>
                                        <p:attrNameLst>
                                          <p:attrName>ppt_y</p:attrName>
                                        </p:attrNameLst>
                                      </p:cBhvr>
                                      <p:to>
                                        <p:strVal val="(#ppt_y+0.4)"/>
                                      </p:to>
                                    </p:set>
                                    <p:anim from="(#ppt_y+0.4)" to="(#ppt_y)" calcmode="lin" valueType="num">
                                      <p:cBhvr>
                                        <p:cTn id="19" dur="1230" accel="100000" fill="hold">
                                          <p:stCondLst>
                                            <p:cond delay="770"/>
                                          </p:stCondLst>
                                        </p:cTn>
                                        <p:tgtEl>
                                          <p:spTgt spid="62469"/>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468313" y="1412875"/>
            <a:ext cx="8229600" cy="4525963"/>
          </a:xfrm>
        </p:spPr>
        <p:txBody>
          <a:bodyPr/>
          <a:lstStyle/>
          <a:p>
            <a:pPr algn="r" rtl="1">
              <a:lnSpc>
                <a:spcPct val="90000"/>
              </a:lnSpc>
            </a:pPr>
            <a:r>
              <a:rPr lang="ar-SA" dirty="0" smtClean="0">
                <a:cs typeface="B Nazanin" pitchFamily="2" charset="-78"/>
              </a:rPr>
              <a:t>پروتكل </a:t>
            </a:r>
            <a:r>
              <a:rPr lang="en-US" dirty="0">
                <a:cs typeface="B Nazanin" pitchFamily="2" charset="-78"/>
              </a:rPr>
              <a:t>FTP</a:t>
            </a:r>
            <a:r>
              <a:rPr lang="ar-SA" dirty="0">
                <a:cs typeface="B Nazanin" pitchFamily="2" charset="-78"/>
              </a:rPr>
              <a:t> به منظور ارائه خدمات خود از دو حالت متفاوت استفاده می </a:t>
            </a:r>
            <a:r>
              <a:rPr lang="ar-SA" dirty="0" smtClean="0">
                <a:cs typeface="B Nazanin" pitchFamily="2" charset="-78"/>
              </a:rPr>
              <a:t>نمايد: </a:t>
            </a:r>
            <a:endParaRPr lang="fa-IR" dirty="0" smtClean="0">
              <a:cs typeface="B Nazanin" pitchFamily="2" charset="-78"/>
            </a:endParaRPr>
          </a:p>
          <a:p>
            <a:pPr marL="0" indent="0" algn="r" rtl="1">
              <a:lnSpc>
                <a:spcPct val="90000"/>
              </a:lnSpc>
              <a:buNone/>
            </a:pPr>
            <a:endParaRPr lang="fa-IR" dirty="0" smtClean="0">
              <a:cs typeface="B Nazanin" pitchFamily="2" charset="-78"/>
            </a:endParaRPr>
          </a:p>
          <a:p>
            <a:pPr algn="r" rtl="1">
              <a:lnSpc>
                <a:spcPct val="90000"/>
              </a:lnSpc>
            </a:pPr>
            <a:r>
              <a:rPr lang="en-US" b="1" dirty="0" smtClean="0">
                <a:solidFill>
                  <a:srgbClr val="FFFF00"/>
                </a:solidFill>
                <a:cs typeface="B Nazanin" pitchFamily="2" charset="-78"/>
              </a:rPr>
              <a:t>Active </a:t>
            </a:r>
            <a:r>
              <a:rPr lang="en-US" b="1" dirty="0">
                <a:solidFill>
                  <a:srgbClr val="FFFF00"/>
                </a:solidFill>
                <a:cs typeface="B Nazanin" pitchFamily="2" charset="-78"/>
              </a:rPr>
              <a:t>Mode</a:t>
            </a:r>
            <a:r>
              <a:rPr lang="ar-SA" b="1" dirty="0">
                <a:solidFill>
                  <a:srgbClr val="FFFF00"/>
                </a:solidFill>
                <a:cs typeface="B Nazanin" pitchFamily="2" charset="-78"/>
              </a:rPr>
              <a:t> و </a:t>
            </a:r>
            <a:r>
              <a:rPr lang="en-US" b="1" dirty="0">
                <a:solidFill>
                  <a:srgbClr val="FFFF00"/>
                </a:solidFill>
                <a:cs typeface="B Nazanin" pitchFamily="2" charset="-78"/>
              </a:rPr>
              <a:t>Passive Mode</a:t>
            </a:r>
            <a:r>
              <a:rPr lang="ar-SA" b="1" dirty="0">
                <a:solidFill>
                  <a:srgbClr val="FFFF00"/>
                </a:solidFill>
                <a:cs typeface="B Nazanin" pitchFamily="2" charset="-78"/>
              </a:rPr>
              <a:t> .  </a:t>
            </a:r>
            <a:endParaRPr lang="fa-IR" b="1" dirty="0" smtClean="0">
              <a:solidFill>
                <a:srgbClr val="FFFF00"/>
              </a:solidFill>
              <a:cs typeface="B Nazanin" pitchFamily="2" charset="-78"/>
            </a:endParaRPr>
          </a:p>
          <a:p>
            <a:pPr algn="r" rtl="1">
              <a:lnSpc>
                <a:spcPct val="90000"/>
              </a:lnSpc>
            </a:pPr>
            <a:r>
              <a:rPr lang="ar-SA" dirty="0" smtClean="0">
                <a:cs typeface="B Nazanin" pitchFamily="2" charset="-78"/>
              </a:rPr>
              <a:t>مهمترين </a:t>
            </a:r>
            <a:r>
              <a:rPr lang="ar-SA" dirty="0">
                <a:cs typeface="B Nazanin" pitchFamily="2" charset="-78"/>
              </a:rPr>
              <a:t>تفاوت بين روش های فوق جايگاه </a:t>
            </a:r>
            <a:r>
              <a:rPr lang="fa-IR" dirty="0" smtClean="0">
                <a:cs typeface="B Nazanin" pitchFamily="2" charset="-78"/>
              </a:rPr>
              <a:t>سرور </a:t>
            </a:r>
            <a:r>
              <a:rPr lang="ar-SA" dirty="0" smtClean="0">
                <a:cs typeface="B Nazanin" pitchFamily="2" charset="-78"/>
              </a:rPr>
              <a:t>و </a:t>
            </a:r>
            <a:r>
              <a:rPr lang="ar-SA" dirty="0">
                <a:cs typeface="B Nazanin" pitchFamily="2" charset="-78"/>
              </a:rPr>
              <a:t>يا </a:t>
            </a:r>
            <a:r>
              <a:rPr lang="fa-IR" dirty="0" smtClean="0">
                <a:cs typeface="B Nazanin" pitchFamily="2" charset="-78"/>
              </a:rPr>
              <a:t>کلاینت</a:t>
            </a:r>
            <a:r>
              <a:rPr lang="ar-SA" dirty="0">
                <a:cs typeface="B Nazanin" pitchFamily="2" charset="-78"/>
              </a:rPr>
              <a:t>  در ايجاد و خاتمه يك ارتباط است . </a:t>
            </a:r>
            <a:br>
              <a:rPr lang="ar-SA" dirty="0">
                <a:cs typeface="B Nazanin" pitchFamily="2" charset="-78"/>
              </a:rPr>
            </a:br>
            <a:r>
              <a:rPr lang="ar-SA" dirty="0">
                <a:cs typeface="B Nazanin" pitchFamily="2" charset="-78"/>
              </a:rPr>
              <a:t>همانگونه كه در </a:t>
            </a:r>
            <a:r>
              <a:rPr lang="ar-SA" dirty="0" smtClean="0">
                <a:cs typeface="B Nazanin" pitchFamily="2" charset="-78"/>
                <a:hlinkClick r:id="rId2"/>
              </a:rPr>
              <a:t>بخش </a:t>
            </a:r>
            <a:r>
              <a:rPr lang="ar-SA" dirty="0">
                <a:cs typeface="B Nazanin" pitchFamily="2" charset="-78"/>
                <a:hlinkClick r:id="rId2"/>
              </a:rPr>
              <a:t>اول </a:t>
            </a:r>
            <a:r>
              <a:rPr lang="ar-SA" dirty="0">
                <a:cs typeface="B Nazanin" pitchFamily="2" charset="-78"/>
              </a:rPr>
              <a:t>اشاره گرديد ، يك اتصال پروتكل </a:t>
            </a:r>
            <a:r>
              <a:rPr lang="en-US" dirty="0">
                <a:cs typeface="B Nazanin" pitchFamily="2" charset="-78"/>
              </a:rPr>
              <a:t>TCP/IP</a:t>
            </a:r>
            <a:r>
              <a:rPr lang="ar-SA" dirty="0">
                <a:cs typeface="B Nazanin" pitchFamily="2" charset="-78"/>
              </a:rPr>
              <a:t> ( نسخه شماره چهار)  شامل دو  نقطه مجزا می باشد كه هر نقطه از يك آدرس </a:t>
            </a:r>
            <a:r>
              <a:rPr lang="en-US" dirty="0">
                <a:cs typeface="B Nazanin" pitchFamily="2" charset="-78"/>
              </a:rPr>
              <a:t>IP</a:t>
            </a:r>
            <a:r>
              <a:rPr lang="ar-SA" dirty="0">
                <a:cs typeface="B Nazanin" pitchFamily="2" charset="-78"/>
              </a:rPr>
              <a:t> و يك شماره پورت استفاده می نمايد . برقراری ارتباط بين يك </a:t>
            </a:r>
            <a:r>
              <a:rPr lang="fa-IR" dirty="0" smtClean="0">
                <a:cs typeface="B Nazanin" pitchFamily="2" charset="-78"/>
              </a:rPr>
              <a:t>کلاینت </a:t>
            </a:r>
            <a:r>
              <a:rPr lang="ar-SA" dirty="0" smtClean="0">
                <a:cs typeface="B Nazanin" pitchFamily="2" charset="-78"/>
              </a:rPr>
              <a:t>و </a:t>
            </a:r>
            <a:r>
              <a:rPr lang="ar-SA" dirty="0">
                <a:cs typeface="B Nazanin" pitchFamily="2" charset="-78"/>
              </a:rPr>
              <a:t>يك </a:t>
            </a:r>
            <a:r>
              <a:rPr lang="fa-IR" dirty="0" smtClean="0">
                <a:cs typeface="B Nazanin" pitchFamily="2" charset="-78"/>
              </a:rPr>
              <a:t>سرور </a:t>
            </a:r>
            <a:r>
              <a:rPr lang="ar-SA" dirty="0" smtClean="0">
                <a:cs typeface="B Nazanin" pitchFamily="2" charset="-78"/>
              </a:rPr>
              <a:t>منوط </a:t>
            </a:r>
            <a:r>
              <a:rPr lang="ar-SA" dirty="0">
                <a:cs typeface="B Nazanin" pitchFamily="2" charset="-78"/>
              </a:rPr>
              <a:t>به وجود چهار عنصر اطلاعاتی است : آدرس </a:t>
            </a:r>
            <a:r>
              <a:rPr lang="fa-IR" dirty="0" smtClean="0">
                <a:cs typeface="B Nazanin" pitchFamily="2" charset="-78"/>
              </a:rPr>
              <a:t>سرور</a:t>
            </a:r>
            <a:r>
              <a:rPr lang="ar-SA" dirty="0" smtClean="0">
                <a:cs typeface="B Nazanin" pitchFamily="2" charset="-78"/>
              </a:rPr>
              <a:t>،</a:t>
            </a:r>
            <a:r>
              <a:rPr lang="ar-SA" dirty="0" smtClean="0"/>
              <a:t>‌</a:t>
            </a:r>
            <a:r>
              <a:rPr lang="ar-SA" dirty="0" smtClean="0">
                <a:cs typeface="B Nazanin" pitchFamily="2" charset="-78"/>
              </a:rPr>
              <a:t>پورت </a:t>
            </a:r>
            <a:r>
              <a:rPr lang="fa-IR" dirty="0" smtClean="0">
                <a:cs typeface="B Nazanin" pitchFamily="2" charset="-78"/>
              </a:rPr>
              <a:t>سرور</a:t>
            </a:r>
            <a:r>
              <a:rPr lang="ar-SA" dirty="0" smtClean="0">
                <a:cs typeface="B Nazanin" pitchFamily="2" charset="-78"/>
              </a:rPr>
              <a:t>، </a:t>
            </a:r>
            <a:r>
              <a:rPr lang="ar-SA" dirty="0">
                <a:cs typeface="B Nazanin" pitchFamily="2" charset="-78"/>
              </a:rPr>
              <a:t>آدرس </a:t>
            </a:r>
            <a:r>
              <a:rPr lang="fa-IR" dirty="0" smtClean="0">
                <a:cs typeface="B Nazanin" pitchFamily="2" charset="-78"/>
              </a:rPr>
              <a:t>کلاینت</a:t>
            </a:r>
            <a:r>
              <a:rPr lang="ar-SA" dirty="0" smtClean="0">
                <a:cs typeface="B Nazanin" pitchFamily="2" charset="-78"/>
              </a:rPr>
              <a:t> </a:t>
            </a:r>
            <a:r>
              <a:rPr lang="ar-SA" dirty="0">
                <a:cs typeface="B Nazanin" pitchFamily="2" charset="-78"/>
              </a:rPr>
              <a:t>و پورت </a:t>
            </a:r>
            <a:r>
              <a:rPr lang="fa-IR" dirty="0" smtClean="0">
                <a:cs typeface="B Nazanin" pitchFamily="2" charset="-78"/>
              </a:rPr>
              <a:t>کلاینت </a:t>
            </a:r>
            <a:r>
              <a:rPr lang="ar-SA" dirty="0" smtClean="0">
                <a:cs typeface="B Nazanin" pitchFamily="2" charset="-78"/>
              </a:rPr>
              <a:t>.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plus(in)">
                                      <p:cBhvr>
                                        <p:cTn id="7" dur="2000"/>
                                        <p:tgtEl>
                                          <p:spTgt spid="34819">
                                            <p:txEl>
                                              <p:pRg st="0" end="0"/>
                                            </p:txEl>
                                          </p:spTgt>
                                        </p:tgtEl>
                                      </p:cBhvr>
                                    </p:animEffect>
                                  </p:childTnLst>
                                </p:cTn>
                              </p:par>
                            </p:childTnLst>
                          </p:cTn>
                        </p:par>
                        <p:par>
                          <p:cTn id="8" fill="hold">
                            <p:stCondLst>
                              <p:cond delay="2000"/>
                            </p:stCondLst>
                            <p:childTnLst>
                              <p:par>
                                <p:cTn id="9" presetID="13" presetClass="entr" presetSubtype="16" fill="hold" nodeType="after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animEffect transition="in" filter="plus(in)">
                                      <p:cBhvr>
                                        <p:cTn id="11" dur="2000"/>
                                        <p:tgtEl>
                                          <p:spTgt spid="34819">
                                            <p:txEl>
                                              <p:pRg st="2" end="2"/>
                                            </p:txEl>
                                          </p:spTgt>
                                        </p:tgtEl>
                                      </p:cBhvr>
                                    </p:animEffect>
                                  </p:childTnLst>
                                </p:cTn>
                              </p:par>
                            </p:childTnLst>
                          </p:cTn>
                        </p:par>
                        <p:par>
                          <p:cTn id="12" fill="hold">
                            <p:stCondLst>
                              <p:cond delay="4000"/>
                            </p:stCondLst>
                            <p:childTnLst>
                              <p:par>
                                <p:cTn id="13" presetID="13" presetClass="entr" presetSubtype="16" fill="hold" nodeType="after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animEffect transition="in" filter="plus(in)">
                                      <p:cBhvr>
                                        <p:cTn id="15" dur="20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539552" y="476672"/>
            <a:ext cx="8229600" cy="5328592"/>
          </a:xfrm>
        </p:spPr>
        <p:txBody>
          <a:bodyPr/>
          <a:lstStyle/>
          <a:p>
            <a:pPr algn="r" rtl="1"/>
            <a:r>
              <a:rPr lang="en-US" sz="4400" b="1" dirty="0" smtClean="0">
                <a:solidFill>
                  <a:srgbClr val="FFFF00"/>
                </a:solidFill>
                <a:cs typeface="B Nazanin" pitchFamily="2" charset="-78"/>
              </a:rPr>
              <a:t>Active </a:t>
            </a:r>
            <a:r>
              <a:rPr lang="en-US" sz="4400" b="1" dirty="0">
                <a:solidFill>
                  <a:srgbClr val="FFFF00"/>
                </a:solidFill>
                <a:cs typeface="B Nazanin" pitchFamily="2" charset="-78"/>
              </a:rPr>
              <a:t>Mode</a:t>
            </a:r>
            <a:r>
              <a:rPr lang="ar-SA" sz="4400" b="1" dirty="0">
                <a:cs typeface="B Nazanin" pitchFamily="2" charset="-78"/>
              </a:rPr>
              <a:t> </a:t>
            </a:r>
            <a:r>
              <a:rPr lang="ar-SA" dirty="0">
                <a:cs typeface="B Nazanin" pitchFamily="2" charset="-78"/>
              </a:rPr>
              <a:t/>
            </a:r>
            <a:br>
              <a:rPr lang="ar-SA" dirty="0">
                <a:cs typeface="B Nazanin" pitchFamily="2" charset="-78"/>
              </a:rPr>
            </a:br>
            <a:r>
              <a:rPr lang="en-US" dirty="0">
                <a:cs typeface="B Nazanin" pitchFamily="2" charset="-78"/>
              </a:rPr>
              <a:t>Active Mode</a:t>
            </a:r>
            <a:r>
              <a:rPr lang="ar-SA" dirty="0">
                <a:cs typeface="B Nazanin" pitchFamily="2" charset="-78"/>
              </a:rPr>
              <a:t> ، روش سنتی ارتباط بين يك </a:t>
            </a:r>
            <a:r>
              <a:rPr lang="fa-IR" dirty="0" smtClean="0">
                <a:cs typeface="B Nazanin" pitchFamily="2" charset="-78"/>
              </a:rPr>
              <a:t>کلاینت </a:t>
            </a:r>
            <a:r>
              <a:rPr lang="en-US" dirty="0" smtClean="0">
                <a:cs typeface="B Nazanin" pitchFamily="2" charset="-78"/>
              </a:rPr>
              <a:t>FTP</a:t>
            </a:r>
            <a:r>
              <a:rPr lang="ar-SA" dirty="0" smtClean="0">
                <a:cs typeface="B Nazanin" pitchFamily="2" charset="-78"/>
              </a:rPr>
              <a:t> </a:t>
            </a:r>
            <a:r>
              <a:rPr lang="ar-SA" dirty="0">
                <a:cs typeface="B Nazanin" pitchFamily="2" charset="-78"/>
              </a:rPr>
              <a:t>و يك </a:t>
            </a:r>
            <a:r>
              <a:rPr lang="fa-IR" dirty="0" smtClean="0">
                <a:cs typeface="B Nazanin" pitchFamily="2" charset="-78"/>
              </a:rPr>
              <a:t>سرور </a:t>
            </a:r>
            <a:r>
              <a:rPr lang="ar-SA" dirty="0" smtClean="0">
                <a:cs typeface="B Nazanin" pitchFamily="2" charset="-78"/>
              </a:rPr>
              <a:t>می </a:t>
            </a:r>
            <a:r>
              <a:rPr lang="ar-SA" dirty="0">
                <a:cs typeface="B Nazanin" pitchFamily="2" charset="-78"/>
              </a:rPr>
              <a:t>باشد كه عملكرد آن بر اساس فرآيند زير است : </a:t>
            </a:r>
            <a:endParaRPr lang="fa-IR" dirty="0" smtClean="0">
              <a:cs typeface="B Nazanin" pitchFamily="2" charset="-78"/>
            </a:endParaRPr>
          </a:p>
          <a:p>
            <a:pPr algn="r" rtl="1">
              <a:lnSpc>
                <a:spcPct val="90000"/>
              </a:lnSpc>
            </a:pPr>
            <a:r>
              <a:rPr lang="fa-IR" dirty="0" smtClean="0">
                <a:cs typeface="B Nazanin" pitchFamily="2" charset="-78"/>
              </a:rPr>
              <a:t>کلاینت</a:t>
            </a:r>
            <a:r>
              <a:rPr lang="ar-SA" dirty="0">
                <a:cs typeface="B Nazanin" pitchFamily="2" charset="-78"/>
              </a:rPr>
              <a:t>  يك ارتباط با پورت 21 </a:t>
            </a:r>
            <a:r>
              <a:rPr lang="fa-IR" dirty="0" smtClean="0">
                <a:cs typeface="B Nazanin" pitchFamily="2" charset="-78"/>
              </a:rPr>
              <a:t>سرور</a:t>
            </a:r>
            <a:r>
              <a:rPr lang="ar-SA" dirty="0">
                <a:cs typeface="B Nazanin" pitchFamily="2" charset="-78"/>
              </a:rPr>
              <a:t>  </a:t>
            </a:r>
            <a:r>
              <a:rPr lang="en-US" dirty="0">
                <a:cs typeface="B Nazanin" pitchFamily="2" charset="-78"/>
              </a:rPr>
              <a:t>FTP</a:t>
            </a:r>
            <a:r>
              <a:rPr lang="ar-SA" dirty="0">
                <a:cs typeface="B Nazanin" pitchFamily="2" charset="-78"/>
              </a:rPr>
              <a:t> برقرار می نمايد . پورت 21 ، پورتی است كه </a:t>
            </a:r>
            <a:r>
              <a:rPr lang="fa-IR" dirty="0" smtClean="0">
                <a:cs typeface="B Nazanin" pitchFamily="2" charset="-78"/>
              </a:rPr>
              <a:t>سرور</a:t>
            </a:r>
            <a:r>
              <a:rPr lang="ar-SA" dirty="0">
                <a:cs typeface="B Nazanin" pitchFamily="2" charset="-78"/>
              </a:rPr>
              <a:t>  به آن گوش فرا می دهد تا از صدور فرامين آگاه و آنان را به ترتيب پاسخ دهد . </a:t>
            </a:r>
            <a:r>
              <a:rPr lang="fa-IR" dirty="0" smtClean="0">
                <a:cs typeface="B Nazanin" pitchFamily="2" charset="-78"/>
              </a:rPr>
              <a:t>کلاینت </a:t>
            </a:r>
            <a:r>
              <a:rPr lang="ar-SA" dirty="0" smtClean="0">
                <a:cs typeface="B Nazanin" pitchFamily="2" charset="-78"/>
              </a:rPr>
              <a:t>برای </a:t>
            </a:r>
            <a:r>
              <a:rPr lang="ar-SA" dirty="0">
                <a:cs typeface="B Nazanin" pitchFamily="2" charset="-78"/>
              </a:rPr>
              <a:t>برقراری ارتباط با </a:t>
            </a:r>
            <a:r>
              <a:rPr lang="fa-IR" dirty="0" smtClean="0">
                <a:cs typeface="B Nazanin" pitchFamily="2" charset="-78"/>
              </a:rPr>
              <a:t>سرور </a:t>
            </a:r>
            <a:r>
              <a:rPr lang="ar-SA" dirty="0" smtClean="0">
                <a:cs typeface="B Nazanin" pitchFamily="2" charset="-78"/>
              </a:rPr>
              <a:t>از </a:t>
            </a:r>
            <a:r>
              <a:rPr lang="ar-SA" dirty="0">
                <a:cs typeface="B Nazanin" pitchFamily="2" charset="-78"/>
              </a:rPr>
              <a:t>يك پورت تصادفی و موقتی ( بزرگتر از 1024 ) استفاده می نمايد( پورت </a:t>
            </a:r>
            <a:r>
              <a:rPr lang="en-US" dirty="0">
                <a:cs typeface="B Nazanin" pitchFamily="2" charset="-78"/>
              </a:rPr>
              <a:t>x</a:t>
            </a:r>
            <a:r>
              <a:rPr lang="ar-SA" dirty="0">
                <a:cs typeface="B Nazanin" pitchFamily="2" charset="-78"/>
              </a:rPr>
              <a:t> ). </a:t>
            </a:r>
          </a:p>
          <a:p>
            <a:pPr algn="r" rtl="1">
              <a:lnSpc>
                <a:spcPct val="90000"/>
              </a:lnSpc>
            </a:pPr>
            <a:r>
              <a:rPr lang="fa-IR" dirty="0" smtClean="0">
                <a:cs typeface="B Nazanin" pitchFamily="2" charset="-78"/>
              </a:rPr>
              <a:t>کلاینت </a:t>
            </a:r>
            <a:r>
              <a:rPr lang="ar-SA" dirty="0" smtClean="0">
                <a:cs typeface="B Nazanin" pitchFamily="2" charset="-78"/>
              </a:rPr>
              <a:t>شماره </a:t>
            </a:r>
            <a:r>
              <a:rPr lang="ar-SA" dirty="0">
                <a:cs typeface="B Nazanin" pitchFamily="2" charset="-78"/>
              </a:rPr>
              <a:t>پورت لازم برای ارتباط </a:t>
            </a:r>
            <a:r>
              <a:rPr lang="fa-IR" dirty="0" smtClean="0">
                <a:cs typeface="B Nazanin" pitchFamily="2" charset="-78"/>
              </a:rPr>
              <a:t>سرور </a:t>
            </a:r>
            <a:r>
              <a:rPr lang="ar-SA" dirty="0" smtClean="0">
                <a:cs typeface="B Nazanin" pitchFamily="2" charset="-78"/>
              </a:rPr>
              <a:t>با </a:t>
            </a:r>
            <a:r>
              <a:rPr lang="ar-SA" dirty="0">
                <a:cs typeface="B Nazanin" pitchFamily="2" charset="-78"/>
              </a:rPr>
              <a:t>خود را  از طريق صدور دستور </a:t>
            </a:r>
            <a:r>
              <a:rPr lang="en-US" dirty="0">
                <a:cs typeface="B Nazanin" pitchFamily="2" charset="-78"/>
              </a:rPr>
              <a:t>PORT N+1</a:t>
            </a:r>
            <a:r>
              <a:rPr lang="ar-SA" dirty="0">
                <a:cs typeface="B Nazanin" pitchFamily="2" charset="-78"/>
              </a:rPr>
              <a:t> به وی اطلاع می دهد ( پورت </a:t>
            </a:r>
            <a:r>
              <a:rPr lang="en-US" dirty="0">
                <a:cs typeface="B Nazanin" pitchFamily="2" charset="-78"/>
              </a:rPr>
              <a:t>x+1</a:t>
            </a:r>
            <a:r>
              <a:rPr lang="ar-SA" dirty="0">
                <a:cs typeface="B Nazanin" pitchFamily="2" charset="-78"/>
              </a:rPr>
              <a:t> ) </a:t>
            </a:r>
          </a:p>
          <a:p>
            <a:pPr algn="r" rtl="1">
              <a:lnSpc>
                <a:spcPct val="90000"/>
              </a:lnSpc>
            </a:pPr>
            <a:r>
              <a:rPr lang="fa-IR" dirty="0" smtClean="0">
                <a:cs typeface="B Nazanin" pitchFamily="2" charset="-78"/>
              </a:rPr>
              <a:t>سرور </a:t>
            </a:r>
            <a:r>
              <a:rPr lang="ar-SA" dirty="0" smtClean="0">
                <a:cs typeface="B Nazanin" pitchFamily="2" charset="-78"/>
              </a:rPr>
              <a:t>يك </a:t>
            </a:r>
            <a:r>
              <a:rPr lang="ar-SA" dirty="0">
                <a:cs typeface="B Nazanin" pitchFamily="2" charset="-78"/>
              </a:rPr>
              <a:t>ارتباط را از طريق پورت 20  خود با پورت مشخص شده </a:t>
            </a:r>
            <a:r>
              <a:rPr lang="fa-IR" dirty="0" smtClean="0">
                <a:cs typeface="B Nazanin" pitchFamily="2" charset="-78"/>
              </a:rPr>
              <a:t>کلاینت         </a:t>
            </a:r>
            <a:r>
              <a:rPr lang="ar-SA" dirty="0" smtClean="0">
                <a:cs typeface="B Nazanin" pitchFamily="2" charset="-78"/>
              </a:rPr>
              <a:t>( </a:t>
            </a:r>
            <a:r>
              <a:rPr lang="ar-SA" dirty="0">
                <a:cs typeface="B Nazanin" pitchFamily="2" charset="-78"/>
              </a:rPr>
              <a:t>پورت </a:t>
            </a:r>
            <a:r>
              <a:rPr lang="en-US" dirty="0">
                <a:cs typeface="B Nazanin" pitchFamily="2" charset="-78"/>
              </a:rPr>
              <a:t>x+1</a:t>
            </a:r>
            <a:r>
              <a:rPr lang="ar-SA" dirty="0">
                <a:cs typeface="B Nazanin" pitchFamily="2" charset="-78"/>
              </a:rPr>
              <a:t> ) برقرار می نمايد . </a:t>
            </a:r>
            <a:endParaRPr lang="en-US" dirty="0">
              <a:cs typeface="B Nazanin" pitchFamily="2" charset="-78"/>
            </a:endParaRPr>
          </a:p>
          <a:p>
            <a:pPr algn="r" rtl="1"/>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plus(in)">
                                      <p:cBhvr>
                                        <p:cTn id="7" dur="20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plus(in)">
                                      <p:cBhvr>
                                        <p:cTn id="12" dur="2000"/>
                                        <p:tgtEl>
                                          <p:spTgt spid="368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plus(in)">
                                      <p:cBhvr>
                                        <p:cTn id="17" dur="2000"/>
                                        <p:tgtEl>
                                          <p:spTgt spid="368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plus(in)">
                                      <p:cBhvr>
                                        <p:cTn id="22" dur="2000"/>
                                        <p:tgtEl>
                                          <p:spTgt spid="36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79" name="Rectangle 67"/>
          <p:cNvSpPr>
            <a:spLocks noGrp="1" noChangeArrowheads="1"/>
          </p:cNvSpPr>
          <p:nvPr>
            <p:ph type="body" idx="1"/>
          </p:nvPr>
        </p:nvSpPr>
        <p:spPr>
          <a:xfrm>
            <a:off x="468313" y="2060575"/>
            <a:ext cx="8229600" cy="4032250"/>
          </a:xfrm>
        </p:spPr>
        <p:txBody>
          <a:bodyPr/>
          <a:lstStyle/>
          <a:p>
            <a:pPr algn="r" rtl="1">
              <a:lnSpc>
                <a:spcPct val="90000"/>
              </a:lnSpc>
            </a:pPr>
            <a:r>
              <a:rPr lang="ar-SA" dirty="0">
                <a:cs typeface="B Nazanin" pitchFamily="2" charset="-78"/>
              </a:rPr>
              <a:t>در فرآيند فوق ، ارتباط  توسط  </a:t>
            </a:r>
            <a:r>
              <a:rPr lang="fa-IR" dirty="0" smtClean="0">
                <a:cs typeface="B Nazanin" pitchFamily="2" charset="-78"/>
              </a:rPr>
              <a:t>کلاینت </a:t>
            </a:r>
            <a:r>
              <a:rPr lang="ar-SA" dirty="0" smtClean="0">
                <a:cs typeface="B Nazanin" pitchFamily="2" charset="-78"/>
              </a:rPr>
              <a:t>آغاز</a:t>
            </a:r>
            <a:r>
              <a:rPr lang="ar-SA" dirty="0">
                <a:cs typeface="B Nazanin" pitchFamily="2" charset="-78"/>
              </a:rPr>
              <a:t>  و پاسخ به آن توسط </a:t>
            </a:r>
            <a:r>
              <a:rPr lang="fa-IR" dirty="0" smtClean="0">
                <a:cs typeface="B Nazanin" pitchFamily="2" charset="-78"/>
              </a:rPr>
              <a:t>سرور </a:t>
            </a:r>
            <a:r>
              <a:rPr lang="ar-SA" dirty="0" smtClean="0">
                <a:cs typeface="B Nazanin" pitchFamily="2" charset="-78"/>
              </a:rPr>
              <a:t>و </a:t>
            </a:r>
            <a:r>
              <a:rPr lang="ar-SA" dirty="0">
                <a:cs typeface="B Nazanin" pitchFamily="2" charset="-78"/>
              </a:rPr>
              <a:t>از طريق پورت </a:t>
            </a:r>
            <a:r>
              <a:rPr lang="en-US" dirty="0">
                <a:cs typeface="B Nazanin" pitchFamily="2" charset="-78"/>
              </a:rPr>
              <a:t>x+1</a:t>
            </a:r>
            <a:r>
              <a:rPr lang="ar-SA" dirty="0">
                <a:cs typeface="B Nazanin" pitchFamily="2" charset="-78"/>
              </a:rPr>
              <a:t> كه توسط </a:t>
            </a:r>
            <a:r>
              <a:rPr lang="fa-IR" dirty="0" smtClean="0">
                <a:cs typeface="B Nazanin" pitchFamily="2" charset="-78"/>
              </a:rPr>
              <a:t>کلاینت </a:t>
            </a:r>
            <a:r>
              <a:rPr lang="ar-SA" dirty="0" smtClean="0">
                <a:cs typeface="B Nazanin" pitchFamily="2" charset="-78"/>
              </a:rPr>
              <a:t>مشخص </a:t>
            </a:r>
            <a:r>
              <a:rPr lang="ar-SA" dirty="0">
                <a:cs typeface="B Nazanin" pitchFamily="2" charset="-78"/>
              </a:rPr>
              <a:t>شده است ،  انجام می شود . در صورتی كه </a:t>
            </a:r>
            <a:r>
              <a:rPr lang="fa-IR" dirty="0" smtClean="0">
                <a:cs typeface="B Nazanin" pitchFamily="2" charset="-78"/>
              </a:rPr>
              <a:t>کلاینت </a:t>
            </a:r>
            <a:r>
              <a:rPr lang="ar-SA" dirty="0" smtClean="0">
                <a:cs typeface="B Nazanin" pitchFamily="2" charset="-78"/>
              </a:rPr>
              <a:t>از </a:t>
            </a:r>
            <a:r>
              <a:rPr lang="ar-SA" dirty="0">
                <a:cs typeface="B Nazanin" pitchFamily="2" charset="-78"/>
              </a:rPr>
              <a:t>سيستم ها و دستگاه های امنيتی خاصی نظير فايروال استفاده كرده باشد ، می بايست </a:t>
            </a:r>
            <a:r>
              <a:rPr lang="ar-SA" dirty="0" smtClean="0">
                <a:cs typeface="B Nazanin" pitchFamily="2" charset="-78"/>
              </a:rPr>
              <a:t>ت</a:t>
            </a:r>
            <a:r>
              <a:rPr lang="fa-IR" dirty="0" smtClean="0">
                <a:cs typeface="B Nazanin" pitchFamily="2" charset="-78"/>
              </a:rPr>
              <a:t>مه</a:t>
            </a:r>
            <a:r>
              <a:rPr lang="ar-SA" dirty="0" smtClean="0">
                <a:cs typeface="B Nazanin" pitchFamily="2" charset="-78"/>
              </a:rPr>
              <a:t>يدات </a:t>
            </a:r>
            <a:r>
              <a:rPr lang="ar-SA" dirty="0">
                <a:cs typeface="B Nazanin" pitchFamily="2" charset="-78"/>
              </a:rPr>
              <a:t>لازم به منظور ارتباط كامپيوترهای ميزبان راه دور به </a:t>
            </a:r>
            <a:r>
              <a:rPr lang="fa-IR" dirty="0" smtClean="0">
                <a:cs typeface="B Nazanin" pitchFamily="2" charset="-78"/>
              </a:rPr>
              <a:t>کلاینت را</a:t>
            </a:r>
            <a:r>
              <a:rPr lang="ar-SA" dirty="0" smtClean="0">
                <a:cs typeface="B Nazanin" pitchFamily="2" charset="-78"/>
              </a:rPr>
              <a:t> </a:t>
            </a:r>
            <a:r>
              <a:rPr lang="ar-SA" dirty="0">
                <a:cs typeface="B Nazanin" pitchFamily="2" charset="-78"/>
              </a:rPr>
              <a:t>پيش </a:t>
            </a:r>
            <a:r>
              <a:rPr lang="ar-SA" dirty="0" smtClean="0">
                <a:cs typeface="B Nazanin" pitchFamily="2" charset="-78"/>
              </a:rPr>
              <a:t>بينی</a:t>
            </a:r>
            <a:r>
              <a:rPr lang="fa-IR" dirty="0" smtClean="0">
                <a:cs typeface="B Nazanin" pitchFamily="2" charset="-78"/>
              </a:rPr>
              <a:t> کرده</a:t>
            </a:r>
            <a:r>
              <a:rPr lang="ar-SA" dirty="0" smtClean="0">
                <a:cs typeface="B Nazanin" pitchFamily="2" charset="-78"/>
              </a:rPr>
              <a:t> </a:t>
            </a:r>
            <a:r>
              <a:rPr lang="ar-SA" dirty="0">
                <a:cs typeface="B Nazanin" pitchFamily="2" charset="-78"/>
              </a:rPr>
              <a:t>تا آنان بتوانند به هر پورت بالاتر از 1024 </a:t>
            </a:r>
            <a:r>
              <a:rPr lang="fa-IR" dirty="0" smtClean="0">
                <a:cs typeface="B Nazanin" pitchFamily="2" charset="-78"/>
              </a:rPr>
              <a:t>کلاینت </a:t>
            </a:r>
            <a:r>
              <a:rPr lang="ar-SA" dirty="0" smtClean="0">
                <a:cs typeface="B Nazanin" pitchFamily="2" charset="-78"/>
              </a:rPr>
              <a:t>دستيابی </a:t>
            </a:r>
            <a:r>
              <a:rPr lang="ar-SA" dirty="0">
                <a:cs typeface="B Nazanin" pitchFamily="2" charset="-78"/>
              </a:rPr>
              <a:t>داشته باشند . بدين منظور لازم است كه پورت های اشاره شده بر روی ماشين </a:t>
            </a:r>
            <a:r>
              <a:rPr lang="fa-IR" dirty="0" smtClean="0">
                <a:cs typeface="B Nazanin" pitchFamily="2" charset="-78"/>
              </a:rPr>
              <a:t>کلاینت </a:t>
            </a:r>
            <a:r>
              <a:rPr lang="en-US" dirty="0" smtClean="0">
                <a:cs typeface="B Nazanin" pitchFamily="2" charset="-78"/>
              </a:rPr>
              <a:t>open</a:t>
            </a:r>
            <a:r>
              <a:rPr lang="ar-SA" dirty="0" smtClean="0">
                <a:cs typeface="B Nazanin" pitchFamily="2" charset="-78"/>
              </a:rPr>
              <a:t> </a:t>
            </a:r>
            <a:r>
              <a:rPr lang="ar-SA" dirty="0">
                <a:cs typeface="B Nazanin" pitchFamily="2" charset="-78"/>
              </a:rPr>
              <a:t>باشند . اين موضوع می</a:t>
            </a:r>
            <a:r>
              <a:rPr lang="ar-SA" dirty="0"/>
              <a:t>‌</a:t>
            </a:r>
            <a:r>
              <a:rPr lang="ar-SA" dirty="0">
                <a:cs typeface="B Nazanin" pitchFamily="2" charset="-78"/>
              </a:rPr>
              <a:t> تواند تهديدات و چالش های امنيتی متعددی را برای </a:t>
            </a:r>
            <a:r>
              <a:rPr lang="fa-IR" dirty="0" smtClean="0">
                <a:cs typeface="B Nazanin" pitchFamily="2" charset="-78"/>
              </a:rPr>
              <a:t>کلاینت ها </a:t>
            </a:r>
            <a:r>
              <a:rPr lang="ar-SA" dirty="0" smtClean="0">
                <a:cs typeface="B Nazanin" pitchFamily="2" charset="-78"/>
              </a:rPr>
              <a:t>به </a:t>
            </a:r>
            <a:r>
              <a:rPr lang="ar-SA" dirty="0">
                <a:cs typeface="B Nazanin" pitchFamily="2" charset="-78"/>
              </a:rPr>
              <a:t>دنبال داشته باشد . </a:t>
            </a:r>
            <a:endParaRPr lang="en-US" dirty="0">
              <a:cs typeface="B Nazanin" pitchFamily="2" charset="-78"/>
            </a:endParaRPr>
          </a:p>
        </p:txBody>
      </p:sp>
      <p:graphicFrame>
        <p:nvGraphicFramePr>
          <p:cNvPr id="38982" name="Group 70"/>
          <p:cNvGraphicFramePr>
            <a:graphicFrameLocks noGrp="1"/>
          </p:cNvGraphicFramePr>
          <p:nvPr>
            <p:ph idx="4294967295"/>
          </p:nvPr>
        </p:nvGraphicFramePr>
        <p:xfrm>
          <a:off x="395288" y="260350"/>
          <a:ext cx="8229600" cy="1645920"/>
        </p:xfrm>
        <a:graphic>
          <a:graphicData uri="http://schemas.openxmlformats.org/drawingml/2006/table">
            <a:tbl>
              <a:tblPr rtl="1"/>
              <a:tblGrid>
                <a:gridCol w="6923088"/>
                <a:gridCol w="1306512"/>
              </a:tblGrid>
              <a:tr h="706438">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لطفا" به من از طريق پورت 1931</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بر روی آدرس</a:t>
                      </a:r>
                      <a:b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b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en-US"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IP</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192.168.1.2</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متصل</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و سپس داده را ارسال نمائيد .</a:t>
                      </a:r>
                      <a:endParaRPr kumimoji="0" lang="ar-SA" sz="3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سرويس گيرنده </a:t>
                      </a:r>
                      <a:endParaRPr kumimoji="0" lang="ar-SA" sz="32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6E6E6"/>
                    </a:solidFill>
                  </a:tcPr>
                </a:tc>
              </a:tr>
              <a:tr h="3651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تائيد دستور</a:t>
                      </a:r>
                      <a:endParaRPr kumimoji="0" lang="ar-SA" sz="3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سرويس دهنده </a:t>
                      </a:r>
                      <a:endParaRPr kumimoji="0" lang="ar-SA" sz="32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6E6E6"/>
                    </a:solidFill>
                  </a:tcPr>
                </a:tc>
              </a:tr>
            </a:tbl>
          </a:graphicData>
        </a:graphic>
      </p:graphicFrame>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38982"/>
                                        </p:tgtEl>
                                        <p:attrNameLst>
                                          <p:attrName>style.visibility</p:attrName>
                                        </p:attrNameLst>
                                      </p:cBhvr>
                                      <p:to>
                                        <p:strVal val="visible"/>
                                      </p:to>
                                    </p:set>
                                    <p:animEffect transition="in" filter="plus(in)">
                                      <p:cBhvr>
                                        <p:cTn id="7" dur="2000"/>
                                        <p:tgtEl>
                                          <p:spTgt spid="38982"/>
                                        </p:tgtEl>
                                      </p:cBhvr>
                                    </p:animEffect>
                                  </p:childTnLst>
                                </p:cTn>
                              </p:par>
                            </p:childTnLst>
                          </p:cTn>
                        </p:par>
                        <p:par>
                          <p:cTn id="8" fill="hold">
                            <p:stCondLst>
                              <p:cond delay="2000"/>
                            </p:stCondLst>
                            <p:childTnLst>
                              <p:par>
                                <p:cTn id="9" presetID="13" presetClass="entr" presetSubtype="16" fill="hold" nodeType="afterEffect">
                                  <p:stCondLst>
                                    <p:cond delay="0"/>
                                  </p:stCondLst>
                                  <p:childTnLst>
                                    <p:set>
                                      <p:cBhvr>
                                        <p:cTn id="10" dur="1" fill="hold">
                                          <p:stCondLst>
                                            <p:cond delay="0"/>
                                          </p:stCondLst>
                                        </p:cTn>
                                        <p:tgtEl>
                                          <p:spTgt spid="38979">
                                            <p:txEl>
                                              <p:pRg st="0" end="0"/>
                                            </p:txEl>
                                          </p:spTgt>
                                        </p:tgtEl>
                                        <p:attrNameLst>
                                          <p:attrName>style.visibility</p:attrName>
                                        </p:attrNameLst>
                                      </p:cBhvr>
                                      <p:to>
                                        <p:strVal val="visible"/>
                                      </p:to>
                                    </p:set>
                                    <p:animEffect transition="in" filter="plus(in)">
                                      <p:cBhvr>
                                        <p:cTn id="11" dur="2000"/>
                                        <p:tgtEl>
                                          <p:spTgt spid="3897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b="1">
                <a:solidFill>
                  <a:srgbClr val="FFFF00"/>
                </a:solidFill>
              </a:rPr>
              <a:t>Passive Mode</a:t>
            </a:r>
            <a:r>
              <a:rPr lang="en-US">
                <a:solidFill>
                  <a:srgbClr val="FFFF00"/>
                </a:solidFill>
              </a:rPr>
              <a:t> </a:t>
            </a:r>
          </a:p>
        </p:txBody>
      </p:sp>
      <p:sp>
        <p:nvSpPr>
          <p:cNvPr id="43011" name="Rectangle 3"/>
          <p:cNvSpPr>
            <a:spLocks noGrp="1" noChangeArrowheads="1"/>
          </p:cNvSpPr>
          <p:nvPr>
            <p:ph type="body" idx="1"/>
          </p:nvPr>
        </p:nvSpPr>
        <p:spPr/>
        <p:txBody>
          <a:bodyPr/>
          <a:lstStyle/>
          <a:p>
            <a:pPr algn="r" rtl="1"/>
            <a:r>
              <a:rPr lang="ar-SA" dirty="0">
                <a:cs typeface="B Nazanin" pitchFamily="2" charset="-78"/>
              </a:rPr>
              <a:t>در </a:t>
            </a:r>
            <a:r>
              <a:rPr lang="en-US" dirty="0">
                <a:cs typeface="B Nazanin" pitchFamily="2" charset="-78"/>
              </a:rPr>
              <a:t>Passive Mode</a:t>
            </a:r>
            <a:r>
              <a:rPr lang="ar-SA" dirty="0">
                <a:cs typeface="B Nazanin" pitchFamily="2" charset="-78"/>
              </a:rPr>
              <a:t> ، كه به آن " مديريت و يا اداره </a:t>
            </a:r>
            <a:r>
              <a:rPr lang="fa-IR" dirty="0" smtClean="0">
                <a:cs typeface="B Nazanin" pitchFamily="2" charset="-78"/>
              </a:rPr>
              <a:t>کلاینت های</a:t>
            </a:r>
            <a:r>
              <a:rPr lang="en-US" dirty="0" smtClean="0">
                <a:cs typeface="B Nazanin" pitchFamily="2" charset="-78"/>
              </a:rPr>
              <a:t>FTP</a:t>
            </a:r>
            <a:r>
              <a:rPr lang="ar-SA" dirty="0">
                <a:cs typeface="B Nazanin" pitchFamily="2" charset="-78"/>
              </a:rPr>
              <a:t>" نيز گفته می شود از فرآيند زير استفاده می گردد : </a:t>
            </a:r>
          </a:p>
          <a:p>
            <a:pPr algn="r" rtl="1"/>
            <a:r>
              <a:rPr lang="fa-IR" dirty="0" smtClean="0">
                <a:cs typeface="B Nazanin" pitchFamily="2" charset="-78"/>
              </a:rPr>
              <a:t>کلاینت </a:t>
            </a:r>
            <a:r>
              <a:rPr lang="ar-SA" dirty="0" smtClean="0">
                <a:cs typeface="B Nazanin" pitchFamily="2" charset="-78"/>
              </a:rPr>
              <a:t>دو </a:t>
            </a:r>
            <a:r>
              <a:rPr lang="ar-SA" dirty="0">
                <a:cs typeface="B Nazanin" pitchFamily="2" charset="-78"/>
              </a:rPr>
              <a:t>پورت را فعال می نمايد ( پورت </a:t>
            </a:r>
            <a:r>
              <a:rPr lang="en-US" dirty="0">
                <a:cs typeface="B Nazanin" pitchFamily="2" charset="-78"/>
              </a:rPr>
              <a:t>x</a:t>
            </a:r>
            <a:r>
              <a:rPr lang="ar-SA" dirty="0">
                <a:cs typeface="B Nazanin" pitchFamily="2" charset="-78"/>
              </a:rPr>
              <a:t> و </a:t>
            </a:r>
            <a:r>
              <a:rPr lang="en-US" dirty="0">
                <a:cs typeface="B Nazanin" pitchFamily="2" charset="-78"/>
              </a:rPr>
              <a:t>x+1</a:t>
            </a:r>
            <a:r>
              <a:rPr lang="ar-SA" dirty="0">
                <a:cs typeface="B Nazanin" pitchFamily="2" charset="-78"/>
              </a:rPr>
              <a:t> ) </a:t>
            </a:r>
          </a:p>
          <a:p>
            <a:pPr algn="r" rtl="1"/>
            <a:r>
              <a:rPr lang="ar-SA" dirty="0">
                <a:cs typeface="B Nazanin" pitchFamily="2" charset="-78"/>
              </a:rPr>
              <a:t>ارتباط اوليه از طريق پورت </a:t>
            </a:r>
            <a:r>
              <a:rPr lang="en-US" dirty="0">
                <a:cs typeface="B Nazanin" pitchFamily="2" charset="-78"/>
              </a:rPr>
              <a:t>x</a:t>
            </a:r>
            <a:r>
              <a:rPr lang="ar-SA" dirty="0">
                <a:cs typeface="B Nazanin" pitchFamily="2" charset="-78"/>
              </a:rPr>
              <a:t> </a:t>
            </a:r>
            <a:r>
              <a:rPr lang="fa-IR" dirty="0" smtClean="0">
                <a:cs typeface="B Nazanin" pitchFamily="2" charset="-78"/>
              </a:rPr>
              <a:t>کلاینت </a:t>
            </a:r>
            <a:r>
              <a:rPr lang="ar-SA" dirty="0" smtClean="0">
                <a:cs typeface="B Nazanin" pitchFamily="2" charset="-78"/>
              </a:rPr>
              <a:t>با </a:t>
            </a:r>
            <a:r>
              <a:rPr lang="ar-SA" dirty="0">
                <a:cs typeface="B Nazanin" pitchFamily="2" charset="-78"/>
              </a:rPr>
              <a:t>پورت 21  </a:t>
            </a:r>
            <a:r>
              <a:rPr lang="fa-IR" dirty="0" smtClean="0">
                <a:cs typeface="B Nazanin" pitchFamily="2" charset="-78"/>
              </a:rPr>
              <a:t>سرور</a:t>
            </a:r>
            <a:r>
              <a:rPr lang="ar-SA" dirty="0">
                <a:cs typeface="B Nazanin" pitchFamily="2" charset="-78"/>
              </a:rPr>
              <a:t>  آغاز می گردد . </a:t>
            </a:r>
          </a:p>
          <a:p>
            <a:pPr algn="r" rtl="1"/>
            <a:r>
              <a:rPr lang="fa-IR" dirty="0" smtClean="0">
                <a:cs typeface="B Nazanin" pitchFamily="2" charset="-78"/>
              </a:rPr>
              <a:t>سرور </a:t>
            </a:r>
            <a:r>
              <a:rPr lang="ar-SA" dirty="0" smtClean="0">
                <a:cs typeface="B Nazanin" pitchFamily="2" charset="-78"/>
              </a:rPr>
              <a:t>يك </a:t>
            </a:r>
            <a:r>
              <a:rPr lang="ar-SA" dirty="0">
                <a:cs typeface="B Nazanin" pitchFamily="2" charset="-78"/>
              </a:rPr>
              <a:t>پورت را فعال ( </a:t>
            </a:r>
            <a:r>
              <a:rPr lang="en-US" dirty="0">
                <a:cs typeface="B Nazanin" pitchFamily="2" charset="-78"/>
              </a:rPr>
              <a:t>Y</a:t>
            </a:r>
            <a:r>
              <a:rPr lang="ar-SA" dirty="0">
                <a:cs typeface="B Nazanin" pitchFamily="2" charset="-78"/>
              </a:rPr>
              <a:t> ) و به </a:t>
            </a:r>
            <a:r>
              <a:rPr lang="fa-IR" dirty="0" smtClean="0">
                <a:cs typeface="B Nazanin" pitchFamily="2" charset="-78"/>
              </a:rPr>
              <a:t>کلاینت </a:t>
            </a:r>
            <a:r>
              <a:rPr lang="ar-SA" dirty="0" smtClean="0">
                <a:cs typeface="B Nazanin" pitchFamily="2" charset="-78"/>
              </a:rPr>
              <a:t>شماره </a:t>
            </a:r>
            <a:r>
              <a:rPr lang="ar-SA" dirty="0">
                <a:cs typeface="B Nazanin" pitchFamily="2" charset="-78"/>
              </a:rPr>
              <a:t>پورت را اعلام می نمايد . </a:t>
            </a:r>
          </a:p>
          <a:p>
            <a:pPr algn="r" rtl="1"/>
            <a:r>
              <a:rPr lang="ar-SA" dirty="0">
                <a:cs typeface="B Nazanin" pitchFamily="2" charset="-78"/>
              </a:rPr>
              <a:t>در ادامه </a:t>
            </a:r>
            <a:r>
              <a:rPr lang="fa-IR" dirty="0" smtClean="0">
                <a:cs typeface="B Nazanin" pitchFamily="2" charset="-78"/>
              </a:rPr>
              <a:t>کلاینت </a:t>
            </a:r>
            <a:r>
              <a:rPr lang="ar-SA" dirty="0" smtClean="0">
                <a:cs typeface="B Nazanin" pitchFamily="2" charset="-78"/>
              </a:rPr>
              <a:t>يك </a:t>
            </a:r>
            <a:r>
              <a:rPr lang="ar-SA" dirty="0">
                <a:cs typeface="B Nazanin" pitchFamily="2" charset="-78"/>
              </a:rPr>
              <a:t>اتصال از طريق پورت </a:t>
            </a:r>
            <a:r>
              <a:rPr lang="en-US" dirty="0">
                <a:cs typeface="B Nazanin" pitchFamily="2" charset="-78"/>
              </a:rPr>
              <a:t>x+1</a:t>
            </a:r>
            <a:r>
              <a:rPr lang="ar-SA" dirty="0">
                <a:cs typeface="B Nazanin" pitchFamily="2" charset="-78"/>
              </a:rPr>
              <a:t> با پورت </a:t>
            </a:r>
            <a:r>
              <a:rPr lang="en-US" dirty="0">
                <a:cs typeface="B Nazanin" pitchFamily="2" charset="-78"/>
              </a:rPr>
              <a:t>y</a:t>
            </a:r>
            <a:r>
              <a:rPr lang="ar-SA" dirty="0">
                <a:cs typeface="B Nazanin" pitchFamily="2" charset="-78"/>
              </a:rPr>
              <a:t> </a:t>
            </a:r>
            <a:r>
              <a:rPr lang="fa-IR" dirty="0" smtClean="0">
                <a:cs typeface="B Nazanin" pitchFamily="2" charset="-78"/>
              </a:rPr>
              <a:t>سرور </a:t>
            </a:r>
            <a:r>
              <a:rPr lang="ar-SA" dirty="0" smtClean="0">
                <a:cs typeface="B Nazanin" pitchFamily="2" charset="-78"/>
              </a:rPr>
              <a:t>برقرار </a:t>
            </a:r>
            <a:r>
              <a:rPr lang="ar-SA" dirty="0">
                <a:cs typeface="B Nazanin" pitchFamily="2" charset="-78"/>
              </a:rPr>
              <a:t>می نمايد .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1000" fill="hold"/>
                                        <p:tgtEl>
                                          <p:spTgt spid="43010"/>
                                        </p:tgtEl>
                                        <p:attrNameLst>
                                          <p:attrName>ppt_x</p:attrName>
                                        </p:attrNameLst>
                                      </p:cBhvr>
                                      <p:tavLst>
                                        <p:tav tm="0">
                                          <p:val>
                                            <p:strVal val="#ppt_x-.2"/>
                                          </p:val>
                                        </p:tav>
                                        <p:tav tm="100000">
                                          <p:val>
                                            <p:strVal val="#ppt_x"/>
                                          </p:val>
                                        </p:tav>
                                      </p:tavLst>
                                    </p:anim>
                                    <p:anim calcmode="lin" valueType="num">
                                      <p:cBhvr>
                                        <p:cTn id="8" dur="1000" fill="hold"/>
                                        <p:tgtEl>
                                          <p:spTgt spid="430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43010"/>
                                        </p:tgtEl>
                                      </p:cBhvr>
                                    </p:animEffect>
                                  </p:childTnLst>
                                </p:cTn>
                              </p:par>
                            </p:childTnLst>
                          </p:cTn>
                        </p:par>
                        <p:par>
                          <p:cTn id="10" fill="hold">
                            <p:stCondLst>
                              <p:cond delay="1000"/>
                            </p:stCondLst>
                            <p:childTnLst>
                              <p:par>
                                <p:cTn id="11" presetID="13" presetClass="entr" presetSubtype="16" fill="hold" grpId="0" nodeType="after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Effect transition="in" filter="plus(in)">
                                      <p:cBhvr>
                                        <p:cTn id="13" dur="2000"/>
                                        <p:tgtEl>
                                          <p:spTgt spid="43011">
                                            <p:txEl>
                                              <p:pRg st="0" end="0"/>
                                            </p:txEl>
                                          </p:spTgt>
                                        </p:tgtEl>
                                      </p:cBhvr>
                                    </p:animEffect>
                                  </p:childTnLst>
                                </p:cTn>
                              </p:par>
                            </p:childTnLst>
                          </p:cTn>
                        </p:par>
                        <p:par>
                          <p:cTn id="14" fill="hold">
                            <p:stCondLst>
                              <p:cond delay="3000"/>
                            </p:stCondLst>
                            <p:childTnLst>
                              <p:par>
                                <p:cTn id="15" presetID="13" presetClass="entr" presetSubtype="16" fill="hold" grpId="0" nodeType="afterEffect">
                                  <p:stCondLst>
                                    <p:cond delay="0"/>
                                  </p:stCondLst>
                                  <p:childTnLst>
                                    <p:set>
                                      <p:cBhvr>
                                        <p:cTn id="16" dur="1" fill="hold">
                                          <p:stCondLst>
                                            <p:cond delay="0"/>
                                          </p:stCondLst>
                                        </p:cTn>
                                        <p:tgtEl>
                                          <p:spTgt spid="43011">
                                            <p:txEl>
                                              <p:pRg st="1" end="1"/>
                                            </p:txEl>
                                          </p:spTgt>
                                        </p:tgtEl>
                                        <p:attrNameLst>
                                          <p:attrName>style.visibility</p:attrName>
                                        </p:attrNameLst>
                                      </p:cBhvr>
                                      <p:to>
                                        <p:strVal val="visible"/>
                                      </p:to>
                                    </p:set>
                                    <p:animEffect transition="in" filter="plus(in)">
                                      <p:cBhvr>
                                        <p:cTn id="17" dur="2000"/>
                                        <p:tgtEl>
                                          <p:spTgt spid="43011">
                                            <p:txEl>
                                              <p:pRg st="1" end="1"/>
                                            </p:txEl>
                                          </p:spTgt>
                                        </p:tgtEl>
                                      </p:cBhvr>
                                    </p:animEffect>
                                  </p:childTnLst>
                                </p:cTn>
                              </p:par>
                            </p:childTnLst>
                          </p:cTn>
                        </p:par>
                        <p:par>
                          <p:cTn id="18" fill="hold">
                            <p:stCondLst>
                              <p:cond delay="5000"/>
                            </p:stCondLst>
                            <p:childTnLst>
                              <p:par>
                                <p:cTn id="19" presetID="13" presetClass="entr" presetSubtype="16" fill="hold" grpId="0" nodeType="afterEffect">
                                  <p:stCondLst>
                                    <p:cond delay="0"/>
                                  </p:stCondLst>
                                  <p:childTnLst>
                                    <p:set>
                                      <p:cBhvr>
                                        <p:cTn id="20" dur="1" fill="hold">
                                          <p:stCondLst>
                                            <p:cond delay="0"/>
                                          </p:stCondLst>
                                        </p:cTn>
                                        <p:tgtEl>
                                          <p:spTgt spid="43011">
                                            <p:txEl>
                                              <p:pRg st="2" end="2"/>
                                            </p:txEl>
                                          </p:spTgt>
                                        </p:tgtEl>
                                        <p:attrNameLst>
                                          <p:attrName>style.visibility</p:attrName>
                                        </p:attrNameLst>
                                      </p:cBhvr>
                                      <p:to>
                                        <p:strVal val="visible"/>
                                      </p:to>
                                    </p:set>
                                    <p:animEffect transition="in" filter="plus(in)">
                                      <p:cBhvr>
                                        <p:cTn id="21" dur="2000"/>
                                        <p:tgtEl>
                                          <p:spTgt spid="43011">
                                            <p:txEl>
                                              <p:pRg st="2" end="2"/>
                                            </p:txEl>
                                          </p:spTgt>
                                        </p:tgtEl>
                                      </p:cBhvr>
                                    </p:animEffect>
                                  </p:childTnLst>
                                </p:cTn>
                              </p:par>
                            </p:childTnLst>
                          </p:cTn>
                        </p:par>
                        <p:par>
                          <p:cTn id="22" fill="hold">
                            <p:stCondLst>
                              <p:cond delay="7000"/>
                            </p:stCondLst>
                            <p:childTnLst>
                              <p:par>
                                <p:cTn id="23" presetID="13" presetClass="entr" presetSubtype="16" fill="hold" grpId="0" nodeType="afterEffect">
                                  <p:stCondLst>
                                    <p:cond delay="0"/>
                                  </p:stCondLst>
                                  <p:childTnLst>
                                    <p:set>
                                      <p:cBhvr>
                                        <p:cTn id="24" dur="1" fill="hold">
                                          <p:stCondLst>
                                            <p:cond delay="0"/>
                                          </p:stCondLst>
                                        </p:cTn>
                                        <p:tgtEl>
                                          <p:spTgt spid="43011">
                                            <p:txEl>
                                              <p:pRg st="3" end="3"/>
                                            </p:txEl>
                                          </p:spTgt>
                                        </p:tgtEl>
                                        <p:attrNameLst>
                                          <p:attrName>style.visibility</p:attrName>
                                        </p:attrNameLst>
                                      </p:cBhvr>
                                      <p:to>
                                        <p:strVal val="visible"/>
                                      </p:to>
                                    </p:set>
                                    <p:animEffect transition="in" filter="plus(in)">
                                      <p:cBhvr>
                                        <p:cTn id="25" dur="2000"/>
                                        <p:tgtEl>
                                          <p:spTgt spid="43011">
                                            <p:txEl>
                                              <p:pRg st="3" end="3"/>
                                            </p:txEl>
                                          </p:spTgt>
                                        </p:tgtEl>
                                      </p:cBhvr>
                                    </p:animEffect>
                                  </p:childTnLst>
                                </p:cTn>
                              </p:par>
                            </p:childTnLst>
                          </p:cTn>
                        </p:par>
                        <p:par>
                          <p:cTn id="26" fill="hold">
                            <p:stCondLst>
                              <p:cond delay="9000"/>
                            </p:stCondLst>
                            <p:childTnLst>
                              <p:par>
                                <p:cTn id="27" presetID="13" presetClass="entr" presetSubtype="16" fill="hold" grpId="0" nodeType="afterEffect">
                                  <p:stCondLst>
                                    <p:cond delay="0"/>
                                  </p:stCondLst>
                                  <p:childTnLst>
                                    <p:set>
                                      <p:cBhvr>
                                        <p:cTn id="28" dur="1" fill="hold">
                                          <p:stCondLst>
                                            <p:cond delay="0"/>
                                          </p:stCondLst>
                                        </p:cTn>
                                        <p:tgtEl>
                                          <p:spTgt spid="43011">
                                            <p:txEl>
                                              <p:pRg st="4" end="4"/>
                                            </p:txEl>
                                          </p:spTgt>
                                        </p:tgtEl>
                                        <p:attrNameLst>
                                          <p:attrName>style.visibility</p:attrName>
                                        </p:attrNameLst>
                                      </p:cBhvr>
                                      <p:to>
                                        <p:strVal val="visible"/>
                                      </p:to>
                                    </p:set>
                                    <p:animEffect transition="in" filter="plus(in)">
                                      <p:cBhvr>
                                        <p:cTn id="29" dur="20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17" name="Group 85"/>
          <p:cNvGraphicFramePr>
            <a:graphicFrameLocks noGrp="1"/>
          </p:cNvGraphicFramePr>
          <p:nvPr/>
        </p:nvGraphicFramePr>
        <p:xfrm>
          <a:off x="395288" y="404813"/>
          <a:ext cx="7921625" cy="1280160"/>
        </p:xfrm>
        <a:graphic>
          <a:graphicData uri="http://schemas.openxmlformats.org/drawingml/2006/table">
            <a:tbl>
              <a:tblPr rtl="1"/>
              <a:tblGrid>
                <a:gridCol w="6202363"/>
                <a:gridCol w="1719262"/>
              </a:tblGrid>
              <a:tr h="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لطفا" به من بگوئيد</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كه از كجا می توانم داده را دريافت نمايم </a:t>
                      </a:r>
                      <a:endParaRPr kumimoji="0" lang="ar-SA" sz="3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سرويس گيرنده </a:t>
                      </a:r>
                      <a:endParaRPr kumimoji="0" lang="ar-SA" sz="32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6E6E6"/>
                    </a:solidFill>
                  </a:tcPr>
                </a:tc>
              </a:tr>
              <a:tr h="0">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با من از طريق پورت 4023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بر روی آدرس</a:t>
                      </a:r>
                      <a:b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br>
                      <a:r>
                        <a:rPr kumimoji="0" lang="ar-SA"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 </a:t>
                      </a:r>
                      <a:r>
                        <a:rPr kumimoji="0" lang="en-US" sz="2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IP</a:t>
                      </a: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 192.168.1.25 ارتباط برقرار نمائيد .</a:t>
                      </a:r>
                      <a:endParaRPr kumimoji="0" lang="ar-SA" sz="3200" b="0" i="0" u="none" strike="noStrike" cap="none" normalizeH="0" baseline="0" smtClean="0">
                        <a:ln>
                          <a:noFill/>
                        </a:ln>
                        <a:solidFill>
                          <a:schemeClr val="bg1"/>
                        </a:solidFill>
                        <a:effectLst/>
                        <a:latin typeface="Verdana" pitchFamily="34" charset="0"/>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rgbClr val="000000"/>
                          </a:solidFill>
                          <a:effectLst/>
                          <a:latin typeface="Tahoma" pitchFamily="34" charset="0"/>
                          <a:ea typeface="Times New Roman" pitchFamily="18" charset="0"/>
                          <a:cs typeface="B Zar" pitchFamily="2" charset="-78"/>
                        </a:rPr>
                        <a:t>سرويس دهنده </a:t>
                      </a:r>
                      <a:endParaRPr kumimoji="0" lang="ar-SA" sz="3200" b="0" i="0" u="none" strike="noStrike" cap="none" normalizeH="0" baseline="0" smtClean="0">
                        <a:ln>
                          <a:noFill/>
                        </a:ln>
                        <a:solidFill>
                          <a:schemeClr val="bg1"/>
                        </a:solidFill>
                        <a:effectLst/>
                        <a:latin typeface="Verdana" pitchFamily="34" charset="0"/>
                        <a:ea typeface="Times New Roman" pitchFamily="18" charset="0"/>
                        <a:cs typeface="B Zar" pitchFamily="2" charset="-78"/>
                      </a:endParaRPr>
                    </a:p>
                  </a:txBody>
                  <a:tcPr horzOverflow="overflow">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lnTlToBr>
                      <a:noFill/>
                    </a:lnTlToBr>
                    <a:lnBlToTr>
                      <a:noFill/>
                    </a:lnBlToTr>
                    <a:solidFill>
                      <a:srgbClr val="E6E6E6"/>
                    </a:solidFill>
                  </a:tcPr>
                </a:tc>
              </a:tr>
            </a:tbl>
          </a:graphicData>
        </a:graphic>
      </p:graphicFrame>
      <p:sp>
        <p:nvSpPr>
          <p:cNvPr id="44112" name="Rectangle 80"/>
          <p:cNvSpPr>
            <a:spLocks noGrp="1" noChangeArrowheads="1"/>
          </p:cNvSpPr>
          <p:nvPr>
            <p:ph type="body" idx="1"/>
          </p:nvPr>
        </p:nvSpPr>
        <p:spPr>
          <a:xfrm>
            <a:off x="468313" y="2060575"/>
            <a:ext cx="8229600" cy="3281363"/>
          </a:xfrm>
        </p:spPr>
        <p:txBody>
          <a:bodyPr/>
          <a:lstStyle/>
          <a:p>
            <a:pPr algn="r" rtl="1">
              <a:lnSpc>
                <a:spcPct val="90000"/>
              </a:lnSpc>
            </a:pPr>
            <a:r>
              <a:rPr lang="ar-SA" dirty="0">
                <a:cs typeface="B Nazanin" pitchFamily="2" charset="-78"/>
              </a:rPr>
              <a:t>در فرآيند فوق </a:t>
            </a:r>
            <a:r>
              <a:rPr lang="fa-IR" dirty="0" smtClean="0">
                <a:cs typeface="B Nazanin" pitchFamily="2" charset="-78"/>
              </a:rPr>
              <a:t>کلاینت </a:t>
            </a:r>
            <a:r>
              <a:rPr lang="ar-SA" dirty="0" smtClean="0">
                <a:cs typeface="B Nazanin" pitchFamily="2" charset="-78"/>
              </a:rPr>
              <a:t>دارای </a:t>
            </a:r>
            <a:r>
              <a:rPr lang="ar-SA" dirty="0">
                <a:cs typeface="B Nazanin" pitchFamily="2" charset="-78"/>
              </a:rPr>
              <a:t>نقش محوری است و فايروال موجود بر روی </a:t>
            </a:r>
            <a:r>
              <a:rPr lang="fa-IR" dirty="0" smtClean="0">
                <a:cs typeface="B Nazanin" pitchFamily="2" charset="-78"/>
              </a:rPr>
              <a:t>کلاینت </a:t>
            </a:r>
            <a:r>
              <a:rPr lang="ar-SA" dirty="0" smtClean="0">
                <a:cs typeface="B Nazanin" pitchFamily="2" charset="-78"/>
              </a:rPr>
              <a:t>می </a:t>
            </a:r>
            <a:r>
              <a:rPr lang="ar-SA" dirty="0">
                <a:cs typeface="B Nazanin" pitchFamily="2" charset="-78"/>
              </a:rPr>
              <a:t>تواند درخواست های دريافتی غيرمجاز به پورت های بالاتر از 1024 را به منظور افزايش امنيت بلاك نمايند .  در صورتی كه بر روی كامپيوترهای </a:t>
            </a:r>
            <a:r>
              <a:rPr lang="fa-IR" dirty="0" smtClean="0">
                <a:cs typeface="B Nazanin" pitchFamily="2" charset="-78"/>
              </a:rPr>
              <a:t>سرور </a:t>
            </a:r>
            <a:r>
              <a:rPr lang="ar-SA" dirty="0" smtClean="0">
                <a:cs typeface="B Nazanin" pitchFamily="2" charset="-78"/>
              </a:rPr>
              <a:t>نيز </a:t>
            </a:r>
            <a:r>
              <a:rPr lang="ar-SA" dirty="0">
                <a:cs typeface="B Nazanin" pitchFamily="2" charset="-78"/>
              </a:rPr>
              <a:t>فايروال نصب شده باشد ، می بايست پيكربندی لازم به منظور استفاده از پورت های بالاتر از 1024 بر روی آن آنجام و آنان </a:t>
            </a:r>
            <a:r>
              <a:rPr lang="en-US" dirty="0">
                <a:cs typeface="B Nazanin" pitchFamily="2" charset="-78"/>
              </a:rPr>
              <a:t>open</a:t>
            </a:r>
            <a:r>
              <a:rPr lang="ar-SA" dirty="0">
                <a:cs typeface="B Nazanin" pitchFamily="2" charset="-78"/>
              </a:rPr>
              <a:t> گردند . باز نمودن پورت های فوق بر روی </a:t>
            </a:r>
            <a:r>
              <a:rPr lang="fa-IR" dirty="0" smtClean="0">
                <a:cs typeface="B Nazanin" pitchFamily="2" charset="-78"/>
              </a:rPr>
              <a:t>سرور </a:t>
            </a:r>
            <a:r>
              <a:rPr lang="ar-SA" dirty="0" smtClean="0">
                <a:cs typeface="B Nazanin" pitchFamily="2" charset="-78"/>
              </a:rPr>
              <a:t>می </a:t>
            </a:r>
            <a:r>
              <a:rPr lang="ar-SA" dirty="0">
                <a:cs typeface="B Nazanin" pitchFamily="2" charset="-78"/>
              </a:rPr>
              <a:t>تواند چالش های امنيتی خاصی را برای </a:t>
            </a:r>
            <a:r>
              <a:rPr lang="fa-IR" dirty="0" smtClean="0">
                <a:cs typeface="B Nazanin" pitchFamily="2" charset="-78"/>
              </a:rPr>
              <a:t>سرور </a:t>
            </a:r>
            <a:r>
              <a:rPr lang="ar-SA" dirty="0" smtClean="0">
                <a:cs typeface="B Nazanin" pitchFamily="2" charset="-78"/>
              </a:rPr>
              <a:t>به </a:t>
            </a:r>
            <a:r>
              <a:rPr lang="ar-SA" dirty="0">
                <a:cs typeface="B Nazanin" pitchFamily="2" charset="-78"/>
              </a:rPr>
              <a:t>دنبال داشته باشد . </a:t>
            </a:r>
            <a:br>
              <a:rPr lang="ar-SA" dirty="0">
                <a:cs typeface="B Nazanin" pitchFamily="2" charset="-78"/>
              </a:rPr>
            </a:br>
            <a:r>
              <a:rPr lang="ar-SA" dirty="0">
                <a:cs typeface="B Nazanin" pitchFamily="2" charset="-78"/>
              </a:rPr>
              <a:t/>
            </a:r>
            <a:br>
              <a:rPr lang="ar-SA" dirty="0">
                <a:cs typeface="B Nazanin" pitchFamily="2" charset="-78"/>
              </a:rPr>
            </a:b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44117"/>
                                        </p:tgtEl>
                                        <p:attrNameLst>
                                          <p:attrName>style.visibility</p:attrName>
                                        </p:attrNameLst>
                                      </p:cBhvr>
                                      <p:to>
                                        <p:strVal val="visible"/>
                                      </p:to>
                                    </p:set>
                                    <p:animEffect transition="in" filter="plus(in)">
                                      <p:cBhvr>
                                        <p:cTn id="7" dur="2000"/>
                                        <p:tgtEl>
                                          <p:spTgt spid="44117"/>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44112">
                                            <p:txEl>
                                              <p:pRg st="0" end="0"/>
                                            </p:txEl>
                                          </p:spTgt>
                                        </p:tgtEl>
                                        <p:attrNameLst>
                                          <p:attrName>style.visibility</p:attrName>
                                        </p:attrNameLst>
                                      </p:cBhvr>
                                      <p:to>
                                        <p:strVal val="visible"/>
                                      </p:to>
                                    </p:set>
                                    <p:animEffect transition="in" filter="plus(in)">
                                      <p:cBhvr>
                                        <p:cTn id="11" dur="2000"/>
                                        <p:tgtEl>
                                          <p:spTgt spid="441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1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2485" y="612453"/>
            <a:ext cx="6839029" cy="5633093"/>
          </a:xfrm>
          <a:prstGeom prst="rect">
            <a:avLst/>
          </a:prstGeom>
        </p:spPr>
      </p:pic>
    </p:spTree>
    <p:extLst>
      <p:ext uri="{BB962C8B-B14F-4D97-AF65-F5344CB8AC3E}">
        <p14:creationId xmlns:p14="http://schemas.microsoft.com/office/powerpoint/2010/main" val="2610473781"/>
      </p:ext>
    </p:extLst>
  </p:cSld>
  <p:clrMapOvr>
    <a:masterClrMapping/>
  </p:clrMapOvr>
  <p:transition spd="slow" advClick="0">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268760"/>
            <a:ext cx="8905577" cy="4176464"/>
          </a:xfrm>
          <a:prstGeom prst="rect">
            <a:avLst/>
          </a:prstGeom>
        </p:spPr>
      </p:pic>
    </p:spTree>
    <p:extLst>
      <p:ext uri="{BB962C8B-B14F-4D97-AF65-F5344CB8AC3E}">
        <p14:creationId xmlns:p14="http://schemas.microsoft.com/office/powerpoint/2010/main" val="4034406101"/>
      </p:ext>
    </p:extLst>
  </p:cSld>
  <p:clrMapOvr>
    <a:masterClrMapping/>
  </p:clrMapOvr>
  <p:transition spd="slow" advClick="0">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327246" y="260648"/>
            <a:ext cx="8784976" cy="720080"/>
          </a:xfrm>
        </p:spPr>
        <p:txBody>
          <a:bodyPr/>
          <a:lstStyle/>
          <a:p>
            <a:pPr algn="r" rtl="1"/>
            <a:r>
              <a:rPr lang="fa-IR" b="1" dirty="0" smtClean="0">
                <a:solidFill>
                  <a:srgbClr val="FFFF00"/>
                </a:solidFill>
                <a:cs typeface="B Nazanin" pitchFamily="2" charset="-78"/>
              </a:rPr>
              <a:t>محیط نرم افزار </a:t>
            </a:r>
            <a:r>
              <a:rPr lang="en-US" b="1" dirty="0" err="1" smtClean="0">
                <a:solidFill>
                  <a:srgbClr val="FFFF00"/>
                </a:solidFill>
                <a:cs typeface="B Nazanin" pitchFamily="2" charset="-78"/>
              </a:rPr>
              <a:t>Filezilla</a:t>
            </a:r>
            <a:r>
              <a:rPr lang="fa-IR" b="1" dirty="0" smtClean="0">
                <a:solidFill>
                  <a:srgbClr val="FFFF00"/>
                </a:solidFill>
                <a:cs typeface="B Nazanin" pitchFamily="2" charset="-78"/>
              </a:rPr>
              <a:t> جهت ارسال و دریافت فایل توسط پروتکل </a:t>
            </a:r>
            <a:r>
              <a:rPr lang="en-US" b="1" dirty="0" smtClean="0">
                <a:solidFill>
                  <a:srgbClr val="FFFF00"/>
                </a:solidFill>
                <a:cs typeface="B Nazanin" pitchFamily="2" charset="-78"/>
              </a:rPr>
              <a:t>FTP</a:t>
            </a:r>
            <a:endParaRPr lang="en-US" b="1" dirty="0">
              <a:solidFill>
                <a:srgbClr val="FFFF00"/>
              </a:solidFill>
              <a:cs typeface="B Nazanin"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910148"/>
            <a:ext cx="8895301" cy="5831220"/>
          </a:xfrm>
          <a:prstGeom prst="rect">
            <a:avLst/>
          </a:prstGeom>
        </p:spPr>
      </p:pic>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after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Effect transition="in" filter="plus(in)">
                                      <p:cBhvr>
                                        <p:cTn id="7" dur="2000"/>
                                        <p:tgtEl>
                                          <p:spTgt spid="542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755650" y="1557338"/>
            <a:ext cx="3132589" cy="1723549"/>
          </a:xfrm>
          <a:prstGeom prst="rect">
            <a:avLst/>
          </a:prstGeom>
          <a:noFill/>
          <a:ln w="9525">
            <a:noFill/>
            <a:miter lim="800000"/>
            <a:headEnd/>
            <a:tailEnd/>
          </a:ln>
          <a:effectLst/>
        </p:spPr>
        <p:txBody>
          <a:bodyPr wrap="none">
            <a:spAutoFit/>
          </a:bodyPr>
          <a:lstStyle/>
          <a:p>
            <a:r>
              <a:rPr lang="en-US" sz="10600" b="1" dirty="0" smtClean="0">
                <a:solidFill>
                  <a:srgbClr val="FFFF00"/>
                </a:solidFill>
                <a:latin typeface="Arial Rounded MT Bold" pitchFamily="34" charset="0"/>
              </a:rPr>
              <a:t>DNS</a:t>
            </a:r>
            <a:endParaRPr lang="en-US" sz="10600" b="1" dirty="0">
              <a:solidFill>
                <a:srgbClr val="FFFF00"/>
              </a:solidFill>
              <a:latin typeface="Arial Rounded MT Bold" pitchFamily="34" charset="0"/>
            </a:endParaRPr>
          </a:p>
        </p:txBody>
      </p:sp>
      <p:sp>
        <p:nvSpPr>
          <p:cNvPr id="5" name="Rectangle 2"/>
          <p:cNvSpPr>
            <a:spLocks noGrp="1" noChangeArrowheads="1"/>
          </p:cNvSpPr>
          <p:nvPr>
            <p:ph idx="1"/>
          </p:nvPr>
        </p:nvSpPr>
        <p:spPr>
          <a:xfrm>
            <a:off x="3995936" y="2132856"/>
            <a:ext cx="5012680" cy="938139"/>
          </a:xfrm>
        </p:spPr>
        <p:txBody>
          <a:bodyPr/>
          <a:lstStyle/>
          <a:p>
            <a:pPr rtl="1"/>
            <a:r>
              <a:rPr lang="fa-IR" sz="4800" b="1" dirty="0">
                <a:cs typeface="B Sina" pitchFamily="2" charset="-78"/>
              </a:rPr>
              <a:t>آ</a:t>
            </a:r>
            <a:r>
              <a:rPr lang="ar-SA" sz="4800" b="1" dirty="0">
                <a:cs typeface="B Sina" pitchFamily="2" charset="-78"/>
              </a:rPr>
              <a:t>شنائی با </a:t>
            </a:r>
            <a:r>
              <a:rPr lang="en-US" sz="4800" b="1" dirty="0">
                <a:cs typeface="B Sina" pitchFamily="2" charset="-78"/>
              </a:rPr>
              <a:t> </a:t>
            </a:r>
            <a:r>
              <a:rPr lang="en-US" sz="4800" b="1" dirty="0" smtClean="0">
                <a:cs typeface="B Sina" pitchFamily="2" charset="-78"/>
              </a:rPr>
              <a:t>   </a:t>
            </a:r>
            <a:r>
              <a:rPr lang="ar-SA" sz="4800" b="1" dirty="0" smtClean="0">
                <a:cs typeface="B Sina" pitchFamily="2" charset="-78"/>
              </a:rPr>
              <a:t> </a:t>
            </a:r>
            <a:r>
              <a:rPr lang="en-US" sz="4800" b="1" dirty="0">
                <a:cs typeface="B Sina" pitchFamily="2" charset="-78"/>
              </a:rPr>
              <a:t/>
            </a:r>
            <a:br>
              <a:rPr lang="en-US" sz="4800" b="1" dirty="0">
                <a:cs typeface="B Sina" pitchFamily="2" charset="-78"/>
              </a:rPr>
            </a:br>
            <a:endParaRPr lang="en-US" sz="4800" b="1" dirty="0">
              <a:cs typeface="B Sina" pitchFamily="2" charset="-78"/>
            </a:endParaRPr>
          </a:p>
        </p:txBody>
      </p:sp>
    </p:spTree>
    <p:extLst>
      <p:ext uri="{BB962C8B-B14F-4D97-AF65-F5344CB8AC3E}">
        <p14:creationId xmlns:p14="http://schemas.microsoft.com/office/powerpoint/2010/main" val="2463160772"/>
      </p:ext>
    </p:extLst>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par>
                          <p:cTn id="14" fill="hold">
                            <p:stCondLst>
                              <p:cond delay="2000"/>
                            </p:stCondLst>
                            <p:childTnLst>
                              <p:par>
                                <p:cTn id="15" presetID="29"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ppt_x</p:attrName>
                                        </p:attrNameLst>
                                      </p:cBhvr>
                                      <p:tavLst>
                                        <p:tav tm="0">
                                          <p:val>
                                            <p:strVal val="#ppt_x-.2"/>
                                          </p:val>
                                        </p:tav>
                                        <p:tav tm="100000">
                                          <p:val>
                                            <p:strVal val="#ppt_x"/>
                                          </p:val>
                                        </p:tav>
                                      </p:tavLst>
                                    </p:anim>
                                    <p:anim calcmode="lin" valueType="num">
                                      <p:cBhvr>
                                        <p:cTn id="1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US" dirty="0">
                <a:solidFill>
                  <a:srgbClr val="FFFF00"/>
                </a:solidFill>
              </a:rPr>
              <a:t>DNS </a:t>
            </a:r>
            <a:r>
              <a:rPr lang="ar-SA" b="1" dirty="0">
                <a:solidFill>
                  <a:srgbClr val="FFFF00"/>
                </a:solidFill>
              </a:rPr>
              <a:t>چیست ؟ </a:t>
            </a:r>
            <a:endParaRPr lang="en-US" dirty="0">
              <a:solidFill>
                <a:srgbClr val="FFFF00"/>
              </a:solidFill>
            </a:endParaRPr>
          </a:p>
        </p:txBody>
      </p:sp>
      <p:sp>
        <p:nvSpPr>
          <p:cNvPr id="3" name="Content Placeholder 2"/>
          <p:cNvSpPr>
            <a:spLocks noGrp="1"/>
          </p:cNvSpPr>
          <p:nvPr>
            <p:ph idx="1"/>
          </p:nvPr>
        </p:nvSpPr>
        <p:spPr/>
        <p:txBody>
          <a:bodyPr/>
          <a:lstStyle/>
          <a:p>
            <a:pPr algn="just" rtl="1"/>
            <a:r>
              <a:rPr lang="fa-IR" dirty="0"/>
              <a:t>از کلمات</a:t>
            </a:r>
            <a:r>
              <a:rPr lang="en-US" dirty="0"/>
              <a:t> Domain Name System </a:t>
            </a:r>
            <a:r>
              <a:rPr lang="fa-IR" dirty="0"/>
              <a:t>اقتباس و  یک پروتکل شناخته شده در عرصه شبکه های کامپیوتری خصوصا” اینترنت است . از پروتکل فوق به منظور ترجمه  اسامی کامپیوترهای میزبان و </a:t>
            </a:r>
            <a:r>
              <a:rPr lang="en-US" dirty="0"/>
              <a:t>Domain </a:t>
            </a:r>
            <a:r>
              <a:rPr lang="fa-IR" dirty="0"/>
              <a:t>به آدرس های </a:t>
            </a:r>
            <a:r>
              <a:rPr lang="en-US" dirty="0"/>
              <a:t>IP </a:t>
            </a:r>
            <a:r>
              <a:rPr lang="fa-IR" dirty="0"/>
              <a:t>استفاده می گردد</a:t>
            </a:r>
            <a:r>
              <a:rPr lang="en-US" dirty="0"/>
              <a:t>.</a:t>
            </a:r>
          </a:p>
        </p:txBody>
      </p:sp>
    </p:spTree>
    <p:extLst>
      <p:ext uri="{BB962C8B-B14F-4D97-AF65-F5344CB8AC3E}">
        <p14:creationId xmlns:p14="http://schemas.microsoft.com/office/powerpoint/2010/main" val="1951052704"/>
      </p:ext>
    </p:extLst>
  </p:cSld>
  <p:clrMapOvr>
    <a:masterClrMapping/>
  </p:clrMapOvr>
  <p:transition spd="slow" advClick="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44525" y="609600"/>
            <a:ext cx="8229600" cy="762000"/>
          </a:xfrm>
        </p:spPr>
        <p:txBody>
          <a:bodyPr/>
          <a:lstStyle/>
          <a:p>
            <a:pPr rtl="1"/>
            <a:r>
              <a:rPr lang="ar-SA" sz="4400" b="1" dirty="0">
                <a:solidFill>
                  <a:srgbClr val="FFFF00"/>
                </a:solidFill>
                <a:cs typeface="B Elham" pitchFamily="2" charset="-78"/>
              </a:rPr>
              <a:t>آشنائی با پروتكل </a:t>
            </a:r>
            <a:r>
              <a:rPr lang="en-US" sz="4400" b="1" dirty="0">
                <a:solidFill>
                  <a:srgbClr val="FFFF00"/>
                </a:solidFill>
                <a:cs typeface="B Elham" pitchFamily="2" charset="-78"/>
              </a:rPr>
              <a:t>FTP </a:t>
            </a:r>
            <a:br>
              <a:rPr lang="en-US" sz="4400" b="1" dirty="0">
                <a:solidFill>
                  <a:srgbClr val="FFFF00"/>
                </a:solidFill>
                <a:cs typeface="B Elham" pitchFamily="2" charset="-78"/>
              </a:rPr>
            </a:br>
            <a:endParaRPr lang="en-US" sz="4400" b="1" dirty="0">
              <a:solidFill>
                <a:srgbClr val="FFFF00"/>
              </a:solidFill>
              <a:cs typeface="B Elham" pitchFamily="2" charset="-78"/>
            </a:endParaRPr>
          </a:p>
        </p:txBody>
      </p:sp>
      <p:sp>
        <p:nvSpPr>
          <p:cNvPr id="3075" name="Rectangle 3"/>
          <p:cNvSpPr>
            <a:spLocks noGrp="1" noChangeArrowheads="1"/>
          </p:cNvSpPr>
          <p:nvPr>
            <p:ph type="body" idx="1"/>
          </p:nvPr>
        </p:nvSpPr>
        <p:spPr/>
        <p:txBody>
          <a:bodyPr/>
          <a:lstStyle/>
          <a:p>
            <a:pPr algn="r" rtl="1"/>
            <a:r>
              <a:rPr lang="ar-SA" dirty="0">
                <a:cs typeface="B Nazanin" pitchFamily="2" charset="-78"/>
              </a:rPr>
              <a:t>امروزه از پروتكل های متعددی در شبكه های كامپيوتری استفاده می گردد كه صرفا" تعداد اندكی از آنان به منظور انتقال داده طراحی و پياده سازی شده اند . اينترنت نيز به عنوان يك شبكه گسترده از اين قاعده مستثنی نبوده و در اين رابطه از پروتكل های متعددی استفاده می شود. </a:t>
            </a:r>
            <a:br>
              <a:rPr lang="ar-SA" dirty="0">
                <a:cs typeface="B Nazanin" pitchFamily="2" charset="-78"/>
              </a:rPr>
            </a:br>
            <a:r>
              <a:rPr lang="ar-SA" dirty="0">
                <a:cs typeface="B Nazanin" pitchFamily="2" charset="-78"/>
              </a:rPr>
              <a:t>برای بسياری از كاربران اينترنت همه چيز محدود به وب و پروتكل مرتبط با آن يعنی </a:t>
            </a:r>
            <a:r>
              <a:rPr lang="en-US" dirty="0">
                <a:cs typeface="B Nazanin" pitchFamily="2" charset="-78"/>
              </a:rPr>
              <a:t>HTTP</a:t>
            </a:r>
            <a:r>
              <a:rPr lang="ar-SA" dirty="0">
                <a:cs typeface="B Nazanin" pitchFamily="2" charset="-78"/>
              </a:rPr>
              <a:t> است ، در صورتی كه در اين عرصه از پروتكل های متعدد ديگری نيز  استفاده می گردد. </a:t>
            </a:r>
            <a:r>
              <a:rPr lang="en-US" dirty="0">
                <a:cs typeface="B Nazanin" pitchFamily="2" charset="-78"/>
              </a:rPr>
              <a:t>FTP</a:t>
            </a:r>
            <a:r>
              <a:rPr lang="ar-SA" dirty="0">
                <a:cs typeface="B Nazanin" pitchFamily="2" charset="-78"/>
              </a:rPr>
              <a:t>  نمونه ای در اين زمينه است .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par>
                          <p:cTn id="10" fill="hold">
                            <p:stCondLst>
                              <p:cond delay="1000"/>
                            </p:stCondLst>
                            <p:childTnLst>
                              <p:par>
                                <p:cTn id="11" presetID="13" presetClass="entr" presetSubtype="16" fill="hold" grpId="0" nodeType="after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Effect transition="in" filter="plus(in)">
                                      <p:cBhvr>
                                        <p:cTn id="13" dur="20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solidFill>
                  <a:srgbClr val="FFFF00"/>
                </a:solidFill>
              </a:rPr>
              <a:t>سیستم نامگذاری حوزه</a:t>
            </a:r>
            <a:r>
              <a:rPr lang="en-US" b="1" dirty="0">
                <a:solidFill>
                  <a:srgbClr val="FFFF00"/>
                </a:solidFill>
              </a:rPr>
              <a:t> ( DNS)</a:t>
            </a:r>
          </a:p>
        </p:txBody>
      </p:sp>
      <p:sp>
        <p:nvSpPr>
          <p:cNvPr id="3" name="Content Placeholder 2"/>
          <p:cNvSpPr>
            <a:spLocks noGrp="1"/>
          </p:cNvSpPr>
          <p:nvPr>
            <p:ph idx="1"/>
          </p:nvPr>
        </p:nvSpPr>
        <p:spPr/>
        <p:txBody>
          <a:bodyPr/>
          <a:lstStyle/>
          <a:p>
            <a:pPr algn="just" rtl="1"/>
            <a:r>
              <a:rPr lang="ar-SA" dirty="0"/>
              <a:t>سیستم نامگذاری حوزه</a:t>
            </a:r>
            <a:r>
              <a:rPr lang="en-US" dirty="0"/>
              <a:t> ( DNS) </a:t>
            </a:r>
            <a:r>
              <a:rPr lang="ar-SA" dirty="0"/>
              <a:t>سیستمی است که طبق اصول ان کامپیوتر ها توانایی برقراری ارتباط با یکدیگر و انجام فعالیتهایی از قبیل تبادل نامه های الکترونیکی و یا نمایش صفحات وب را خواهند داشت. وقتی کاربری در اینترنت قصد برقراری ارتباط با مکان خاصی را داشته باشد فرضا بازدید از یک وب سایت ادرس اینترنتی ان را تایپ می کند مثل</a:t>
            </a:r>
            <a:r>
              <a:rPr lang="en-US" dirty="0"/>
              <a:t> </a:t>
            </a:r>
            <a:r>
              <a:rPr lang="en-US" dirty="0" smtClean="0"/>
              <a:t>www.metahouse.com</a:t>
            </a:r>
            <a:endParaRPr lang="en-US" dirty="0"/>
          </a:p>
        </p:txBody>
      </p:sp>
    </p:spTree>
    <p:extLst>
      <p:ext uri="{BB962C8B-B14F-4D97-AF65-F5344CB8AC3E}">
        <p14:creationId xmlns:p14="http://schemas.microsoft.com/office/powerpoint/2010/main" val="2570311636"/>
      </p:ext>
    </p:extLst>
  </p:cSld>
  <p:clrMapOvr>
    <a:masterClrMapping/>
  </p:clrMapOvr>
  <p:transition spd="slow" advClick="0">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SA" dirty="0"/>
              <a:t>به عنوان مثال</a:t>
            </a:r>
            <a:r>
              <a:rPr lang="en-US" dirty="0"/>
              <a:t> DNS </a:t>
            </a:r>
            <a:r>
              <a:rPr lang="ar-SA" dirty="0"/>
              <a:t>متن کاملآ انگلیسی</a:t>
            </a:r>
            <a:r>
              <a:rPr lang="en-US" dirty="0"/>
              <a:t> www.metahouse.com </a:t>
            </a:r>
            <a:r>
              <a:rPr lang="ar-SA" dirty="0"/>
              <a:t>را به اعدادی تبدیل می کند که کامپیوتر های متصل به اینترنت بتوانند ان را درک کنند مانند</a:t>
            </a:r>
            <a:r>
              <a:rPr lang="en-US" dirty="0"/>
              <a:t>: 123.21.43.121 </a:t>
            </a:r>
            <a:r>
              <a:rPr lang="ar-SA" dirty="0"/>
              <a:t>برای انکه این کار به خوبی انجام شود اینترنت به چندین حوزه اصلی سازماندهی شده است. منظور از حوزه های اصلی همان حروف انتهایی یک ادرس هستند مانند</a:t>
            </a:r>
            <a:r>
              <a:rPr lang="en-US" dirty="0"/>
              <a:t> com. </a:t>
            </a:r>
            <a:r>
              <a:rPr lang="ar-SA" dirty="0"/>
              <a:t>در ادرس فوق. تعدادی از حوزه های متداول عبارتند از </a:t>
            </a:r>
            <a:r>
              <a:rPr lang="en-US" dirty="0"/>
              <a:t>: : com.</a:t>
            </a:r>
            <a:r>
              <a:rPr lang="ar-SA" dirty="0"/>
              <a:t>  </a:t>
            </a:r>
            <a:r>
              <a:rPr lang="en-US" dirty="0"/>
              <a:t>)</a:t>
            </a:r>
            <a:r>
              <a:rPr lang="ar-SA" dirty="0"/>
              <a:t>تجاری</a:t>
            </a:r>
            <a:r>
              <a:rPr lang="en-US" dirty="0"/>
              <a:t>: </a:t>
            </a:r>
            <a:r>
              <a:rPr lang="en-US" dirty="0" err="1"/>
              <a:t>edu</a:t>
            </a:r>
            <a:r>
              <a:rPr lang="en-US" dirty="0"/>
              <a:t>./ ( )</a:t>
            </a:r>
            <a:r>
              <a:rPr lang="ar-SA" dirty="0"/>
              <a:t>اموزشی</a:t>
            </a:r>
            <a:r>
              <a:rPr lang="en-US" dirty="0"/>
              <a:t>) : gov./ (</a:t>
            </a:r>
            <a:r>
              <a:rPr lang="ar-SA" dirty="0"/>
              <a:t>دولتی</a:t>
            </a:r>
            <a:r>
              <a:rPr lang="en-US" dirty="0"/>
              <a:t>) : mil./ (</a:t>
            </a:r>
            <a:r>
              <a:rPr lang="ar-SA" dirty="0"/>
              <a:t>نظامی</a:t>
            </a:r>
            <a:r>
              <a:rPr lang="en-US" dirty="0"/>
              <a:t>) : net./ (</a:t>
            </a:r>
            <a:r>
              <a:rPr lang="ar-SA" dirty="0"/>
              <a:t>مراکز خدمات اینترنت و شبکه</a:t>
            </a:r>
            <a:r>
              <a:rPr lang="en-US" dirty="0"/>
              <a:t>(</a:t>
            </a:r>
            <a:r>
              <a:rPr lang="ar-SA" dirty="0"/>
              <a:t>و </a:t>
            </a:r>
            <a:r>
              <a:rPr lang="en-US" dirty="0"/>
              <a:t>org.</a:t>
            </a:r>
            <a:r>
              <a:rPr lang="ar-SA" dirty="0"/>
              <a:t> (سازمان</a:t>
            </a:r>
            <a:r>
              <a:rPr lang="ar-SA" dirty="0" smtClean="0"/>
              <a:t>).</a:t>
            </a:r>
            <a:endParaRPr lang="en-US" dirty="0"/>
          </a:p>
        </p:txBody>
      </p:sp>
    </p:spTree>
    <p:extLst>
      <p:ext uri="{BB962C8B-B14F-4D97-AF65-F5344CB8AC3E}">
        <p14:creationId xmlns:p14="http://schemas.microsoft.com/office/powerpoint/2010/main" val="3026987947"/>
      </p:ext>
    </p:extLst>
  </p:cSld>
  <p:clrMapOvr>
    <a:masterClrMapping/>
  </p:clrMapOvr>
  <p:transition spd="slow" advClick="0">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SA" dirty="0"/>
              <a:t>به دلیل افزایش تصاعدی تعداد سایت های اینترنت سیستم نامگذاری حوزه در حال گسترش است و حداقل 7 حوزه دیگر نیز مانند</a:t>
            </a:r>
            <a:r>
              <a:rPr lang="en-US" dirty="0"/>
              <a:t>: web. </a:t>
            </a:r>
            <a:r>
              <a:rPr lang="ar-SA" dirty="0"/>
              <a:t>(برای وب) به ان افزوده شده است. در خارج از امریکا برای مشخص کردن حوزه ها فقط از 2 حرف استفاده میشود مانند</a:t>
            </a:r>
            <a:r>
              <a:rPr lang="en-US" dirty="0"/>
              <a:t> : au. </a:t>
            </a:r>
            <a:r>
              <a:rPr lang="ar-SA" dirty="0"/>
              <a:t>برای استرلیا یا</a:t>
            </a:r>
            <a:r>
              <a:rPr lang="en-US" dirty="0"/>
              <a:t> </a:t>
            </a:r>
            <a:r>
              <a:rPr lang="en-US" dirty="0" err="1"/>
              <a:t>ir.</a:t>
            </a:r>
            <a:r>
              <a:rPr lang="en-US" dirty="0"/>
              <a:t> </a:t>
            </a:r>
            <a:r>
              <a:rPr lang="ar-SA" dirty="0"/>
              <a:t>برای ایران</a:t>
            </a:r>
            <a:r>
              <a:rPr lang="en-US" dirty="0"/>
              <a:t>. </a:t>
            </a:r>
            <a:endParaRPr lang="en-US" dirty="0" smtClean="0"/>
          </a:p>
          <a:p>
            <a:pPr algn="just" rtl="1"/>
            <a:r>
              <a:rPr lang="ar-SA" dirty="0"/>
              <a:t>حوزه ها به صورت سلسه مراتبی سازماندهی می شوند در نتیجه حوزه های فرعی بسیاری به عنوان زیر مجموعه های حوزه های اصلی وجود دارند.</a:t>
            </a:r>
            <a:endParaRPr lang="en-US" dirty="0"/>
          </a:p>
        </p:txBody>
      </p:sp>
    </p:spTree>
    <p:extLst>
      <p:ext uri="{BB962C8B-B14F-4D97-AF65-F5344CB8AC3E}">
        <p14:creationId xmlns:p14="http://schemas.microsoft.com/office/powerpoint/2010/main" val="2470341478"/>
      </p:ext>
    </p:extLst>
  </p:cSld>
  <p:clrMapOvr>
    <a:masterClrMapping/>
  </p:clrMapOvr>
  <p:transition spd="slow" advClick="0">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SA" dirty="0"/>
              <a:t>به عنوان مثال برای انکه به چگونگی عملکرد</a:t>
            </a:r>
            <a:r>
              <a:rPr lang="en-US" dirty="0"/>
              <a:t> DNS </a:t>
            </a:r>
            <a:r>
              <a:rPr lang="ar-SA" dirty="0"/>
              <a:t>و حوزه ها پی ببرید به ادرس اینترنتی مربوط به سازمان فضایی امریکا</a:t>
            </a:r>
            <a:r>
              <a:rPr lang="en-US" dirty="0"/>
              <a:t> (</a:t>
            </a:r>
            <a:r>
              <a:rPr lang="en-US" dirty="0" err="1"/>
              <a:t>nasa</a:t>
            </a:r>
            <a:r>
              <a:rPr lang="en-US" dirty="0"/>
              <a:t>) : </a:t>
            </a:r>
            <a:r>
              <a:rPr lang="ar-SA" dirty="0"/>
              <a:t>یعنی</a:t>
            </a:r>
            <a:r>
              <a:rPr lang="en-US" dirty="0"/>
              <a:t> spacelink.msfc.nasa.gov </a:t>
            </a:r>
            <a:r>
              <a:rPr lang="ar-SA" dirty="0"/>
              <a:t>توجه کنید حوزه اصلی</a:t>
            </a:r>
            <a:r>
              <a:rPr lang="en-US" dirty="0"/>
              <a:t> gov. </a:t>
            </a:r>
            <a:r>
              <a:rPr lang="ar-SA" dirty="0"/>
              <a:t>است که نشان دهنده دولتی بودن سایت است. زیر حوزه مربوطه</a:t>
            </a:r>
            <a:r>
              <a:rPr lang="en-US" dirty="0"/>
              <a:t> NASA. </a:t>
            </a:r>
            <a:r>
              <a:rPr lang="ar-SA" dirty="0"/>
              <a:t>نشان دهنده حوزه</a:t>
            </a:r>
            <a:r>
              <a:rPr lang="en-US" dirty="0"/>
              <a:t> NASA </a:t>
            </a:r>
            <a:r>
              <a:rPr lang="ar-SA" dirty="0"/>
              <a:t>(سازمان ملی هوانوردی و فضانوردی امریکا) است و در زیر ان</a:t>
            </a:r>
            <a:r>
              <a:rPr lang="en-US" dirty="0"/>
              <a:t> </a:t>
            </a:r>
            <a:r>
              <a:rPr lang="en-US" dirty="0" err="1"/>
              <a:t>msfc</a:t>
            </a:r>
            <a:r>
              <a:rPr lang="en-US" dirty="0"/>
              <a:t>. </a:t>
            </a:r>
            <a:r>
              <a:rPr lang="ar-SA" dirty="0"/>
              <a:t>(مرکز هوانوردی مارشال) یکی از چندین شبکه کامپیوتری</a:t>
            </a:r>
            <a:r>
              <a:rPr lang="en-US" dirty="0"/>
              <a:t> NASA </a:t>
            </a:r>
            <a:r>
              <a:rPr lang="ar-SA" dirty="0"/>
              <a:t>قرار دارد. نهایتآ</a:t>
            </a:r>
            <a:r>
              <a:rPr lang="en-US" dirty="0"/>
              <a:t> </a:t>
            </a:r>
            <a:r>
              <a:rPr lang="en-US" dirty="0" err="1"/>
              <a:t>spacelink</a:t>
            </a:r>
            <a:r>
              <a:rPr lang="en-US" dirty="0"/>
              <a:t> </a:t>
            </a:r>
            <a:r>
              <a:rPr lang="ar-SA" dirty="0"/>
              <a:t>نشان دهنده کامپیوتری در</a:t>
            </a:r>
            <a:r>
              <a:rPr lang="en-US" dirty="0"/>
              <a:t> NASA </a:t>
            </a:r>
            <a:r>
              <a:rPr lang="ar-SA" dirty="0"/>
              <a:t>است که طرح</a:t>
            </a:r>
            <a:r>
              <a:rPr lang="en-US" dirty="0"/>
              <a:t> </a:t>
            </a:r>
            <a:r>
              <a:rPr lang="en-US" dirty="0" err="1"/>
              <a:t>spacelink</a:t>
            </a:r>
            <a:r>
              <a:rPr lang="en-US" dirty="0"/>
              <a:t> </a:t>
            </a:r>
            <a:r>
              <a:rPr lang="ar-SA" dirty="0"/>
              <a:t>را اجرا میکند. ادرس</a:t>
            </a:r>
            <a:r>
              <a:rPr lang="en-US" dirty="0"/>
              <a:t> IP </a:t>
            </a:r>
            <a:r>
              <a:rPr lang="ar-SA" dirty="0"/>
              <a:t>عددی مربوط به</a:t>
            </a:r>
            <a:r>
              <a:rPr lang="en-US" dirty="0"/>
              <a:t> </a:t>
            </a:r>
            <a:r>
              <a:rPr lang="en-US" dirty="0" err="1"/>
              <a:t>spacelink</a:t>
            </a:r>
            <a:r>
              <a:rPr lang="en-US" dirty="0"/>
              <a:t> </a:t>
            </a:r>
            <a:r>
              <a:rPr lang="ar-SA" dirty="0"/>
              <a:t>طی سالها تغییر کرده اما ادرس اینترنت ان ثابت باقی مانده است</a:t>
            </a:r>
            <a:r>
              <a:rPr lang="en-US" dirty="0"/>
              <a:t>. </a:t>
            </a:r>
          </a:p>
        </p:txBody>
      </p:sp>
    </p:spTree>
    <p:extLst>
      <p:ext uri="{BB962C8B-B14F-4D97-AF65-F5344CB8AC3E}">
        <p14:creationId xmlns:p14="http://schemas.microsoft.com/office/powerpoint/2010/main" val="1684083027"/>
      </p:ext>
    </p:extLst>
  </p:cSld>
  <p:clrMapOvr>
    <a:masterClrMapping/>
  </p:clrMapOvr>
  <p:transition spd="slow" advClick="0">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8229600" cy="5400600"/>
          </a:xfrm>
        </p:spPr>
        <p:txBody>
          <a:bodyPr/>
          <a:lstStyle/>
          <a:p>
            <a:pPr algn="just" rtl="1"/>
            <a:r>
              <a:rPr lang="ar-SA" dirty="0"/>
              <a:t>سیستم</a:t>
            </a:r>
            <a:r>
              <a:rPr lang="en-US" dirty="0"/>
              <a:t> DNS </a:t>
            </a:r>
            <a:r>
              <a:rPr lang="ar-SA" dirty="0"/>
              <a:t>این گونه تغییرات را (مانند انچه بدان اشاره کردیم) ثبت میکند بدین ترتیب حتی زمانی که ادرس</a:t>
            </a:r>
            <a:r>
              <a:rPr lang="en-US" dirty="0"/>
              <a:t> IP </a:t>
            </a:r>
            <a:r>
              <a:rPr lang="ar-SA" dirty="0"/>
              <a:t>تغییر کند در صورتی که ادرس اینترنتی مورد استفاده قرار گیرد نامه های الکترونیکی همیشه به ادرس صحیح ارسال خواهند شد. کامپیوتر هایی موسوم به سرورهای نام</a:t>
            </a:r>
            <a:r>
              <a:rPr lang="en-US" dirty="0"/>
              <a:t> (Name Server) </a:t>
            </a:r>
            <a:r>
              <a:rPr lang="ar-SA" dirty="0"/>
              <a:t>مسئول ردیابی چنین تغییراتی و ترجمه انها به ادرس</a:t>
            </a:r>
            <a:r>
              <a:rPr lang="en-US" dirty="0"/>
              <a:t> IP </a:t>
            </a:r>
            <a:r>
              <a:rPr lang="ar-SA" dirty="0"/>
              <a:t>و ادرس حوزه و بالعکس هستند. همچنین سرورهای نام برای اطمینان از ارسال نامه های الکترونیکی مورد نظر به ادرس صحیح با</a:t>
            </a:r>
            <a:r>
              <a:rPr lang="en-US" dirty="0"/>
              <a:t> DNS </a:t>
            </a:r>
            <a:r>
              <a:rPr lang="ar-SA" dirty="0"/>
              <a:t>همکاری میکنند. بعلاوه زمانی که ادرس وب </a:t>
            </a:r>
            <a:r>
              <a:rPr lang="en-US" dirty="0"/>
              <a:t>(URL) </a:t>
            </a:r>
            <a:r>
              <a:rPr lang="ar-SA" dirty="0"/>
              <a:t>را تایپ میکنید این سرورها تضمین می کنند که به مکان صحیح ارجاع داده شوید و در خاتمه انها مسئول مسیر یابی صحیح تمامی پیامها و ترافیک در اینترنت هستند</a:t>
            </a:r>
            <a:r>
              <a:rPr lang="en-US" dirty="0"/>
              <a:t>. </a:t>
            </a:r>
          </a:p>
        </p:txBody>
      </p:sp>
    </p:spTree>
    <p:extLst>
      <p:ext uri="{BB962C8B-B14F-4D97-AF65-F5344CB8AC3E}">
        <p14:creationId xmlns:p14="http://schemas.microsoft.com/office/powerpoint/2010/main" val="4024634283"/>
      </p:ext>
    </p:extLst>
  </p:cSld>
  <p:clrMapOvr>
    <a:masterClrMapping/>
  </p:clrMapOvr>
  <p:transition spd="slow" advClick="0">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SA" dirty="0"/>
              <a:t>اینترنت نمی تواند ادرس های اینترنتی حرفی- عددی مانند </a:t>
            </a:r>
            <a:r>
              <a:rPr lang="en-US" dirty="0"/>
              <a:t>pgralla@ziff-devis.com </a:t>
            </a:r>
            <a:r>
              <a:rPr lang="ar-SA" dirty="0"/>
              <a:t>را تجزیه و تحلیل کند در نتیجه سرورهای نام ان ادرس را به ادرس</a:t>
            </a:r>
            <a:r>
              <a:rPr lang="en-US" dirty="0"/>
              <a:t> IP </a:t>
            </a:r>
            <a:r>
              <a:rPr lang="ar-SA" dirty="0"/>
              <a:t>عددی مناسب مانند 163.52.128.72 تبدیل کند. سرورهای نام حاوی جدول هایی هستند که ادرس های اینترنتی حرفی- عددی را به ادرسهای </a:t>
            </a:r>
            <a:r>
              <a:rPr lang="en-US" dirty="0"/>
              <a:t>IP </a:t>
            </a:r>
            <a:r>
              <a:rPr lang="ar-SA" dirty="0"/>
              <a:t>عددی مطابقت میدهند</a:t>
            </a:r>
            <a:r>
              <a:rPr lang="en-US" dirty="0"/>
              <a:t>. </a:t>
            </a:r>
          </a:p>
        </p:txBody>
      </p:sp>
    </p:spTree>
    <p:extLst>
      <p:ext uri="{BB962C8B-B14F-4D97-AF65-F5344CB8AC3E}">
        <p14:creationId xmlns:p14="http://schemas.microsoft.com/office/powerpoint/2010/main" val="3038979465"/>
      </p:ext>
    </p:extLst>
  </p:cSld>
  <p:clrMapOvr>
    <a:masterClrMapping/>
  </p:clrMapOvr>
  <p:transition spd="slow" advClick="0">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US" b="1" dirty="0">
                <a:solidFill>
                  <a:srgbClr val="FFFF00"/>
                </a:solidFill>
              </a:rPr>
              <a:t>Reverse DNS </a:t>
            </a:r>
            <a:r>
              <a:rPr lang="ar-SA" b="1" dirty="0">
                <a:solidFill>
                  <a:srgbClr val="FFFF00"/>
                </a:solidFill>
              </a:rPr>
              <a:t>چیست ؟</a:t>
            </a:r>
            <a:endParaRPr lang="en-US" b="1" dirty="0">
              <a:solidFill>
                <a:srgbClr val="FFFF00"/>
              </a:solidFill>
            </a:endParaRPr>
          </a:p>
        </p:txBody>
      </p:sp>
      <p:sp>
        <p:nvSpPr>
          <p:cNvPr id="3" name="Content Placeholder 2"/>
          <p:cNvSpPr>
            <a:spLocks noGrp="1"/>
          </p:cNvSpPr>
          <p:nvPr>
            <p:ph idx="1"/>
          </p:nvPr>
        </p:nvSpPr>
        <p:spPr/>
        <p:txBody>
          <a:bodyPr/>
          <a:lstStyle/>
          <a:p>
            <a:pPr algn="just" rtl="1"/>
            <a:r>
              <a:rPr lang="ar-SA" dirty="0"/>
              <a:t>در واقع عمل تبدیل یک</a:t>
            </a:r>
            <a:r>
              <a:rPr lang="en-US" dirty="0"/>
              <a:t> IP </a:t>
            </a:r>
            <a:r>
              <a:rPr lang="ar-SA" dirty="0"/>
              <a:t>به نام دامنه را عمل</a:t>
            </a:r>
            <a:r>
              <a:rPr lang="en-US" dirty="0"/>
              <a:t> Reverse DNS </a:t>
            </a:r>
            <a:r>
              <a:rPr lang="ar-SA" dirty="0"/>
              <a:t>میگویند ؛ این عمل دقیقا بر عکس کار</a:t>
            </a:r>
            <a:r>
              <a:rPr lang="en-US" dirty="0"/>
              <a:t> DNS </a:t>
            </a:r>
            <a:r>
              <a:rPr lang="ar-SA" dirty="0"/>
              <a:t>است ، همانگونه که همه میدانیم در عمل</a:t>
            </a:r>
            <a:r>
              <a:rPr lang="en-US" dirty="0"/>
              <a:t> DNS </a:t>
            </a:r>
            <a:r>
              <a:rPr lang="ar-SA" dirty="0"/>
              <a:t>ما نام دامنه را وارد کرده و با استفاده از این سرویس به شماره</a:t>
            </a:r>
            <a:r>
              <a:rPr lang="en-US" dirty="0"/>
              <a:t> IP </a:t>
            </a:r>
            <a:r>
              <a:rPr lang="ar-SA" dirty="0"/>
              <a:t>آن دسترسی پیدا میکنیم ، اما در</a:t>
            </a:r>
            <a:r>
              <a:rPr lang="en-US" dirty="0"/>
              <a:t> Reverse DNS </a:t>
            </a:r>
            <a:r>
              <a:rPr lang="ar-SA" dirty="0"/>
              <a:t>دقیقا </a:t>
            </a:r>
            <a:r>
              <a:rPr lang="ar-SA" dirty="0" smtClean="0"/>
              <a:t>ک</a:t>
            </a:r>
            <a:r>
              <a:rPr lang="fa-IR" dirty="0" smtClean="0"/>
              <a:t>ا</a:t>
            </a:r>
            <a:r>
              <a:rPr lang="ar-SA" dirty="0" smtClean="0"/>
              <a:t>ر </a:t>
            </a:r>
            <a:r>
              <a:rPr lang="ar-SA" dirty="0"/>
              <a:t>بر عکس است</a:t>
            </a:r>
            <a:r>
              <a:rPr lang="en-US" dirty="0"/>
              <a:t> . </a:t>
            </a:r>
            <a:br>
              <a:rPr lang="en-US" dirty="0"/>
            </a:br>
            <a:r>
              <a:rPr lang="ar-SA" dirty="0"/>
              <a:t>مثلا : سیستمی با</a:t>
            </a:r>
            <a:r>
              <a:rPr lang="en-US" dirty="0"/>
              <a:t> IP 192.2.4.86 </a:t>
            </a:r>
            <a:r>
              <a:rPr lang="ar-SA" dirty="0"/>
              <a:t>برابر میشود با</a:t>
            </a:r>
            <a:r>
              <a:rPr lang="en-US" dirty="0"/>
              <a:t> www.exmaple.com </a:t>
            </a:r>
            <a:r>
              <a:rPr lang="ar-SA" dirty="0"/>
              <a:t>و البته شاید چندین نام را به ما باز گرداند که در اکثر مواقع اینگونه است</a:t>
            </a:r>
            <a:r>
              <a:rPr lang="en-US" dirty="0"/>
              <a:t> . </a:t>
            </a:r>
          </a:p>
        </p:txBody>
      </p:sp>
    </p:spTree>
    <p:extLst>
      <p:ext uri="{BB962C8B-B14F-4D97-AF65-F5344CB8AC3E}">
        <p14:creationId xmlns:p14="http://schemas.microsoft.com/office/powerpoint/2010/main" val="3613212113"/>
      </p:ext>
    </p:extLst>
  </p:cSld>
  <p:clrMapOvr>
    <a:masterClrMapping/>
  </p:clrMapOvr>
  <p:transition spd="slow" advClick="0">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solidFill>
                  <a:srgbClr val="FFFF00"/>
                </a:solidFill>
              </a:rPr>
              <a:t>کاربرد</a:t>
            </a:r>
            <a:r>
              <a:rPr lang="en-US" b="1" dirty="0">
                <a:solidFill>
                  <a:srgbClr val="FFFF00"/>
                </a:solidFill>
              </a:rPr>
              <a:t> : </a:t>
            </a:r>
          </a:p>
        </p:txBody>
      </p:sp>
      <p:sp>
        <p:nvSpPr>
          <p:cNvPr id="3" name="Content Placeholder 2"/>
          <p:cNvSpPr>
            <a:spLocks noGrp="1"/>
          </p:cNvSpPr>
          <p:nvPr>
            <p:ph idx="1"/>
          </p:nvPr>
        </p:nvSpPr>
        <p:spPr/>
        <p:txBody>
          <a:bodyPr/>
          <a:lstStyle/>
          <a:p>
            <a:pPr algn="just" rtl="1"/>
            <a:r>
              <a:rPr lang="ar-SA" dirty="0"/>
              <a:t>کاملا واضح است اما ، این عمل بیشتر هنگامی مورد استفاده واقع میشود که ما بخواهیم ببینیم روی یک</a:t>
            </a:r>
            <a:r>
              <a:rPr lang="en-US" dirty="0"/>
              <a:t> Host </a:t>
            </a:r>
            <a:r>
              <a:rPr lang="ar-SA" dirty="0"/>
              <a:t>چند سایت وجود دارد و نام آن ها چیست ، و اطلاعاتی از این قبیل را بدست </a:t>
            </a:r>
            <a:r>
              <a:rPr lang="ar-SA"/>
              <a:t>بیاوریم </a:t>
            </a:r>
            <a:r>
              <a:rPr lang="ar-SA" smtClean="0"/>
              <a:t>.</a:t>
            </a:r>
            <a:endParaRPr lang="en-US" dirty="0"/>
          </a:p>
        </p:txBody>
      </p:sp>
    </p:spTree>
    <p:extLst>
      <p:ext uri="{BB962C8B-B14F-4D97-AF65-F5344CB8AC3E}">
        <p14:creationId xmlns:p14="http://schemas.microsoft.com/office/powerpoint/2010/main" val="381362696"/>
      </p:ext>
    </p:extLst>
  </p:cSld>
  <p:clrMapOvr>
    <a:masterClrMapping/>
  </p:clrMapOvr>
  <p:transition spd="slow" advClick="0">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a:solidFill>
                  <a:srgbClr val="FFFF00"/>
                </a:solidFill>
              </a:rPr>
              <a:t>تاریخچه </a:t>
            </a:r>
            <a:r>
              <a:rPr lang="en-US" b="1" dirty="0">
                <a:solidFill>
                  <a:srgbClr val="FFFF00"/>
                </a:solidFill>
              </a:rPr>
              <a:t>:DNS</a:t>
            </a:r>
          </a:p>
        </p:txBody>
      </p:sp>
      <p:sp>
        <p:nvSpPr>
          <p:cNvPr id="3" name="Content Placeholder 2"/>
          <p:cNvSpPr>
            <a:spLocks noGrp="1"/>
          </p:cNvSpPr>
          <p:nvPr>
            <p:ph idx="1"/>
          </p:nvPr>
        </p:nvSpPr>
        <p:spPr/>
        <p:txBody>
          <a:bodyPr/>
          <a:lstStyle/>
          <a:p>
            <a:pPr algn="just" rtl="1"/>
            <a:r>
              <a:rPr lang="en-US" dirty="0"/>
              <a:t>DNS </a:t>
            </a:r>
            <a:r>
              <a:rPr lang="ar-SA" dirty="0"/>
              <a:t>، </a:t>
            </a:r>
            <a:r>
              <a:rPr lang="fa-IR" dirty="0"/>
              <a:t>زمانی که اینترنت تا به این اندازه گسترش پیدا نکرده بود و صرفا” در حد و اندازه یک شبکه کوچک بود ، استفاده می گردید . در آن زمان ، اسامی کامپیوترهای میزبان به صورت دستی در فایلی با نام </a:t>
            </a:r>
            <a:r>
              <a:rPr lang="en-US" dirty="0"/>
              <a:t>HOSTS </a:t>
            </a:r>
            <a:r>
              <a:rPr lang="fa-IR" dirty="0"/>
              <a:t>درج می گردید . فایل فوق بر روی یک سرویس دهنده مرکزی قرار می گرفت . هر سایت و یا کامپیوتر که نیازمند ترجمه اسامی کامپیوترهای میزبان بود ، می بایست از فایل فوق </a:t>
            </a:r>
            <a:r>
              <a:rPr lang="ar-SA" dirty="0"/>
              <a:t>استفاده می نمود . همزمان با گسترش اینترنت و افزایش تعداد کامپیوترهای میزبان ، حجم فایل فوق نیز افزایش و  امکان استفاده از آن با مشکل مواجه گردید ( افزایش ترافیک شبکه)</a:t>
            </a:r>
            <a:r>
              <a:rPr lang="en-US" dirty="0"/>
              <a:t>. </a:t>
            </a:r>
            <a:r>
              <a:rPr lang="fa-IR" dirty="0"/>
              <a:t>با توجه به مسائل فوق ، در سال ۱۹۸۴ تکنولوژی </a:t>
            </a:r>
            <a:r>
              <a:rPr lang="en-US" dirty="0"/>
              <a:t>DNS </a:t>
            </a:r>
            <a:r>
              <a:rPr lang="ar-SA" dirty="0"/>
              <a:t>معرفی گردید</a:t>
            </a:r>
            <a:r>
              <a:rPr lang="en-US" dirty="0"/>
              <a:t> .</a:t>
            </a:r>
          </a:p>
        </p:txBody>
      </p:sp>
    </p:spTree>
    <p:extLst>
      <p:ext uri="{BB962C8B-B14F-4D97-AF65-F5344CB8AC3E}">
        <p14:creationId xmlns:p14="http://schemas.microsoft.com/office/powerpoint/2010/main" val="3456628322"/>
      </p:ext>
    </p:extLst>
  </p:cSld>
  <p:clrMapOvr>
    <a:masterClrMapping/>
  </p:clrMapOvr>
  <p:transition spd="slow" advClick="0">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solidFill>
                  <a:srgbClr val="FFFF00"/>
                </a:solidFill>
              </a:rPr>
              <a:t>اتصال دامین به سرور</a:t>
            </a:r>
            <a:endParaRPr lang="en-US" b="1" dirty="0">
              <a:solidFill>
                <a:srgbClr val="FFFF00"/>
              </a:solidFill>
            </a:endParaRPr>
          </a:p>
        </p:txBody>
      </p:sp>
      <p:pic>
        <p:nvPicPr>
          <p:cNvPr id="1026" name="Picture 2" descr="C:\Users\farshad\Desktop\dn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412776"/>
            <a:ext cx="8610600" cy="2867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14307" y="4797152"/>
            <a:ext cx="4229042" cy="646331"/>
          </a:xfrm>
          <a:prstGeom prst="rect">
            <a:avLst/>
          </a:prstGeom>
          <a:solidFill>
            <a:schemeClr val="bg1"/>
          </a:solidFill>
          <a:ln>
            <a:solidFill>
              <a:schemeClr val="tx1"/>
            </a:solidFill>
          </a:ln>
        </p:spPr>
        <p:txBody>
          <a:bodyPr wrap="none" rtlCol="1">
            <a:spAutoFit/>
          </a:bodyPr>
          <a:lstStyle/>
          <a:p>
            <a:r>
              <a:rPr lang="en-US" dirty="0"/>
              <a:t>Name Server 1: </a:t>
            </a:r>
            <a:r>
              <a:rPr lang="en-US" dirty="0" smtClean="0"/>
              <a:t>NS19.persiantools.com</a:t>
            </a:r>
          </a:p>
          <a:p>
            <a:r>
              <a:rPr lang="en-US" dirty="0"/>
              <a:t>Name Server </a:t>
            </a:r>
            <a:r>
              <a:rPr lang="en-US" dirty="0" smtClean="0"/>
              <a:t>2: NS20.persiantools.com</a:t>
            </a:r>
            <a:endParaRPr lang="fa-IR" dirty="0"/>
          </a:p>
        </p:txBody>
      </p:sp>
    </p:spTree>
    <p:extLst>
      <p:ext uri="{BB962C8B-B14F-4D97-AF65-F5344CB8AC3E}">
        <p14:creationId xmlns:p14="http://schemas.microsoft.com/office/powerpoint/2010/main" val="622245360"/>
      </p:ext>
    </p:extLst>
  </p:cSld>
  <p:clrMapOvr>
    <a:masterClrMapping/>
  </p:clrMapOvr>
  <p:transition spd="slow" advClick="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64396"/>
            <a:ext cx="8229600" cy="1143000"/>
          </a:xfrm>
        </p:spPr>
        <p:txBody>
          <a:bodyPr/>
          <a:lstStyle/>
          <a:p>
            <a:pPr rtl="1"/>
            <a:r>
              <a:rPr lang="ar-SA" sz="4400" b="1" dirty="0">
                <a:solidFill>
                  <a:srgbClr val="FFFF00"/>
                </a:solidFill>
                <a:cs typeface="B Elham" pitchFamily="2" charset="-78"/>
              </a:rPr>
              <a:t>پروتكل </a:t>
            </a:r>
            <a:r>
              <a:rPr lang="en-US" sz="4400" b="1" dirty="0">
                <a:solidFill>
                  <a:srgbClr val="FFFF00"/>
                </a:solidFill>
                <a:cs typeface="B Elham" pitchFamily="2" charset="-78"/>
              </a:rPr>
              <a:t>FTP</a:t>
            </a:r>
            <a:r>
              <a:rPr lang="ar-SA" sz="4400" b="1" dirty="0">
                <a:solidFill>
                  <a:srgbClr val="FFFF00"/>
                </a:solidFill>
                <a:cs typeface="B Elham" pitchFamily="2" charset="-78"/>
              </a:rPr>
              <a:t> چيست ؟ </a:t>
            </a:r>
            <a:br>
              <a:rPr lang="ar-SA" sz="4400" b="1" dirty="0">
                <a:solidFill>
                  <a:srgbClr val="FFFF00"/>
                </a:solidFill>
                <a:cs typeface="B Elham" pitchFamily="2" charset="-78"/>
              </a:rPr>
            </a:br>
            <a:r>
              <a:rPr lang="ar-SA" sz="4400" b="1" dirty="0">
                <a:solidFill>
                  <a:srgbClr val="FFFF00"/>
                </a:solidFill>
                <a:cs typeface="B Elham" pitchFamily="2" charset="-78"/>
              </a:rPr>
              <a:t/>
            </a:r>
            <a:br>
              <a:rPr lang="ar-SA" sz="4400" b="1" dirty="0">
                <a:solidFill>
                  <a:srgbClr val="FFFF00"/>
                </a:solidFill>
                <a:cs typeface="B Elham" pitchFamily="2" charset="-78"/>
              </a:rPr>
            </a:br>
            <a:endParaRPr lang="en-US" sz="4400" b="1" dirty="0">
              <a:solidFill>
                <a:srgbClr val="FFFF00"/>
              </a:solidFill>
              <a:cs typeface="B Elham" pitchFamily="2" charset="-78"/>
            </a:endParaRPr>
          </a:p>
        </p:txBody>
      </p:sp>
      <p:sp>
        <p:nvSpPr>
          <p:cNvPr id="4099" name="Rectangle 3"/>
          <p:cNvSpPr>
            <a:spLocks noGrp="1" noChangeArrowheads="1"/>
          </p:cNvSpPr>
          <p:nvPr>
            <p:ph type="body" idx="1"/>
          </p:nvPr>
        </p:nvSpPr>
        <p:spPr/>
        <p:txBody>
          <a:bodyPr/>
          <a:lstStyle/>
          <a:p>
            <a:pPr algn="r" rtl="1">
              <a:lnSpc>
                <a:spcPct val="90000"/>
              </a:lnSpc>
            </a:pPr>
            <a:r>
              <a:rPr lang="ar-SA" sz="2700" dirty="0">
                <a:cs typeface="B Nazanin" pitchFamily="2" charset="-78"/>
              </a:rPr>
              <a:t>تصوير اوليه اينترنت در ذهن بسياری از كاربران،  استفاده از منابع اطلاعاتی و حركت از سايتی به سايت ديگر است و شايد به همين دليل باشد كه اينترنت در طی ساليان اخير به سرعت رشد و متداول شده است . بسياری از كارشناسان اين عرصه اعتقاد دارند كه اينترنت گسترش و  عموميت خود را مديون  سرويس وب می باشد .</a:t>
            </a:r>
            <a:br>
              <a:rPr lang="ar-SA" sz="2700" dirty="0">
                <a:cs typeface="B Nazanin" pitchFamily="2" charset="-78"/>
              </a:rPr>
            </a:br>
            <a:r>
              <a:rPr lang="ar-SA" sz="2700" dirty="0">
                <a:cs typeface="B Nazanin" pitchFamily="2" charset="-78"/>
              </a:rPr>
              <a:t>فرض كنيد كه سرويس وب را از اينترنت حذف نمائيم . برای بسياری از ما اين سوال مطرح خواهد شد كه چه نوع استفاده ای را می توانيم از اينترنت داشته باشيم ؟ در صورت تحقق چنين شرايطی ،  يكی از عملياتی كه كاربران قادر به انجام آن خواهند بود ،  دريافت داده ، فايل های صوتی ، تصويری و ساير نمونه فايل های ديگر با استفاده از پروتكل </a:t>
            </a:r>
            <a:r>
              <a:rPr lang="en-US" sz="2700" dirty="0">
                <a:cs typeface="B Nazanin" pitchFamily="2" charset="-78"/>
              </a:rPr>
              <a:t>FTP</a:t>
            </a:r>
            <a:r>
              <a:rPr lang="ar-SA" sz="2700" dirty="0">
                <a:cs typeface="B Nazanin" pitchFamily="2" charset="-78"/>
              </a:rPr>
              <a:t> (برگرفته از </a:t>
            </a:r>
            <a:r>
              <a:rPr lang="en-US" sz="2700" dirty="0">
                <a:cs typeface="B Nazanin" pitchFamily="2" charset="-78"/>
              </a:rPr>
              <a:t>File Transfer Protocol</a:t>
            </a:r>
            <a:r>
              <a:rPr lang="ar-SA" sz="2700" dirty="0">
                <a:cs typeface="B Nazanin" pitchFamily="2" charset="-78"/>
              </a:rPr>
              <a:t> ) است.  </a:t>
            </a:r>
            <a:endParaRPr lang="en-US" sz="2700"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ppt_x</p:attrName>
                                        </p:attrNameLst>
                                      </p:cBhvr>
                                      <p:tavLst>
                                        <p:tav tm="0">
                                          <p:val>
                                            <p:strVal val="#ppt_x-.2"/>
                                          </p:val>
                                        </p:tav>
                                        <p:tav tm="100000">
                                          <p:val>
                                            <p:strVal val="#ppt_x"/>
                                          </p:val>
                                        </p:tav>
                                      </p:tavLst>
                                    </p:anim>
                                    <p:anim calcmode="lin" valueType="num">
                                      <p:cBhvr>
                                        <p:cTn id="8" dur="1000" fill="hold"/>
                                        <p:tgtEl>
                                          <p:spTgt spid="40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98"/>
                                        </p:tgtEl>
                                      </p:cBhvr>
                                    </p:animEffect>
                                  </p:childTnLst>
                                </p:cTn>
                              </p:par>
                            </p:childTnLst>
                          </p:cTn>
                        </p:par>
                        <p:par>
                          <p:cTn id="10" fill="hold">
                            <p:stCondLst>
                              <p:cond delay="1000"/>
                            </p:stCondLst>
                            <p:childTnLst>
                              <p:par>
                                <p:cTn id="11" presetID="13" presetClass="entr" presetSubtype="16" fill="hold" grpId="0" nodeType="after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Effect transition="in" filter="plus(in)">
                                      <p:cBhvr>
                                        <p:cTn id="13" dur="2000"/>
                                        <p:tgtEl>
                                          <p:spTgt spid="4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solidFill>
                  <a:srgbClr val="FFFF00"/>
                </a:solidFill>
              </a:rPr>
              <a:t>اتصال دامین به سرور</a:t>
            </a:r>
            <a:endParaRPr lang="en-US" b="1" dirty="0">
              <a:solidFill>
                <a:srgbClr val="FFFF00"/>
              </a:solidFill>
            </a:endParaRPr>
          </a:p>
        </p:txBody>
      </p:sp>
      <p:pic>
        <p:nvPicPr>
          <p:cNvPr id="2050" name="Picture 2" descr="C:\Users\farshad\Desktop\dn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96752"/>
            <a:ext cx="8388424" cy="22193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farshad\Desktop\dns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3717032"/>
            <a:ext cx="3857625"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9865107"/>
      </p:ext>
    </p:extLst>
  </p:cSld>
  <p:clrMapOvr>
    <a:masterClrMapping/>
  </p:clrMapOvr>
  <p:transition spd="slow" advClick="0">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b="1" dirty="0" smtClean="0">
                <a:solidFill>
                  <a:srgbClr val="FFFF00"/>
                </a:solidFill>
              </a:rPr>
              <a:t>اتصال دامین به سرور</a:t>
            </a:r>
            <a:endParaRPr lang="en-US" b="1" dirty="0">
              <a:solidFill>
                <a:srgbClr val="FFFF00"/>
              </a:solidFill>
            </a:endParaRPr>
          </a:p>
        </p:txBody>
      </p:sp>
      <p:pic>
        <p:nvPicPr>
          <p:cNvPr id="3074" name="Picture 2" descr="C:\Users\farshad\Desktop\dns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7178" y="2498721"/>
            <a:ext cx="4295775"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387023"/>
      </p:ext>
    </p:extLst>
  </p:cSld>
  <p:clrMapOvr>
    <a:masterClrMapping/>
  </p:clrMapOvr>
  <p:transition spd="slow" advClick="0">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250825" y="2133600"/>
            <a:ext cx="8642350" cy="646331"/>
          </a:xfrm>
          <a:prstGeom prst="rect">
            <a:avLst/>
          </a:prstGeom>
          <a:noFill/>
          <a:ln w="9525">
            <a:noFill/>
            <a:miter lim="800000"/>
            <a:headEnd/>
            <a:tailEnd/>
          </a:ln>
          <a:effectLst/>
        </p:spPr>
        <p:txBody>
          <a:bodyPr>
            <a:spAutoFit/>
          </a:bodyPr>
          <a:lstStyle/>
          <a:p>
            <a:pPr algn="ctr" rtl="1"/>
            <a:r>
              <a:rPr lang="fa-IR" sz="3600" dirty="0">
                <a:solidFill>
                  <a:srgbClr val="FFFF00"/>
                </a:solidFill>
                <a:cs typeface="Jadid" pitchFamily="2" charset="-78"/>
              </a:rPr>
              <a:t>با  تشكر  از  </a:t>
            </a:r>
            <a:r>
              <a:rPr lang="fa-IR" sz="3600" dirty="0" smtClean="0">
                <a:solidFill>
                  <a:srgbClr val="FFFF00"/>
                </a:solidFill>
                <a:cs typeface="Jadid" pitchFamily="2" charset="-78"/>
              </a:rPr>
              <a:t>استاد ادریس عباس زاده</a:t>
            </a:r>
            <a:r>
              <a:rPr lang="fa-IR" dirty="0" smtClean="0">
                <a:solidFill>
                  <a:srgbClr val="FFFF00"/>
                </a:solidFill>
                <a:cs typeface="Jadid" pitchFamily="2" charset="-78"/>
              </a:rPr>
              <a:t>.</a:t>
            </a:r>
            <a:endParaRPr lang="en-US" dirty="0">
              <a:solidFill>
                <a:srgbClr val="FFFF00"/>
              </a:solidFill>
              <a:cs typeface="Jadid" pitchFamily="2" charset="-78"/>
            </a:endParaRPr>
          </a:p>
        </p:txBody>
      </p:sp>
    </p:spTree>
  </p:cSld>
  <p:clrMapOvr>
    <a:masterClrMapping/>
  </p:clrMapOvr>
  <p:transition spd="slow" advClick="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after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 calcmode="lin" valueType="num">
                                      <p:cBhvr additive="base">
                                        <p:cTn id="7" dur="5000" fill="hold"/>
                                        <p:tgtEl>
                                          <p:spTgt spid="64514">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451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187450" y="692150"/>
            <a:ext cx="5761038" cy="3932238"/>
          </a:xfrm>
          <a:prstGeom prst="rect">
            <a:avLst/>
          </a:prstGeom>
          <a:noFill/>
          <a:ln w="9525">
            <a:noFill/>
            <a:miter lim="800000"/>
            <a:headEnd/>
            <a:tailEnd/>
          </a:ln>
          <a:effectLst/>
        </p:spPr>
        <p:txBody>
          <a:bodyPr>
            <a:spAutoFit/>
          </a:bodyPr>
          <a:lstStyle/>
          <a:p>
            <a:pPr algn="ctr" rtl="1"/>
            <a:r>
              <a:rPr lang="fa-IR" sz="25200" b="1">
                <a:solidFill>
                  <a:srgbClr val="FFFF00"/>
                </a:solidFill>
              </a:rPr>
              <a:t>پايان</a:t>
            </a:r>
            <a:r>
              <a:rPr lang="fa-IR">
                <a:solidFill>
                  <a:srgbClr val="FFFF00"/>
                </a:solidFill>
              </a:rPr>
              <a:t> </a:t>
            </a:r>
            <a:endParaRPr lang="en-US">
              <a:solidFill>
                <a:srgbClr val="FFFF00"/>
              </a:solidFill>
            </a:endParaRPr>
          </a:p>
        </p:txBody>
      </p:sp>
    </p:spTree>
  </p:cSld>
  <p:clrMapOvr>
    <a:masterClrMapping/>
  </p:clrMapOvr>
  <p:transition spd="slow" advClick="0">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65538"/>
                                        </p:tgtEl>
                                        <p:attrNameLst>
                                          <p:attrName>style.visibility</p:attrName>
                                        </p:attrNameLst>
                                      </p:cBhvr>
                                      <p:to>
                                        <p:strVal val="visible"/>
                                      </p:to>
                                    </p:set>
                                    <p:animScale>
                                      <p:cBhvr>
                                        <p:cTn id="7" dur="2000" decel="50000" fill="hold">
                                          <p:stCondLst>
                                            <p:cond delay="0"/>
                                          </p:stCondLst>
                                        </p:cTn>
                                        <p:tgtEl>
                                          <p:spTgt spid="655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65538"/>
                                        </p:tgtEl>
                                        <p:attrNameLst>
                                          <p:attrName>ppt_x</p:attrName>
                                          <p:attrName>ppt_y</p:attrName>
                                        </p:attrNameLst>
                                      </p:cBhvr>
                                    </p:animMotion>
                                    <p:animEffect transition="in" filter="fade">
                                      <p:cBhvr>
                                        <p:cTn id="9" dur="2000"/>
                                        <p:tgtEl>
                                          <p:spTgt spid="65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81807"/>
            <a:ext cx="8229600" cy="762000"/>
          </a:xfrm>
        </p:spPr>
        <p:txBody>
          <a:bodyPr/>
          <a:lstStyle/>
          <a:p>
            <a:pPr rtl="1"/>
            <a:r>
              <a:rPr lang="ar-SA" sz="4400" b="1" dirty="0">
                <a:solidFill>
                  <a:srgbClr val="FFFF00"/>
                </a:solidFill>
                <a:cs typeface="B Elham" pitchFamily="2" charset="-78"/>
              </a:rPr>
              <a:t>ويژگی های پروتكل </a:t>
            </a:r>
            <a:r>
              <a:rPr lang="en-US" sz="4400" b="1" dirty="0">
                <a:solidFill>
                  <a:srgbClr val="FFFF00"/>
                </a:solidFill>
                <a:cs typeface="B Elham" pitchFamily="2" charset="-78"/>
              </a:rPr>
              <a:t>FTP</a:t>
            </a:r>
            <a:r>
              <a:rPr lang="ar-SA" sz="4400" b="1" dirty="0">
                <a:solidFill>
                  <a:srgbClr val="FFFF00"/>
                </a:solidFill>
                <a:cs typeface="B Elham" pitchFamily="2" charset="-78"/>
              </a:rPr>
              <a:t> </a:t>
            </a:r>
            <a:r>
              <a:rPr lang="en-US" sz="4400" b="1" i="1" dirty="0">
                <a:solidFill>
                  <a:srgbClr val="FFFF00"/>
                </a:solidFill>
                <a:cs typeface="B Elham" pitchFamily="2" charset="-78"/>
              </a:rPr>
              <a:t/>
            </a:r>
            <a:br>
              <a:rPr lang="en-US" sz="4400" b="1" i="1" dirty="0">
                <a:solidFill>
                  <a:srgbClr val="FFFF00"/>
                </a:solidFill>
                <a:cs typeface="B Elham" pitchFamily="2" charset="-78"/>
              </a:rPr>
            </a:br>
            <a:endParaRPr lang="en-US" sz="4400" b="1" i="1" dirty="0">
              <a:solidFill>
                <a:srgbClr val="FFFF00"/>
              </a:solidFill>
              <a:cs typeface="B Elham" pitchFamily="2" charset="-78"/>
            </a:endParaRPr>
          </a:p>
        </p:txBody>
      </p:sp>
      <p:sp>
        <p:nvSpPr>
          <p:cNvPr id="5123" name="Rectangle 3"/>
          <p:cNvSpPr>
            <a:spLocks noGrp="1" noChangeArrowheads="1"/>
          </p:cNvSpPr>
          <p:nvPr>
            <p:ph type="body" idx="1"/>
          </p:nvPr>
        </p:nvSpPr>
        <p:spPr/>
        <p:txBody>
          <a:bodyPr/>
          <a:lstStyle/>
          <a:p>
            <a:pPr algn="r" rtl="1">
              <a:lnSpc>
                <a:spcPct val="90000"/>
              </a:lnSpc>
            </a:pPr>
            <a:r>
              <a:rPr lang="ar-SA" sz="2700" dirty="0">
                <a:cs typeface="B Nazanin" pitchFamily="2" charset="-78"/>
              </a:rPr>
              <a:t>پروتكل </a:t>
            </a:r>
            <a:r>
              <a:rPr lang="en-US" sz="2700" dirty="0">
                <a:cs typeface="B Nazanin" pitchFamily="2" charset="-78"/>
              </a:rPr>
              <a:t>FTP</a:t>
            </a:r>
            <a:r>
              <a:rPr lang="ar-SA" sz="2700" dirty="0">
                <a:cs typeface="B Nazanin" pitchFamily="2" charset="-78"/>
              </a:rPr>
              <a:t> ، اولين تلاش انجام شده برای</a:t>
            </a:r>
            <a:r>
              <a:rPr lang="ar-SA" sz="2700" dirty="0"/>
              <a:t>‌</a:t>
            </a:r>
            <a:r>
              <a:rPr lang="ar-SA" sz="2700" dirty="0">
                <a:cs typeface="B Nazanin" pitchFamily="2" charset="-78"/>
              </a:rPr>
              <a:t> ايجاد يك استاندارد به منظور مبادله فايل بر روی شبكه های مبتنی بر پروتكل </a:t>
            </a:r>
            <a:r>
              <a:rPr lang="en-US" sz="2700" dirty="0">
                <a:cs typeface="B Nazanin" pitchFamily="2" charset="-78"/>
              </a:rPr>
              <a:t>TCP/IP</a:t>
            </a:r>
            <a:r>
              <a:rPr lang="ar-SA" sz="2700" dirty="0">
                <a:cs typeface="B Nazanin" pitchFamily="2" charset="-78"/>
              </a:rPr>
              <a:t>  است كه از اوايل سال 1970 مطرح  و مشخصات استاندارد آن طی </a:t>
            </a:r>
            <a:r>
              <a:rPr lang="en-US" sz="2700" dirty="0">
                <a:cs typeface="B Nazanin" pitchFamily="2" charset="-78"/>
              </a:rPr>
              <a:t>RFC</a:t>
            </a:r>
            <a:r>
              <a:rPr lang="ar-SA" sz="2700" dirty="0">
                <a:cs typeface="B Nazanin" pitchFamily="2" charset="-78"/>
              </a:rPr>
              <a:t> 959  در اكتبر سال 1985 ارائه گرديد . </a:t>
            </a:r>
          </a:p>
          <a:p>
            <a:pPr algn="r" rtl="1">
              <a:lnSpc>
                <a:spcPct val="90000"/>
              </a:lnSpc>
            </a:pPr>
            <a:r>
              <a:rPr lang="ar-SA" sz="2700" dirty="0">
                <a:cs typeface="B Nazanin" pitchFamily="2" charset="-78"/>
              </a:rPr>
              <a:t>پروتكل </a:t>
            </a:r>
            <a:r>
              <a:rPr lang="en-US" sz="2700" dirty="0">
                <a:cs typeface="B Nazanin" pitchFamily="2" charset="-78"/>
              </a:rPr>
              <a:t>FTP</a:t>
            </a:r>
            <a:r>
              <a:rPr lang="ar-SA" sz="2700" dirty="0">
                <a:cs typeface="B Nazanin" pitchFamily="2" charset="-78"/>
              </a:rPr>
              <a:t>  دارای حداكثر انعطاف لازم و در عين حال امكان پذير به منظور استفاده در شبكه های مختلف با توجه به نوع پروتكل شبكه است. </a:t>
            </a:r>
          </a:p>
          <a:p>
            <a:pPr algn="r" rtl="1">
              <a:lnSpc>
                <a:spcPct val="90000"/>
              </a:lnSpc>
            </a:pPr>
            <a:r>
              <a:rPr lang="ar-SA" sz="2700" dirty="0">
                <a:cs typeface="B Nazanin" pitchFamily="2" charset="-78"/>
              </a:rPr>
              <a:t>پروتكل </a:t>
            </a:r>
            <a:r>
              <a:rPr lang="en-US" sz="2700" dirty="0">
                <a:cs typeface="B Nazanin" pitchFamily="2" charset="-78"/>
              </a:rPr>
              <a:t>FTP</a:t>
            </a:r>
            <a:r>
              <a:rPr lang="ar-SA" sz="2700" dirty="0">
                <a:cs typeface="B Nazanin" pitchFamily="2" charset="-78"/>
              </a:rPr>
              <a:t> از مدل </a:t>
            </a:r>
            <a:r>
              <a:rPr lang="fa-IR" sz="2700" dirty="0" smtClean="0">
                <a:cs typeface="B Nazanin" pitchFamily="2" charset="-78"/>
              </a:rPr>
              <a:t>کلاینت </a:t>
            </a:r>
            <a:r>
              <a:rPr lang="ar-SA" sz="2700" dirty="0" smtClean="0">
                <a:cs typeface="B Nazanin" pitchFamily="2" charset="-78"/>
              </a:rPr>
              <a:t>– </a:t>
            </a:r>
            <a:r>
              <a:rPr lang="fa-IR" sz="2700" dirty="0" smtClean="0">
                <a:cs typeface="B Nazanin" pitchFamily="2" charset="-78"/>
              </a:rPr>
              <a:t>سرور </a:t>
            </a:r>
            <a:r>
              <a:rPr lang="ar-SA" sz="2700" dirty="0" smtClean="0">
                <a:cs typeface="B Nazanin" pitchFamily="2" charset="-78"/>
              </a:rPr>
              <a:t>تبعيت </a:t>
            </a:r>
            <a:r>
              <a:rPr lang="ar-SA" sz="2700" dirty="0">
                <a:cs typeface="B Nazanin" pitchFamily="2" charset="-78"/>
              </a:rPr>
              <a:t>می نمايد . برخلاف </a:t>
            </a:r>
            <a:r>
              <a:rPr lang="en-US" sz="2700" dirty="0">
                <a:cs typeface="B Nazanin" pitchFamily="2" charset="-78"/>
              </a:rPr>
              <a:t>HTTP</a:t>
            </a:r>
            <a:r>
              <a:rPr lang="ar-SA" sz="2700" dirty="0">
                <a:cs typeface="B Nazanin" pitchFamily="2" charset="-78"/>
              </a:rPr>
              <a:t> كه يك حاكم مطلق در عرصه مرورگرهای وب و </a:t>
            </a:r>
            <a:r>
              <a:rPr lang="fa-IR" sz="2700" dirty="0" smtClean="0">
                <a:cs typeface="B Nazanin" pitchFamily="2" charset="-78"/>
              </a:rPr>
              <a:t>سرور های </a:t>
            </a:r>
            <a:r>
              <a:rPr lang="ar-SA" sz="2700" dirty="0" smtClean="0">
                <a:cs typeface="B Nazanin" pitchFamily="2" charset="-78"/>
              </a:rPr>
              <a:t>وب </a:t>
            </a:r>
            <a:r>
              <a:rPr lang="ar-SA" sz="2700" dirty="0">
                <a:cs typeface="B Nazanin" pitchFamily="2" charset="-78"/>
              </a:rPr>
              <a:t>است ، نمی توان ادعای مشابهی را در رابطه با پروتكل </a:t>
            </a:r>
            <a:r>
              <a:rPr lang="en-US" sz="2700" dirty="0">
                <a:cs typeface="B Nazanin" pitchFamily="2" charset="-78"/>
              </a:rPr>
              <a:t>FTP</a:t>
            </a:r>
            <a:r>
              <a:rPr lang="ar-SA" sz="2700" dirty="0">
                <a:cs typeface="B Nazanin" pitchFamily="2" charset="-78"/>
              </a:rPr>
              <a:t>  داشت و هم اينك مجموعه ای گسترده از سرويس گيرندگان و سرويس دهندگان </a:t>
            </a:r>
            <a:r>
              <a:rPr lang="en-US" sz="2700" dirty="0">
                <a:cs typeface="B Nazanin" pitchFamily="2" charset="-78"/>
              </a:rPr>
              <a:t>FTP</a:t>
            </a:r>
            <a:r>
              <a:rPr lang="ar-SA" sz="2700" dirty="0">
                <a:cs typeface="B Nazanin" pitchFamily="2" charset="-78"/>
              </a:rPr>
              <a:t> وجود دارد . </a:t>
            </a:r>
            <a:endParaRPr lang="en-US" sz="2700"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ppt_x</p:attrName>
                                        </p:attrNameLst>
                                      </p:cBhvr>
                                      <p:tavLst>
                                        <p:tav tm="0">
                                          <p:val>
                                            <p:strVal val="#ppt_x-.2"/>
                                          </p:val>
                                        </p:tav>
                                        <p:tav tm="100000">
                                          <p:val>
                                            <p:strVal val="#ppt_x"/>
                                          </p:val>
                                        </p:tav>
                                      </p:tavLst>
                                    </p:anim>
                                    <p:anim calcmode="lin" valueType="num">
                                      <p:cBhvr>
                                        <p:cTn id="8" dur="1000" fill="hold"/>
                                        <p:tgtEl>
                                          <p:spTgt spid="5122"/>
                                        </p:tgtEl>
                                        <p:attrNameLst>
                                          <p:attrName>ppt_y</p:attrName>
                                        </p:attrNameLst>
                                      </p:cBhvr>
                                      <p:tavLst>
                                        <p:tav tm="0">
                                          <p:val>
                                            <p:strVal val="#ppt_y"/>
                                          </p:val>
                                        </p:tav>
                                        <p:tav tm="100000">
                                          <p:val>
                                            <p:strVal val="#ppt_y"/>
                                          </p:val>
                                        </p:tav>
                                      </p:tavLst>
                                    </p:anim>
                                    <p:animEffect transition="in" filter="wipe(right)" prLst="gradientSize: 0.1">
                                      <p:cBhvr>
                                        <p:cTn id="9" dur="1000"/>
                                        <p:tgtEl>
                                          <p:spTgt spid="5122"/>
                                        </p:tgtEl>
                                      </p:cBhvr>
                                    </p:animEffect>
                                  </p:childTnLst>
                                </p:cTn>
                              </p:par>
                            </p:childTnLst>
                          </p:cTn>
                        </p:par>
                        <p:par>
                          <p:cTn id="10" fill="hold">
                            <p:stCondLst>
                              <p:cond delay="1000"/>
                            </p:stCondLst>
                            <p:childTnLst>
                              <p:par>
                                <p:cTn id="11" presetID="13" presetClass="entr" presetSubtype="16" fill="hold" grpId="0" nodeType="after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Effect transition="in" filter="plus(in)">
                                      <p:cBhvr>
                                        <p:cTn id="13" dur="2000"/>
                                        <p:tgtEl>
                                          <p:spTgt spid="5123">
                                            <p:txEl>
                                              <p:pRg st="0" end="0"/>
                                            </p:txEl>
                                          </p:spTgt>
                                        </p:tgtEl>
                                      </p:cBhvr>
                                    </p:animEffect>
                                  </p:childTnLst>
                                </p:cTn>
                              </p:par>
                            </p:childTnLst>
                          </p:cTn>
                        </p:par>
                        <p:par>
                          <p:cTn id="14" fill="hold">
                            <p:stCondLst>
                              <p:cond delay="3000"/>
                            </p:stCondLst>
                            <p:childTnLst>
                              <p:par>
                                <p:cTn id="15" presetID="13" presetClass="entr" presetSubtype="16" fill="hold" grpId="0" nodeType="after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plus(in)">
                                      <p:cBhvr>
                                        <p:cTn id="17" dur="2000"/>
                                        <p:tgtEl>
                                          <p:spTgt spid="5123">
                                            <p:txEl>
                                              <p:pRg st="1" end="1"/>
                                            </p:txEl>
                                          </p:spTgt>
                                        </p:tgtEl>
                                      </p:cBhvr>
                                    </p:animEffect>
                                  </p:childTnLst>
                                </p:cTn>
                              </p:par>
                            </p:childTnLst>
                          </p:cTn>
                        </p:par>
                        <p:par>
                          <p:cTn id="18" fill="hold">
                            <p:stCondLst>
                              <p:cond delay="5000"/>
                            </p:stCondLst>
                            <p:childTnLst>
                              <p:par>
                                <p:cTn id="19" presetID="13" presetClass="entr" presetSubtype="16" fill="hold" grpId="0" nodeType="after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Effect transition="in" filter="plus(in)">
                                      <p:cBhvr>
                                        <p:cTn id="21" dur="20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68313" y="1268413"/>
            <a:ext cx="8229600" cy="4525962"/>
          </a:xfrm>
        </p:spPr>
        <p:txBody>
          <a:bodyPr/>
          <a:lstStyle/>
          <a:p>
            <a:pPr algn="r" rtl="1">
              <a:buFontTx/>
              <a:buNone/>
            </a:pPr>
            <a:r>
              <a:rPr lang="en-US" dirty="0">
                <a:cs typeface="B Nazanin" pitchFamily="2" charset="-78"/>
              </a:rPr>
              <a:t>  </a:t>
            </a:r>
            <a:r>
              <a:rPr lang="ar-SA" dirty="0">
                <a:cs typeface="B Nazanin" pitchFamily="2" charset="-78"/>
              </a:rPr>
              <a:t>برای ارسال فايل با استفاده از پروتكل </a:t>
            </a:r>
            <a:r>
              <a:rPr lang="en-US" dirty="0">
                <a:cs typeface="B Nazanin" pitchFamily="2" charset="-78"/>
              </a:rPr>
              <a:t>FTP</a:t>
            </a:r>
            <a:r>
              <a:rPr lang="ar-SA" dirty="0">
                <a:cs typeface="B Nazanin" pitchFamily="2" charset="-78"/>
              </a:rPr>
              <a:t> به يك </a:t>
            </a:r>
            <a:r>
              <a:rPr lang="fa-IR" dirty="0" smtClean="0">
                <a:cs typeface="B Nazanin" pitchFamily="2" charset="-78"/>
              </a:rPr>
              <a:t>کلاینت </a:t>
            </a:r>
            <a:r>
              <a:rPr lang="en-US" dirty="0" smtClean="0">
                <a:cs typeface="B Nazanin" pitchFamily="2" charset="-78"/>
              </a:rPr>
              <a:t>FTP</a:t>
            </a:r>
            <a:r>
              <a:rPr lang="ar-SA" dirty="0" smtClean="0">
                <a:cs typeface="B Nazanin" pitchFamily="2" charset="-78"/>
              </a:rPr>
              <a:t> </a:t>
            </a:r>
            <a:r>
              <a:rPr lang="ar-SA" dirty="0">
                <a:cs typeface="B Nazanin" pitchFamily="2" charset="-78"/>
              </a:rPr>
              <a:t>نياز می باشد . ويندوز دارای يك برنامه </a:t>
            </a:r>
            <a:r>
              <a:rPr lang="fa-IR" dirty="0" smtClean="0">
                <a:cs typeface="B Nazanin" pitchFamily="2" charset="-78"/>
              </a:rPr>
              <a:t>کلاینت </a:t>
            </a:r>
            <a:r>
              <a:rPr lang="en-US" dirty="0" smtClean="0">
                <a:cs typeface="B Nazanin" pitchFamily="2" charset="-78"/>
              </a:rPr>
              <a:t>FTP</a:t>
            </a:r>
            <a:r>
              <a:rPr lang="ar-SA" dirty="0" smtClean="0">
                <a:cs typeface="B Nazanin" pitchFamily="2" charset="-78"/>
              </a:rPr>
              <a:t> </a:t>
            </a:r>
            <a:r>
              <a:rPr lang="ar-SA" dirty="0">
                <a:cs typeface="B Nazanin" pitchFamily="2" charset="-78"/>
              </a:rPr>
              <a:t>از قبل تعبيه شده می باشد ولی دارای </a:t>
            </a:r>
            <a:r>
              <a:rPr lang="fa-IR" dirty="0">
                <a:cs typeface="B Nazanin" pitchFamily="2" charset="-78"/>
              </a:rPr>
              <a:t> </a:t>
            </a:r>
            <a:r>
              <a:rPr lang="ar-SA" dirty="0">
                <a:cs typeface="B Nazanin" pitchFamily="2" charset="-78"/>
              </a:rPr>
              <a:t>محدوديت های مختص به خود می باشد . در اين رابطه نرم افزارهای متعددی تاكنون طراحی و پياده سازی شده است:</a:t>
            </a:r>
            <a:r>
              <a:rPr lang="ar-SA" dirty="0">
                <a:solidFill>
                  <a:schemeClr val="accent5">
                    <a:lumMod val="50000"/>
                  </a:schemeClr>
                </a:solidFill>
                <a:cs typeface="B Nazanin" pitchFamily="2" charset="-78"/>
              </a:rPr>
              <a:t/>
            </a:r>
            <a:br>
              <a:rPr lang="ar-SA" dirty="0">
                <a:solidFill>
                  <a:schemeClr val="accent5">
                    <a:lumMod val="50000"/>
                  </a:schemeClr>
                </a:solidFill>
                <a:cs typeface="B Nazanin" pitchFamily="2" charset="-78"/>
              </a:rPr>
            </a:br>
            <a:r>
              <a:rPr lang="en-US" dirty="0" err="1">
                <a:solidFill>
                  <a:schemeClr val="accent5">
                    <a:lumMod val="50000"/>
                  </a:schemeClr>
                </a:solidFill>
                <a:cs typeface="B Nazanin" pitchFamily="2" charset="-78"/>
                <a:hlinkClick r:id="rId2"/>
              </a:rPr>
              <a:t>ulletProof</a:t>
            </a:r>
            <a:r>
              <a:rPr lang="en-US" dirty="0">
                <a:solidFill>
                  <a:schemeClr val="accent5">
                    <a:lumMod val="50000"/>
                  </a:schemeClr>
                </a:solidFill>
                <a:cs typeface="B Nazanin" pitchFamily="2" charset="-78"/>
                <a:hlinkClick r:id="rId2"/>
              </a:rPr>
              <a:t> FTP</a:t>
            </a:r>
            <a:r>
              <a:rPr lang="ar-SA" dirty="0">
                <a:solidFill>
                  <a:schemeClr val="accent5">
                    <a:lumMod val="50000"/>
                  </a:schemeClr>
                </a:solidFill>
                <a:cs typeface="B Nazanin" pitchFamily="2" charset="-78"/>
              </a:rPr>
              <a:t>  ، </a:t>
            </a:r>
            <a:r>
              <a:rPr lang="en-US" dirty="0">
                <a:solidFill>
                  <a:schemeClr val="accent5">
                    <a:lumMod val="50000"/>
                  </a:schemeClr>
                </a:solidFill>
                <a:cs typeface="B Nazanin" pitchFamily="2" charset="-78"/>
                <a:hlinkClick r:id="rId3"/>
              </a:rPr>
              <a:t>WS FTP Professional</a:t>
            </a:r>
            <a:r>
              <a:rPr lang="ar-SA" dirty="0">
                <a:solidFill>
                  <a:schemeClr val="accent5">
                    <a:lumMod val="50000"/>
                  </a:schemeClr>
                </a:solidFill>
                <a:cs typeface="B Nazanin" pitchFamily="2" charset="-78"/>
              </a:rPr>
              <a:t>،</a:t>
            </a:r>
            <a:r>
              <a:rPr lang="ar-SA" dirty="0">
                <a:solidFill>
                  <a:schemeClr val="accent5">
                    <a:lumMod val="50000"/>
                  </a:schemeClr>
                </a:solidFill>
                <a:cs typeface="B Nazanin" pitchFamily="2" charset="-78"/>
                <a:hlinkClick r:id="rId4"/>
              </a:rPr>
              <a:t> </a:t>
            </a:r>
            <a:r>
              <a:rPr lang="en-US" dirty="0">
                <a:solidFill>
                  <a:schemeClr val="accent5">
                    <a:lumMod val="50000"/>
                  </a:schemeClr>
                </a:solidFill>
                <a:cs typeface="B Nazanin" pitchFamily="2" charset="-78"/>
                <a:hlinkClick r:id="rId4"/>
              </a:rPr>
              <a:t>FTP Explorer</a:t>
            </a:r>
            <a:r>
              <a:rPr lang="ar-SA" dirty="0">
                <a:solidFill>
                  <a:schemeClr val="accent5">
                    <a:lumMod val="50000"/>
                  </a:schemeClr>
                </a:solidFill>
                <a:cs typeface="B Nazanin" pitchFamily="2" charset="-78"/>
              </a:rPr>
              <a:t>  و </a:t>
            </a:r>
            <a:r>
              <a:rPr lang="en-US" dirty="0" smtClean="0">
                <a:solidFill>
                  <a:schemeClr val="accent5">
                    <a:lumMod val="50000"/>
                  </a:schemeClr>
                </a:solidFill>
                <a:cs typeface="B Nazanin" pitchFamily="2" charset="-78"/>
              </a:rPr>
              <a:t> </a:t>
            </a:r>
            <a:r>
              <a:rPr lang="en-US" u="sng" dirty="0" smtClean="0">
                <a:solidFill>
                  <a:schemeClr val="accent5">
                    <a:lumMod val="50000"/>
                  </a:schemeClr>
                </a:solidFill>
                <a:cs typeface="B Nazanin" pitchFamily="2" charset="-78"/>
                <a:hlinkClick r:id="rId5"/>
              </a:rPr>
              <a:t>Smart FTP</a:t>
            </a:r>
            <a:r>
              <a:rPr lang="fa-IR" dirty="0" smtClean="0">
                <a:solidFill>
                  <a:schemeClr val="accent5">
                    <a:lumMod val="50000"/>
                  </a:schemeClr>
                </a:solidFill>
                <a:cs typeface="B Nazanin" pitchFamily="2" charset="-78"/>
              </a:rPr>
              <a:t>و  </a:t>
            </a:r>
            <a:r>
              <a:rPr lang="en-US" u="sng" dirty="0" err="1" smtClean="0">
                <a:solidFill>
                  <a:schemeClr val="accent5">
                    <a:lumMod val="50000"/>
                  </a:schemeClr>
                </a:solidFill>
                <a:cs typeface="B Nazanin" pitchFamily="2" charset="-78"/>
              </a:rPr>
              <a:t>Filezilla</a:t>
            </a:r>
            <a:r>
              <a:rPr lang="ar-SA" dirty="0">
                <a:solidFill>
                  <a:schemeClr val="accent5">
                    <a:lumMod val="50000"/>
                  </a:schemeClr>
                </a:solidFill>
                <a:cs typeface="B Nazanin" pitchFamily="2" charset="-78"/>
              </a:rPr>
              <a:t> </a:t>
            </a:r>
            <a:r>
              <a:rPr lang="ar-SA" dirty="0">
                <a:cs typeface="B Nazanin" pitchFamily="2" charset="-78"/>
              </a:rPr>
              <a:t> نمونه هائی در اين زمينه می باشند.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plus(in)">
                                      <p:cBhvr>
                                        <p:cTn id="7" dur="20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68313" y="1341438"/>
            <a:ext cx="8229600" cy="4525962"/>
          </a:xfrm>
        </p:spPr>
        <p:txBody>
          <a:bodyPr/>
          <a:lstStyle/>
          <a:p>
            <a:pPr algn="r" rtl="1">
              <a:lnSpc>
                <a:spcPct val="90000"/>
              </a:lnSpc>
            </a:pPr>
            <a:r>
              <a:rPr lang="ar-SA" dirty="0">
                <a:cs typeface="B Nazanin" pitchFamily="2" charset="-78"/>
              </a:rPr>
              <a:t>پروتكل </a:t>
            </a:r>
            <a:r>
              <a:rPr lang="en-US" dirty="0">
                <a:cs typeface="B Nazanin" pitchFamily="2" charset="-78"/>
              </a:rPr>
              <a:t>FTP</a:t>
            </a:r>
            <a:r>
              <a:rPr lang="ar-SA" dirty="0">
                <a:cs typeface="B Nazanin" pitchFamily="2" charset="-78"/>
              </a:rPr>
              <a:t> را می توان به عنوان يك سيستم پرس وجو نيز تلقی نمود چراكه </a:t>
            </a:r>
            <a:r>
              <a:rPr lang="fa-IR" dirty="0" smtClean="0">
                <a:cs typeface="B Nazanin" pitchFamily="2" charset="-78"/>
              </a:rPr>
              <a:t>کلاینت ها </a:t>
            </a:r>
            <a:r>
              <a:rPr lang="ar-SA" dirty="0" smtClean="0">
                <a:cs typeface="B Nazanin" pitchFamily="2" charset="-78"/>
              </a:rPr>
              <a:t>و </a:t>
            </a:r>
            <a:r>
              <a:rPr lang="fa-IR" dirty="0" smtClean="0">
                <a:cs typeface="B Nazanin" pitchFamily="2" charset="-78"/>
              </a:rPr>
              <a:t>سرورها </a:t>
            </a:r>
            <a:r>
              <a:rPr lang="ar-SA" dirty="0" smtClean="0">
                <a:cs typeface="B Nazanin" pitchFamily="2" charset="-78"/>
              </a:rPr>
              <a:t>گفتگوی </a:t>
            </a:r>
            <a:r>
              <a:rPr lang="ar-SA" dirty="0">
                <a:cs typeface="B Nazanin" pitchFamily="2" charset="-78"/>
              </a:rPr>
              <a:t>لازم به منظور تائيد يكديگر و ارسال فايل را انجام می دهند. علاوه بر اين، پروتكل فوق مشخص می نمايد  كه </a:t>
            </a:r>
            <a:r>
              <a:rPr lang="fa-IR" dirty="0" smtClean="0">
                <a:cs typeface="B Nazanin" pitchFamily="2" charset="-78"/>
              </a:rPr>
              <a:t>کلاینت </a:t>
            </a:r>
            <a:r>
              <a:rPr lang="ar-SA" dirty="0" smtClean="0">
                <a:cs typeface="B Nazanin" pitchFamily="2" charset="-78"/>
              </a:rPr>
              <a:t>و </a:t>
            </a:r>
            <a:r>
              <a:rPr lang="fa-IR" dirty="0" smtClean="0">
                <a:cs typeface="B Nazanin" pitchFamily="2" charset="-78"/>
              </a:rPr>
              <a:t>سرور</a:t>
            </a:r>
            <a:r>
              <a:rPr lang="ar-SA" dirty="0" smtClean="0">
                <a:cs typeface="B Nazanin" pitchFamily="2" charset="-78"/>
              </a:rPr>
              <a:t>، </a:t>
            </a:r>
            <a:r>
              <a:rPr lang="ar-SA" dirty="0">
                <a:cs typeface="B Nazanin" pitchFamily="2" charset="-78"/>
              </a:rPr>
              <a:t>داده را بر روی كانال گفتگو ارسال نمی نمايند . </a:t>
            </a:r>
            <a:endParaRPr lang="en-US" dirty="0" smtClean="0">
              <a:cs typeface="B Nazanin" pitchFamily="2" charset="-78"/>
            </a:endParaRPr>
          </a:p>
          <a:p>
            <a:pPr algn="r" rtl="1">
              <a:lnSpc>
                <a:spcPct val="90000"/>
              </a:lnSpc>
            </a:pPr>
            <a:r>
              <a:rPr lang="ar-SA" dirty="0" smtClean="0">
                <a:cs typeface="B Nazanin" pitchFamily="2" charset="-78"/>
              </a:rPr>
              <a:t>پروتكل </a:t>
            </a:r>
            <a:r>
              <a:rPr lang="en-US" dirty="0">
                <a:cs typeface="B Nazanin" pitchFamily="2" charset="-78"/>
              </a:rPr>
              <a:t>FTP</a:t>
            </a:r>
            <a:r>
              <a:rPr lang="ar-SA" dirty="0">
                <a:cs typeface="B Nazanin" pitchFamily="2" charset="-78"/>
              </a:rPr>
              <a:t> امكان استفاده از سيستم فايل را مشابه پوسته يونيكس و يا خط دستور ويندوز در اختيار كاربران قرار می دهد .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plus(in)">
                                      <p:cBhvr>
                                        <p:cTn id="7" dur="2000"/>
                                        <p:tgtEl>
                                          <p:spTgt spid="7171">
                                            <p:txEl>
                                              <p:pRg st="0" end="0"/>
                                            </p:txEl>
                                          </p:spTgt>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Effect transition="in" filter="plus(in)">
                                      <p:cBhvr>
                                        <p:cTn id="11" dur="20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68313" y="1341438"/>
            <a:ext cx="8229600" cy="4525962"/>
          </a:xfrm>
        </p:spPr>
        <p:txBody>
          <a:bodyPr/>
          <a:lstStyle/>
          <a:p>
            <a:pPr algn="r" rtl="1">
              <a:lnSpc>
                <a:spcPct val="90000"/>
              </a:lnSpc>
            </a:pPr>
            <a:r>
              <a:rPr lang="ar-SA" dirty="0">
                <a:cs typeface="B Nazanin" pitchFamily="2" charset="-78"/>
              </a:rPr>
              <a:t>پروتكل </a:t>
            </a:r>
            <a:r>
              <a:rPr lang="en-US" dirty="0">
                <a:cs typeface="B Nazanin" pitchFamily="2" charset="-78"/>
              </a:rPr>
              <a:t>FTP</a:t>
            </a:r>
            <a:r>
              <a:rPr lang="ar-SA" dirty="0">
                <a:cs typeface="B Nazanin" pitchFamily="2" charset="-78"/>
              </a:rPr>
              <a:t> دارای امكانات حمايتی لازم برای ارسال داده با نوع های مختلف می باشد . دو فرمت  متداول،  اسكی برای متن </a:t>
            </a:r>
            <a:r>
              <a:rPr lang="ar-SA" dirty="0" smtClean="0">
                <a:cs typeface="B Nazanin" pitchFamily="2" charset="-78"/>
              </a:rPr>
              <a:t>و </a:t>
            </a:r>
            <a:r>
              <a:rPr lang="en-US" dirty="0">
                <a:cs typeface="B Nazanin" pitchFamily="2" charset="-78"/>
              </a:rPr>
              <a:t>image</a:t>
            </a:r>
            <a:r>
              <a:rPr lang="ar-SA" dirty="0">
                <a:cs typeface="B Nazanin" pitchFamily="2" charset="-78"/>
              </a:rPr>
              <a:t> برای داده های باينری </a:t>
            </a:r>
            <a:r>
              <a:rPr lang="ar-SA" dirty="0" smtClean="0">
                <a:cs typeface="B Nazanin" pitchFamily="2" charset="-78"/>
              </a:rPr>
              <a:t>است. </a:t>
            </a:r>
            <a:r>
              <a:rPr lang="ar-SA" dirty="0">
                <a:cs typeface="B Nazanin" pitchFamily="2" charset="-78"/>
              </a:rPr>
              <a:t>ارسال داده با فرمت اسكی در مواردی كه ماشين </a:t>
            </a:r>
            <a:r>
              <a:rPr lang="fa-IR" dirty="0" smtClean="0">
                <a:cs typeface="B Nazanin" pitchFamily="2" charset="-78"/>
              </a:rPr>
              <a:t>سرور </a:t>
            </a:r>
            <a:r>
              <a:rPr lang="ar-SA" dirty="0" smtClean="0">
                <a:cs typeface="B Nazanin" pitchFamily="2" charset="-78"/>
              </a:rPr>
              <a:t>و </a:t>
            </a:r>
            <a:r>
              <a:rPr lang="ar-SA" dirty="0">
                <a:cs typeface="B Nazanin" pitchFamily="2" charset="-78"/>
              </a:rPr>
              <a:t>ماشين </a:t>
            </a:r>
            <a:r>
              <a:rPr lang="fa-IR" dirty="0" smtClean="0">
                <a:cs typeface="B Nazanin" pitchFamily="2" charset="-78"/>
              </a:rPr>
              <a:t>کلاینت </a:t>
            </a:r>
            <a:r>
              <a:rPr lang="ar-SA" dirty="0" smtClean="0">
                <a:cs typeface="B Nazanin" pitchFamily="2" charset="-78"/>
              </a:rPr>
              <a:t>از </a:t>
            </a:r>
            <a:r>
              <a:rPr lang="ar-SA" dirty="0">
                <a:cs typeface="B Nazanin" pitchFamily="2" charset="-78"/>
              </a:rPr>
              <a:t>استانداردهای متفاوتی برای متن استفاده می نمايند ، مفيد بوده و  يك </a:t>
            </a:r>
            <a:r>
              <a:rPr lang="fa-IR" dirty="0" smtClean="0">
                <a:cs typeface="B Nazanin" pitchFamily="2" charset="-78"/>
              </a:rPr>
              <a:t>کلاینت           </a:t>
            </a:r>
            <a:r>
              <a:rPr lang="ar-SA" dirty="0" smtClean="0">
                <a:cs typeface="B Nazanin" pitchFamily="2" charset="-78"/>
              </a:rPr>
              <a:t>می </a:t>
            </a:r>
            <a:r>
              <a:rPr lang="ar-SA" dirty="0">
                <a:cs typeface="B Nazanin" pitchFamily="2" charset="-78"/>
              </a:rPr>
              <a:t>تواند پس از دريافت داده آن را به فرمت مورد نظر خود ترجمه و استفاده نمايد . </a:t>
            </a:r>
            <a:endParaRPr lang="en-US" dirty="0" smtClean="0">
              <a:cs typeface="B Nazanin" pitchFamily="2" charset="-78"/>
            </a:endParaRPr>
          </a:p>
          <a:p>
            <a:pPr algn="r" rtl="1">
              <a:lnSpc>
                <a:spcPct val="90000"/>
              </a:lnSpc>
            </a:pPr>
            <a:r>
              <a:rPr lang="ar-SA" dirty="0" smtClean="0">
                <a:cs typeface="B Nazanin" pitchFamily="2" charset="-78"/>
              </a:rPr>
              <a:t>برای </a:t>
            </a:r>
            <a:r>
              <a:rPr lang="ar-SA" dirty="0">
                <a:cs typeface="B Nazanin" pitchFamily="2" charset="-78"/>
              </a:rPr>
              <a:t>ارسال هرنوع داده كه به ترجمه نياز نداشته باشد،می توان از ارسال باينری استفاده نمود. </a:t>
            </a:r>
            <a:endParaRPr lang="en-US" dirty="0" smtClean="0">
              <a:cs typeface="B Nazanin" pitchFamily="2" charset="-78"/>
            </a:endParaRPr>
          </a:p>
          <a:p>
            <a:pPr algn="r" rtl="1">
              <a:lnSpc>
                <a:spcPct val="90000"/>
              </a:lnSpc>
            </a:pPr>
            <a:r>
              <a:rPr lang="ar-SA" dirty="0">
                <a:cs typeface="B Nazanin" pitchFamily="2" charset="-78"/>
              </a:rPr>
              <a:t>اتخاذ تصميم در رابطه با نوع ارسال فايل ها  در اختيار </a:t>
            </a:r>
            <a:r>
              <a:rPr lang="fa-IR" dirty="0">
                <a:cs typeface="B Nazanin" pitchFamily="2" charset="-78"/>
              </a:rPr>
              <a:t>کلاینت </a:t>
            </a:r>
            <a:r>
              <a:rPr lang="ar-SA" dirty="0">
                <a:cs typeface="B Nazanin" pitchFamily="2" charset="-78"/>
              </a:rPr>
              <a:t>است</a:t>
            </a:r>
            <a:endParaRPr lang="en-US" dirty="0">
              <a:cs typeface="B Nazanin" pitchFamily="2" charset="-78"/>
            </a:endParaRPr>
          </a:p>
          <a:p>
            <a:pPr marL="0" indent="0" algn="r" rtl="1">
              <a:lnSpc>
                <a:spcPct val="90000"/>
              </a:lnSpc>
              <a:buNone/>
            </a:pP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plus(in)">
                                      <p:cBhvr>
                                        <p:cTn id="7" dur="2000"/>
                                        <p:tgtEl>
                                          <p:spTgt spid="9219">
                                            <p:txEl>
                                              <p:pRg st="0" end="0"/>
                                            </p:txEl>
                                          </p:spTgt>
                                        </p:tgtEl>
                                      </p:cBhvr>
                                    </p:animEffect>
                                  </p:childTnLst>
                                </p:cTn>
                              </p:par>
                            </p:childTnLst>
                          </p:cTn>
                        </p:par>
                        <p:par>
                          <p:cTn id="8" fill="hold">
                            <p:stCondLst>
                              <p:cond delay="2000"/>
                            </p:stCondLst>
                            <p:childTnLst>
                              <p:par>
                                <p:cTn id="9" presetID="13" presetClass="entr" presetSubtype="16" fill="hold" grpId="0" nodeType="after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Effect transition="in" filter="plus(in)">
                                      <p:cBhvr>
                                        <p:cTn id="11" dur="2000"/>
                                        <p:tgtEl>
                                          <p:spTgt spid="9219">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grpId="0" nodeType="clickEffect">
                                  <p:stCondLst>
                                    <p:cond delay="0"/>
                                  </p:stCondLst>
                                  <p:childTnLst>
                                    <p:set>
                                      <p:cBhvr>
                                        <p:cTn id="15" dur="1" fill="hold">
                                          <p:stCondLst>
                                            <p:cond delay="0"/>
                                          </p:stCondLst>
                                        </p:cTn>
                                        <p:tgtEl>
                                          <p:spTgt spid="9219">
                                            <p:txEl>
                                              <p:pRg st="2" end="2"/>
                                            </p:txEl>
                                          </p:spTgt>
                                        </p:tgtEl>
                                        <p:attrNameLst>
                                          <p:attrName>style.visibility</p:attrName>
                                        </p:attrNameLst>
                                      </p:cBhvr>
                                      <p:to>
                                        <p:strVal val="visible"/>
                                      </p:to>
                                    </p:set>
                                    <p:animEffect transition="in" filter="plus(in)">
                                      <p:cBhvr>
                                        <p:cTn id="16" dur="2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539750" y="1484313"/>
            <a:ext cx="8229600" cy="4525962"/>
          </a:xfrm>
        </p:spPr>
        <p:txBody>
          <a:bodyPr/>
          <a:lstStyle/>
          <a:p>
            <a:pPr algn="r" rtl="1">
              <a:lnSpc>
                <a:spcPct val="90000"/>
              </a:lnSpc>
            </a:pPr>
            <a:r>
              <a:rPr lang="ar-SA" dirty="0">
                <a:cs typeface="B Nazanin" pitchFamily="2" charset="-78"/>
              </a:rPr>
              <a:t>يك اتصال پروتكل </a:t>
            </a:r>
            <a:r>
              <a:rPr lang="en-US" dirty="0">
                <a:cs typeface="B Nazanin" pitchFamily="2" charset="-78"/>
              </a:rPr>
              <a:t>TCP/IP</a:t>
            </a:r>
            <a:r>
              <a:rPr lang="ar-SA" dirty="0">
                <a:cs typeface="B Nazanin" pitchFamily="2" charset="-78"/>
              </a:rPr>
              <a:t> ( نسخه شماره چهار)  شامل دو  نقطه </a:t>
            </a:r>
            <a:r>
              <a:rPr lang="ar-SA" dirty="0" smtClean="0">
                <a:cs typeface="B Nazanin" pitchFamily="2" charset="-78"/>
              </a:rPr>
              <a:t>مجزا</a:t>
            </a:r>
            <a:r>
              <a:rPr lang="en-US" dirty="0" smtClean="0">
                <a:cs typeface="B Nazanin" pitchFamily="2" charset="-78"/>
              </a:rPr>
              <a:t> </a:t>
            </a:r>
            <a:r>
              <a:rPr lang="ar-SA" dirty="0" smtClean="0">
                <a:cs typeface="B Nazanin" pitchFamily="2" charset="-78"/>
              </a:rPr>
              <a:t> </a:t>
            </a:r>
            <a:r>
              <a:rPr lang="ar-SA" dirty="0">
                <a:cs typeface="B Nazanin" pitchFamily="2" charset="-78"/>
              </a:rPr>
              <a:t>می باشد كه هر نقطه از يك آدرس </a:t>
            </a:r>
            <a:r>
              <a:rPr lang="en-US" dirty="0">
                <a:cs typeface="B Nazanin" pitchFamily="2" charset="-78"/>
              </a:rPr>
              <a:t>IP</a:t>
            </a:r>
            <a:r>
              <a:rPr lang="ar-SA" dirty="0">
                <a:cs typeface="B Nazanin" pitchFamily="2" charset="-78"/>
              </a:rPr>
              <a:t> و يك شماره پورت استفاده می نمايد . برقراری ارتباط بين يك </a:t>
            </a:r>
            <a:r>
              <a:rPr lang="fa-IR" dirty="0" smtClean="0">
                <a:cs typeface="B Nazanin" pitchFamily="2" charset="-78"/>
              </a:rPr>
              <a:t>کلاینت </a:t>
            </a:r>
            <a:r>
              <a:rPr lang="ar-SA" dirty="0" smtClean="0">
                <a:cs typeface="B Nazanin" pitchFamily="2" charset="-78"/>
              </a:rPr>
              <a:t>و </a:t>
            </a:r>
            <a:r>
              <a:rPr lang="ar-SA" dirty="0">
                <a:cs typeface="B Nazanin" pitchFamily="2" charset="-78"/>
              </a:rPr>
              <a:t>يك </a:t>
            </a:r>
            <a:r>
              <a:rPr lang="fa-IR" dirty="0" smtClean="0">
                <a:cs typeface="B Nazanin" pitchFamily="2" charset="-78"/>
              </a:rPr>
              <a:t>سرور </a:t>
            </a:r>
            <a:r>
              <a:rPr lang="ar-SA" dirty="0" smtClean="0">
                <a:cs typeface="B Nazanin" pitchFamily="2" charset="-78"/>
              </a:rPr>
              <a:t>منوط </a:t>
            </a:r>
            <a:r>
              <a:rPr lang="ar-SA" dirty="0">
                <a:cs typeface="B Nazanin" pitchFamily="2" charset="-78"/>
              </a:rPr>
              <a:t>به وجود چهار عنصر اطلاعاتی است : آدرس </a:t>
            </a:r>
            <a:r>
              <a:rPr lang="fa-IR" dirty="0" smtClean="0">
                <a:cs typeface="B Nazanin" pitchFamily="2" charset="-78"/>
              </a:rPr>
              <a:t>سرور </a:t>
            </a:r>
            <a:r>
              <a:rPr lang="ar-SA" dirty="0" smtClean="0">
                <a:cs typeface="B Nazanin" pitchFamily="2" charset="-78"/>
              </a:rPr>
              <a:t>،</a:t>
            </a:r>
            <a:r>
              <a:rPr lang="ar-SA" dirty="0" smtClean="0"/>
              <a:t>‌</a:t>
            </a:r>
            <a:r>
              <a:rPr lang="ar-SA" dirty="0" smtClean="0">
                <a:cs typeface="B Nazanin" pitchFamily="2" charset="-78"/>
              </a:rPr>
              <a:t>پورت </a:t>
            </a:r>
            <a:r>
              <a:rPr lang="fa-IR" dirty="0" smtClean="0">
                <a:cs typeface="B Nazanin" pitchFamily="2" charset="-78"/>
              </a:rPr>
              <a:t>سرور</a:t>
            </a:r>
            <a:r>
              <a:rPr lang="ar-SA" dirty="0" smtClean="0">
                <a:cs typeface="B Nazanin" pitchFamily="2" charset="-78"/>
              </a:rPr>
              <a:t>، </a:t>
            </a:r>
            <a:r>
              <a:rPr lang="ar-SA" dirty="0">
                <a:cs typeface="B Nazanin" pitchFamily="2" charset="-78"/>
              </a:rPr>
              <a:t>آدرس </a:t>
            </a:r>
            <a:r>
              <a:rPr lang="fa-IR" dirty="0" smtClean="0">
                <a:cs typeface="B Nazanin" pitchFamily="2" charset="-78"/>
              </a:rPr>
              <a:t>کلاینت </a:t>
            </a:r>
            <a:r>
              <a:rPr lang="ar-SA" dirty="0" smtClean="0">
                <a:cs typeface="B Nazanin" pitchFamily="2" charset="-78"/>
              </a:rPr>
              <a:t>و </a:t>
            </a:r>
            <a:r>
              <a:rPr lang="ar-SA" dirty="0">
                <a:cs typeface="B Nazanin" pitchFamily="2" charset="-78"/>
              </a:rPr>
              <a:t>پورت </a:t>
            </a:r>
            <a:r>
              <a:rPr lang="fa-IR" dirty="0" smtClean="0">
                <a:cs typeface="B Nazanin" pitchFamily="2" charset="-78"/>
              </a:rPr>
              <a:t>کلاینت</a:t>
            </a:r>
            <a:r>
              <a:rPr lang="ar-SA" dirty="0" smtClean="0">
                <a:cs typeface="B Nazanin" pitchFamily="2" charset="-78"/>
              </a:rPr>
              <a:t>. </a:t>
            </a:r>
            <a:r>
              <a:rPr lang="ar-SA" dirty="0">
                <a:cs typeface="B Nazanin" pitchFamily="2" charset="-78"/>
              </a:rPr>
              <a:t>در زمان برقراری يك ارتباط ، </a:t>
            </a:r>
            <a:r>
              <a:rPr lang="fa-IR" dirty="0" smtClean="0">
                <a:cs typeface="B Nazanin" pitchFamily="2" charset="-78"/>
              </a:rPr>
              <a:t>کلاینت </a:t>
            </a:r>
            <a:r>
              <a:rPr lang="ar-SA" dirty="0" smtClean="0">
                <a:cs typeface="B Nazanin" pitchFamily="2" charset="-78"/>
              </a:rPr>
              <a:t>از </a:t>
            </a:r>
            <a:r>
              <a:rPr lang="ar-SA" dirty="0">
                <a:cs typeface="B Nazanin" pitchFamily="2" charset="-78"/>
              </a:rPr>
              <a:t>يك شماره پورت استفاده می نمايد . اين شماره پورت می تواند متناسب با نوع عملكرد برنامه </a:t>
            </a:r>
            <a:r>
              <a:rPr lang="fa-IR" dirty="0" smtClean="0">
                <a:cs typeface="B Nazanin" pitchFamily="2" charset="-78"/>
              </a:rPr>
              <a:t>کلاینت </a:t>
            </a:r>
            <a:r>
              <a:rPr lang="ar-SA" dirty="0" smtClean="0">
                <a:cs typeface="B Nazanin" pitchFamily="2" charset="-78"/>
              </a:rPr>
              <a:t>به </a:t>
            </a:r>
            <a:r>
              <a:rPr lang="ar-SA" dirty="0">
                <a:cs typeface="B Nazanin" pitchFamily="2" charset="-78"/>
              </a:rPr>
              <a:t>صورت اختياری و يا اجباری باشد . مثلا"  برخی برنامه های </a:t>
            </a:r>
            <a:r>
              <a:rPr lang="fa-IR" dirty="0" smtClean="0">
                <a:cs typeface="B Nazanin" pitchFamily="2" charset="-78"/>
              </a:rPr>
              <a:t>کلاینت  </a:t>
            </a:r>
            <a:r>
              <a:rPr lang="ar-SA" dirty="0" smtClean="0">
                <a:cs typeface="B Nazanin" pitchFamily="2" charset="-78"/>
              </a:rPr>
              <a:t>به </a:t>
            </a:r>
            <a:r>
              <a:rPr lang="ar-SA" dirty="0">
                <a:cs typeface="B Nazanin" pitchFamily="2" charset="-78"/>
              </a:rPr>
              <a:t>منظور ارتباط با </a:t>
            </a:r>
            <a:r>
              <a:rPr lang="fa-IR" dirty="0" smtClean="0">
                <a:cs typeface="B Nazanin" pitchFamily="2" charset="-78"/>
              </a:rPr>
              <a:t>سرور</a:t>
            </a:r>
            <a:r>
              <a:rPr lang="ar-SA" dirty="0" smtClean="0">
                <a:cs typeface="B Nazanin" pitchFamily="2" charset="-78"/>
              </a:rPr>
              <a:t>، </a:t>
            </a:r>
            <a:r>
              <a:rPr lang="ar-SA" dirty="0">
                <a:cs typeface="B Nazanin" pitchFamily="2" charset="-78"/>
              </a:rPr>
              <a:t>نيازمند استفاده از يك شماره پورت خاص می باشند ( نظير برنامه های </a:t>
            </a:r>
            <a:r>
              <a:rPr lang="fa-IR" dirty="0" smtClean="0">
                <a:cs typeface="B Nazanin" pitchFamily="2" charset="-78"/>
              </a:rPr>
              <a:t>کلاینت </a:t>
            </a:r>
            <a:r>
              <a:rPr lang="ar-SA" dirty="0" smtClean="0">
                <a:cs typeface="B Nazanin" pitchFamily="2" charset="-78"/>
              </a:rPr>
              <a:t>وب </a:t>
            </a:r>
            <a:r>
              <a:rPr lang="ar-SA" dirty="0">
                <a:cs typeface="B Nazanin" pitchFamily="2" charset="-78"/>
              </a:rPr>
              <a:t>و يا مرورگرهای وب كه از پورت </a:t>
            </a:r>
            <a:endParaRPr lang="en-US" dirty="0">
              <a:cs typeface="B Nazanin" pitchFamily="2" charset="-78"/>
            </a:endParaRPr>
          </a:p>
        </p:txBody>
      </p:sp>
    </p:spTree>
  </p:cSld>
  <p:clrMapOvr>
    <a:masterClrMapping/>
  </p:clrMapOvr>
  <p:transition spd="slow" advClick="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plus(in)">
                                      <p:cBhvr>
                                        <p:cTn id="7" dur="2000"/>
                                        <p:tgtEl>
                                          <p:spTgt spid="1126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theme/theme1.xml><?xml version="1.0" encoding="utf-8"?>
<a:theme xmlns:a="http://schemas.openxmlformats.org/drawingml/2006/main" name="VIDEO_TRANSIT">
  <a:themeElements>
    <a:clrScheme name="VIDEO_TRANS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DEO_TRANSI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IDEO_TRANS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DEO_TRANSI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DEO_TRANSI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DEO_TRANSI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DEO_TRANSI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DEO_TRANSI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DEO_TRANSI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DEO_TRANSI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DEO_TRANSI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DEO_TRANSI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DEO_TRANSI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DEO_TRANSI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700</TotalTime>
  <Words>1736</Words>
  <Application>Microsoft Office PowerPoint</Application>
  <PresentationFormat>On-screen Show (4:3)</PresentationFormat>
  <Paragraphs>173</Paragraphs>
  <Slides>43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43</vt:i4>
      </vt:variant>
    </vt:vector>
  </HeadingPairs>
  <TitlesOfParts>
    <vt:vector size="55" baseType="lpstr">
      <vt:lpstr> Mitra</vt:lpstr>
      <vt:lpstr>Arial</vt:lpstr>
      <vt:lpstr>Arial Rounded MT Bold</vt:lpstr>
      <vt:lpstr>B Elham</vt:lpstr>
      <vt:lpstr>B Nazanin</vt:lpstr>
      <vt:lpstr>B Sina</vt:lpstr>
      <vt:lpstr>B Zar</vt:lpstr>
      <vt:lpstr>Jadid</vt:lpstr>
      <vt:lpstr>Tahoma</vt:lpstr>
      <vt:lpstr>Times New Roman</vt:lpstr>
      <vt:lpstr>Verdana</vt:lpstr>
      <vt:lpstr>VIDEO_TRANSIT</vt:lpstr>
      <vt:lpstr>PowerPoint Presentation</vt:lpstr>
      <vt:lpstr>آشنائی با پروتكل  </vt:lpstr>
      <vt:lpstr>آشنائی با پروتكل FTP  </vt:lpstr>
      <vt:lpstr>پروتكل FTP چيست ؟   </vt:lpstr>
      <vt:lpstr>ويژگی های پروتكل FTP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متداولترين كدهای وضعيت FTP به همراه مفهوم هريك در جدول زير نشان داده شده است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Passive Mode </vt:lpstr>
      <vt:lpstr>PowerPoint Presentation</vt:lpstr>
      <vt:lpstr>PowerPoint Presentation</vt:lpstr>
      <vt:lpstr>PowerPoint Presentation</vt:lpstr>
      <vt:lpstr>PowerPoint Presentation</vt:lpstr>
      <vt:lpstr>PowerPoint Presentation</vt:lpstr>
      <vt:lpstr>DNS چیست ؟ </vt:lpstr>
      <vt:lpstr>سیستم نامگذاری حوزه ( DNS)</vt:lpstr>
      <vt:lpstr>PowerPoint Presentation</vt:lpstr>
      <vt:lpstr>PowerPoint Presentation</vt:lpstr>
      <vt:lpstr>PowerPoint Presentation</vt:lpstr>
      <vt:lpstr>PowerPoint Presentation</vt:lpstr>
      <vt:lpstr>PowerPoint Presentation</vt:lpstr>
      <vt:lpstr>Reverse DNS چیست ؟</vt:lpstr>
      <vt:lpstr>کاربرد : </vt:lpstr>
      <vt:lpstr>تاریخچه :DNS</vt:lpstr>
      <vt:lpstr>اتصال دامین به سرور</vt:lpstr>
      <vt:lpstr>اتصال دامین به سرور</vt:lpstr>
      <vt:lpstr>اتصال دامین به سرور</vt:lpstr>
      <vt:lpstr>PowerPoint Presentation</vt:lpstr>
      <vt:lpstr>PowerPoint Presentation</vt:lpstr>
    </vt:vector>
  </TitlesOfParts>
  <Company>yas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آشنائی با پروتكل FTP</dc:title>
  <dc:creator>monireh</dc:creator>
  <cp:lastModifiedBy>Saeed</cp:lastModifiedBy>
  <cp:revision>52</cp:revision>
  <dcterms:created xsi:type="dcterms:W3CDTF">2007-06-11T19:29:20Z</dcterms:created>
  <dcterms:modified xsi:type="dcterms:W3CDTF">2016-05-16T05:52:37Z</dcterms:modified>
</cp:coreProperties>
</file>