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8" r:id="rId1"/>
  </p:sldMasterIdLst>
  <p:notesMasterIdLst>
    <p:notesMasterId r:id="rId24"/>
  </p:notesMasterIdLst>
  <p:sldIdLst>
    <p:sldId id="256" r:id="rId2"/>
    <p:sldId id="337" r:id="rId3"/>
    <p:sldId id="335" r:id="rId4"/>
    <p:sldId id="338" r:id="rId5"/>
    <p:sldId id="339" r:id="rId6"/>
    <p:sldId id="351" r:id="rId7"/>
    <p:sldId id="340" r:id="rId8"/>
    <p:sldId id="341" r:id="rId9"/>
    <p:sldId id="342" r:id="rId10"/>
    <p:sldId id="343" r:id="rId11"/>
    <p:sldId id="346" r:id="rId12"/>
    <p:sldId id="347" r:id="rId13"/>
    <p:sldId id="352" r:id="rId14"/>
    <p:sldId id="348" r:id="rId15"/>
    <p:sldId id="349" r:id="rId16"/>
    <p:sldId id="350" r:id="rId17"/>
    <p:sldId id="353" r:id="rId18"/>
    <p:sldId id="354" r:id="rId19"/>
    <p:sldId id="355" r:id="rId20"/>
    <p:sldId id="356" r:id="rId21"/>
    <p:sldId id="357" r:id="rId22"/>
    <p:sldId id="358" r:id="rId23"/>
  </p:sldIdLst>
  <p:sldSz cx="9144000" cy="6858000" type="screen4x3"/>
  <p:notesSz cx="6858000" cy="9144000"/>
  <p:embeddedFontLst>
    <p:embeddedFont>
      <p:font typeface="Lotus" panose="00000400000000000000" pitchFamily="2" charset="-78"/>
      <p:regular r:id="rId25"/>
      <p:bold r:id="rId26"/>
    </p:embeddedFont>
    <p:embeddedFont>
      <p:font typeface="B Roya" panose="00000400000000000000" pitchFamily="2" charset="-78"/>
      <p:regular r:id="rId27"/>
      <p:bold r:id="rId28"/>
    </p:embeddedFont>
    <p:embeddedFont>
      <p:font typeface="Nazanin" panose="00000400000000000000" pitchFamily="2" charset="-78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SimSun" panose="02010600030101010101" pitchFamily="2" charset="-122"/>
      <p:regular r:id="rId35"/>
    </p:embeddedFont>
    <p:embeddedFont>
      <p:font typeface="Wingdings 2" panose="05020102010507070707" pitchFamily="18" charset="2"/>
      <p:regular r:id="rId36"/>
    </p:embeddedFont>
    <p:embeddedFont>
      <p:font typeface="B Nazanin" panose="00000400000000000000" pitchFamily="2" charset="-78"/>
      <p:regular r:id="rId37"/>
      <p:bold r:id="rId38"/>
    </p:embeddedFont>
    <p:embeddedFont>
      <p:font typeface="Gill Sans MT" panose="020B0502020104020203" pitchFamily="3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  <p:embeddedFont>
      <p:font typeface="Titr" panose="00000700000000000000" pitchFamily="2" charset="-78"/>
      <p:bold r:id="rId47"/>
    </p:embeddedFont>
    <p:embeddedFont>
      <p:font typeface="B Titr" panose="00000700000000000000" pitchFamily="2" charset="-78"/>
      <p:bold r:id="rId4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50000" saltData="qvN2ujZi61hv6IIZUnjKJg==" hashData="sRuV9p/7e88oqzVegfysmaCIPC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60" d="100"/>
          <a:sy n="60" d="100"/>
        </p:scale>
        <p:origin x="-132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85D147-E2B0-4A70-A428-720B44FFE096}" type="datetimeFigureOut">
              <a:rPr lang="en-US"/>
              <a:pPr>
                <a:defRPr/>
              </a:pPr>
              <a:t>10/17/2015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B8CB45-5477-4D41-AF04-F0F43E004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94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9616F4-20CE-473D-9AAB-8BAE043AE1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059BD-4E7E-4A33-90B9-6833AB0C8B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01082-610D-48F7-AEBC-67BE52AC73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AE71F-4747-441F-8321-A82E1B245BF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848EA4-3B7B-4303-8233-C3D5881F4BD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848EA4-3B7B-4303-8233-C3D5881F4BD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848EA4-3B7B-4303-8233-C3D5881F4BD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848EA4-3B7B-4303-8233-C3D5881F4BD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848EA4-3B7B-4303-8233-C3D5881F4BD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848EA4-3B7B-4303-8233-C3D5881F4BD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848EA4-3B7B-4303-8233-C3D5881F4BD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782D1A-610D-49FD-878A-29AFF1A63C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782D1A-610D-49FD-878A-29AFF1A63C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9C68E-8B66-46F8-A242-2C8A27CF91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69BE62-F549-438A-9DB9-FA9F7C5045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0EEF1E-BD3C-4D9E-9F18-72AE30B3FC9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6D544D-DC4E-4C62-8FA8-C7540F8C662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8D5A9-F7A2-455B-9DD5-9875C4B0D31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059BD-4E7E-4A33-90B9-6833AB0C8B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0125"/>
            <a:ext cx="9140825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 rot="5400000">
            <a:off x="4464844" y="-3536156"/>
            <a:ext cx="21431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62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272" y="83147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3250" y="762000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8829692" cy="571504"/>
          </a:xfrm>
        </p:spPr>
        <p:txBody>
          <a:bodyPr anchor="b">
            <a:normAutofit/>
          </a:bodyPr>
          <a:lstStyle>
            <a:lvl1pPr marL="18288" indent="0" algn="r" rtl="1">
              <a:lnSpc>
                <a:spcPts val="2300"/>
              </a:lnSpc>
              <a:spcBef>
                <a:spcPts val="0"/>
              </a:spcBef>
              <a:buNone/>
              <a:defRPr sz="2800" b="1" baseline="0">
                <a:solidFill>
                  <a:srgbClr val="0070C0"/>
                </a:solidFill>
                <a:effectLst/>
                <a:cs typeface="B Nazanin" pitchFamily="2" charset="-7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6238875"/>
            <a:ext cx="2895600" cy="476250"/>
          </a:xfrm>
        </p:spPr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42875" y="6286500"/>
            <a:ext cx="457200" cy="40481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17C596-E00F-4C5D-B642-407B657ED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583792"/>
            <a:ext cx="6572296" cy="3362332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 rot="19468671">
            <a:off x="995363" y="1471613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Process 3"/>
          <p:cNvSpPr/>
          <p:nvPr/>
        </p:nvSpPr>
        <p:spPr>
          <a:xfrm rot="2103354" flipH="1">
            <a:off x="7643813" y="1454150"/>
            <a:ext cx="649287" cy="2032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 userDrawn="1"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045B5250-1501-4D25-8E90-AF7359F8E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85750"/>
            <a:ext cx="7772400" cy="642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b="1" dirty="0">
                <a:latin typeface="Nazanin" pitchFamily="2" charset="-78"/>
                <a:ea typeface="+mj-ea"/>
                <a:cs typeface="Nazanin" pitchFamily="2" charset="-78"/>
              </a:rPr>
              <a:t>به نام خدا</a:t>
            </a:r>
            <a:endParaRPr lang="en-US" sz="3200" b="1" dirty="0">
              <a:latin typeface="Nazanin" pitchFamily="2" charset="-78"/>
              <a:ea typeface="+mj-ea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3063" y="1706563"/>
            <a:ext cx="5857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fa-IR" altLang="fa-IR" sz="3600" b="1">
                <a:solidFill>
                  <a:srgbClr val="002060"/>
                </a:solidFill>
                <a:latin typeface="Nazanin" pitchFamily="2" charset="-78"/>
                <a:cs typeface="Nazanin" pitchFamily="2" charset="-78"/>
              </a:rPr>
              <a:t>سخت افزار سوئیچ و مسیریاب</a:t>
            </a:r>
            <a:endParaRPr lang="en-US" altLang="fa-IR" sz="3600" b="1">
              <a:solidFill>
                <a:srgbClr val="002060"/>
              </a:solidFill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06675" y="5956300"/>
            <a:ext cx="3930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kern="0" dirty="0">
                <a:latin typeface="Calibri" panose="020F0502020204030204" pitchFamily="34" charset="0"/>
                <a:cs typeface="Nazanin" pitchFamily="2" charset="-78"/>
              </a:rPr>
              <a:t>Provider : </a:t>
            </a:r>
            <a:r>
              <a:rPr lang="en-US" sz="2000" kern="0" dirty="0" err="1">
                <a:latin typeface="Calibri" panose="020F0502020204030204" pitchFamily="34" charset="0"/>
                <a:cs typeface="Nazanin" pitchFamily="2" charset="-78"/>
              </a:rPr>
              <a:t>M.Miandari</a:t>
            </a:r>
            <a:endParaRPr lang="fa-IR" sz="2000" kern="0" dirty="0">
              <a:latin typeface="Calibri" panose="020F0502020204030204" pitchFamily="34" charset="0"/>
              <a:cs typeface="Nazanin" pitchFamily="2" charset="-78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kern="0" dirty="0">
                <a:latin typeface="Nazanin" pitchFamily="2" charset="-78"/>
                <a:cs typeface="Nazanin" pitchFamily="2" charset="-78"/>
              </a:rPr>
              <a:t>Email:    miyandari@hotmail.com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06675" y="5143500"/>
            <a:ext cx="3930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2000" b="1" kern="0" dirty="0">
                <a:latin typeface="Nazanin" pitchFamily="2" charset="-78"/>
                <a:cs typeface="Nazanin" pitchFamily="2" charset="-78"/>
              </a:rPr>
              <a:t>اسلايد </a:t>
            </a:r>
            <a:r>
              <a:rPr lang="fa-IR" sz="2000" b="1" kern="0" dirty="0" smtClean="0">
                <a:latin typeface="Nazanin" pitchFamily="2" charset="-78"/>
                <a:cs typeface="Nazanin" pitchFamily="2" charset="-78"/>
              </a:rPr>
              <a:t>دوم</a:t>
            </a:r>
            <a:endParaRPr lang="en-US" sz="2000" b="1" kern="0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4102" name="Picture 6" descr="Switch-or-Router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0" y="2452688"/>
            <a:ext cx="4254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BA2A0-C9FA-4558-BB55-59DB6958E981}" type="slidenum">
              <a:rPr lang="en-US">
                <a:latin typeface="Calibri" pitchFamily="34" charset="0"/>
              </a:rPr>
              <a:pPr>
                <a:defRPr/>
              </a:pPr>
              <a:t>10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22531" name="Text Placeholder 6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>
              <a:spcBef>
                <a:spcPct val="0"/>
              </a:spcBef>
            </a:pPr>
            <a:r>
              <a:rPr lang="fa-IR" sz="3400" smtClean="0">
                <a:latin typeface="Calibri" pitchFamily="34" charset="0"/>
              </a:rPr>
              <a:t>فلوچارت ارسال بسته در پروتکل اترنت</a:t>
            </a:r>
            <a:endParaRPr lang="en-US" sz="3400" smtClean="0">
              <a:latin typeface="Calibri" pitchFamily="34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5187950" y="1108075"/>
            <a:ext cx="2311400" cy="2794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Frame Ready for Transmission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5702300" y="2076450"/>
            <a:ext cx="1276350" cy="20955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Sense Channel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5695950" y="2903538"/>
            <a:ext cx="1333500" cy="469900"/>
          </a:xfrm>
          <a:prstGeom prst="flowChartDecision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Channel Busy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343525" y="2998788"/>
            <a:ext cx="385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No</a:t>
            </a:r>
          </a:p>
        </p:txBody>
      </p:sp>
      <p:sp>
        <p:nvSpPr>
          <p:cNvPr id="22536" name="AutoShape 10"/>
          <p:cNvSpPr>
            <a:spLocks noChangeArrowheads="1"/>
          </p:cNvSpPr>
          <p:nvPr/>
        </p:nvSpPr>
        <p:spPr bwMode="auto">
          <a:xfrm>
            <a:off x="4908550" y="4541838"/>
            <a:ext cx="2927350" cy="29845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Frame Transmission &amp; Channel Sense</a:t>
            </a:r>
          </a:p>
        </p:txBody>
      </p:sp>
      <p:sp>
        <p:nvSpPr>
          <p:cNvPr id="22537" name="AutoShape 11"/>
          <p:cNvSpPr>
            <a:spLocks noChangeArrowheads="1"/>
          </p:cNvSpPr>
          <p:nvPr/>
        </p:nvSpPr>
        <p:spPr bwMode="auto">
          <a:xfrm>
            <a:off x="5930900" y="5307013"/>
            <a:ext cx="914400" cy="609600"/>
          </a:xfrm>
          <a:prstGeom prst="flowChartDecision">
            <a:avLst/>
          </a:prstGeom>
          <a:gradFill rotWithShape="1">
            <a:gsLst>
              <a:gs pos="0">
                <a:srgbClr val="765E76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6784975" y="5448300"/>
            <a:ext cx="56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Busy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5146675" y="5461000"/>
            <a:ext cx="855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Collision</a:t>
            </a:r>
          </a:p>
        </p:txBody>
      </p:sp>
      <p:sp>
        <p:nvSpPr>
          <p:cNvPr id="22540" name="AutoShape 14"/>
          <p:cNvSpPr>
            <a:spLocks noChangeArrowheads="1"/>
          </p:cNvSpPr>
          <p:nvPr/>
        </p:nvSpPr>
        <p:spPr bwMode="auto">
          <a:xfrm>
            <a:off x="3103563" y="5395913"/>
            <a:ext cx="1827212" cy="4572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Abort Transmission;</a:t>
            </a:r>
          </a:p>
          <a:p>
            <a:pPr algn="ctr"/>
            <a:r>
              <a:rPr lang="en-US" sz="1200"/>
              <a:t>Send Jam Signal(3Bytes) </a:t>
            </a:r>
          </a:p>
        </p:txBody>
      </p:sp>
      <p:sp>
        <p:nvSpPr>
          <p:cNvPr id="22541" name="AutoShape 25"/>
          <p:cNvSpPr>
            <a:spLocks noChangeArrowheads="1"/>
          </p:cNvSpPr>
          <p:nvPr/>
        </p:nvSpPr>
        <p:spPr bwMode="auto">
          <a:xfrm>
            <a:off x="457200" y="1816100"/>
            <a:ext cx="3148013" cy="125253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a-IR" sz="1200"/>
          </a:p>
        </p:txBody>
      </p:sp>
      <p:sp>
        <p:nvSpPr>
          <p:cNvPr id="22542" name="Line 26"/>
          <p:cNvSpPr>
            <a:spLocks noChangeShapeType="1"/>
          </p:cNvSpPr>
          <p:nvPr/>
        </p:nvSpPr>
        <p:spPr bwMode="auto">
          <a:xfrm flipH="1">
            <a:off x="4926013" y="5611813"/>
            <a:ext cx="2841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43" name="Line 27"/>
          <p:cNvSpPr>
            <a:spLocks noChangeShapeType="1"/>
          </p:cNvSpPr>
          <p:nvPr/>
        </p:nvSpPr>
        <p:spPr bwMode="auto">
          <a:xfrm>
            <a:off x="6375400" y="4826000"/>
            <a:ext cx="12700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44" name="Line 30"/>
          <p:cNvSpPr>
            <a:spLocks noChangeShapeType="1"/>
          </p:cNvSpPr>
          <p:nvPr/>
        </p:nvSpPr>
        <p:spPr bwMode="auto">
          <a:xfrm>
            <a:off x="6350000" y="2287588"/>
            <a:ext cx="12700" cy="6032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45" name="Freeform 31"/>
          <p:cNvSpPr>
            <a:spLocks/>
          </p:cNvSpPr>
          <p:nvPr/>
        </p:nvSpPr>
        <p:spPr bwMode="auto">
          <a:xfrm>
            <a:off x="6991350" y="2173288"/>
            <a:ext cx="723900" cy="971550"/>
          </a:xfrm>
          <a:custGeom>
            <a:avLst/>
            <a:gdLst>
              <a:gd name="T0" fmla="*/ 2147483647 w 612"/>
              <a:gd name="T1" fmla="*/ 2147483647 h 780"/>
              <a:gd name="T2" fmla="*/ 2147483647 w 612"/>
              <a:gd name="T3" fmla="*/ 2147483647 h 780"/>
              <a:gd name="T4" fmla="*/ 2147483647 w 612"/>
              <a:gd name="T5" fmla="*/ 0 h 780"/>
              <a:gd name="T6" fmla="*/ 0 w 612"/>
              <a:gd name="T7" fmla="*/ 0 h 780"/>
              <a:gd name="T8" fmla="*/ 0 60000 65536"/>
              <a:gd name="T9" fmla="*/ 0 60000 65536"/>
              <a:gd name="T10" fmla="*/ 0 60000 65536"/>
              <a:gd name="T11" fmla="*/ 0 60000 65536"/>
              <a:gd name="T12" fmla="*/ 0 w 612"/>
              <a:gd name="T13" fmla="*/ 0 h 780"/>
              <a:gd name="T14" fmla="*/ 612 w 612"/>
              <a:gd name="T15" fmla="*/ 780 h 7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2" h="780">
                <a:moveTo>
                  <a:pt x="192" y="780"/>
                </a:moveTo>
                <a:lnTo>
                  <a:pt x="612" y="780"/>
                </a:lnTo>
                <a:lnTo>
                  <a:pt x="61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46" name="Line 33"/>
          <p:cNvSpPr>
            <a:spLocks noChangeShapeType="1"/>
          </p:cNvSpPr>
          <p:nvPr/>
        </p:nvSpPr>
        <p:spPr bwMode="auto">
          <a:xfrm>
            <a:off x="6350000" y="1855788"/>
            <a:ext cx="0" cy="2365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6176963" y="6257925"/>
            <a:ext cx="2824162" cy="314325"/>
          </a:xfrm>
          <a:prstGeom prst="rect">
            <a:avLst/>
          </a:prstGeom>
          <a:solidFill>
            <a:srgbClr val="00FF00"/>
          </a:solidFill>
          <a:ln w="9525">
            <a:solidFill>
              <a:srgbClr val="00CC00"/>
            </a:solidFill>
            <a:miter lim="800000"/>
            <a:headEnd/>
            <a:tailEnd/>
          </a:ln>
          <a:effectLst>
            <a:prstShdw prst="shdw17" dist="17961" dir="2700000">
              <a:srgbClr val="00CC00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Frame successfully transmitted</a:t>
            </a:r>
          </a:p>
        </p:txBody>
      </p:sp>
      <p:sp>
        <p:nvSpPr>
          <p:cNvPr id="22548" name="Freeform 35"/>
          <p:cNvSpPr>
            <a:spLocks/>
          </p:cNvSpPr>
          <p:nvPr/>
        </p:nvSpPr>
        <p:spPr bwMode="auto">
          <a:xfrm>
            <a:off x="7315200" y="5580063"/>
            <a:ext cx="285750" cy="679450"/>
          </a:xfrm>
          <a:custGeom>
            <a:avLst/>
            <a:gdLst>
              <a:gd name="T0" fmla="*/ 0 w 228"/>
              <a:gd name="T1" fmla="*/ 0 h 348"/>
              <a:gd name="T2" fmla="*/ 2147483647 w 228"/>
              <a:gd name="T3" fmla="*/ 0 h 348"/>
              <a:gd name="T4" fmla="*/ 2147483647 w 228"/>
              <a:gd name="T5" fmla="*/ 2147483647 h 348"/>
              <a:gd name="T6" fmla="*/ 0 60000 65536"/>
              <a:gd name="T7" fmla="*/ 0 60000 65536"/>
              <a:gd name="T8" fmla="*/ 0 60000 65536"/>
              <a:gd name="T9" fmla="*/ 0 w 228"/>
              <a:gd name="T10" fmla="*/ 0 h 348"/>
              <a:gd name="T11" fmla="*/ 228 w 228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348">
                <a:moveTo>
                  <a:pt x="0" y="0"/>
                </a:moveTo>
                <a:lnTo>
                  <a:pt x="228" y="0"/>
                </a:lnTo>
                <a:lnTo>
                  <a:pt x="228" y="348"/>
                </a:lnTo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49" name="Text Box 8"/>
          <p:cNvSpPr txBox="1">
            <a:spLocks noChangeArrowheads="1"/>
          </p:cNvSpPr>
          <p:nvPr/>
        </p:nvSpPr>
        <p:spPr bwMode="auto">
          <a:xfrm>
            <a:off x="7045325" y="2987675"/>
            <a:ext cx="4810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Yes</a:t>
            </a:r>
          </a:p>
        </p:txBody>
      </p:sp>
      <p:sp>
        <p:nvSpPr>
          <p:cNvPr id="22550" name="AutoShape 37"/>
          <p:cNvSpPr>
            <a:spLocks noChangeArrowheads="1"/>
          </p:cNvSpPr>
          <p:nvPr/>
        </p:nvSpPr>
        <p:spPr bwMode="auto">
          <a:xfrm>
            <a:off x="5402263" y="3875088"/>
            <a:ext cx="1901825" cy="442912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Wait Inter-frame Gap</a:t>
            </a:r>
          </a:p>
          <a:p>
            <a:pPr algn="ctr"/>
            <a:r>
              <a:rPr lang="en-US" sz="1200"/>
              <a:t>96 </a:t>
            </a:r>
            <a:r>
              <a:rPr lang="fa-IR" sz="1200"/>
              <a:t>bit-time</a:t>
            </a:r>
            <a:endParaRPr lang="el-GR" sz="1200"/>
          </a:p>
        </p:txBody>
      </p:sp>
      <p:sp>
        <p:nvSpPr>
          <p:cNvPr id="22551" name="Line 39"/>
          <p:cNvSpPr>
            <a:spLocks noChangeShapeType="1"/>
          </p:cNvSpPr>
          <p:nvPr/>
        </p:nvSpPr>
        <p:spPr bwMode="auto">
          <a:xfrm flipH="1">
            <a:off x="6375400" y="4292600"/>
            <a:ext cx="1588" cy="242888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52" name="AutoShape 40"/>
          <p:cNvSpPr>
            <a:spLocks noChangeArrowheads="1"/>
          </p:cNvSpPr>
          <p:nvPr/>
        </p:nvSpPr>
        <p:spPr bwMode="auto">
          <a:xfrm>
            <a:off x="1250950" y="5424488"/>
            <a:ext cx="1568450" cy="37147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Increment Attempts</a:t>
            </a:r>
          </a:p>
          <a:p>
            <a:pPr algn="ctr"/>
            <a:r>
              <a:rPr lang="en-US" sz="1200">
                <a:solidFill>
                  <a:srgbClr val="FF0000"/>
                </a:solidFill>
              </a:rPr>
              <a:t>N++</a:t>
            </a:r>
            <a:endParaRPr lang="en-US" sz="1200"/>
          </a:p>
        </p:txBody>
      </p:sp>
      <p:sp>
        <p:nvSpPr>
          <p:cNvPr id="22553" name="AutoShape 41"/>
          <p:cNvSpPr>
            <a:spLocks noChangeArrowheads="1"/>
          </p:cNvSpPr>
          <p:nvPr/>
        </p:nvSpPr>
        <p:spPr bwMode="auto">
          <a:xfrm>
            <a:off x="1016000" y="4602163"/>
            <a:ext cx="2057400" cy="469900"/>
          </a:xfrm>
          <a:prstGeom prst="flowChartDecision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Too Many Attempts?</a:t>
            </a:r>
          </a:p>
        </p:txBody>
      </p:sp>
      <p:sp>
        <p:nvSpPr>
          <p:cNvPr id="22554" name="Line 46"/>
          <p:cNvSpPr>
            <a:spLocks noChangeShapeType="1"/>
          </p:cNvSpPr>
          <p:nvPr/>
        </p:nvSpPr>
        <p:spPr bwMode="auto">
          <a:xfrm>
            <a:off x="2032000" y="5070475"/>
            <a:ext cx="0" cy="355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fa-IR"/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569913" y="6281738"/>
            <a:ext cx="3533775" cy="2746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Unsuccessful transmission, Excessive Collisions</a:t>
            </a:r>
          </a:p>
        </p:txBody>
      </p:sp>
      <p:sp>
        <p:nvSpPr>
          <p:cNvPr id="22556" name="Line 49"/>
          <p:cNvSpPr>
            <a:spLocks noChangeShapeType="1"/>
          </p:cNvSpPr>
          <p:nvPr/>
        </p:nvSpPr>
        <p:spPr bwMode="auto">
          <a:xfrm>
            <a:off x="847725" y="5029200"/>
            <a:ext cx="3175" cy="1219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57" name="Line 51"/>
          <p:cNvSpPr>
            <a:spLocks noChangeShapeType="1"/>
          </p:cNvSpPr>
          <p:nvPr/>
        </p:nvSpPr>
        <p:spPr bwMode="auto">
          <a:xfrm flipH="1">
            <a:off x="2824163" y="5597525"/>
            <a:ext cx="288925" cy="14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58" name="Freeform 52"/>
          <p:cNvSpPr>
            <a:spLocks/>
          </p:cNvSpPr>
          <p:nvPr/>
        </p:nvSpPr>
        <p:spPr bwMode="auto">
          <a:xfrm>
            <a:off x="5524500" y="3240088"/>
            <a:ext cx="825500" cy="673100"/>
          </a:xfrm>
          <a:custGeom>
            <a:avLst/>
            <a:gdLst>
              <a:gd name="T0" fmla="*/ 0 w 520"/>
              <a:gd name="T1" fmla="*/ 0 h 352"/>
              <a:gd name="T2" fmla="*/ 0 w 520"/>
              <a:gd name="T3" fmla="*/ 2147483647 h 352"/>
              <a:gd name="T4" fmla="*/ 2147483647 w 520"/>
              <a:gd name="T5" fmla="*/ 2147483647 h 352"/>
              <a:gd name="T6" fmla="*/ 2147483647 w 520"/>
              <a:gd name="T7" fmla="*/ 2147483647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520"/>
              <a:gd name="T13" fmla="*/ 0 h 352"/>
              <a:gd name="T14" fmla="*/ 520 w 520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0" h="352">
                <a:moveTo>
                  <a:pt x="0" y="0"/>
                </a:moveTo>
                <a:lnTo>
                  <a:pt x="0" y="144"/>
                </a:lnTo>
                <a:lnTo>
                  <a:pt x="520" y="144"/>
                </a:lnTo>
                <a:lnTo>
                  <a:pt x="520" y="352"/>
                </a:lnTo>
              </a:path>
            </a:pathLst>
          </a:cu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59" name="Freeform 53"/>
          <p:cNvSpPr>
            <a:spLocks/>
          </p:cNvSpPr>
          <p:nvPr/>
        </p:nvSpPr>
        <p:spPr bwMode="auto">
          <a:xfrm>
            <a:off x="2057400" y="4103688"/>
            <a:ext cx="1104900" cy="561975"/>
          </a:xfrm>
          <a:custGeom>
            <a:avLst/>
            <a:gdLst>
              <a:gd name="T0" fmla="*/ 2147483647 w 696"/>
              <a:gd name="T1" fmla="*/ 2147483647 h 464"/>
              <a:gd name="T2" fmla="*/ 2147483647 w 696"/>
              <a:gd name="T3" fmla="*/ 2147483647 h 464"/>
              <a:gd name="T4" fmla="*/ 0 w 696"/>
              <a:gd name="T5" fmla="*/ 2147483647 h 464"/>
              <a:gd name="T6" fmla="*/ 0 w 696"/>
              <a:gd name="T7" fmla="*/ 0 h 464"/>
              <a:gd name="T8" fmla="*/ 0 60000 65536"/>
              <a:gd name="T9" fmla="*/ 0 60000 65536"/>
              <a:gd name="T10" fmla="*/ 0 60000 65536"/>
              <a:gd name="T11" fmla="*/ 0 60000 65536"/>
              <a:gd name="T12" fmla="*/ 0 w 696"/>
              <a:gd name="T13" fmla="*/ 0 h 464"/>
              <a:gd name="T14" fmla="*/ 696 w 696"/>
              <a:gd name="T15" fmla="*/ 464 h 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6" h="464">
                <a:moveTo>
                  <a:pt x="688" y="464"/>
                </a:moveTo>
                <a:lnTo>
                  <a:pt x="696" y="288"/>
                </a:lnTo>
                <a:lnTo>
                  <a:pt x="0" y="28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60" name="Text Box 55"/>
          <p:cNvSpPr txBox="1">
            <a:spLocks noChangeArrowheads="1"/>
          </p:cNvSpPr>
          <p:nvPr/>
        </p:nvSpPr>
        <p:spPr bwMode="auto">
          <a:xfrm>
            <a:off x="6623050" y="3532188"/>
            <a:ext cx="178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Inter-frame Gap allows receivers time to settle</a:t>
            </a:r>
          </a:p>
        </p:txBody>
      </p:sp>
      <p:sp>
        <p:nvSpPr>
          <p:cNvPr id="22561" name="Text Box 58"/>
          <p:cNvSpPr txBox="1">
            <a:spLocks noChangeArrowheads="1"/>
          </p:cNvSpPr>
          <p:nvPr/>
        </p:nvSpPr>
        <p:spPr bwMode="auto">
          <a:xfrm>
            <a:off x="515938" y="4727575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N=15</a:t>
            </a:r>
          </a:p>
        </p:txBody>
      </p:sp>
      <p:sp>
        <p:nvSpPr>
          <p:cNvPr id="22562" name="Text Box 59"/>
          <p:cNvSpPr txBox="1">
            <a:spLocks noChangeArrowheads="1"/>
          </p:cNvSpPr>
          <p:nvPr/>
        </p:nvSpPr>
        <p:spPr bwMode="auto">
          <a:xfrm>
            <a:off x="3021013" y="4706938"/>
            <a:ext cx="584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N&lt;15</a:t>
            </a:r>
          </a:p>
        </p:txBody>
      </p:sp>
      <p:sp>
        <p:nvSpPr>
          <p:cNvPr id="22563" name="AutoShape 60"/>
          <p:cNvSpPr>
            <a:spLocks noChangeArrowheads="1"/>
          </p:cNvSpPr>
          <p:nvPr/>
        </p:nvSpPr>
        <p:spPr bwMode="auto">
          <a:xfrm>
            <a:off x="1265238" y="3735388"/>
            <a:ext cx="1579562" cy="354012"/>
          </a:xfrm>
          <a:prstGeom prst="flowChartDecision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a-IR" sz="1200"/>
          </a:p>
        </p:txBody>
      </p:sp>
      <p:sp>
        <p:nvSpPr>
          <p:cNvPr id="22564" name="Text Box 61"/>
          <p:cNvSpPr txBox="1">
            <a:spLocks noChangeArrowheads="1"/>
          </p:cNvSpPr>
          <p:nvPr/>
        </p:nvSpPr>
        <p:spPr bwMode="auto">
          <a:xfrm>
            <a:off x="1809750" y="3810000"/>
            <a:ext cx="58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N&lt;10</a:t>
            </a:r>
          </a:p>
        </p:txBody>
      </p:sp>
      <p:sp>
        <p:nvSpPr>
          <p:cNvPr id="22565" name="Text Box 62"/>
          <p:cNvSpPr txBox="1">
            <a:spLocks noChangeArrowheads="1"/>
          </p:cNvSpPr>
          <p:nvPr/>
        </p:nvSpPr>
        <p:spPr bwMode="auto">
          <a:xfrm>
            <a:off x="884238" y="3783013"/>
            <a:ext cx="422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yes</a:t>
            </a:r>
          </a:p>
        </p:txBody>
      </p:sp>
      <p:sp>
        <p:nvSpPr>
          <p:cNvPr id="22566" name="Text Box 63"/>
          <p:cNvSpPr txBox="1">
            <a:spLocks noChangeArrowheads="1"/>
          </p:cNvSpPr>
          <p:nvPr/>
        </p:nvSpPr>
        <p:spPr bwMode="auto">
          <a:xfrm>
            <a:off x="2798763" y="3783013"/>
            <a:ext cx="385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No</a:t>
            </a:r>
          </a:p>
        </p:txBody>
      </p:sp>
      <p:sp>
        <p:nvSpPr>
          <p:cNvPr id="22567" name="AutoShape 70"/>
          <p:cNvSpPr>
            <a:spLocks noChangeArrowheads="1"/>
          </p:cNvSpPr>
          <p:nvPr/>
        </p:nvSpPr>
        <p:spPr bwMode="auto">
          <a:xfrm>
            <a:off x="738188" y="3221038"/>
            <a:ext cx="677862" cy="28257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K=</a:t>
            </a:r>
            <a:r>
              <a:rPr lang="en-US" sz="12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2568" name="AutoShape 71"/>
          <p:cNvSpPr>
            <a:spLocks noChangeArrowheads="1"/>
          </p:cNvSpPr>
          <p:nvPr/>
        </p:nvSpPr>
        <p:spPr bwMode="auto">
          <a:xfrm>
            <a:off x="2568575" y="3213100"/>
            <a:ext cx="677863" cy="28257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K=10</a:t>
            </a:r>
          </a:p>
        </p:txBody>
      </p:sp>
      <p:sp>
        <p:nvSpPr>
          <p:cNvPr id="22569" name="Line 72"/>
          <p:cNvSpPr>
            <a:spLocks noChangeShapeType="1"/>
          </p:cNvSpPr>
          <p:nvPr/>
        </p:nvSpPr>
        <p:spPr bwMode="auto">
          <a:xfrm flipV="1">
            <a:off x="1068388" y="3479800"/>
            <a:ext cx="12700" cy="350838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70" name="Line 73"/>
          <p:cNvSpPr>
            <a:spLocks noChangeShapeType="1"/>
          </p:cNvSpPr>
          <p:nvPr/>
        </p:nvSpPr>
        <p:spPr bwMode="auto">
          <a:xfrm flipV="1">
            <a:off x="2933700" y="3475038"/>
            <a:ext cx="0" cy="34925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71" name="AutoShape 74"/>
          <p:cNvSpPr>
            <a:spLocks noChangeArrowheads="1"/>
          </p:cNvSpPr>
          <p:nvPr/>
        </p:nvSpPr>
        <p:spPr bwMode="auto">
          <a:xfrm>
            <a:off x="614363" y="2513013"/>
            <a:ext cx="2855912" cy="33972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Select A Random Integer R=(0 to 2</a:t>
            </a:r>
            <a:r>
              <a:rPr lang="en-US" sz="1200" baseline="30000"/>
              <a:t>k</a:t>
            </a:r>
            <a:r>
              <a:rPr lang="en-US" sz="1200"/>
              <a:t>-1)</a:t>
            </a:r>
          </a:p>
        </p:txBody>
      </p:sp>
      <p:sp>
        <p:nvSpPr>
          <p:cNvPr id="22572" name="Line 75"/>
          <p:cNvSpPr>
            <a:spLocks noChangeShapeType="1"/>
          </p:cNvSpPr>
          <p:nvPr/>
        </p:nvSpPr>
        <p:spPr bwMode="auto">
          <a:xfrm flipV="1">
            <a:off x="1076325" y="2832100"/>
            <a:ext cx="0" cy="3778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73" name="Line 76"/>
          <p:cNvSpPr>
            <a:spLocks noChangeShapeType="1"/>
          </p:cNvSpPr>
          <p:nvPr/>
        </p:nvSpPr>
        <p:spPr bwMode="auto">
          <a:xfrm flipV="1">
            <a:off x="2928938" y="2827338"/>
            <a:ext cx="0" cy="3778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74" name="AutoShape 77"/>
          <p:cNvSpPr>
            <a:spLocks noChangeArrowheads="1"/>
          </p:cNvSpPr>
          <p:nvPr/>
        </p:nvSpPr>
        <p:spPr bwMode="auto">
          <a:xfrm>
            <a:off x="1204913" y="1966913"/>
            <a:ext cx="1854200" cy="28257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ar-SA" sz="1200"/>
              <a:t>wait R×512 bit times</a:t>
            </a:r>
            <a:endParaRPr lang="en-US" sz="1200"/>
          </a:p>
        </p:txBody>
      </p:sp>
      <p:sp>
        <p:nvSpPr>
          <p:cNvPr id="22575" name="Line 78"/>
          <p:cNvSpPr>
            <a:spLocks noChangeShapeType="1"/>
          </p:cNvSpPr>
          <p:nvPr/>
        </p:nvSpPr>
        <p:spPr bwMode="auto">
          <a:xfrm>
            <a:off x="3059113" y="2162175"/>
            <a:ext cx="2613025" cy="1587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76" name="Line 79"/>
          <p:cNvSpPr>
            <a:spLocks noChangeShapeType="1"/>
          </p:cNvSpPr>
          <p:nvPr/>
        </p:nvSpPr>
        <p:spPr bwMode="auto">
          <a:xfrm flipH="1" flipV="1">
            <a:off x="1962150" y="2235200"/>
            <a:ext cx="14288" cy="258763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77" name="AutoShape 80"/>
          <p:cNvSpPr>
            <a:spLocks noChangeArrowheads="1"/>
          </p:cNvSpPr>
          <p:nvPr/>
        </p:nvSpPr>
        <p:spPr bwMode="auto">
          <a:xfrm>
            <a:off x="5557838" y="1628775"/>
            <a:ext cx="1568450" cy="2413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Set Attempt </a:t>
            </a:r>
            <a:r>
              <a:rPr lang="en-US" sz="1200">
                <a:solidFill>
                  <a:srgbClr val="FF0000"/>
                </a:solidFill>
              </a:rPr>
              <a:t>N=0</a:t>
            </a:r>
            <a:endParaRPr lang="en-US" sz="1200"/>
          </a:p>
        </p:txBody>
      </p:sp>
      <p:sp>
        <p:nvSpPr>
          <p:cNvPr id="22578" name="Line 81"/>
          <p:cNvSpPr>
            <a:spLocks noChangeShapeType="1"/>
          </p:cNvSpPr>
          <p:nvPr/>
        </p:nvSpPr>
        <p:spPr bwMode="auto">
          <a:xfrm>
            <a:off x="6345238" y="1393825"/>
            <a:ext cx="0" cy="2365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22579" name="Text Box 82"/>
          <p:cNvSpPr txBox="1">
            <a:spLocks noChangeArrowheads="1"/>
          </p:cNvSpPr>
          <p:nvPr/>
        </p:nvSpPr>
        <p:spPr bwMode="auto">
          <a:xfrm>
            <a:off x="1223963" y="1592263"/>
            <a:ext cx="1616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Exponential backoff</a:t>
            </a:r>
          </a:p>
        </p:txBody>
      </p:sp>
      <p:sp>
        <p:nvSpPr>
          <p:cNvPr id="22580" name="AutoShape 83"/>
          <p:cNvSpPr>
            <a:spLocks noChangeArrowheads="1"/>
          </p:cNvSpPr>
          <p:nvPr/>
        </p:nvSpPr>
        <p:spPr bwMode="auto">
          <a:xfrm>
            <a:off x="4814888" y="1512888"/>
            <a:ext cx="3427412" cy="44894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sz="4000" smtClean="0">
                <a:latin typeface="Calibri" pitchFamily="34" charset="0"/>
              </a:rPr>
              <a:t>اترنت سریع – </a:t>
            </a:r>
            <a:r>
              <a:rPr lang="en-US" sz="4000" smtClean="0">
                <a:latin typeface="Calibri" pitchFamily="34" charset="0"/>
              </a:rPr>
              <a:t>Fast Ethernet</a:t>
            </a:r>
            <a:endParaRPr lang="en-US" sz="320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03" name="Rectangle 28"/>
          <p:cNvSpPr>
            <a:spLocks noChangeArrowheads="1"/>
          </p:cNvSpPr>
          <p:nvPr/>
        </p:nvSpPr>
        <p:spPr bwMode="auto">
          <a:xfrm>
            <a:off x="214313" y="1071563"/>
            <a:ext cx="87153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400" b="1">
                <a:cs typeface="B Nazanin" pitchFamily="2" charset="-78"/>
              </a:rPr>
              <a:t>اترنت شبکه</a:t>
            </a:r>
            <a:r>
              <a:rPr lang="fa-IR" sz="240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400" b="1">
                <a:cs typeface="B Nazanin" pitchFamily="2" charset="-78"/>
              </a:rPr>
              <a:t>ای اشتراکی است و گذشته از بخشی از پهنای باند ده مگابایتی که در اثر رقابت و تصادم هدر می‌رود مابقی آن بین متقاضیان ارسال، تقسیم می‌شود. بنابراین در شبکه‌ای با 50 ایستگاه متقاضی ارسال و بازده 65 درصد، سهم هر ایستگاه از پهنای باند شبکه حداکثر 130 کیلوبیت بر ثانیه خواهد بود. که برای کاربردهای جدید کافی نیست.</a:t>
            </a:r>
          </a:p>
          <a:p>
            <a:pPr algn="just" rtl="1"/>
            <a:r>
              <a:rPr lang="fa-IR" sz="240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استاندارد </a:t>
            </a:r>
            <a:r>
              <a:rPr lang="en-US" sz="240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IEEE</a:t>
            </a:r>
            <a:r>
              <a:rPr lang="fa-IR" sz="240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 شبكه </a:t>
            </a:r>
            <a:r>
              <a:rPr lang="fa-IR" sz="2400" b="1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اترنت سریع</a:t>
            </a:r>
            <a:r>
              <a:rPr lang="fa-IR" sz="240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 </a:t>
            </a:r>
            <a:r>
              <a:rPr lang="en-US" sz="240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802.3u</a:t>
            </a:r>
            <a:r>
              <a:rPr lang="fa-IR" sz="240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 است. از دیدگاه فنی </a:t>
            </a:r>
            <a:r>
              <a:rPr lang="en-US" sz="240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802.3u</a:t>
            </a:r>
            <a:r>
              <a:rPr lang="fa-IR" sz="240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 استاندارد جدیدی محسوب نمی</a:t>
            </a:r>
            <a:r>
              <a:rPr lang="fa-IR" sz="240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40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شود بلکه یک ضمیمه مکمل برای استاندارد موجود </a:t>
            </a:r>
            <a:r>
              <a:rPr lang="en-US" sz="240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802.3</a:t>
            </a:r>
            <a:r>
              <a:rPr lang="fa-IR" sz="240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 است تا بر سازگاری با استاندارد قبل تأکید شده باشد. </a:t>
            </a:r>
          </a:p>
          <a:p>
            <a:pPr algn="just" rtl="1"/>
            <a:endParaRPr lang="fa-IR" sz="2400" b="1">
              <a:cs typeface="B Nazanin" pitchFamily="2" charset="-78"/>
            </a:endParaRPr>
          </a:p>
          <a:p>
            <a:pPr algn="ctr" rtl="1"/>
            <a:endParaRPr lang="fa-IR" sz="2400" b="1">
              <a:solidFill>
                <a:srgbClr val="00B050"/>
              </a:solidFill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143380"/>
            <a:ext cx="70034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sz="4000" smtClean="0">
                <a:latin typeface="Calibri" pitchFamily="34" charset="0"/>
              </a:rPr>
              <a:t>اترنت سریع – </a:t>
            </a:r>
            <a:r>
              <a:rPr lang="en-US" sz="4000" smtClean="0">
                <a:latin typeface="Calibri" pitchFamily="34" charset="0"/>
              </a:rPr>
              <a:t>Fast Ethernet</a:t>
            </a:r>
            <a:endParaRPr lang="en-US" sz="320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3" y="1143000"/>
            <a:ext cx="871537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defRPr/>
            </a:pPr>
            <a:r>
              <a:rPr lang="fa-IR" sz="2400" b="1" dirty="0">
                <a:latin typeface="Calibri" pitchFamily="34" charset="0"/>
                <a:cs typeface="B Nazanin" pitchFamily="2" charset="-78"/>
              </a:rPr>
              <a:t>اترنت سریع قادر است از طریق مذاکره با طرف مقابل، خودش را با قابلیتهای طرف مقابل تطبیق داده و حالت ارسال و سرعت خود را تنظیم نماید. </a:t>
            </a:r>
            <a:r>
              <a:rPr lang="en-US" b="1" dirty="0">
                <a:latin typeface="Calibri" pitchFamily="34" charset="0"/>
                <a:cs typeface="B Nazanin" pitchFamily="2" charset="-78"/>
              </a:rPr>
              <a:t>(Auto Negotiation)</a:t>
            </a:r>
            <a:endParaRPr lang="fa-IR" b="1" dirty="0">
              <a:latin typeface="Calibri" pitchFamily="34" charset="0"/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اترنت </a:t>
            </a:r>
            <a:r>
              <a:rPr lang="fa-IR" sz="2400" b="1" dirty="0">
                <a:latin typeface="Calibri" pitchFamily="34" charset="0"/>
                <a:cs typeface="B Nazanin" pitchFamily="2" charset="-78"/>
              </a:rPr>
              <a:t>سریع می‌تواند در دوحالت مختلف کار کند:</a:t>
            </a:r>
          </a:p>
          <a:p>
            <a:pPr marL="173038" indent="-173038" algn="just" rtl="1">
              <a:buFont typeface="Arial" pitchFamily="34" charset="0"/>
              <a:buChar char="•"/>
              <a:defRPr/>
            </a:pPr>
            <a:endParaRPr lang="fa-IR" sz="2400" b="1" dirty="0" smtClean="0">
              <a:solidFill>
                <a:srgbClr val="00B050"/>
              </a:solidFill>
              <a:latin typeface="Calibri" pitchFamily="34" charset="0"/>
              <a:cs typeface="B Nazanin" pitchFamily="2" charset="-78"/>
            </a:endParaRPr>
          </a:p>
          <a:p>
            <a:pPr marL="173038" indent="-173038" algn="just" rtl="1">
              <a:buFont typeface="Arial" pitchFamily="34" charset="0"/>
              <a:buChar char="•"/>
              <a:defRPr/>
            </a:pPr>
            <a:r>
              <a:rPr lang="fa-IR" sz="2400" b="1" dirty="0" smtClean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حالت </a:t>
            </a:r>
            <a:r>
              <a:rPr lang="fa-IR" sz="2400" b="1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دوطرفه غیر همزمان </a:t>
            </a:r>
            <a:r>
              <a:rPr lang="en-US" sz="2400" b="1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(Half Duplex)</a:t>
            </a:r>
            <a:r>
              <a:rPr lang="fa-IR" sz="2400" b="1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 : </a:t>
            </a:r>
          </a:p>
          <a:p>
            <a:pPr marL="441325" indent="-173038" algn="just" rtl="1">
              <a:buFont typeface="Arial" pitchFamily="34" charset="0"/>
              <a:buChar char="•"/>
              <a:defRPr/>
            </a:pPr>
            <a:r>
              <a:rPr lang="fa-IR" sz="2400" dirty="0">
                <a:latin typeface="Calibri" pitchFamily="34" charset="0"/>
                <a:cs typeface="B Nazanin" pitchFamily="2" charset="-78"/>
              </a:rPr>
              <a:t>یک هاب معمولی اتصال تمام ایستگاهها را به یک کانال مشترک برقرار می</a:t>
            </a:r>
            <a:r>
              <a:rPr lang="fa-IR" sz="2400" b="1" dirty="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نماید.</a:t>
            </a:r>
          </a:p>
          <a:p>
            <a:pPr marL="441325" indent="-173038" algn="just" rtl="1">
              <a:buFont typeface="Arial" pitchFamily="34" charset="0"/>
              <a:buChar char="•"/>
              <a:defRPr/>
            </a:pPr>
            <a:r>
              <a:rPr lang="fa-IR" sz="2400" dirty="0">
                <a:latin typeface="Calibri" pitchFamily="34" charset="0"/>
                <a:cs typeface="B Nazanin" pitchFamily="2" charset="-78"/>
              </a:rPr>
              <a:t>تمام قواعد استاندارد </a:t>
            </a:r>
            <a:r>
              <a:rPr lang="en-US" sz="2400" dirty="0">
                <a:latin typeface="Calibri" pitchFamily="34" charset="0"/>
                <a:cs typeface="B Nazanin" pitchFamily="2" charset="-78"/>
              </a:rPr>
              <a:t>CSMA/CD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 برای دسترسی به کانال، الگوریتم عقبگرد نمایی (هنگام بروز تصادم) اعمال می شود و هیچ تفاوتی با اترنت </a:t>
            </a:r>
            <a:r>
              <a:rPr lang="en-US" sz="2400" dirty="0">
                <a:latin typeface="Calibri" pitchFamily="34" charset="0"/>
                <a:cs typeface="B Nazanin" pitchFamily="2" charset="-78"/>
              </a:rPr>
              <a:t>10Mbps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 ندارد.</a:t>
            </a:r>
          </a:p>
          <a:p>
            <a:pPr marL="173038" indent="-173038" algn="just" rtl="1">
              <a:buFont typeface="Arial" pitchFamily="34" charset="0"/>
              <a:buChar char="•"/>
              <a:defRPr/>
            </a:pPr>
            <a:endParaRPr lang="fa-IR" sz="2400" b="1" dirty="0" smtClean="0">
              <a:solidFill>
                <a:srgbClr val="00B050"/>
              </a:solidFill>
              <a:latin typeface="Calibri" pitchFamily="34" charset="0"/>
              <a:cs typeface="B Nazanin" pitchFamily="2" charset="-78"/>
            </a:endParaRPr>
          </a:p>
          <a:p>
            <a:pPr marL="173038" indent="-173038" algn="just" rtl="1">
              <a:buFont typeface="Arial" pitchFamily="34" charset="0"/>
              <a:buChar char="•"/>
              <a:defRPr/>
            </a:pPr>
            <a:r>
              <a:rPr lang="fa-IR" sz="2400" b="1" dirty="0" smtClean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حالت </a:t>
            </a:r>
            <a:r>
              <a:rPr lang="fa-IR" sz="2400" b="1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دوطرفه همزمان </a:t>
            </a:r>
            <a:r>
              <a:rPr lang="en-US" sz="2400" b="1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(Full Duplex)</a:t>
            </a:r>
            <a:r>
              <a:rPr lang="fa-IR" sz="2400" b="1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 :</a:t>
            </a:r>
          </a:p>
          <a:p>
            <a:pPr marL="441325" indent="-173038" algn="just" rtl="1">
              <a:buFont typeface="Arial" pitchFamily="34" charset="0"/>
              <a:buChar char="•"/>
              <a:defRPr/>
            </a:pPr>
            <a:r>
              <a:rPr lang="fa-IR" sz="2400" dirty="0">
                <a:latin typeface="Calibri" pitchFamily="34" charset="0"/>
                <a:cs typeface="B Nazanin" pitchFamily="2" charset="-78"/>
              </a:rPr>
              <a:t>ایستگاهها از طریق دولینک مستقل به یک سوئیچ متصل می</a:t>
            </a:r>
            <a:r>
              <a:rPr lang="fa-IR" sz="2400" b="1" dirty="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شوند.</a:t>
            </a:r>
          </a:p>
          <a:p>
            <a:pPr marL="441325" indent="-173038" algn="just" rtl="1">
              <a:buFont typeface="Arial" pitchFamily="34" charset="0"/>
              <a:buChar char="•"/>
              <a:defRPr/>
            </a:pPr>
            <a:r>
              <a:rPr lang="fa-IR" sz="2400" dirty="0">
                <a:latin typeface="Calibri" pitchFamily="34" charset="0"/>
                <a:cs typeface="B Nazanin" pitchFamily="2" charset="-78"/>
              </a:rPr>
              <a:t>ایستگاهها هرزمان تمایل ارسال فریم داشته باشند بدون نگرانی ازتصادم آنرا می</a:t>
            </a:r>
            <a:r>
              <a:rPr lang="fa-IR" sz="2400" b="1" dirty="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فرستند.</a:t>
            </a:r>
          </a:p>
          <a:p>
            <a:pPr marL="441325" indent="-173038" algn="just" rtl="1">
              <a:buFont typeface="Arial" pitchFamily="34" charset="0"/>
              <a:buChar char="•"/>
              <a:defRPr/>
            </a:pPr>
            <a:r>
              <a:rPr lang="fa-IR" sz="2400" dirty="0">
                <a:latin typeface="Calibri" pitchFamily="34" charset="0"/>
                <a:cs typeface="B Nazanin" pitchFamily="2" charset="-78"/>
              </a:rPr>
              <a:t>هر ایستگاه می</a:t>
            </a:r>
            <a:r>
              <a:rPr lang="fa-IR" sz="2400" b="1" dirty="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تواند حین ارسال فریم خود، به دریافت داده</a:t>
            </a:r>
            <a:r>
              <a:rPr lang="fa-IR" sz="2400" b="1" dirty="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های دیگران نیز مشغول باشد.</a:t>
            </a:r>
          </a:p>
          <a:p>
            <a:pPr marL="441325" indent="-173038" algn="just" rtl="1">
              <a:buFont typeface="Arial" pitchFamily="34" charset="0"/>
              <a:buChar char="•"/>
              <a:defRPr/>
            </a:pPr>
            <a:r>
              <a:rPr lang="fa-IR" sz="2400" dirty="0">
                <a:latin typeface="Calibri" pitchFamily="34" charset="0"/>
                <a:cs typeface="B Nazanin" pitchFamily="2" charset="-78"/>
              </a:rPr>
              <a:t>دریگر نیازی به شنود کانال و کشف تصادم نیست و عملکرد سخت افزار </a:t>
            </a:r>
            <a:r>
              <a:rPr lang="en-US" sz="2400" dirty="0">
                <a:latin typeface="Calibri" pitchFamily="34" charset="0"/>
                <a:cs typeface="B Nazanin" pitchFamily="2" charset="-78"/>
              </a:rPr>
              <a:t>CSMA/CD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 از زیرلایه </a:t>
            </a:r>
            <a:r>
              <a:rPr lang="en-US" sz="2400" dirty="0">
                <a:latin typeface="Calibri" pitchFamily="34" charset="0"/>
                <a:cs typeface="B Nazanin" pitchFamily="2" charset="-78"/>
              </a:rPr>
              <a:t>MAC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 بطور خودکار غیرفعال می</a:t>
            </a:r>
            <a:r>
              <a:rPr lang="fa-IR" sz="2400" b="1" dirty="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شود.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sz="4000" smtClean="0">
                <a:latin typeface="Calibri" pitchFamily="34" charset="0"/>
              </a:rPr>
              <a:t>اترنت سریع – </a:t>
            </a:r>
            <a:r>
              <a:rPr lang="en-US" sz="4000" smtClean="0">
                <a:latin typeface="Calibri" pitchFamily="34" charset="0"/>
              </a:rPr>
              <a:t>Fast Ethernet</a:t>
            </a:r>
            <a:endParaRPr lang="en-US" sz="320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3" y="1143000"/>
            <a:ext cx="8715375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 indent="-173038" algn="just" rt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گفتیم که اترنت سریع می</a:t>
            </a:r>
            <a:r>
              <a:rPr lang="fa-IR" sz="2400" b="1" dirty="0" smtClean="0">
                <a:cs typeface="B Nazanin" pitchFamily="2" charset="-78"/>
              </a:rPr>
              <a:t>‌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توان در حالت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full duplex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حداکثر به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200 Mbps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سرعت انتقال داده داشته باشیم.</a:t>
            </a:r>
          </a:p>
          <a:p>
            <a:pPr marL="173038" indent="-173038" algn="just" rt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فرض می</a:t>
            </a:r>
            <a:r>
              <a:rPr lang="fa-IR" sz="2400" b="1" dirty="0" smtClean="0">
                <a:cs typeface="B Nazanin" pitchFamily="2" charset="-78"/>
              </a:rPr>
              <a:t>‌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کنیم که یک سرور به یکی از پورتهای سوئیچ وصل است و تمامی دستگاه</a:t>
            </a:r>
            <a:r>
              <a:rPr lang="fa-IR" sz="2400" b="1" dirty="0" smtClean="0">
                <a:cs typeface="B Nazanin" pitchFamily="2" charset="-78"/>
              </a:rPr>
              <a:t>‌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ها لزوماً با این سرور در ارتباط هستند پس پهنای باند سرور بین درخواست کنندگان تقسیم می</a:t>
            </a:r>
            <a:r>
              <a:rPr lang="fa-IR" sz="2400" b="1" dirty="0" smtClean="0">
                <a:cs typeface="B Nazanin" pitchFamily="2" charset="-78"/>
              </a:rPr>
              <a:t>‌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گردد.</a:t>
            </a:r>
          </a:p>
          <a:p>
            <a:pPr marL="173038" indent="-173038" algn="just" rt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برای جلوگیری از افت پهنای باند در دسترسی</a:t>
            </a:r>
            <a:r>
              <a:rPr lang="fa-IR" sz="2400" b="1" dirty="0" smtClean="0">
                <a:cs typeface="B Nazanin" pitchFamily="2" charset="-78"/>
              </a:rPr>
              <a:t>‌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های همزمان از خاصیت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Fast </a:t>
            </a:r>
            <a:r>
              <a:rPr lang="en-US" sz="2400" b="1" dirty="0" err="1" smtClean="0">
                <a:latin typeface="Calibri" pitchFamily="34" charset="0"/>
                <a:cs typeface="B Nazanin" pitchFamily="2" charset="-78"/>
              </a:rPr>
              <a:t>EtherChannel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 (FEC)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استفاده می</a:t>
            </a:r>
            <a:r>
              <a:rPr lang="fa-IR" sz="2400" b="1" dirty="0" smtClean="0">
                <a:cs typeface="B Nazanin" pitchFamily="2" charset="-78"/>
              </a:rPr>
              <a:t>‌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شود که می</a:t>
            </a:r>
            <a:r>
              <a:rPr lang="fa-IR" sz="2400" b="1" dirty="0" smtClean="0">
                <a:cs typeface="B Nazanin" pitchFamily="2" charset="-78"/>
              </a:rPr>
              <a:t>‌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توان از حداقل دو و حداکثر هشت لینک به این امر اختصاص داد و پهنای باند را به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 400 Mbps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تا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1600 Mbps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رساند.</a:t>
            </a:r>
            <a:endParaRPr lang="fa-IR" sz="2400" dirty="0">
              <a:latin typeface="Calibri" pitchFamily="34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sz="4000" smtClean="0">
                <a:latin typeface="Calibri" pitchFamily="34" charset="0"/>
              </a:rPr>
              <a:t>اترنت گیگابیت – </a:t>
            </a:r>
            <a:r>
              <a:rPr lang="en-US" sz="4000" smtClean="0">
                <a:latin typeface="Calibri" pitchFamily="34" charset="0"/>
              </a:rPr>
              <a:t>Gigabit Ethernet</a:t>
            </a:r>
            <a:endParaRPr lang="en-US" sz="320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3" y="1143000"/>
            <a:ext cx="8715375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defRPr/>
            </a:pPr>
            <a:r>
              <a:rPr lang="fa-IR" sz="2400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استاندارد </a:t>
            </a:r>
            <a:r>
              <a:rPr lang="en-US" sz="2400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IEEE</a:t>
            </a:r>
            <a:r>
              <a:rPr lang="fa-IR" sz="2400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 شبكه </a:t>
            </a:r>
            <a:r>
              <a:rPr lang="fa-IR" sz="2400" b="1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گیگابیت </a:t>
            </a:r>
            <a:r>
              <a:rPr lang="fa-IR" sz="2400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802.3z</a:t>
            </a:r>
            <a:r>
              <a:rPr lang="fa-IR" sz="2400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 است </a:t>
            </a:r>
          </a:p>
          <a:p>
            <a:pPr algn="just" rtl="1">
              <a:defRPr/>
            </a:pPr>
            <a:r>
              <a:rPr lang="fa-IR" sz="2400" b="1" dirty="0">
                <a:latin typeface="Calibri" pitchFamily="34" charset="0"/>
                <a:cs typeface="B Nazanin" pitchFamily="2" charset="-78"/>
              </a:rPr>
              <a:t>اترنت گیگابیت ضمن سازگاری با اترنت </a:t>
            </a:r>
            <a:r>
              <a:rPr lang="en-US" sz="2400" b="1" dirty="0">
                <a:latin typeface="Calibri" pitchFamily="34" charset="0"/>
                <a:cs typeface="B Nazanin" pitchFamily="2" charset="-78"/>
              </a:rPr>
              <a:t>10Mbps</a:t>
            </a:r>
            <a:r>
              <a:rPr lang="fa-IR" sz="2400" b="1" dirty="0">
                <a:latin typeface="Calibri" pitchFamily="34" charset="0"/>
                <a:cs typeface="B Nazanin" pitchFamily="2" charset="-78"/>
              </a:rPr>
              <a:t> و </a:t>
            </a:r>
            <a:r>
              <a:rPr lang="en-US" sz="2400" b="1" dirty="0">
                <a:latin typeface="Calibri" pitchFamily="34" charset="0"/>
                <a:cs typeface="B Nazanin" pitchFamily="2" charset="-78"/>
              </a:rPr>
              <a:t>100Mbps</a:t>
            </a:r>
            <a:r>
              <a:rPr lang="fa-IR" sz="2400" b="1" dirty="0">
                <a:latin typeface="Calibri" pitchFamily="34" charset="0"/>
                <a:cs typeface="B Nazanin" pitchFamily="2" charset="-78"/>
              </a:rPr>
              <a:t> ده برابر سریعتر شده و با سرعت </a:t>
            </a:r>
            <a:r>
              <a:rPr lang="en-US" sz="2400" b="1" dirty="0">
                <a:latin typeface="Calibri" pitchFamily="34" charset="0"/>
                <a:cs typeface="B Nazanin" pitchFamily="2" charset="-78"/>
              </a:rPr>
              <a:t>(1000Mbps) 1 </a:t>
            </a:r>
            <a:r>
              <a:rPr lang="en-US" sz="2400" b="1" dirty="0" err="1">
                <a:latin typeface="Calibri" pitchFamily="34" charset="0"/>
                <a:cs typeface="B Nazanin" pitchFamily="2" charset="-78"/>
              </a:rPr>
              <a:t>Gbps</a:t>
            </a:r>
            <a:r>
              <a:rPr lang="fa-IR" sz="2400" b="1" dirty="0">
                <a:latin typeface="Calibri" pitchFamily="34" charset="0"/>
                <a:cs typeface="B Nazanin" pitchFamily="2" charset="-78"/>
              </a:rPr>
              <a:t> کار می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400" b="1" dirty="0">
                <a:latin typeface="Calibri" pitchFamily="34" charset="0"/>
                <a:cs typeface="B Nazanin" pitchFamily="2" charset="-78"/>
              </a:rPr>
              <a:t>کند.</a:t>
            </a:r>
          </a:p>
          <a:p>
            <a:pPr algn="just" rtl="1">
              <a:defRPr/>
            </a:pPr>
            <a:r>
              <a:rPr lang="fa-IR" sz="2400" b="1" dirty="0">
                <a:latin typeface="Calibri" pitchFamily="34" charset="0"/>
                <a:cs typeface="B Nazanin" pitchFamily="2" charset="-78"/>
              </a:rPr>
              <a:t>قالب فریم، تفاوتی با استانداردهای قبلی ندارد.</a:t>
            </a:r>
          </a:p>
          <a:p>
            <a:pPr algn="just" rtl="1">
              <a:defRPr/>
            </a:pPr>
            <a:r>
              <a:rPr lang="fa-IR" sz="2400" b="1" dirty="0">
                <a:latin typeface="Calibri" pitchFamily="34" charset="0"/>
                <a:cs typeface="B Nazanin" pitchFamily="2" charset="-78"/>
              </a:rPr>
              <a:t>قادر است وضعیت خود را از طریق مذاکره با طرف مقابل، بصورت خودکار تنظیم کند.  </a:t>
            </a:r>
          </a:p>
          <a:p>
            <a:pPr marL="173038" indent="-173038" algn="just" rtl="1">
              <a:buFont typeface="Arial" pitchFamily="34" charset="0"/>
              <a:buChar char="•"/>
              <a:defRPr/>
            </a:pPr>
            <a:r>
              <a:rPr lang="fa-IR" sz="2400" b="1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حالت دوطرفه غیر همزمان </a:t>
            </a:r>
            <a:r>
              <a:rPr lang="en-US" sz="2400" b="1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(Half Duplex)</a:t>
            </a:r>
            <a:r>
              <a:rPr lang="fa-IR" sz="2400" b="1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 : </a:t>
            </a:r>
          </a:p>
          <a:p>
            <a:pPr marL="441325" indent="-173038" algn="just" rtl="1">
              <a:buFont typeface="Arial" pitchFamily="34" charset="0"/>
              <a:buChar char="•"/>
              <a:defRPr/>
            </a:pPr>
            <a:r>
              <a:rPr lang="fa-IR" sz="2400" dirty="0">
                <a:latin typeface="Calibri" pitchFamily="34" charset="0"/>
                <a:cs typeface="B Nazanin" pitchFamily="2" charset="-78"/>
              </a:rPr>
              <a:t>می‌توان از هابهای معمولی اتصال تمام ایستگاهها را به یک کانال مشترک برقرار کرد ولی در این حالت فاصله ایستگاهها از هاب نمی‌تواند از 100 متر تجاوز کند.</a:t>
            </a:r>
          </a:p>
          <a:p>
            <a:pPr marL="441325" indent="-173038" algn="just" rtl="1">
              <a:buFont typeface="Arial" pitchFamily="34" charset="0"/>
              <a:buChar char="•"/>
              <a:defRPr/>
            </a:pPr>
            <a:r>
              <a:rPr lang="fa-IR" sz="2400" dirty="0">
                <a:latin typeface="Calibri" pitchFamily="34" charset="0"/>
                <a:cs typeface="B Nazanin" pitchFamily="2" charset="-78"/>
              </a:rPr>
              <a:t>در صورت استفاده از هاب تمام قواعد استاندارد </a:t>
            </a:r>
            <a:r>
              <a:rPr lang="en-US" sz="2400" dirty="0">
                <a:latin typeface="Calibri" pitchFamily="34" charset="0"/>
                <a:cs typeface="B Nazanin" pitchFamily="2" charset="-78"/>
              </a:rPr>
              <a:t>CSMA/CD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 برای دسترسی به کانال، الگوریتم عقبگرد نمایی (هنگام بروز تصادم) اعمال می‌شود.</a:t>
            </a:r>
          </a:p>
          <a:p>
            <a:pPr marL="173038" indent="-173038" algn="just" rtl="1">
              <a:buFont typeface="Arial" pitchFamily="34" charset="0"/>
              <a:buChar char="•"/>
              <a:defRPr/>
            </a:pPr>
            <a:r>
              <a:rPr lang="fa-IR" sz="2400" b="1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حالت دوطرفه همزمان </a:t>
            </a:r>
            <a:r>
              <a:rPr lang="en-US" sz="2400" b="1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(Full Duplex)</a:t>
            </a:r>
            <a:r>
              <a:rPr lang="fa-IR" sz="2400" b="1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 :</a:t>
            </a:r>
          </a:p>
          <a:p>
            <a:pPr marL="441325" indent="-173038" algn="just" rtl="1">
              <a:buFont typeface="Arial" pitchFamily="34" charset="0"/>
              <a:buChar char="•"/>
              <a:defRPr/>
            </a:pPr>
            <a:r>
              <a:rPr lang="fa-IR" sz="2400" dirty="0">
                <a:latin typeface="Calibri" pitchFamily="34" charset="0"/>
                <a:cs typeface="B Nazanin" pitchFamily="2" charset="-78"/>
              </a:rPr>
              <a:t>صرفاً باید از سوئیچ استفاده شود.</a:t>
            </a:r>
          </a:p>
          <a:p>
            <a:pPr marL="441325" indent="-173038" algn="just" rtl="1">
              <a:buFont typeface="Arial" pitchFamily="34" charset="0"/>
              <a:buChar char="•"/>
              <a:defRPr/>
            </a:pPr>
            <a:r>
              <a:rPr lang="fa-IR" sz="2400" dirty="0">
                <a:latin typeface="Calibri" pitchFamily="34" charset="0"/>
                <a:cs typeface="B Nazanin" pitchFamily="2" charset="-78"/>
              </a:rPr>
              <a:t>در این حالت با افزایش طول کانال بازده شبکه کاهش نخواهد یافت.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sz="4000" smtClean="0">
                <a:latin typeface="Calibri" pitchFamily="34" charset="0"/>
              </a:rPr>
              <a:t>اترنت گیگابیت – </a:t>
            </a:r>
            <a:r>
              <a:rPr lang="en-US" sz="4000" smtClean="0">
                <a:latin typeface="Calibri" pitchFamily="34" charset="0"/>
              </a:rPr>
              <a:t>Gigabit Ethernet</a:t>
            </a:r>
            <a:endParaRPr lang="en-US" sz="320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 t="12634"/>
          <a:stretch>
            <a:fillRect/>
          </a:stretch>
        </p:blipFill>
        <p:spPr bwMode="auto">
          <a:xfrm>
            <a:off x="71438" y="928688"/>
            <a:ext cx="9017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4143375"/>
            <a:ext cx="478631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sz="4000" smtClean="0">
                <a:latin typeface="Calibri" pitchFamily="34" charset="0"/>
              </a:rPr>
              <a:t>اترنت ده گیگابیت</a:t>
            </a:r>
            <a:endParaRPr lang="en-US" sz="320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3" y="1071563"/>
            <a:ext cx="8586787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defRPr/>
            </a:pPr>
            <a:r>
              <a:rPr lang="fa-IR" sz="2400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استاندارد </a:t>
            </a:r>
            <a:r>
              <a:rPr lang="en-US" sz="2400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IEEE</a:t>
            </a:r>
            <a:r>
              <a:rPr lang="fa-IR" sz="2400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 شبكه ده گیگابیت </a:t>
            </a:r>
            <a:r>
              <a:rPr lang="en-US" sz="2400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802.3ae</a:t>
            </a:r>
            <a:r>
              <a:rPr lang="fa-IR" sz="2400" dirty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 است.</a:t>
            </a:r>
          </a:p>
          <a:p>
            <a:pPr marL="441325" indent="-441325" algn="just" rtl="1">
              <a:buFont typeface="Wingdings" pitchFamily="2" charset="2"/>
              <a:buChar char="v"/>
              <a:defRPr/>
            </a:pPr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ویژگیهای 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عمده‌ی این استاندارد عبارتند از :</a:t>
            </a:r>
          </a:p>
          <a:p>
            <a:pPr marL="536575" indent="-268288" algn="just" rtl="1">
              <a:buFont typeface="Arial" pitchFamily="34" charset="0"/>
              <a:buChar char="•"/>
              <a:defRPr/>
            </a:pPr>
            <a:r>
              <a:rPr lang="fa-IR" sz="2400" dirty="0">
                <a:latin typeface="Calibri" pitchFamily="34" charset="0"/>
                <a:cs typeface="B Nazanin" pitchFamily="2" charset="-78"/>
              </a:rPr>
              <a:t>با نرخ </a:t>
            </a:r>
            <a:r>
              <a:rPr lang="en-US" sz="2400" dirty="0">
                <a:latin typeface="Calibri" pitchFamily="34" charset="0"/>
                <a:cs typeface="B Nazanin" pitchFamily="2" charset="-78"/>
              </a:rPr>
              <a:t>10Gbps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 کار می‌کند.</a:t>
            </a:r>
          </a:p>
          <a:p>
            <a:pPr marL="536575" indent="-268288" algn="just" rtl="1">
              <a:buFont typeface="Arial" pitchFamily="34" charset="0"/>
              <a:buChar char="•"/>
              <a:defRPr/>
            </a:pPr>
            <a:r>
              <a:rPr lang="fa-IR" sz="2400" dirty="0">
                <a:latin typeface="Calibri" pitchFamily="34" charset="0"/>
                <a:cs typeface="B Nazanin" pitchFamily="2" charset="-78"/>
              </a:rPr>
              <a:t>ماهیت ارتباط، صرفاً دو طرفه همزمان </a:t>
            </a:r>
            <a:r>
              <a:rPr lang="en-US" sz="2400" dirty="0">
                <a:latin typeface="Calibri" pitchFamily="34" charset="0"/>
                <a:cs typeface="B Nazanin" pitchFamily="2" charset="-78"/>
              </a:rPr>
              <a:t>(Full Duplex)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 است.</a:t>
            </a:r>
          </a:p>
          <a:p>
            <a:pPr marL="536575" indent="-268288" algn="just" rtl="1">
              <a:buFont typeface="Arial" pitchFamily="34" charset="0"/>
              <a:buChar char="•"/>
              <a:defRPr/>
            </a:pPr>
            <a:r>
              <a:rPr lang="fa-IR" sz="2400" dirty="0">
                <a:latin typeface="Calibri" pitchFamily="34" charset="0"/>
                <a:cs typeface="B Nazanin" pitchFamily="2" charset="-78"/>
              </a:rPr>
              <a:t>کانال انتقال، صرفاً فیبرنوری است.</a:t>
            </a:r>
          </a:p>
          <a:p>
            <a:pPr marL="536575" indent="-268288" algn="just" rtl="1">
              <a:buFont typeface="Arial" pitchFamily="34" charset="0"/>
              <a:buChar char="•"/>
              <a:defRPr/>
            </a:pPr>
            <a:r>
              <a:rPr lang="fa-IR" sz="2400" dirty="0">
                <a:latin typeface="Calibri" pitchFamily="34" charset="0"/>
                <a:cs typeface="B Nazanin" pitchFamily="2" charset="-78"/>
              </a:rPr>
              <a:t>قابلیت انعطاف برای بکارگیری در شبکه‌های محلی </a:t>
            </a:r>
            <a:r>
              <a:rPr lang="en-US" sz="2400" dirty="0">
                <a:latin typeface="Calibri" pitchFamily="34" charset="0"/>
                <a:cs typeface="B Nazanin" pitchFamily="2" charset="-78"/>
              </a:rPr>
              <a:t>(LAN)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توسط سوئیچهای </a:t>
            </a:r>
            <a:r>
              <a:rPr lang="en-US" sz="2400" dirty="0" smtClean="0">
                <a:latin typeface="Calibri" pitchFamily="34" charset="0"/>
                <a:cs typeface="B Nazanin" pitchFamily="2" charset="-78"/>
              </a:rPr>
              <a:t>core</a:t>
            </a:r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، 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شبکه‌های درون شهری </a:t>
            </a:r>
            <a:r>
              <a:rPr lang="en-US" sz="2400" dirty="0">
                <a:latin typeface="Calibri" pitchFamily="34" charset="0"/>
                <a:cs typeface="B Nazanin" pitchFamily="2" charset="-78"/>
              </a:rPr>
              <a:t>(MAN)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 و حتی شبکه‌های وسیع </a:t>
            </a:r>
            <a:r>
              <a:rPr lang="en-US" sz="2400" dirty="0">
                <a:latin typeface="Calibri" pitchFamily="34" charset="0"/>
                <a:cs typeface="B Nazanin" pitchFamily="2" charset="-78"/>
              </a:rPr>
              <a:t>(WAN</a:t>
            </a:r>
            <a:r>
              <a:rPr lang="en-US" sz="2400" dirty="0" smtClean="0">
                <a:latin typeface="Calibri" pitchFamily="34" charset="0"/>
                <a:cs typeface="B Nazanin" pitchFamily="2" charset="-78"/>
              </a:rPr>
              <a:t>)</a:t>
            </a:r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 توسط </a:t>
            </a:r>
            <a:r>
              <a:rPr lang="en-US" sz="2400" dirty="0" smtClean="0">
                <a:latin typeface="Calibri" pitchFamily="34" charset="0"/>
                <a:cs typeface="B Nazanin" pitchFamily="2" charset="-78"/>
              </a:rPr>
              <a:t>SONET</a:t>
            </a:r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 و </a:t>
            </a:r>
            <a:r>
              <a:rPr lang="en-US" sz="2400" dirty="0" smtClean="0">
                <a:latin typeface="Calibri" pitchFamily="34" charset="0"/>
                <a:cs typeface="B Nazanin" pitchFamily="2" charset="-78"/>
              </a:rPr>
              <a:t>SDH</a:t>
            </a:r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 </a:t>
            </a:r>
            <a:r>
              <a:rPr lang="fa-IR" sz="2400" dirty="0">
                <a:latin typeface="Calibri" pitchFamily="34" charset="0"/>
                <a:cs typeface="B Nazanin" pitchFamily="2" charset="-78"/>
              </a:rPr>
              <a:t>را  دارد.</a:t>
            </a:r>
          </a:p>
          <a:p>
            <a:pPr algn="just" rtl="1">
              <a:defRPr/>
            </a:pPr>
            <a:endParaRPr lang="fa-IR" dirty="0">
              <a:solidFill>
                <a:srgbClr val="00B050"/>
              </a:solidFill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143379"/>
            <a:ext cx="8929687" cy="257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sz="4000" dirty="0" smtClean="0">
                <a:latin typeface="Calibri" pitchFamily="34" charset="0"/>
              </a:rPr>
              <a:t>ماژولهایی برای </a:t>
            </a:r>
            <a:r>
              <a:rPr lang="en-US" sz="4000" dirty="0" smtClean="0">
                <a:latin typeface="Calibri" pitchFamily="34" charset="0"/>
              </a:rPr>
              <a:t>10 Gigabit Ethernet</a:t>
            </a:r>
            <a:endParaRPr lang="en-US" sz="32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90613"/>
            <a:ext cx="8516257" cy="555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429520" y="4714884"/>
            <a:ext cx="11036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XENPAK</a:t>
            </a:r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3143248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X2</a:t>
            </a:r>
            <a:endParaRPr lang="fa-IR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5845750"/>
            <a:ext cx="76815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SFP+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en-US" sz="4000" dirty="0" smtClean="0">
                <a:latin typeface="Calibri" pitchFamily="34" charset="0"/>
              </a:rPr>
              <a:t>10-Gigabit Ethernet</a:t>
            </a:r>
            <a:endParaRPr lang="en-US" sz="32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077" y="1142984"/>
            <a:ext cx="8975517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7158" y="2786058"/>
            <a:ext cx="4357718" cy="3714776"/>
            <a:chOff x="714348" y="3929066"/>
            <a:chExt cx="2857520" cy="271044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48" y="3929066"/>
              <a:ext cx="2857520" cy="271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857224" y="5845750"/>
              <a:ext cx="50526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SC</a:t>
              </a:r>
              <a:endParaRPr lang="fa-IR" dirty="0"/>
            </a:p>
          </p:txBody>
        </p:sp>
      </p:grpSp>
      <p:sp>
        <p:nvSpPr>
          <p:cNvPr id="2969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sz="4000" dirty="0" smtClean="0">
                <a:latin typeface="Calibri" pitchFamily="34" charset="0"/>
              </a:rPr>
              <a:t>نحوه وصل کردن سوئیچها و </a:t>
            </a:r>
            <a:r>
              <a:rPr lang="en-US" sz="4000" dirty="0" smtClean="0">
                <a:latin typeface="Calibri" pitchFamily="34" charset="0"/>
              </a:rPr>
              <a:t>device</a:t>
            </a:r>
            <a:r>
              <a:rPr lang="fa-IR" sz="4000" dirty="0" smtClean="0">
                <a:latin typeface="Calibri" pitchFamily="34" charset="0"/>
              </a:rPr>
              <a:t> ها</a:t>
            </a:r>
            <a:endParaRPr lang="en-US" sz="4000" dirty="0" smtClean="0"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3438" y="1142984"/>
            <a:ext cx="4014794" cy="3071834"/>
            <a:chOff x="642910" y="1071546"/>
            <a:chExt cx="3086100" cy="237172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2910" y="1071546"/>
              <a:ext cx="3086100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2143108" y="2928934"/>
              <a:ext cx="86440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MT-RJ</a:t>
              </a:r>
              <a:endParaRPr lang="fa-IR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1472" y="1428736"/>
            <a:ext cx="3214710" cy="11310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 smtClean="0">
                <a:cs typeface="B Titr" pitchFamily="2" charset="-78"/>
              </a:rPr>
              <a:t>انواع کانکتورهای فیبر نوری در مدل  </a:t>
            </a:r>
            <a:r>
              <a:rPr lang="en-US" dirty="0" smtClean="0">
                <a:cs typeface="B Titr" pitchFamily="2" charset="-78"/>
              </a:rPr>
              <a:t>Fast Ethernet (100Base-FX)</a:t>
            </a:r>
            <a:endParaRPr lang="fa-IR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213"/>
          <p:cNvGrpSpPr>
            <a:grpSpLocks/>
          </p:cNvGrpSpPr>
          <p:nvPr/>
        </p:nvGrpSpPr>
        <p:grpSpPr bwMode="auto">
          <a:xfrm>
            <a:off x="598488" y="1214438"/>
            <a:ext cx="8116887" cy="5214937"/>
            <a:chOff x="1338" y="975"/>
            <a:chExt cx="3988" cy="2805"/>
          </a:xfrm>
        </p:grpSpPr>
        <p:grpSp>
          <p:nvGrpSpPr>
            <p:cNvPr id="6148" name="Group 206"/>
            <p:cNvGrpSpPr>
              <a:grpSpLocks/>
            </p:cNvGrpSpPr>
            <p:nvPr/>
          </p:nvGrpSpPr>
          <p:grpSpPr bwMode="auto">
            <a:xfrm>
              <a:off x="3016" y="975"/>
              <a:ext cx="2310" cy="986"/>
              <a:chOff x="2971" y="657"/>
              <a:chExt cx="2310" cy="986"/>
            </a:xfrm>
          </p:grpSpPr>
          <p:pic>
            <p:nvPicPr>
              <p:cNvPr id="6152" name="Picture 199" descr="j030125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28" y="657"/>
                <a:ext cx="1153" cy="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153" name="Group 204"/>
              <p:cNvGrpSpPr>
                <a:grpSpLocks/>
              </p:cNvGrpSpPr>
              <p:nvPr/>
            </p:nvGrpSpPr>
            <p:grpSpPr bwMode="auto">
              <a:xfrm>
                <a:off x="2971" y="845"/>
                <a:ext cx="1180" cy="318"/>
                <a:chOff x="657" y="527"/>
                <a:chExt cx="1180" cy="318"/>
              </a:xfrm>
            </p:grpSpPr>
            <p:sp>
              <p:nvSpPr>
                <p:cNvPr id="6154" name="AutoShape 201"/>
                <p:cNvSpPr>
                  <a:spLocks noChangeArrowheads="1"/>
                </p:cNvSpPr>
                <p:nvPr/>
              </p:nvSpPr>
              <p:spPr bwMode="auto">
                <a:xfrm>
                  <a:off x="657" y="527"/>
                  <a:ext cx="1180" cy="31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DEB8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solidFill>
                    <a:srgbClr val="00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 altLang="fa-IR"/>
                </a:p>
              </p:txBody>
            </p:sp>
            <p:sp>
              <p:nvSpPr>
                <p:cNvPr id="6155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657" y="572"/>
                  <a:ext cx="108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fa-IR" altLang="fa-IR" sz="1600">
                      <a:solidFill>
                        <a:srgbClr val="FF0000"/>
                      </a:solidFill>
                      <a:cs typeface="Titr" pitchFamily="2" charset="-78"/>
                    </a:rPr>
                    <a:t>هدفهاي آموزشي :</a:t>
                  </a:r>
                  <a:endParaRPr lang="en-US" altLang="fa-IR" sz="1600">
                    <a:solidFill>
                      <a:srgbClr val="FF0000"/>
                    </a:solidFill>
                    <a:cs typeface="Titr" pitchFamily="2" charset="-78"/>
                  </a:endParaRPr>
                </a:p>
              </p:txBody>
            </p:sp>
          </p:grpSp>
        </p:grpSp>
        <p:grpSp>
          <p:nvGrpSpPr>
            <p:cNvPr id="6149" name="Group 211"/>
            <p:cNvGrpSpPr>
              <a:grpSpLocks/>
            </p:cNvGrpSpPr>
            <p:nvPr/>
          </p:nvGrpSpPr>
          <p:grpSpPr bwMode="auto">
            <a:xfrm>
              <a:off x="1338" y="1920"/>
              <a:ext cx="2902" cy="1860"/>
              <a:chOff x="1565" y="1693"/>
              <a:chExt cx="2902" cy="1860"/>
            </a:xfrm>
          </p:grpSpPr>
          <p:sp>
            <p:nvSpPr>
              <p:cNvPr id="6150" name="AutoShape 208"/>
              <p:cNvSpPr>
                <a:spLocks noChangeArrowheads="1"/>
              </p:cNvSpPr>
              <p:nvPr/>
            </p:nvSpPr>
            <p:spPr bwMode="auto">
              <a:xfrm>
                <a:off x="1565" y="1693"/>
                <a:ext cx="2902" cy="18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DEB8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a-IR" altLang="fa-IR">
                  <a:solidFill>
                    <a:srgbClr val="006666"/>
                  </a:solidFill>
                  <a:cs typeface="Titr" pitchFamily="2" charset="-78"/>
                </a:endParaRPr>
              </a:p>
            </p:txBody>
          </p:sp>
          <p:sp>
            <p:nvSpPr>
              <p:cNvPr id="6151" name="Text Box 210"/>
              <p:cNvSpPr txBox="1">
                <a:spLocks noChangeArrowheads="1"/>
              </p:cNvSpPr>
              <p:nvPr/>
            </p:nvSpPr>
            <p:spPr bwMode="auto">
              <a:xfrm>
                <a:off x="1622" y="1978"/>
                <a:ext cx="2812" cy="1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مفاهیم پایه اترنت</a:t>
                </a:r>
              </a:p>
              <a:p>
                <a:pPr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تنظیمات پورت های سوئیچ</a:t>
                </a:r>
              </a:p>
              <a:p>
                <a:pPr algn="r" rtl="1">
                  <a:spcBef>
                    <a:spcPct val="50000"/>
                  </a:spcBef>
                  <a:buFontTx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Fast Ethernet</a:t>
                </a:r>
              </a:p>
              <a:p>
                <a:pPr algn="r" rtl="1">
                  <a:spcBef>
                    <a:spcPct val="50000"/>
                  </a:spcBef>
                  <a:buFontTx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 Gigabit Ethernet</a:t>
                </a:r>
              </a:p>
              <a:p>
                <a:pPr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ارتباط سوئیچ با دستگاههای شبکه و بررسی عملکرد صحیح آنها</a:t>
                </a:r>
                <a:endParaRPr lang="en-US" altLang="fa-IR" b="1" dirty="0">
                  <a:solidFill>
                    <a:srgbClr val="000066"/>
                  </a:solidFill>
                  <a:cs typeface="Lotus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sz="4000" dirty="0" smtClean="0">
                <a:latin typeface="Calibri" pitchFamily="34" charset="0"/>
              </a:rPr>
              <a:t>نحوه وصل کردن سوئیچها و </a:t>
            </a:r>
            <a:r>
              <a:rPr lang="en-US" sz="4000" dirty="0" smtClean="0">
                <a:latin typeface="Calibri" pitchFamily="34" charset="0"/>
              </a:rPr>
              <a:t>device</a:t>
            </a:r>
            <a:r>
              <a:rPr lang="fa-IR" sz="4000" dirty="0" smtClean="0">
                <a:latin typeface="Calibri" pitchFamily="34" charset="0"/>
              </a:rPr>
              <a:t> ها</a:t>
            </a:r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28670"/>
            <a:ext cx="8715436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68288" indent="-268288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اکثر سوئیچ‌ها بطور پیش فرض می‌توانند سرعت پورتهای خود را بصورت اتوماتیک و توسط </a:t>
            </a:r>
            <a:r>
              <a:rPr lang="en-US" sz="2000" b="1" dirty="0" err="1" smtClean="0">
                <a:cs typeface="B Nazanin" pitchFamily="2" charset="-78"/>
              </a:rPr>
              <a:t>Autonegotiation</a:t>
            </a:r>
            <a:r>
              <a:rPr lang="fa-IR" sz="2000" b="1" dirty="0" smtClean="0">
                <a:cs typeface="B Nazanin" pitchFamily="2" charset="-78"/>
              </a:rPr>
              <a:t> ست کنند که می‌تواند سرعت‌های </a:t>
            </a:r>
            <a:r>
              <a:rPr lang="en-US" sz="2000" b="1" dirty="0" smtClean="0">
                <a:cs typeface="B Nazanin" pitchFamily="2" charset="-78"/>
              </a:rPr>
              <a:t>10/100/1000</a:t>
            </a:r>
            <a:r>
              <a:rPr lang="fa-IR" sz="2000" b="1" dirty="0" smtClean="0">
                <a:cs typeface="B Nazanin" pitchFamily="2" charset="-78"/>
              </a:rPr>
              <a:t> تعیین گردد.</a:t>
            </a:r>
          </a:p>
          <a:p>
            <a:pPr marL="268288" indent="-268288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برای ارتباط دو سوئیچ از کابل </a:t>
            </a:r>
            <a:r>
              <a:rPr lang="en-US" sz="2000" b="1" dirty="0" smtClean="0">
                <a:cs typeface="B Nazanin" pitchFamily="2" charset="-78"/>
              </a:rPr>
              <a:t>crossover</a:t>
            </a:r>
            <a:r>
              <a:rPr lang="fa-IR" sz="2000" b="1" dirty="0" smtClean="0">
                <a:cs typeface="B Nazanin" pitchFamily="2" charset="-78"/>
              </a:rPr>
              <a:t> استفاده می‌شود. </a:t>
            </a:r>
            <a:r>
              <a:rPr lang="fa-IR" sz="1600" b="1" dirty="0" smtClean="0">
                <a:cs typeface="B Nazanin" pitchFamily="2" charset="-78"/>
              </a:rPr>
              <a:t>(نحوه قرارگیری سیم‌ها 1 به 3 و 2 به 6)</a:t>
            </a:r>
          </a:p>
          <a:p>
            <a:pPr marL="268288" indent="-268288" algn="just" rtl="1">
              <a:lnSpc>
                <a:spcPct val="150000"/>
              </a:lnSpc>
            </a:pPr>
            <a:endParaRPr lang="fa-IR" sz="2000" b="1" dirty="0" smtClean="0">
              <a:cs typeface="B Nazanin" pitchFamily="2" charset="-78"/>
            </a:endParaRPr>
          </a:p>
          <a:p>
            <a:pPr marL="268288" indent="-268288" algn="just" rtl="1">
              <a:lnSpc>
                <a:spcPct val="150000"/>
              </a:lnSpc>
            </a:pPr>
            <a:r>
              <a:rPr lang="fa-IR" sz="2000" b="1" dirty="0" smtClean="0">
                <a:cs typeface="B Roya" pitchFamily="2" charset="-78"/>
              </a:rPr>
              <a:t>دو نوع ماژل دیگر در سوئیچها وجود دارد :</a:t>
            </a:r>
          </a:p>
          <a:p>
            <a:pPr marL="268288" indent="-268288" algn="just" rtl="1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cs typeface="B Nazanin" pitchFamily="2" charset="-78"/>
              </a:rPr>
              <a:t>GBIC (gigabit interface convertor)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: ماژولی که درصورت استفاده از فیبر از کانکتورهای </a:t>
            </a:r>
            <a:r>
              <a:rPr lang="en-US" sz="2000" b="1" dirty="0" smtClean="0">
                <a:cs typeface="B Nazanin" pitchFamily="2" charset="-78"/>
              </a:rPr>
              <a:t>SC</a:t>
            </a:r>
            <a:r>
              <a:rPr lang="fa-IR" sz="2000" b="1" dirty="0" smtClean="0">
                <a:cs typeface="B Nazanin" pitchFamily="2" charset="-78"/>
              </a:rPr>
              <a:t> و در صورت استفاده از زوج سیم از کانکتور </a:t>
            </a:r>
            <a:r>
              <a:rPr lang="en-US" sz="2000" b="1" dirty="0" smtClean="0">
                <a:cs typeface="B Nazanin" pitchFamily="2" charset="-78"/>
              </a:rPr>
              <a:t>RJ-45 UTP</a:t>
            </a:r>
            <a:r>
              <a:rPr lang="fa-IR" sz="2000" b="1" dirty="0" smtClean="0">
                <a:cs typeface="B Nazanin" pitchFamily="2" charset="-78"/>
              </a:rPr>
              <a:t> پشتیبانی </a:t>
            </a:r>
            <a:r>
              <a:rPr lang="fa-IR" sz="2000" b="1" dirty="0">
                <a:cs typeface="B Nazanin" pitchFamily="2" charset="-78"/>
              </a:rPr>
              <a:t>می‌کند</a:t>
            </a:r>
            <a:r>
              <a:rPr lang="fa-IR" sz="2000" b="1" dirty="0" smtClean="0">
                <a:cs typeface="B Nazanin" pitchFamily="2" charset="-78"/>
              </a:rPr>
              <a:t>.</a:t>
            </a:r>
          </a:p>
          <a:p>
            <a:pPr marL="268288" indent="-268288" algn="just" rtl="1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cs typeface="B Nazanin" pitchFamily="2" charset="-78"/>
              </a:rPr>
              <a:t>SFP (small form factor pluggable)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: ماژولی که درصورت استفاده از فیبر از کانکتورهای </a:t>
            </a:r>
            <a:r>
              <a:rPr lang="en-US" sz="2000" b="1" dirty="0" smtClean="0">
                <a:cs typeface="B Nazanin" pitchFamily="2" charset="-78"/>
              </a:rPr>
              <a:t>MT-RJ</a:t>
            </a:r>
            <a:r>
              <a:rPr lang="fa-IR" sz="2000" b="1" dirty="0" smtClean="0">
                <a:cs typeface="B Nazanin" pitchFamily="2" charset="-78"/>
              </a:rPr>
              <a:t> و در صورت استفاده از زوج سیم از کانکتور </a:t>
            </a:r>
            <a:r>
              <a:rPr lang="en-US" sz="2000" b="1" dirty="0" smtClean="0">
                <a:cs typeface="B Nazanin" pitchFamily="2" charset="-78"/>
              </a:rPr>
              <a:t>RJ-45 UTP</a:t>
            </a:r>
            <a:r>
              <a:rPr lang="fa-IR" sz="2000" b="1" dirty="0" smtClean="0">
                <a:cs typeface="B Nazanin" pitchFamily="2" charset="-78"/>
              </a:rPr>
              <a:t> پشتیبانی می‌کند.</a:t>
            </a:r>
          </a:p>
          <a:p>
            <a:pPr marL="268288" indent="-268288" algn="r" rtl="1">
              <a:lnSpc>
                <a:spcPct val="200000"/>
              </a:lnSpc>
              <a:buFont typeface="Arial" pitchFamily="34" charset="0"/>
              <a:buChar char="•"/>
            </a:pPr>
            <a:endParaRPr lang="fa-IR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sz="4000" smtClean="0">
                <a:latin typeface="Calibri" pitchFamily="34" charset="0"/>
              </a:rPr>
              <a:t>نحوه</a:t>
            </a:r>
            <a:r>
              <a:rPr lang="fa-IR" sz="4000">
                <a:latin typeface="Calibri" panose="020F0502020204030204" pitchFamily="34" charset="0"/>
              </a:rPr>
              <a:t>‌</a:t>
            </a:r>
            <a:r>
              <a:rPr lang="fa-IR" sz="4000" smtClean="0">
                <a:latin typeface="Calibri" pitchFamily="34" charset="0"/>
              </a:rPr>
              <a:t>ی </a:t>
            </a:r>
            <a:r>
              <a:rPr lang="fa-IR" sz="4000" dirty="0" smtClean="0">
                <a:latin typeface="Calibri" pitchFamily="34" charset="0"/>
              </a:rPr>
              <a:t>تنظیم پورت سوئیچ</a:t>
            </a:r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28670"/>
            <a:ext cx="8715436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68288" indent="-268288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در سوئیچهای سری </a:t>
            </a:r>
            <a:r>
              <a:rPr lang="en-US" sz="2000" b="1" dirty="0" smtClean="0">
                <a:latin typeface="Calibri" panose="020F0502020204030204" pitchFamily="34" charset="0"/>
                <a:cs typeface="B Nazanin" pitchFamily="2" charset="-78"/>
              </a:rPr>
              <a:t>2950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 و </a:t>
            </a:r>
            <a:r>
              <a:rPr lang="en-US" sz="2000" b="1" dirty="0" smtClean="0">
                <a:latin typeface="Calibri" panose="020F0502020204030204" pitchFamily="34" charset="0"/>
                <a:cs typeface="B Nazanin" pitchFamily="2" charset="-78"/>
              </a:rPr>
              <a:t>3560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 بدلیل اینکه ماژولار نیستند از دستور زیر برای دسترسی به پورت مورد نظر استفاده </a:t>
            </a:r>
            <a:r>
              <a:rPr lang="fa-IR" sz="2000" b="1" dirty="0">
                <a:latin typeface="Calibri" panose="020F0502020204030204" pitchFamily="34" charset="0"/>
                <a:cs typeface="B Nazanin" pitchFamily="2" charset="-78"/>
              </a:rPr>
              <a:t>می‌کنیم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:</a:t>
            </a:r>
          </a:p>
          <a:p>
            <a:pPr marL="268288" indent="-2682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Switch(</a:t>
            </a:r>
            <a:r>
              <a:rPr 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config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)# interface </a:t>
            </a:r>
            <a:r>
              <a:rPr lang="en-US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fastethernet</a:t>
            </a: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 0/14</a:t>
            </a:r>
          </a:p>
          <a:p>
            <a:pPr marL="268288" indent="-268288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که اولی نشان دهنده شماره </a:t>
            </a:r>
            <a:r>
              <a:rPr lang="en-US" sz="2000" b="1" dirty="0" smtClean="0">
                <a:latin typeface="Calibri" panose="020F0502020204030204" pitchFamily="34" charset="0"/>
                <a:cs typeface="B Nazanin" pitchFamily="2" charset="-78"/>
              </a:rPr>
              <a:t>slot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 که از صفر شروع می شود و دومی شماره پورت مورد نظر</a:t>
            </a:r>
          </a:p>
          <a:p>
            <a:pPr marL="268288" indent="-268288" algn="just" rtl="1">
              <a:lnSpc>
                <a:spcPct val="150000"/>
              </a:lnSpc>
              <a:buFont typeface="Arial" pitchFamily="34" charset="0"/>
              <a:buChar char="•"/>
            </a:pPr>
            <a:endParaRPr lang="fa-IR" sz="2000" b="1" dirty="0" smtClean="0">
              <a:latin typeface="Calibri" panose="020F0502020204030204" pitchFamily="34" charset="0"/>
              <a:cs typeface="B Nazanin" pitchFamily="2" charset="-78"/>
            </a:endParaRPr>
          </a:p>
          <a:p>
            <a:pPr marL="268288" indent="-268288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سری </a:t>
            </a:r>
            <a:r>
              <a:rPr lang="en-US" sz="2000" b="1" dirty="0" smtClean="0">
                <a:latin typeface="Calibri" panose="020F0502020204030204" pitchFamily="34" charset="0"/>
                <a:cs typeface="B Nazanin" pitchFamily="2" charset="-78"/>
              </a:rPr>
              <a:t>3750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 قابلیتی دارند که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می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توانند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بجای ماژولهای مختلف –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سوئیچ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های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مختلف را روی هم سوار کنند یا </a:t>
            </a:r>
            <a:r>
              <a:rPr lang="en-US" sz="2000" b="1" dirty="0" smtClean="0">
                <a:latin typeface="Calibri" panose="020F0502020204030204" pitchFamily="34" charset="0"/>
                <a:cs typeface="B Nazanin" pitchFamily="2" charset="-78"/>
              </a:rPr>
              <a:t>Stacked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 کنند.</a:t>
            </a:r>
          </a:p>
          <a:p>
            <a:pPr marL="268288" indent="-268288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در سری هایی از سوئیچ که ماژولار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می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باشند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آدرس دهی جهت دسترسی به هر یک از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اینترفیس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ها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بصورت زیر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می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باشد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.</a:t>
            </a:r>
          </a:p>
          <a:p>
            <a:pPr marL="268288" indent="-2682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Switch(</a:t>
            </a:r>
            <a:r>
              <a:rPr 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config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)# interface </a:t>
            </a:r>
            <a:r>
              <a:rPr lang="en-US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fastethernet</a:t>
            </a: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 1/0/3</a:t>
            </a:r>
            <a:endParaRPr lang="fa-IR" dirty="0">
              <a:solidFill>
                <a:srgbClr val="C00000"/>
              </a:solidFill>
              <a:latin typeface="Calibri" panose="020F0502020204030204" pitchFamily="34" charset="0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sz="4000" dirty="0" smtClean="0">
                <a:latin typeface="Calibri" pitchFamily="34" charset="0"/>
              </a:rPr>
              <a:t>ماکرو نویسی</a:t>
            </a:r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28670"/>
            <a:ext cx="8715436" cy="58862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68288" indent="-268288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>
                <a:latin typeface="Calibri" panose="020F0502020204030204" pitchFamily="34" charset="0"/>
                <a:cs typeface="B Nazanin" pitchFamily="2" charset="-78"/>
              </a:rPr>
              <a:t>می‌توان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بوسیله تعریف یک ماکرو لیستی از </a:t>
            </a:r>
            <a:r>
              <a:rPr lang="fa-IR" sz="2000" b="1" dirty="0">
                <a:latin typeface="Calibri" panose="020F0502020204030204" pitchFamily="34" charset="0"/>
                <a:cs typeface="B Nazanin" pitchFamily="2" charset="-78"/>
              </a:rPr>
              <a:t>اینترفیس‌ها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یا </a:t>
            </a:r>
            <a:r>
              <a:rPr lang="fa-IR" sz="2000" b="1" dirty="0">
                <a:latin typeface="Calibri" panose="020F0502020204030204" pitchFamily="34" charset="0"/>
                <a:cs typeface="B Nazanin" pitchFamily="2" charset="-78"/>
              </a:rPr>
              <a:t>رنج‌ها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را مشخص کرده و جهت اعمال تغییرات با صدا زدن ماکرو به </a:t>
            </a:r>
            <a:r>
              <a:rPr lang="fa-IR" sz="2000" b="1" dirty="0">
                <a:latin typeface="Calibri" panose="020F0502020204030204" pitchFamily="34" charset="0"/>
                <a:cs typeface="B Nazanin" pitchFamily="2" charset="-78"/>
              </a:rPr>
              <a:t>اینترفیس‌های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مشخص دسترسی پیدا کرد.</a:t>
            </a:r>
          </a:p>
          <a:p>
            <a:pPr marL="268288" indent="-268288" algn="just" rtl="1">
              <a:lnSpc>
                <a:spcPct val="150000"/>
              </a:lnSpc>
              <a:buFont typeface="Arial" pitchFamily="34" charset="0"/>
              <a:buChar char="•"/>
            </a:pPr>
            <a:endParaRPr lang="fa-IR" sz="1100" b="1" dirty="0" smtClean="0">
              <a:latin typeface="Calibri" panose="020F0502020204030204" pitchFamily="34" charset="0"/>
              <a:cs typeface="B Nazanin" pitchFamily="2" charset="-78"/>
            </a:endParaRPr>
          </a:p>
          <a:p>
            <a:pPr marL="268288" indent="-268288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>
                <a:latin typeface="Calibri" panose="020F0502020204030204" pitchFamily="34" charset="0"/>
                <a:cs typeface="B Nazanin" pitchFamily="2" charset="-78"/>
              </a:rPr>
              <a:t>نحوه‌ی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تعریف ماکرو بصورت زیر است :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latin typeface="Calibri" panose="020F0502020204030204" pitchFamily="34" charset="0"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2000" b="1" dirty="0" smtClean="0">
              <a:latin typeface="Calibri" panose="020F0502020204030204" pitchFamily="34" charset="0"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2000" b="1" dirty="0">
              <a:latin typeface="Calibri" panose="020F0502020204030204" pitchFamily="34" charset="0"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Switch(</a:t>
            </a:r>
            <a:r>
              <a:rPr 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config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)# define interface-range </a:t>
            </a:r>
            <a:r>
              <a:rPr lang="en-US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MyGroup</a:t>
            </a: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 </a:t>
            </a:r>
            <a:endParaRPr lang="en-US" sz="2000" dirty="0" smtClean="0">
              <a:solidFill>
                <a:srgbClr val="C00000"/>
              </a:solidFill>
              <a:latin typeface="Calibri" panose="020F0502020204030204" pitchFamily="34" charset="0"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2000" b="1" dirty="0" smtClean="0">
              <a:latin typeface="Calibri" panose="020F0502020204030204" pitchFamily="34" charset="0"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2000" b="1" dirty="0">
              <a:latin typeface="Calibri" panose="020F0502020204030204" pitchFamily="34" charset="0"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Switch(</a:t>
            </a:r>
            <a:r>
              <a:rPr 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config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)# interface range macro </a:t>
            </a:r>
            <a:r>
              <a:rPr lang="en-US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MyGroup</a:t>
            </a:r>
            <a:endParaRPr lang="en-US" sz="2000" dirty="0" smtClean="0">
              <a:solidFill>
                <a:srgbClr val="C00000"/>
              </a:solidFill>
              <a:latin typeface="Calibri" panose="020F0502020204030204" pitchFamily="34" charset="0"/>
              <a:cs typeface="B Nazanin" pitchFamily="2" charset="-78"/>
            </a:endParaRPr>
          </a:p>
          <a:p>
            <a:pPr marL="268288" indent="-268288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با صدا زدن ماکرو تمام تغییرات اعمالی بر روی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اینترفیس‌های </a:t>
            </a:r>
            <a:r>
              <a:rPr lang="fa-IR" sz="2000" b="1" dirty="0" smtClean="0">
                <a:latin typeface="Calibri" panose="020F0502020204030204" pitchFamily="34" charset="0"/>
                <a:cs typeface="B Nazanin" pitchFamily="2" charset="-78"/>
              </a:rPr>
              <a:t>مشخص شده در ماکرو اعمال خواهد شد.</a:t>
            </a:r>
            <a:endParaRPr lang="fa-IR" dirty="0">
              <a:latin typeface="Calibri" panose="020F0502020204030204" pitchFamily="34" charset="0"/>
              <a:cs typeface="B Titr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6895" y="2839576"/>
            <a:ext cx="2398734" cy="267765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173038" lvl="2"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gig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2/0/1, </a:t>
            </a:r>
          </a:p>
          <a:p>
            <a:pPr marL="173038" lvl="2"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gig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2/0/3 – 2/0/5, </a:t>
            </a:r>
          </a:p>
          <a:p>
            <a:pPr marL="173038" lvl="2"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gig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3/0/1 , </a:t>
            </a:r>
          </a:p>
          <a:p>
            <a:pPr marL="173038" lvl="2"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gig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3/0/10, </a:t>
            </a:r>
            <a:endParaRPr lang="en-US" sz="2000" b="1" dirty="0" smtClean="0">
              <a:solidFill>
                <a:srgbClr val="C00000"/>
              </a:solidFill>
              <a:latin typeface="Calibri" panose="020F0502020204030204" pitchFamily="34" charset="0"/>
              <a:cs typeface="B Nazanin" pitchFamily="2" charset="-78"/>
            </a:endParaRPr>
          </a:p>
          <a:p>
            <a:pPr marL="173038" lvl="2"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gig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B Nazanin" pitchFamily="2" charset="-78"/>
              </a:rPr>
              <a:t>3/0/32 - 3/0/48</a:t>
            </a:r>
          </a:p>
          <a:p>
            <a:pPr marL="173038"/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5651361" y="2911584"/>
            <a:ext cx="576823" cy="2389624"/>
          </a:xfrm>
          <a:prstGeom prst="leftBrace">
            <a:avLst>
              <a:gd name="adj1" fmla="val 8333"/>
              <a:gd name="adj2" fmla="val 552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  <a:cs typeface="Nazanin" pitchFamily="2" charset="-78"/>
              </a:rPr>
              <a:t>مفاهیم </a:t>
            </a:r>
            <a:r>
              <a:rPr lang="en-US" altLang="fa-IR" dirty="0" smtClean="0">
                <a:latin typeface="Calibri" pitchFamily="34" charset="0"/>
                <a:cs typeface="Nazanin" pitchFamily="2" charset="-78"/>
              </a:rPr>
              <a:t>Ethernet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F169F2-EB53-4EC8-B310-82E90BD285C6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344" y="1071546"/>
            <a:ext cx="8213498" cy="566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4-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164138"/>
            <a:ext cx="7129462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sz="4000" smtClean="0">
                <a:latin typeface="Calibri" pitchFamily="34" charset="0"/>
              </a:rPr>
              <a:t>استاندارد </a:t>
            </a:r>
            <a:r>
              <a:rPr lang="en-US" sz="4000" smtClean="0">
                <a:latin typeface="Calibri" pitchFamily="34" charset="0"/>
              </a:rPr>
              <a:t>802.3</a:t>
            </a:r>
            <a:r>
              <a:rPr lang="fa-IR" sz="4000" smtClean="0">
                <a:latin typeface="Calibri" pitchFamily="34" charset="0"/>
              </a:rPr>
              <a:t> شبكه اترنت </a:t>
            </a:r>
            <a:r>
              <a:rPr lang="en-US" sz="3600" smtClean="0">
                <a:latin typeface="Calibri" pitchFamily="34" charset="0"/>
              </a:rPr>
              <a:t>(Ethernet)</a:t>
            </a:r>
            <a:endParaRPr lang="en-US" sz="320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79388" y="1052513"/>
            <a:ext cx="8785225" cy="57007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hangingPunct="1">
              <a:spcBef>
                <a:spcPct val="20000"/>
              </a:spcBef>
              <a:spcAft>
                <a:spcPts val="600"/>
              </a:spcAft>
              <a:buClr>
                <a:srgbClr val="99FF99"/>
              </a:buClr>
              <a:buSzPct val="80000"/>
              <a:defRPr/>
            </a:pPr>
            <a:r>
              <a:rPr lang="fa-IR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B Nazanin" pitchFamily="2" charset="-78"/>
              </a:rPr>
              <a:t>در سال 1937 استاندارد اترنت توسط شركت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B Nazanin" pitchFamily="2" charset="-78"/>
              </a:rPr>
              <a:t>Xerox</a:t>
            </a:r>
            <a:r>
              <a:rPr lang="fa-IR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B Nazanin" pitchFamily="2" charset="-78"/>
              </a:rPr>
              <a:t> ارائه شد و با همكاري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B Nazanin" pitchFamily="2" charset="-78"/>
              </a:rPr>
              <a:t>Intel</a:t>
            </a:r>
            <a:r>
              <a:rPr lang="fa-IR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B Nazanin" pitchFamily="2" charset="-78"/>
              </a:rPr>
              <a:t> و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B Nazanin" pitchFamily="2" charset="-78"/>
              </a:rPr>
              <a:t>DEC</a:t>
            </a:r>
            <a:r>
              <a:rPr lang="fa-IR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B Nazanin" pitchFamily="2" charset="-78"/>
              </a:rPr>
              <a:t> گسترش يافت.</a:t>
            </a:r>
          </a:p>
          <a:p>
            <a:pPr algn="just" rtl="1" eaLnBrk="1" hangingPunct="1">
              <a:spcBef>
                <a:spcPct val="20000"/>
              </a:spcBef>
              <a:spcAft>
                <a:spcPts val="600"/>
              </a:spcAft>
              <a:buClr>
                <a:srgbClr val="99FF99"/>
              </a:buClr>
              <a:buSzPct val="80000"/>
              <a:defRPr/>
            </a:pPr>
            <a:endParaRPr lang="fa-IR" sz="900" dirty="0" smtClean="0">
              <a:solidFill>
                <a:srgbClr val="00B050"/>
              </a:solidFill>
              <a:latin typeface="Calibri" pitchFamily="34" charset="0"/>
              <a:cs typeface="B Nazanin" pitchFamily="2" charset="-78"/>
            </a:endParaRPr>
          </a:p>
          <a:p>
            <a:pPr algn="just" rtl="1" eaLnBrk="1" hangingPunct="1">
              <a:spcBef>
                <a:spcPct val="20000"/>
              </a:spcBef>
              <a:spcAft>
                <a:spcPts val="600"/>
              </a:spcAft>
              <a:buClr>
                <a:srgbClr val="99FF99"/>
              </a:buClr>
              <a:buSzPct val="80000"/>
              <a:defRPr/>
            </a:pPr>
            <a:r>
              <a:rPr lang="fa-IR" sz="2400" dirty="0" smtClean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استاندارد </a:t>
            </a:r>
            <a:r>
              <a:rPr lang="en-US" sz="2400" dirty="0" smtClean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IEEE</a:t>
            </a:r>
            <a:r>
              <a:rPr lang="fa-IR" sz="2400" dirty="0" smtClean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 شبكه اترنت </a:t>
            </a:r>
            <a:r>
              <a:rPr lang="en-US" sz="2400" dirty="0" smtClean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802.3</a:t>
            </a:r>
            <a:r>
              <a:rPr lang="fa-IR" sz="2400" dirty="0" smtClean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 است.</a:t>
            </a:r>
          </a:p>
          <a:p>
            <a:pPr marL="268288" indent="-268288" algn="just" rtl="1" eaLnBrk="1" hangingPunct="1">
              <a:spcBef>
                <a:spcPct val="2000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fa-IR" sz="2400" dirty="0" smtClean="0">
                <a:cs typeface="B Nazanin" pitchFamily="2" charset="-78"/>
              </a:rPr>
              <a:t>تعريف اين استاندارد براي شبكه هاي كانال مشترك با توپولوژي منطقی باس بوده است.</a:t>
            </a:r>
          </a:p>
          <a:p>
            <a:pPr marL="268288" indent="-268288" algn="r" rtl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مديريت كانال به روش </a:t>
            </a:r>
            <a:r>
              <a:rPr lang="en-US" sz="2400" dirty="0" smtClean="0">
                <a:latin typeface="Calibri" pitchFamily="34" charset="0"/>
                <a:cs typeface="B Nazanin" pitchFamily="2" charset="-78"/>
              </a:rPr>
              <a:t>CSMA/CD</a:t>
            </a:r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: (</a:t>
            </a:r>
            <a:r>
              <a:rPr lang="en-US" dirty="0" smtClean="0">
                <a:latin typeface="Calibri" pitchFamily="34" charset="0"/>
                <a:cs typeface="B Nazanin" pitchFamily="2" charset="-78"/>
              </a:rPr>
              <a:t>Carrier Sense Multiple Access/Collision Detection</a:t>
            </a:r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)</a:t>
            </a:r>
          </a:p>
          <a:p>
            <a:pPr marL="268288" indent="-268288" algn="r" rtl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a-IR" sz="2400" dirty="0" smtClean="0">
                <a:cs typeface="B Nazanin" pitchFamily="2" charset="-78"/>
              </a:rPr>
              <a:t>كدينگ: ”منچستر”</a:t>
            </a:r>
          </a:p>
          <a:p>
            <a:pPr marL="268288" indent="-268288" algn="r" rtl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a-IR" sz="2400" dirty="0" smtClean="0">
                <a:cs typeface="B Nazanin" pitchFamily="2" charset="-78"/>
              </a:rPr>
              <a:t>سطوح ولتاژ :  </a:t>
            </a:r>
            <a:r>
              <a:rPr lang="en-US" sz="2400" dirty="0" smtClean="0">
                <a:cs typeface="B Nazanin" pitchFamily="2" charset="-78"/>
              </a:rPr>
              <a:t>±0.85v</a:t>
            </a:r>
            <a:endParaRPr lang="fa-IR" sz="2400" dirty="0" smtClean="0">
              <a:cs typeface="B Nazanin" pitchFamily="2" charset="-78"/>
            </a:endParaRPr>
          </a:p>
          <a:p>
            <a:pPr marL="268288" indent="-268288" algn="r" rtl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a-IR" sz="2400" dirty="0" smtClean="0">
                <a:cs typeface="B Nazanin" pitchFamily="2" charset="-78"/>
              </a:rPr>
              <a:t>حداكثر طول كانال ٥٠٠ متر با كابل كواكس ضخيم و ١٨٥ متر با كابل كواكس نازك و ١٠٠ متر با زوج سيم (براي افزايش طول كابل به تكرار كننده نياز است. با استفاده از تكرار كننده حداكثر طول كابل تا 2.5 كيلومتر قابل افزايش است)</a:t>
            </a:r>
            <a:endParaRPr lang="en-US" sz="2400" dirty="0" smtClean="0">
              <a:cs typeface="B Nazanin" pitchFamily="2" charset="-78"/>
            </a:endParaRPr>
          </a:p>
        </p:txBody>
      </p:sp>
      <p:sp>
        <p:nvSpPr>
          <p:cNvPr id="17413" name="Footer Placeholder 9"/>
          <p:cNvSpPr txBox="1">
            <a:spLocks/>
          </p:cNvSpPr>
          <p:nvPr/>
        </p:nvSpPr>
        <p:spPr bwMode="auto">
          <a:xfrm>
            <a:off x="6084888" y="6477000"/>
            <a:ext cx="2735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fa-IR" sz="1200">
              <a:solidFill>
                <a:srgbClr val="B5A788"/>
              </a:solidFill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9B899-5D48-4E82-91B2-2984DF7C7D23}" type="slidenum">
              <a:rPr lang="en-US">
                <a:latin typeface="Calibri" pitchFamily="34" charset="0"/>
              </a:rPr>
              <a:pPr>
                <a:defRPr/>
              </a:pPr>
              <a:t>4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975" y="3141663"/>
            <a:ext cx="33956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4211638" y="3357563"/>
            <a:ext cx="2574925" cy="250825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>
            <a:normAutofit fontScale="85000" lnSpcReduction="10000"/>
          </a:bodyPr>
          <a:lstStyle/>
          <a:p>
            <a:pPr marL="17463" eaLnBrk="1" hangingPunct="1">
              <a:spcBef>
                <a:spcPct val="0"/>
              </a:spcBef>
              <a:defRPr/>
            </a:pPr>
            <a:r>
              <a:rPr lang="fa-IR" sz="4000" dirty="0" smtClean="0">
                <a:latin typeface="Calibri" pitchFamily="34" charset="0"/>
              </a:rPr>
              <a:t>انواع کابل کشی استاندارد </a:t>
            </a:r>
            <a:r>
              <a:rPr lang="en-US" sz="4000" dirty="0" smtClean="0">
                <a:latin typeface="Calibri" pitchFamily="34" charset="0"/>
              </a:rPr>
              <a:t>802.3</a:t>
            </a:r>
            <a:r>
              <a:rPr lang="fa-IR" sz="4000" dirty="0" smtClean="0">
                <a:latin typeface="Calibri" pitchFamily="34" charset="0"/>
              </a:rPr>
              <a:t> شبكه اترنت </a:t>
            </a:r>
            <a:r>
              <a:rPr lang="en-US" sz="3600" dirty="0" smtClean="0">
                <a:latin typeface="Calibri" pitchFamily="34" charset="0"/>
              </a:rPr>
              <a:t>(Ethernet)</a:t>
            </a:r>
            <a:endParaRPr lang="en-US" sz="32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79388" y="1052513"/>
            <a:ext cx="8785225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 algn="just" rtl="1">
              <a:spcBef>
                <a:spcPct val="20000"/>
              </a:spcBef>
              <a:spcAft>
                <a:spcPts val="600"/>
              </a:spcAft>
              <a:buClr>
                <a:srgbClr val="99FF99"/>
              </a:buClr>
              <a:buSzPct val="80000"/>
            </a:pPr>
            <a:endParaRPr lang="fa-IR" sz="2400">
              <a:cs typeface="B Nazanin" pitchFamily="2" charset="-78"/>
            </a:endParaRPr>
          </a:p>
        </p:txBody>
      </p:sp>
      <p:sp>
        <p:nvSpPr>
          <p:cNvPr id="18436" name="Footer Placeholder 9"/>
          <p:cNvSpPr txBox="1">
            <a:spLocks/>
          </p:cNvSpPr>
          <p:nvPr/>
        </p:nvSpPr>
        <p:spPr bwMode="auto">
          <a:xfrm>
            <a:off x="6084888" y="6477000"/>
            <a:ext cx="2735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fa-IR" sz="1200">
              <a:solidFill>
                <a:srgbClr val="B5A788"/>
              </a:solidFill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8B312-95C6-409B-A2D4-18072E451E8C}" type="slidenum">
              <a:rPr lang="en-US">
                <a:latin typeface="Calibri" pitchFamily="34" charset="0"/>
              </a:rPr>
              <a:pPr>
                <a:defRPr/>
              </a:pPr>
              <a:t>5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18438" name="Text Box 2"/>
          <p:cNvSpPr txBox="1">
            <a:spLocks noChangeArrowheads="1"/>
          </p:cNvSpPr>
          <p:nvPr/>
        </p:nvSpPr>
        <p:spPr bwMode="auto">
          <a:xfrm>
            <a:off x="2773363" y="1000125"/>
            <a:ext cx="62865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altLang="zh-CN">
                <a:solidFill>
                  <a:srgbClr val="000066"/>
                </a:solidFill>
                <a:ea typeface="SimSun" pitchFamily="2" charset="-122"/>
              </a:rPr>
              <a:t>10Base5</a:t>
            </a:r>
            <a:r>
              <a:rPr lang="en-US" altLang="zh-CN">
                <a:ea typeface="SimSun" pitchFamily="2" charset="-122"/>
              </a:rPr>
              <a:t> </a:t>
            </a:r>
            <a:endParaRPr lang="fa-IR" altLang="zh-CN">
              <a:ea typeface="B Nazanin" pitchFamily="2" charset="-78"/>
              <a:cs typeface="B Nazanin" pitchFamily="2" charset="-78"/>
            </a:endParaRPr>
          </a:p>
          <a:p>
            <a:pPr algn="just" rtl="1">
              <a:spcBef>
                <a:spcPct val="50000"/>
              </a:spcBef>
            </a:pPr>
            <a:r>
              <a:rPr lang="fa-IR" altLang="zh-CN">
                <a:ea typeface="B Nazanin" pitchFamily="2" charset="-78"/>
                <a:cs typeface="B Nazanin" pitchFamily="2" charset="-78"/>
              </a:rPr>
              <a:t>اين کابل به اترنت ضخيم شهرت</a:t>
            </a:r>
            <a:r>
              <a:rPr lang="en-US" altLang="zh-CN">
                <a:ea typeface="SimSun" pitchFamily="2" charset="-122"/>
              </a:rPr>
              <a:t> </a:t>
            </a:r>
            <a:r>
              <a:rPr lang="fa-IR" altLang="zh-CN">
                <a:ea typeface="B Nazanin" pitchFamily="2" charset="-78"/>
                <a:cs typeface="B Nazanin" pitchFamily="2" charset="-78"/>
              </a:rPr>
              <a:t>دارد و اتصال به كابل از طريق انشعاب تزريقي (</a:t>
            </a:r>
            <a:r>
              <a:rPr lang="en-US" altLang="zh-CN">
                <a:ea typeface="SimSun" pitchFamily="2" charset="-122"/>
              </a:rPr>
              <a:t>Vampire Tap</a:t>
            </a:r>
            <a:r>
              <a:rPr lang="fa-IR" altLang="zh-CN">
                <a:ea typeface="B Nazanin" pitchFamily="2" charset="-78"/>
                <a:cs typeface="B Nazanin" pitchFamily="2" charset="-78"/>
              </a:rPr>
              <a:t>) انجام مي‌شود كه در آن يك سوزن به دقت در مركز كابل كواكسيال فرو مي‌رود.</a:t>
            </a:r>
            <a:r>
              <a:rPr lang="en-US" altLang="zh-CN">
                <a:ea typeface="SimSun" pitchFamily="2" charset="-122"/>
              </a:rPr>
              <a:t> </a:t>
            </a:r>
            <a:endParaRPr lang="en-US">
              <a:cs typeface="B Nazanin" pitchFamily="2" charset="-78"/>
            </a:endParaRPr>
          </a:p>
        </p:txBody>
      </p:sp>
      <p:sp>
        <p:nvSpPr>
          <p:cNvPr id="18439" name="Text Box 3"/>
          <p:cNvSpPr txBox="1">
            <a:spLocks noChangeArrowheads="1"/>
          </p:cNvSpPr>
          <p:nvPr/>
        </p:nvSpPr>
        <p:spPr bwMode="auto">
          <a:xfrm>
            <a:off x="2779713" y="2405063"/>
            <a:ext cx="62865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altLang="zh-CN">
                <a:solidFill>
                  <a:srgbClr val="000066"/>
                </a:solidFill>
                <a:ea typeface="SimSun" pitchFamily="2" charset="-122"/>
              </a:rPr>
              <a:t>10Base2</a:t>
            </a:r>
            <a:r>
              <a:rPr lang="en-US" altLang="zh-CN">
                <a:ea typeface="SimSun" pitchFamily="2" charset="-122"/>
              </a:rPr>
              <a:t> </a:t>
            </a:r>
            <a:endParaRPr lang="fa-IR" altLang="zh-CN">
              <a:ea typeface="B Nazanin" pitchFamily="2" charset="-78"/>
              <a:cs typeface="B Nazanin" pitchFamily="2" charset="-78"/>
            </a:endParaRPr>
          </a:p>
          <a:p>
            <a:pPr algn="just" rtl="1">
              <a:spcBef>
                <a:spcPct val="50000"/>
              </a:spcBef>
            </a:pPr>
            <a:r>
              <a:rPr lang="fa-IR" altLang="zh-CN">
                <a:ea typeface="B Nazanin" pitchFamily="2" charset="-78"/>
                <a:cs typeface="B Nazanin" pitchFamily="2" charset="-78"/>
              </a:rPr>
              <a:t>اين نوع از کابل کشي، اترنت نازک ناميده مي‌شود و  براي اتصال به اين نوع كابل به جاي انشعاب تزريقي مي‌توان از كانكتورهاي </a:t>
            </a:r>
            <a:r>
              <a:rPr lang="en-US" altLang="zh-CN">
                <a:ea typeface="SimSun" pitchFamily="2" charset="-122"/>
              </a:rPr>
              <a:t>BNC</a:t>
            </a:r>
            <a:r>
              <a:rPr lang="fa-IR" altLang="zh-CN">
                <a:ea typeface="B Nazanin" pitchFamily="2" charset="-78"/>
                <a:cs typeface="B Nazanin" pitchFamily="2" charset="-78"/>
              </a:rPr>
              <a:t> معمولي و ايجاد يك اتصال بشكل </a:t>
            </a:r>
            <a:r>
              <a:rPr lang="en-US" altLang="zh-CN">
                <a:ea typeface="SimSun" pitchFamily="2" charset="-122"/>
              </a:rPr>
              <a:t>T</a:t>
            </a:r>
            <a:r>
              <a:rPr lang="fa-IR" altLang="zh-CN">
                <a:ea typeface="B Nazanin" pitchFamily="2" charset="-78"/>
                <a:cs typeface="B Nazanin" pitchFamily="2" charset="-78"/>
              </a:rPr>
              <a:t> استفاده نمود.</a:t>
            </a:r>
            <a:r>
              <a:rPr lang="en-US" altLang="zh-CN">
                <a:ea typeface="SimSun" pitchFamily="2" charset="-122"/>
              </a:rPr>
              <a:t> </a:t>
            </a:r>
            <a:endParaRPr lang="en-US">
              <a:cs typeface="B Nazanin" pitchFamily="2" charset="-78"/>
            </a:endParaRPr>
          </a:p>
        </p:txBody>
      </p: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0" y="1071563"/>
            <a:ext cx="271462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b="1">
                <a:cs typeface="B Nazanin" pitchFamily="2" charset="-78"/>
              </a:rPr>
              <a:t>مشکلات کابل کشي  </a:t>
            </a:r>
          </a:p>
          <a:p>
            <a:pPr algn="r" rtl="1">
              <a:spcBef>
                <a:spcPct val="50000"/>
              </a:spcBef>
            </a:pPr>
            <a:r>
              <a:rPr lang="en-US" b="1">
                <a:cs typeface="B Nazanin" pitchFamily="2" charset="-78"/>
              </a:rPr>
              <a:t>10Base5</a:t>
            </a:r>
            <a:r>
              <a:rPr lang="fa-IR" b="1">
                <a:cs typeface="B Nazanin" pitchFamily="2" charset="-78"/>
              </a:rPr>
              <a:t> &amp; </a:t>
            </a:r>
            <a:r>
              <a:rPr lang="en-US" b="1">
                <a:cs typeface="B Nazanin" pitchFamily="2" charset="-78"/>
              </a:rPr>
              <a:t>10Base2</a:t>
            </a:r>
            <a:r>
              <a:rPr lang="fa-IR" b="1">
                <a:cs typeface="B Nazanin" pitchFamily="2" charset="-78"/>
              </a:rPr>
              <a:t> :</a:t>
            </a:r>
            <a:endParaRPr lang="en-US" b="1">
              <a:cs typeface="B Nazanin" pitchFamily="2" charset="-78"/>
            </a:endParaRPr>
          </a:p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altLang="zh-CN">
                <a:ea typeface="B Nazanin" pitchFamily="2" charset="-78"/>
                <a:cs typeface="B Nazanin" pitchFamily="2" charset="-78"/>
              </a:rPr>
              <a:t> تشخيص طول بيش از اندازه كابل</a:t>
            </a:r>
            <a:r>
              <a:rPr lang="en-US" altLang="zh-CN">
                <a:ea typeface="SimSun" pitchFamily="2" charset="-122"/>
              </a:rPr>
              <a:t> </a:t>
            </a:r>
          </a:p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altLang="zh-CN">
                <a:ea typeface="B Nazanin" pitchFamily="2" charset="-78"/>
                <a:cs typeface="B Nazanin" pitchFamily="2" charset="-78"/>
              </a:rPr>
              <a:t> انشعابات نامتاسب و بد</a:t>
            </a:r>
            <a:r>
              <a:rPr lang="en-US" altLang="zh-CN">
                <a:ea typeface="SimSun" pitchFamily="2" charset="-122"/>
              </a:rPr>
              <a:t> </a:t>
            </a:r>
            <a:endParaRPr lang="fa-IR" altLang="zh-CN">
              <a:ea typeface="B Nazanin" pitchFamily="2" charset="-78"/>
              <a:cs typeface="B Nazanin" pitchFamily="2" charset="-78"/>
            </a:endParaRPr>
          </a:p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altLang="zh-CN">
                <a:ea typeface="B Nazanin" pitchFamily="2" charset="-78"/>
                <a:cs typeface="B Nazanin" pitchFamily="2" charset="-78"/>
              </a:rPr>
              <a:t> شل شدن اتصالات</a:t>
            </a:r>
            <a:r>
              <a:rPr lang="en-US" altLang="zh-CN">
                <a:ea typeface="SimSun" pitchFamily="2" charset="-122"/>
              </a:rPr>
              <a:t> </a:t>
            </a:r>
            <a:endParaRPr lang="fa-IR" altLang="zh-CN">
              <a:ea typeface="B Nazanin" pitchFamily="2" charset="-78"/>
              <a:cs typeface="B Nazanin" pitchFamily="2" charset="-78"/>
            </a:endParaRPr>
          </a:p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altLang="zh-CN">
                <a:ea typeface="B Nazanin" pitchFamily="2" charset="-78"/>
                <a:cs typeface="B Nazanin" pitchFamily="2" charset="-78"/>
              </a:rPr>
              <a:t> بروز هرگونه پارگي</a:t>
            </a:r>
            <a:r>
              <a:rPr lang="en-US" altLang="zh-CN">
                <a:ea typeface="SimSun" pitchFamily="2" charset="-122"/>
              </a:rPr>
              <a:t> </a:t>
            </a:r>
            <a:r>
              <a:rPr lang="fa-IR" altLang="zh-CN">
                <a:ea typeface="B Nazanin" pitchFamily="2" charset="-78"/>
                <a:cs typeface="B Nazanin" pitchFamily="2" charset="-78"/>
              </a:rPr>
              <a:t>در کابل</a:t>
            </a:r>
            <a:endParaRPr lang="en-US">
              <a:cs typeface="B Nazanin" pitchFamily="2" charset="-78"/>
            </a:endParaRPr>
          </a:p>
        </p:txBody>
      </p:sp>
      <p:sp>
        <p:nvSpPr>
          <p:cNvPr id="18441" name="Text Box 2"/>
          <p:cNvSpPr txBox="1">
            <a:spLocks noChangeArrowheads="1"/>
          </p:cNvSpPr>
          <p:nvPr/>
        </p:nvSpPr>
        <p:spPr bwMode="auto">
          <a:xfrm>
            <a:off x="2786063" y="3810000"/>
            <a:ext cx="62674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altLang="zh-CN">
                <a:solidFill>
                  <a:srgbClr val="000066"/>
                </a:solidFill>
                <a:ea typeface="SimSun" pitchFamily="2" charset="-122"/>
              </a:rPr>
              <a:t>10Base-T</a:t>
            </a:r>
            <a:r>
              <a:rPr lang="en-US" altLang="zh-CN">
                <a:ea typeface="SimSun" pitchFamily="2" charset="-122"/>
              </a:rPr>
              <a:t> </a:t>
            </a:r>
            <a:endParaRPr lang="fa-IR" altLang="zh-CN">
              <a:ea typeface="B Nazanin" pitchFamily="2" charset="-78"/>
              <a:cs typeface="B Nazanin" pitchFamily="2" charset="-78"/>
            </a:endParaRPr>
          </a:p>
          <a:p>
            <a:pPr algn="just" rtl="1">
              <a:spcBef>
                <a:spcPct val="50000"/>
              </a:spcBef>
            </a:pPr>
            <a:r>
              <a:rPr lang="fa-IR" altLang="zh-CN">
                <a:ea typeface="B Nazanin" pitchFamily="2" charset="-78"/>
                <a:cs typeface="B Nazanin" pitchFamily="2" charset="-78"/>
              </a:rPr>
              <a:t>در ساختار آن هيچ كابل مشتركي وجود ندارد بلكه فقط يك </a:t>
            </a:r>
            <a:r>
              <a:rPr lang="en-US" altLang="zh-CN">
                <a:ea typeface="SimSun" pitchFamily="2" charset="-122"/>
              </a:rPr>
              <a:t>Hub</a:t>
            </a:r>
            <a:r>
              <a:rPr lang="fa-IR" altLang="zh-CN">
                <a:ea typeface="B Nazanin" pitchFamily="2" charset="-78"/>
                <a:cs typeface="B Nazanin" pitchFamily="2" charset="-78"/>
              </a:rPr>
              <a:t>(جعبه‌اي پر از مدارات الكترونيك) وجود دارد كه تمام ايستگاهها با يك كابل اختصاصي (غير مشترك) بدان متصل مي‌شود.</a:t>
            </a:r>
            <a:r>
              <a:rPr lang="en-US" altLang="zh-CN">
                <a:ea typeface="SimSun" pitchFamily="2" charset="-122"/>
              </a:rPr>
              <a:t>  </a:t>
            </a:r>
            <a:endParaRPr lang="en-US">
              <a:cs typeface="B Nazanin" pitchFamily="2" charset="-78"/>
            </a:endParaRPr>
          </a:p>
        </p:txBody>
      </p:sp>
      <p:sp>
        <p:nvSpPr>
          <p:cNvPr id="18442" name="Text Box 3"/>
          <p:cNvSpPr txBox="1">
            <a:spLocks noChangeArrowheads="1"/>
          </p:cNvSpPr>
          <p:nvPr/>
        </p:nvSpPr>
        <p:spPr bwMode="auto">
          <a:xfrm>
            <a:off x="2786063" y="5214938"/>
            <a:ext cx="626745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altLang="zh-CN">
                <a:solidFill>
                  <a:srgbClr val="000066"/>
                </a:solidFill>
                <a:ea typeface="SimSun" pitchFamily="2" charset="-122"/>
              </a:rPr>
              <a:t>10Base-F</a:t>
            </a:r>
            <a:r>
              <a:rPr lang="en-US" altLang="zh-CN">
                <a:ea typeface="SimSun" pitchFamily="2" charset="-122"/>
              </a:rPr>
              <a:t> </a:t>
            </a:r>
            <a:endParaRPr lang="fa-IR" altLang="zh-CN">
              <a:ea typeface="B Nazanin" pitchFamily="2" charset="-78"/>
              <a:cs typeface="B Nazanin" pitchFamily="2" charset="-78"/>
            </a:endParaRPr>
          </a:p>
          <a:p>
            <a:pPr algn="just" rtl="1">
              <a:spcBef>
                <a:spcPct val="50000"/>
              </a:spcBef>
            </a:pPr>
            <a:r>
              <a:rPr lang="fa-IR" altLang="zh-CN">
                <a:ea typeface="B Nazanin" pitchFamily="2" charset="-78"/>
                <a:cs typeface="B Nazanin" pitchFamily="2" charset="-78"/>
              </a:rPr>
              <a:t>در آن از فيبرهاي نوري استفاده شده است ولي به دليل هزينه بالاي اتصالات و پايانه‌هاي مورد نياز بسيار گران است</a:t>
            </a:r>
            <a:r>
              <a:rPr lang="en-US" altLang="zh-CN">
                <a:ea typeface="SimSun" pitchFamily="2" charset="-122"/>
              </a:rPr>
              <a:t> </a:t>
            </a:r>
            <a:r>
              <a:rPr lang="fa-IR" altLang="zh-CN">
                <a:ea typeface="B Nazanin" pitchFamily="2" charset="-78"/>
                <a:cs typeface="B Nazanin" pitchFamily="2" charset="-78"/>
              </a:rPr>
              <a:t>اما به دليل ايمني بسيار بالائي که در مقابل نويز دارد</a:t>
            </a:r>
            <a:r>
              <a:rPr lang="en-US" altLang="zh-CN">
                <a:ea typeface="SimSun" pitchFamily="2" charset="-122"/>
              </a:rPr>
              <a:t> </a:t>
            </a:r>
            <a:r>
              <a:rPr lang="fa-IR" altLang="zh-CN">
                <a:ea typeface="B Nazanin" pitchFamily="2" charset="-78"/>
                <a:cs typeface="B Nazanin" pitchFamily="2" charset="-78"/>
              </a:rPr>
              <a:t>گزينه مناسبي براي كابل‌كشي بين ساختمانها و هاب هاي دور از هم</a:t>
            </a:r>
            <a:r>
              <a:rPr lang="en-US" altLang="zh-CN">
                <a:ea typeface="SimSun" pitchFamily="2" charset="-122"/>
              </a:rPr>
              <a:t> </a:t>
            </a:r>
            <a:r>
              <a:rPr lang="fa-IR" altLang="zh-CN">
                <a:ea typeface="B Nazanin" pitchFamily="2" charset="-78"/>
                <a:cs typeface="B Nazanin" pitchFamily="2" charset="-78"/>
              </a:rPr>
              <a:t>محسوب مي‌شود.</a:t>
            </a:r>
            <a:endParaRPr lang="en-US">
              <a:cs typeface="B Nazanin" pitchFamily="2" charset="-78"/>
            </a:endParaRPr>
          </a:p>
        </p:txBody>
      </p:sp>
      <p:pic>
        <p:nvPicPr>
          <p:cNvPr id="1844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195763"/>
            <a:ext cx="267017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>
            <a:normAutofit fontScale="85000" lnSpcReduction="10000"/>
          </a:bodyPr>
          <a:lstStyle/>
          <a:p>
            <a:pPr marL="17463" eaLnBrk="1" hangingPunct="1">
              <a:spcBef>
                <a:spcPct val="0"/>
              </a:spcBef>
              <a:defRPr/>
            </a:pPr>
            <a:r>
              <a:rPr lang="fa-IR" sz="4000" dirty="0" smtClean="0">
                <a:latin typeface="Calibri" pitchFamily="34" charset="0"/>
              </a:rPr>
              <a:t>انواع کابل کشی استاندارد </a:t>
            </a:r>
            <a:r>
              <a:rPr lang="en-US" sz="4000" dirty="0" smtClean="0">
                <a:latin typeface="Calibri" pitchFamily="34" charset="0"/>
              </a:rPr>
              <a:t>802.3</a:t>
            </a:r>
            <a:r>
              <a:rPr lang="fa-IR" sz="4000" dirty="0" smtClean="0">
                <a:latin typeface="Calibri" pitchFamily="34" charset="0"/>
              </a:rPr>
              <a:t> شبكه اترنت </a:t>
            </a:r>
            <a:r>
              <a:rPr lang="en-US" sz="3600" dirty="0" smtClean="0">
                <a:latin typeface="Calibri" pitchFamily="34" charset="0"/>
              </a:rPr>
              <a:t>(Ethernet)</a:t>
            </a:r>
            <a:endParaRPr lang="en-US" sz="32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79388" y="1052513"/>
            <a:ext cx="8785225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 algn="just" rtl="1">
              <a:spcBef>
                <a:spcPct val="20000"/>
              </a:spcBef>
              <a:spcAft>
                <a:spcPts val="600"/>
              </a:spcAft>
              <a:buClr>
                <a:srgbClr val="99FF99"/>
              </a:buClr>
              <a:buSzPct val="80000"/>
            </a:pPr>
            <a:endParaRPr lang="fa-IR" sz="2400">
              <a:cs typeface="B Nazanin" pitchFamily="2" charset="-78"/>
            </a:endParaRPr>
          </a:p>
        </p:txBody>
      </p:sp>
      <p:sp>
        <p:nvSpPr>
          <p:cNvPr id="18436" name="Footer Placeholder 9"/>
          <p:cNvSpPr txBox="1">
            <a:spLocks/>
          </p:cNvSpPr>
          <p:nvPr/>
        </p:nvSpPr>
        <p:spPr bwMode="auto">
          <a:xfrm>
            <a:off x="6084888" y="6477000"/>
            <a:ext cx="2735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fa-IR" sz="1200">
              <a:solidFill>
                <a:srgbClr val="B5A788"/>
              </a:solidFill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8B312-95C6-409B-A2D4-18072E451E8C}" type="slidenum">
              <a:rPr lang="en-US">
                <a:latin typeface="Calibri" pitchFamily="34" charset="0"/>
              </a:rPr>
              <a:pPr>
                <a:defRPr/>
              </a:pPr>
              <a:t>6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75723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>
            <a:normAutofit fontScale="85000" lnSpcReduction="10000"/>
          </a:bodyPr>
          <a:lstStyle/>
          <a:p>
            <a:pPr marL="17463" eaLnBrk="1" hangingPunct="1">
              <a:spcBef>
                <a:spcPct val="0"/>
              </a:spcBef>
              <a:defRPr/>
            </a:pPr>
            <a:r>
              <a:rPr lang="fa-IR" sz="4000" dirty="0" smtClean="0">
                <a:latin typeface="Calibri" pitchFamily="34" charset="0"/>
              </a:rPr>
              <a:t>کدینگ منچستر استاندارد </a:t>
            </a:r>
            <a:r>
              <a:rPr lang="en-US" sz="4000" dirty="0" smtClean="0">
                <a:latin typeface="Calibri" pitchFamily="34" charset="0"/>
              </a:rPr>
              <a:t>802.3</a:t>
            </a:r>
            <a:r>
              <a:rPr lang="fa-IR" sz="4000" dirty="0" smtClean="0">
                <a:latin typeface="Calibri" pitchFamily="34" charset="0"/>
              </a:rPr>
              <a:t> شبكه اترنت </a:t>
            </a:r>
            <a:r>
              <a:rPr lang="en-US" sz="3600" dirty="0" smtClean="0">
                <a:latin typeface="Calibri" pitchFamily="34" charset="0"/>
              </a:rPr>
              <a:t>(Ethernet)</a:t>
            </a:r>
            <a:endParaRPr lang="en-US" sz="32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3F68C-0625-4A0C-84FB-B3D2F28E44EC}" type="slidenum">
              <a:rPr lang="en-US">
                <a:latin typeface="Calibri" pitchFamily="34" charset="0"/>
              </a:rPr>
              <a:pPr>
                <a:defRPr/>
              </a:pPr>
              <a:t>7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1000125"/>
            <a:ext cx="89106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42875" y="4473575"/>
            <a:ext cx="871537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fa-IR" sz="2000" dirty="0">
                <a:cs typeface="B Nazanin" pitchFamily="2" charset="-78"/>
              </a:rPr>
              <a:t>روشي که در آن گيرنده قادر خواهد بود تا </a:t>
            </a:r>
            <a:r>
              <a:rPr lang="fa-IR" altLang="zh-CN" sz="2000" dirty="0">
                <a:ea typeface="B Nazanin" pitchFamily="2" charset="-78"/>
                <a:cs typeface="B Nazanin" pitchFamily="2" charset="-78"/>
              </a:rPr>
              <a:t>شروع و پايان يا وسط هر بيت را بدون نياز به يك سيگنال ساعت خارجي تشخيص دهد.</a:t>
            </a:r>
            <a:r>
              <a:rPr lang="en-US" altLang="zh-CN" sz="2000" dirty="0">
                <a:ea typeface="SimSun" pitchFamily="2" charset="-122"/>
              </a:rPr>
              <a:t> </a:t>
            </a:r>
            <a:endParaRPr lang="fa-IR" altLang="zh-CN" sz="2000" dirty="0">
              <a:ea typeface="B Nazanin" pitchFamily="2" charset="-78"/>
              <a:cs typeface="B Nazanin" pitchFamily="2" charset="-78"/>
            </a:endParaRPr>
          </a:p>
          <a:p>
            <a:pPr algn="just" rtl="1">
              <a:spcBef>
                <a:spcPts val="600"/>
              </a:spcBef>
            </a:pPr>
            <a:r>
              <a:rPr lang="fa-IR" altLang="zh-CN" sz="2000" dirty="0">
                <a:ea typeface="B Nazanin" pitchFamily="2" charset="-78"/>
                <a:cs typeface="B Nazanin" pitchFamily="2" charset="-78"/>
              </a:rPr>
              <a:t>در اين روش هر بيت به لحاظ زماني به دو نيم بيت تقسيم مي‌شود: براي ارسال بيت 1، در نيم بيت اول ولتاژ بالا و در نيم بيت دوم ولتاژ پايين قرار داده مي‌شود</a:t>
            </a:r>
            <a:r>
              <a:rPr lang="en-US" altLang="zh-CN" sz="2000" dirty="0">
                <a:ea typeface="SimSun" pitchFamily="2" charset="-122"/>
              </a:rPr>
              <a:t> </a:t>
            </a:r>
            <a:r>
              <a:rPr lang="fa-IR" altLang="zh-CN" sz="2000" dirty="0">
                <a:ea typeface="B Nazanin" pitchFamily="2" charset="-78"/>
                <a:cs typeface="B Nazanin" pitchFamily="2" charset="-78"/>
              </a:rPr>
              <a:t>و در مورد بيت </a:t>
            </a:r>
            <a:r>
              <a:rPr lang="en-US" altLang="zh-CN" sz="2000" dirty="0">
                <a:ea typeface="SimSun" pitchFamily="2" charset="-122"/>
              </a:rPr>
              <a:t>0</a:t>
            </a:r>
            <a:r>
              <a:rPr lang="fa-IR" altLang="zh-CN" sz="2000" dirty="0">
                <a:ea typeface="B Nazanin" pitchFamily="2" charset="-78"/>
                <a:cs typeface="B Nazanin" pitchFamily="2" charset="-78"/>
              </a:rPr>
              <a:t> به صورت عکس عمل مي‌کند.</a:t>
            </a:r>
          </a:p>
          <a:p>
            <a:pPr algn="just" rtl="1">
              <a:spcBef>
                <a:spcPts val="600"/>
              </a:spcBef>
            </a:pPr>
            <a:r>
              <a:rPr lang="fa-IR" altLang="zh-CN" sz="2000" b="1" dirty="0">
                <a:solidFill>
                  <a:srgbClr val="000066"/>
                </a:solidFill>
                <a:ea typeface="B Nazanin" pitchFamily="2" charset="-78"/>
                <a:cs typeface="B Nazanin" pitchFamily="2" charset="-78"/>
              </a:rPr>
              <a:t>اشکال اين روش:</a:t>
            </a:r>
          </a:p>
          <a:p>
            <a:pPr algn="just" rtl="1">
              <a:spcBef>
                <a:spcPts val="600"/>
              </a:spcBef>
            </a:pPr>
            <a:r>
              <a:rPr lang="fa-IR" altLang="zh-CN" sz="2000" dirty="0">
                <a:ea typeface="B Nazanin" pitchFamily="2" charset="-78"/>
                <a:cs typeface="B Nazanin" pitchFamily="2" charset="-78"/>
              </a:rPr>
              <a:t>چون طول هر پالس نصف طول يك بيت است</a:t>
            </a:r>
            <a:r>
              <a:rPr lang="en-US" altLang="zh-CN" sz="2000" dirty="0">
                <a:ea typeface="SimSun" pitchFamily="2" charset="-122"/>
              </a:rPr>
              <a:t> </a:t>
            </a:r>
            <a:r>
              <a:rPr lang="fa-IR" altLang="zh-CN" sz="2000" dirty="0">
                <a:ea typeface="B Nazanin" pitchFamily="2" charset="-78"/>
                <a:cs typeface="B Nazanin" pitchFamily="2" charset="-78"/>
              </a:rPr>
              <a:t>به همين دليل به پهناي باند دو برابر نياز خواهد بود.</a:t>
            </a:r>
            <a:endParaRPr lang="en-US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sz="4000" smtClean="0">
                <a:latin typeface="Calibri" pitchFamily="34" charset="0"/>
              </a:rPr>
              <a:t>استاندارد شبكه اترنت </a:t>
            </a:r>
            <a:r>
              <a:rPr lang="en-US" sz="3600" smtClean="0">
                <a:latin typeface="Calibri" pitchFamily="34" charset="0"/>
              </a:rPr>
              <a:t>(Ethernet)</a:t>
            </a:r>
            <a:endParaRPr lang="en-US" sz="320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79388" y="1052513"/>
            <a:ext cx="8785225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1325" indent="-268288" algn="just" rtl="1" eaLnBrk="0" hangingPunct="0">
              <a:buFont typeface="Arial" pitchFamily="34" charset="0"/>
              <a:buChar char="•"/>
            </a:pPr>
            <a:r>
              <a:rPr lang="fa-IR" altLang="ar-SA" sz="2800" b="1">
                <a:cs typeface="B Nazanin" pitchFamily="2" charset="-78"/>
              </a:rPr>
              <a:t>اترنت از </a:t>
            </a:r>
            <a:r>
              <a:rPr lang="en-US" altLang="ar-SA" sz="2800" b="1">
                <a:cs typeface="B Nazanin" pitchFamily="2" charset="-78"/>
              </a:rPr>
              <a:t>CSMA/CD</a:t>
            </a:r>
            <a:r>
              <a:rPr lang="fa-IR" altLang="ar-SA" sz="2800" b="1">
                <a:cs typeface="B Nazanin" pitchFamily="2" charset="-78"/>
              </a:rPr>
              <a:t> استفاده می</a:t>
            </a:r>
            <a:r>
              <a:rPr lang="fa-IR" altLang="ar-SA" sz="2800">
                <a:cs typeface="B Nazanin" pitchFamily="2" charset="-78"/>
              </a:rPr>
              <a:t>‌</a:t>
            </a:r>
            <a:r>
              <a:rPr lang="fa-IR" altLang="ar-SA" sz="2800" b="1">
                <a:cs typeface="B Nazanin" pitchFamily="2" charset="-78"/>
              </a:rPr>
              <a:t>کند.</a:t>
            </a:r>
            <a:endParaRPr lang="fa-IR" altLang="ar-SA" sz="2600" b="1">
              <a:cs typeface="B Nazanin" pitchFamily="2" charset="-78"/>
            </a:endParaRPr>
          </a:p>
          <a:p>
            <a:pPr marL="441325" indent="-268288" algn="just" rtl="1" eaLnBrk="0" hangingPunct="0">
              <a:buFont typeface="Arial" pitchFamily="34" charset="0"/>
              <a:buChar char="•"/>
            </a:pPr>
            <a:endParaRPr lang="fa-IR" altLang="ar-SA" sz="2600">
              <a:cs typeface="B Nazanin" pitchFamily="2" charset="-78"/>
            </a:endParaRPr>
          </a:p>
          <a:p>
            <a:pPr marL="441325" indent="-268288" algn="just" rtl="1" eaLnBrk="0" hangingPunct="0">
              <a:buFont typeface="Arial" pitchFamily="34" charset="0"/>
              <a:buChar char="•"/>
            </a:pPr>
            <a:r>
              <a:rPr lang="fa-IR" altLang="ar-SA" sz="2600">
                <a:cs typeface="B Nazanin" pitchFamily="2" charset="-78"/>
              </a:rPr>
              <a:t>واسط ارسال تا زمانی که دیگران در حال ارسال هستند، شروع به ارسال نمی‌کند (</a:t>
            </a:r>
            <a:r>
              <a:rPr lang="en-US" altLang="ar-SA" sz="2600">
                <a:solidFill>
                  <a:srgbClr val="FF0000"/>
                </a:solidFill>
                <a:cs typeface="B Nazanin" pitchFamily="2" charset="-78"/>
              </a:rPr>
              <a:t>carrier sense</a:t>
            </a:r>
            <a:r>
              <a:rPr lang="fa-IR" altLang="ar-SA" sz="2600">
                <a:cs typeface="B Nazanin" pitchFamily="2" charset="-78"/>
              </a:rPr>
              <a:t>)</a:t>
            </a:r>
          </a:p>
          <a:p>
            <a:pPr marL="441325" indent="-268288" algn="just" rtl="1" eaLnBrk="0" hangingPunct="0">
              <a:buFont typeface="Arial" pitchFamily="34" charset="0"/>
              <a:buChar char="•"/>
            </a:pPr>
            <a:r>
              <a:rPr lang="fa-IR" altLang="ar-SA" sz="2600">
                <a:cs typeface="B Nazanin" pitchFamily="2" charset="-78"/>
              </a:rPr>
              <a:t>به محض مشاهده اینکه ایستگاه دیگری در حال ارسال است، واسط ارسالش را متوقف می‌کند (</a:t>
            </a:r>
            <a:r>
              <a:rPr lang="en-US" altLang="ar-SA" sz="2600">
                <a:solidFill>
                  <a:srgbClr val="FF0000"/>
                </a:solidFill>
                <a:cs typeface="B Nazanin" pitchFamily="2" charset="-78"/>
              </a:rPr>
              <a:t>collision detection</a:t>
            </a:r>
            <a:r>
              <a:rPr lang="fa-IR" altLang="ar-SA" sz="2600">
                <a:cs typeface="B Nazanin" pitchFamily="2" charset="-78"/>
              </a:rPr>
              <a:t>)</a:t>
            </a:r>
          </a:p>
          <a:p>
            <a:pPr marL="441325" indent="-268288" algn="just" rtl="1" eaLnBrk="0" hangingPunct="0">
              <a:buFont typeface="Arial" pitchFamily="34" charset="0"/>
              <a:buChar char="•"/>
            </a:pPr>
            <a:r>
              <a:rPr lang="fa-IR" altLang="ar-SA" sz="2600">
                <a:cs typeface="B Nazanin" pitchFamily="2" charset="-78"/>
              </a:rPr>
              <a:t>پیش از تلاش برای ارسال مجدد، واسط یک زمان تصادفی را منتظر می‌ماند (</a:t>
            </a:r>
            <a:r>
              <a:rPr lang="en-US" altLang="ar-SA" sz="2600">
                <a:solidFill>
                  <a:srgbClr val="FF0000"/>
                </a:solidFill>
                <a:cs typeface="B Nazanin" pitchFamily="2" charset="-78"/>
              </a:rPr>
              <a:t>random access</a:t>
            </a:r>
            <a:r>
              <a:rPr lang="fa-IR" altLang="ar-SA" sz="2600">
                <a:cs typeface="B Nazanin" pitchFamily="2" charset="-78"/>
              </a:rPr>
              <a:t>)</a:t>
            </a:r>
          </a:p>
          <a:p>
            <a:pPr marL="441325" indent="-268288" algn="just" rtl="1" eaLnBrk="0" hangingPunct="0">
              <a:buFont typeface="Arial" pitchFamily="34" charset="0"/>
              <a:buChar char="•"/>
            </a:pPr>
            <a:r>
              <a:rPr lang="fa-IR" altLang="ar-SA" sz="2600">
                <a:cs typeface="B Nazanin" pitchFamily="2" charset="-78"/>
              </a:rPr>
              <a:t>واسط های مختلف بطور همزمان می‌توانند به کانال دسترسی داشته و اطلاعات خود را روی کانال قرار دهند (</a:t>
            </a:r>
            <a:r>
              <a:rPr lang="en-US" altLang="ar-SA" sz="2600">
                <a:solidFill>
                  <a:srgbClr val="FF0000"/>
                </a:solidFill>
                <a:cs typeface="B Nazanin" pitchFamily="2" charset="-78"/>
              </a:rPr>
              <a:t>multiple access</a:t>
            </a:r>
            <a:r>
              <a:rPr lang="fa-IR" altLang="ar-SA" sz="2600">
                <a:cs typeface="B Nazanin" pitchFamily="2" charset="-78"/>
              </a:rPr>
              <a:t>)</a:t>
            </a:r>
            <a:endParaRPr lang="en-US" altLang="ar-SA" sz="2600">
              <a:cs typeface="B Nazanin" pitchFamily="2" charset="-78"/>
            </a:endParaRPr>
          </a:p>
          <a:p>
            <a:pPr marL="441325" indent="-268288" algn="just" rtl="1">
              <a:spcBef>
                <a:spcPct val="20000"/>
              </a:spcBef>
              <a:buClr>
                <a:srgbClr val="99FF99"/>
              </a:buClr>
              <a:buSzPct val="80000"/>
              <a:buFont typeface="Arial" pitchFamily="34" charset="0"/>
              <a:buChar char="•"/>
            </a:pPr>
            <a:endParaRPr lang="en-US" sz="2600">
              <a:solidFill>
                <a:srgbClr val="00B050"/>
              </a:solidFill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20484" name="Footer Placeholder 9"/>
          <p:cNvSpPr txBox="1">
            <a:spLocks/>
          </p:cNvSpPr>
          <p:nvPr/>
        </p:nvSpPr>
        <p:spPr bwMode="auto">
          <a:xfrm>
            <a:off x="6084888" y="6477000"/>
            <a:ext cx="2735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fa-IR" sz="1200">
              <a:solidFill>
                <a:srgbClr val="B5A788"/>
              </a:solidFill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0EDC7-69BF-4451-9F5D-E98701FE68C2}" type="slidenum">
              <a:rPr lang="en-US">
                <a:latin typeface="Calibri" pitchFamily="34" charset="0"/>
              </a:rPr>
              <a:pPr>
                <a:defRPr/>
              </a:pPr>
              <a:t>8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936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sz="3400" smtClean="0">
                <a:latin typeface="Calibri" pitchFamily="34" charset="0"/>
              </a:rPr>
              <a:t>پياده سازي انواع اترنت </a:t>
            </a:r>
            <a:r>
              <a:rPr lang="en-US" sz="3400" smtClean="0">
                <a:latin typeface="Calibri" pitchFamily="34" charset="0"/>
              </a:rPr>
              <a:t>(Ethernet)</a:t>
            </a:r>
            <a:endParaRPr lang="en-US" sz="340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79388" y="1052513"/>
            <a:ext cx="8785225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 algn="just" rtl="1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endParaRPr lang="fa-IR" sz="2000" dirty="0">
              <a:solidFill>
                <a:srgbClr val="FF0000"/>
              </a:solidFill>
              <a:latin typeface="Calibri" pitchFamily="34" charset="0"/>
              <a:cs typeface="B Nazanin" pitchFamily="2" charset="-78"/>
            </a:endParaRPr>
          </a:p>
          <a:p>
            <a:pPr indent="-457200" algn="just" rtl="1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endParaRPr lang="fa-IR" sz="2000" dirty="0">
              <a:solidFill>
                <a:srgbClr val="FF0000"/>
              </a:solidFill>
              <a:latin typeface="Calibri" pitchFamily="34" charset="0"/>
              <a:cs typeface="B Nazanin" pitchFamily="2" charset="-78"/>
            </a:endParaRPr>
          </a:p>
          <a:p>
            <a:pPr indent="-457200" algn="just" rtl="1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endParaRPr lang="fa-IR" sz="2000" dirty="0">
              <a:solidFill>
                <a:srgbClr val="FF0000"/>
              </a:solidFill>
              <a:latin typeface="Calibri" pitchFamily="34" charset="0"/>
              <a:cs typeface="B Nazanin" pitchFamily="2" charset="-78"/>
            </a:endParaRPr>
          </a:p>
          <a:p>
            <a:pPr indent="-457200" algn="just" rtl="1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endParaRPr lang="fa-IR" sz="2000" dirty="0">
              <a:solidFill>
                <a:srgbClr val="FF0000"/>
              </a:solidFill>
              <a:latin typeface="Calibri" pitchFamily="34" charset="0"/>
              <a:cs typeface="B Nazanin" pitchFamily="2" charset="-78"/>
            </a:endParaRPr>
          </a:p>
          <a:p>
            <a:pPr indent="-457200" algn="just" rtl="1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endParaRPr lang="fa-IR" sz="2000" dirty="0">
              <a:solidFill>
                <a:srgbClr val="FF0000"/>
              </a:solidFill>
              <a:latin typeface="Calibri" pitchFamily="34" charset="0"/>
              <a:cs typeface="B Nazanin" pitchFamily="2" charset="-78"/>
            </a:endParaRPr>
          </a:p>
          <a:p>
            <a:pPr indent="-457200" algn="just" rtl="1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endParaRPr lang="fa-IR" sz="2000" dirty="0">
              <a:solidFill>
                <a:srgbClr val="FF0000"/>
              </a:solidFill>
              <a:latin typeface="Calibri" pitchFamily="34" charset="0"/>
              <a:cs typeface="B Nazanin" pitchFamily="2" charset="-78"/>
            </a:endParaRPr>
          </a:p>
          <a:p>
            <a:pPr indent="-457200" algn="just" rtl="1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endParaRPr lang="fa-IR" sz="2000" dirty="0">
              <a:solidFill>
                <a:srgbClr val="FF0000"/>
              </a:solidFill>
              <a:latin typeface="Calibri" pitchFamily="34" charset="0"/>
              <a:cs typeface="B Nazanin" pitchFamily="2" charset="-78"/>
            </a:endParaRPr>
          </a:p>
          <a:p>
            <a:pPr indent="-457200" algn="just" rtl="1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endParaRPr lang="fa-IR" sz="2000" dirty="0">
              <a:solidFill>
                <a:srgbClr val="FF0000"/>
              </a:solidFill>
              <a:latin typeface="Calibri" pitchFamily="34" charset="0"/>
              <a:cs typeface="B Nazanin" pitchFamily="2" charset="-78"/>
            </a:endParaRPr>
          </a:p>
          <a:p>
            <a:pPr indent="-457200" algn="just" rtl="1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endParaRPr lang="fa-IR" sz="2000" dirty="0">
              <a:solidFill>
                <a:srgbClr val="FF0000"/>
              </a:solidFill>
              <a:latin typeface="Calibri" pitchFamily="34" charset="0"/>
              <a:cs typeface="B Nazanin" pitchFamily="2" charset="-78"/>
            </a:endParaRPr>
          </a:p>
          <a:p>
            <a:pPr indent="-457200" algn="just" rtl="1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endParaRPr lang="fa-IR" sz="2000" dirty="0">
              <a:solidFill>
                <a:srgbClr val="FF0000"/>
              </a:solidFill>
              <a:latin typeface="Calibri" pitchFamily="34" charset="0"/>
              <a:cs typeface="B Nazanin" pitchFamily="2" charset="-78"/>
            </a:endParaRPr>
          </a:p>
          <a:p>
            <a:pPr indent="-457200" algn="just" rtl="1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endParaRPr lang="fa-IR" sz="2000" dirty="0">
              <a:solidFill>
                <a:srgbClr val="FF0000"/>
              </a:solidFill>
              <a:latin typeface="Calibri" pitchFamily="34" charset="0"/>
              <a:cs typeface="B Nazanin" pitchFamily="2" charset="-78"/>
            </a:endParaRPr>
          </a:p>
          <a:p>
            <a:pPr indent="-457200" algn="just" rtl="1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endParaRPr lang="fa-IR" sz="2000" dirty="0">
              <a:solidFill>
                <a:srgbClr val="FF0000"/>
              </a:solidFill>
              <a:latin typeface="Calibri" pitchFamily="34" charset="0"/>
              <a:cs typeface="B Nazanin" pitchFamily="2" charset="-78"/>
            </a:endParaRPr>
          </a:p>
          <a:p>
            <a:pPr indent="-457200" algn="just" rtl="1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endParaRPr lang="fa-IR" sz="2000" dirty="0">
              <a:solidFill>
                <a:srgbClr val="FF0000"/>
              </a:solidFill>
              <a:latin typeface="Calibri" pitchFamily="34" charset="0"/>
              <a:cs typeface="B Nazanin" pitchFamily="2" charset="-78"/>
            </a:endParaRPr>
          </a:p>
          <a:p>
            <a:pPr indent="-457200" algn="just" rtl="1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endParaRPr lang="fa-IR" sz="1050" dirty="0">
              <a:solidFill>
                <a:srgbClr val="FF0000"/>
              </a:solidFill>
              <a:latin typeface="Calibri" pitchFamily="34" charset="0"/>
              <a:cs typeface="B Nazanin" pitchFamily="2" charset="-78"/>
            </a:endParaRPr>
          </a:p>
          <a:p>
            <a:pPr indent="-457200" algn="just" rtl="1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r>
              <a:rPr lang="fa-IR" sz="2000" dirty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به شبكه</a:t>
            </a:r>
            <a:r>
              <a:rPr lang="fa-IR" sz="2000" dirty="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000" dirty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هاي مدل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100BaseT</a:t>
            </a:r>
            <a:r>
              <a:rPr lang="fa-IR" sz="2000" dirty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،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Fast Ethernet</a:t>
            </a:r>
            <a:r>
              <a:rPr lang="fa-IR" sz="2000" dirty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 نيز گفته مي</a:t>
            </a:r>
            <a:r>
              <a:rPr lang="fa-IR" sz="2000" dirty="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000" dirty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شود.</a:t>
            </a:r>
          </a:p>
          <a:p>
            <a:pPr indent="-457200" algn="just" rtl="1"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r>
              <a:rPr lang="fa-IR" sz="2000" dirty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به مدل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1000BaseT</a:t>
            </a:r>
            <a:r>
              <a:rPr lang="fa-IR" sz="2000" dirty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،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Gigabit Ethernet</a:t>
            </a:r>
            <a:r>
              <a:rPr lang="fa-IR" sz="2000" dirty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 نيز گفته مي</a:t>
            </a:r>
            <a:r>
              <a:rPr lang="fa-IR" sz="2000" dirty="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000" dirty="0">
                <a:solidFill>
                  <a:srgbClr val="FF0000"/>
                </a:solidFill>
                <a:latin typeface="Calibri" pitchFamily="34" charset="0"/>
                <a:cs typeface="B Nazanin" pitchFamily="2" charset="-78"/>
              </a:rPr>
              <a:t>شود.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21508" name="Footer Placeholder 9"/>
          <p:cNvSpPr txBox="1">
            <a:spLocks/>
          </p:cNvSpPr>
          <p:nvPr/>
        </p:nvSpPr>
        <p:spPr bwMode="auto">
          <a:xfrm>
            <a:off x="6084888" y="6477000"/>
            <a:ext cx="2735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fa-IR" sz="1200">
              <a:solidFill>
                <a:srgbClr val="B5A788"/>
              </a:solidFill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87840-E2CA-43EB-8768-DB963E301E27}" type="slidenum">
              <a:rPr lang="en-US">
                <a:latin typeface="Calibri" pitchFamily="34" charset="0"/>
              </a:rPr>
              <a:pPr>
                <a:defRPr/>
              </a:pPr>
              <a:t>9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21510" name="Picture 2" descr="C:\Documents and Settings\Administrator\My Documents\My Pictures\Samsung\Scan08202011_07412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363" y="2046288"/>
            <a:ext cx="664527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34"/>
          <p:cNvSpPr>
            <a:spLocks noChangeArrowheads="1"/>
          </p:cNvSpPr>
          <p:nvPr/>
        </p:nvSpPr>
        <p:spPr bwMode="auto">
          <a:xfrm>
            <a:off x="214313" y="1071563"/>
            <a:ext cx="871537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fa-IR" b="1">
                <a:cs typeface="B Nazanin" pitchFamily="2" charset="-78"/>
              </a:rPr>
              <a:t>استانداردهای مختلفی برای اترنت وجود دارد</a:t>
            </a:r>
          </a:p>
          <a:p>
            <a:pPr lvl="1" indent="-188913" algn="r" rtl="1">
              <a:lnSpc>
                <a:spcPct val="90000"/>
              </a:lnSpc>
              <a:buFont typeface="Arial" pitchFamily="34" charset="0"/>
              <a:buChar char="•"/>
            </a:pPr>
            <a:r>
              <a:rPr lang="fa-IR" sz="2600" b="1">
                <a:cs typeface="B Nazanin" pitchFamily="2" charset="-78"/>
              </a:rPr>
              <a:t>باتوجه به نوع رسانا و سرعت ارسال، این استانداردها تدوین شده</a:t>
            </a:r>
            <a:r>
              <a:rPr lang="fa-IR" sz="280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600" b="1">
                <a:cs typeface="B Nazanin" pitchFamily="2" charset="-78"/>
              </a:rPr>
              <a:t>اند.</a:t>
            </a:r>
          </a:p>
          <a:p>
            <a:pPr lvl="2" algn="r" rtl="1">
              <a:lnSpc>
                <a:spcPct val="90000"/>
              </a:lnSpc>
              <a:buFont typeface="Wingdings" pitchFamily="2" charset="2"/>
              <a:buChar char="v"/>
            </a:pPr>
            <a:r>
              <a:rPr lang="fa-IR" b="1">
                <a:cs typeface="B Nazanin" pitchFamily="2" charset="-78"/>
              </a:rPr>
              <a:t>  </a:t>
            </a:r>
            <a:r>
              <a:rPr lang="en-US" b="1">
                <a:cs typeface="B Nazanin" pitchFamily="2" charset="-78"/>
              </a:rPr>
              <a:t>2 Mbps, 10 Mbps, 100 Mbps, 1Gbps, 10G bps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3906</TotalTime>
  <Words>1680</Words>
  <Application>Microsoft Office PowerPoint</Application>
  <PresentationFormat>On-screen Show (4:3)</PresentationFormat>
  <Paragraphs>206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Lotus</vt:lpstr>
      <vt:lpstr>B Roya</vt:lpstr>
      <vt:lpstr>Nazanin</vt:lpstr>
      <vt:lpstr>Calibri</vt:lpstr>
      <vt:lpstr>Majalla UI</vt:lpstr>
      <vt:lpstr>SimSun</vt:lpstr>
      <vt:lpstr>Wingdings 2</vt:lpstr>
      <vt:lpstr>B Nazanin</vt:lpstr>
      <vt:lpstr>Times New Roman</vt:lpstr>
      <vt:lpstr>Wingdings</vt:lpstr>
      <vt:lpstr>Gill Sans MT</vt:lpstr>
      <vt:lpstr>Verdana</vt:lpstr>
      <vt:lpstr>Titr</vt:lpstr>
      <vt:lpstr>B Titr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Javanmard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Miandari</dc:creator>
  <cp:keywords>اسلاید دوم درس سخت افزار سوئیچ و مسیریابها</cp:keywords>
  <cp:lastModifiedBy>Mahmoud</cp:lastModifiedBy>
  <cp:revision>273</cp:revision>
  <dcterms:created xsi:type="dcterms:W3CDTF">2010-11-18T23:30:56Z</dcterms:created>
  <dcterms:modified xsi:type="dcterms:W3CDTF">2015-10-17T09:08:10Z</dcterms:modified>
</cp:coreProperties>
</file>