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57" d="100"/>
          <a:sy n="57" d="100"/>
        </p:scale>
        <p:origin x="66"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E6F3A2-3563-45E2-9F40-855A8A214B62}" type="datetimeFigureOut">
              <a:rPr lang="en-US" smtClean="0"/>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0B386-3414-4630-94CB-1B3EF2F09080}" type="slidenum">
              <a:rPr lang="en-US" smtClean="0"/>
              <a:t>‹#›</a:t>
            </a:fld>
            <a:endParaRPr lang="en-US"/>
          </a:p>
        </p:txBody>
      </p:sp>
    </p:spTree>
    <p:extLst>
      <p:ext uri="{BB962C8B-B14F-4D97-AF65-F5344CB8AC3E}">
        <p14:creationId xmlns:p14="http://schemas.microsoft.com/office/powerpoint/2010/main" val="3756131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E6F3A2-3563-45E2-9F40-855A8A214B62}" type="datetimeFigureOut">
              <a:rPr lang="en-US" smtClean="0"/>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0B386-3414-4630-94CB-1B3EF2F09080}" type="slidenum">
              <a:rPr lang="en-US" smtClean="0"/>
              <a:t>‹#›</a:t>
            </a:fld>
            <a:endParaRPr lang="en-US"/>
          </a:p>
        </p:txBody>
      </p:sp>
    </p:spTree>
    <p:extLst>
      <p:ext uri="{BB962C8B-B14F-4D97-AF65-F5344CB8AC3E}">
        <p14:creationId xmlns:p14="http://schemas.microsoft.com/office/powerpoint/2010/main" val="2619348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E6F3A2-3563-45E2-9F40-855A8A214B62}" type="datetimeFigureOut">
              <a:rPr lang="en-US" smtClean="0"/>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0B386-3414-4630-94CB-1B3EF2F09080}" type="slidenum">
              <a:rPr lang="en-US" smtClean="0"/>
              <a:t>‹#›</a:t>
            </a:fld>
            <a:endParaRPr lang="en-US"/>
          </a:p>
        </p:txBody>
      </p:sp>
    </p:spTree>
    <p:extLst>
      <p:ext uri="{BB962C8B-B14F-4D97-AF65-F5344CB8AC3E}">
        <p14:creationId xmlns:p14="http://schemas.microsoft.com/office/powerpoint/2010/main" val="36103239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E6F3A2-3563-45E2-9F40-855A8A214B62}" type="datetimeFigureOut">
              <a:rPr lang="en-US" smtClean="0"/>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0B386-3414-4630-94CB-1B3EF2F09080}" type="slidenum">
              <a:rPr lang="en-US" smtClean="0"/>
              <a:t>‹#›</a:t>
            </a:fld>
            <a:endParaRPr lang="en-US"/>
          </a:p>
        </p:txBody>
      </p:sp>
    </p:spTree>
    <p:extLst>
      <p:ext uri="{BB962C8B-B14F-4D97-AF65-F5344CB8AC3E}">
        <p14:creationId xmlns:p14="http://schemas.microsoft.com/office/powerpoint/2010/main" val="3680571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E6F3A2-3563-45E2-9F40-855A8A214B62}" type="datetimeFigureOut">
              <a:rPr lang="en-US" smtClean="0"/>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0B386-3414-4630-94CB-1B3EF2F09080}" type="slidenum">
              <a:rPr lang="en-US" smtClean="0"/>
              <a:t>‹#›</a:t>
            </a:fld>
            <a:endParaRPr lang="en-US"/>
          </a:p>
        </p:txBody>
      </p:sp>
    </p:spTree>
    <p:extLst>
      <p:ext uri="{BB962C8B-B14F-4D97-AF65-F5344CB8AC3E}">
        <p14:creationId xmlns:p14="http://schemas.microsoft.com/office/powerpoint/2010/main" val="563762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E6F3A2-3563-45E2-9F40-855A8A214B62}" type="datetimeFigureOut">
              <a:rPr lang="en-US" smtClean="0"/>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0B386-3414-4630-94CB-1B3EF2F09080}" type="slidenum">
              <a:rPr lang="en-US" smtClean="0"/>
              <a:t>‹#›</a:t>
            </a:fld>
            <a:endParaRPr lang="en-US"/>
          </a:p>
        </p:txBody>
      </p:sp>
    </p:spTree>
    <p:extLst>
      <p:ext uri="{BB962C8B-B14F-4D97-AF65-F5344CB8AC3E}">
        <p14:creationId xmlns:p14="http://schemas.microsoft.com/office/powerpoint/2010/main" val="5457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E6F3A2-3563-45E2-9F40-855A8A214B62}" type="datetimeFigureOut">
              <a:rPr lang="en-US" smtClean="0"/>
              <a:t>9/13/2015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0B386-3414-4630-94CB-1B3EF2F09080}" type="slidenum">
              <a:rPr lang="en-US" smtClean="0"/>
              <a:t>‹#›</a:t>
            </a:fld>
            <a:endParaRPr lang="en-US"/>
          </a:p>
        </p:txBody>
      </p:sp>
    </p:spTree>
    <p:extLst>
      <p:ext uri="{BB962C8B-B14F-4D97-AF65-F5344CB8AC3E}">
        <p14:creationId xmlns:p14="http://schemas.microsoft.com/office/powerpoint/2010/main" val="4075618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E6F3A2-3563-45E2-9F40-855A8A214B62}" type="datetimeFigureOut">
              <a:rPr lang="en-US" smtClean="0"/>
              <a:t>9/13/2015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50B386-3414-4630-94CB-1B3EF2F09080}" type="slidenum">
              <a:rPr lang="en-US" smtClean="0"/>
              <a:t>‹#›</a:t>
            </a:fld>
            <a:endParaRPr lang="en-US"/>
          </a:p>
        </p:txBody>
      </p:sp>
    </p:spTree>
    <p:extLst>
      <p:ext uri="{BB962C8B-B14F-4D97-AF65-F5344CB8AC3E}">
        <p14:creationId xmlns:p14="http://schemas.microsoft.com/office/powerpoint/2010/main" val="375847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E6F3A2-3563-45E2-9F40-855A8A214B62}" type="datetimeFigureOut">
              <a:rPr lang="en-US" smtClean="0"/>
              <a:t>9/13/2015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50B386-3414-4630-94CB-1B3EF2F09080}" type="slidenum">
              <a:rPr lang="en-US" smtClean="0"/>
              <a:t>‹#›</a:t>
            </a:fld>
            <a:endParaRPr lang="en-US"/>
          </a:p>
        </p:txBody>
      </p:sp>
    </p:spTree>
    <p:extLst>
      <p:ext uri="{BB962C8B-B14F-4D97-AF65-F5344CB8AC3E}">
        <p14:creationId xmlns:p14="http://schemas.microsoft.com/office/powerpoint/2010/main" val="400787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E6F3A2-3563-45E2-9F40-855A8A214B62}" type="datetimeFigureOut">
              <a:rPr lang="en-US" smtClean="0"/>
              <a:t>9/13/2015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50B386-3414-4630-94CB-1B3EF2F09080}" type="slidenum">
              <a:rPr lang="en-US" smtClean="0"/>
              <a:t>‹#›</a:t>
            </a:fld>
            <a:endParaRPr lang="en-US"/>
          </a:p>
        </p:txBody>
      </p:sp>
    </p:spTree>
    <p:extLst>
      <p:ext uri="{BB962C8B-B14F-4D97-AF65-F5344CB8AC3E}">
        <p14:creationId xmlns:p14="http://schemas.microsoft.com/office/powerpoint/2010/main" val="675763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E6F3A2-3563-45E2-9F40-855A8A214B62}" type="datetimeFigureOut">
              <a:rPr lang="en-US" smtClean="0"/>
              <a:t>9/13/2015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0B386-3414-4630-94CB-1B3EF2F09080}" type="slidenum">
              <a:rPr lang="en-US" smtClean="0"/>
              <a:t>‹#›</a:t>
            </a:fld>
            <a:endParaRPr lang="en-US"/>
          </a:p>
        </p:txBody>
      </p:sp>
    </p:spTree>
    <p:extLst>
      <p:ext uri="{BB962C8B-B14F-4D97-AF65-F5344CB8AC3E}">
        <p14:creationId xmlns:p14="http://schemas.microsoft.com/office/powerpoint/2010/main" val="3317527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E6F3A2-3563-45E2-9F40-855A8A214B62}" type="datetimeFigureOut">
              <a:rPr lang="en-US" smtClean="0"/>
              <a:t>9/13/2015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0B386-3414-4630-94CB-1B3EF2F09080}" type="slidenum">
              <a:rPr lang="en-US" smtClean="0"/>
              <a:t>‹#›</a:t>
            </a:fld>
            <a:endParaRPr lang="en-US"/>
          </a:p>
        </p:txBody>
      </p:sp>
    </p:spTree>
    <p:extLst>
      <p:ext uri="{BB962C8B-B14F-4D97-AF65-F5344CB8AC3E}">
        <p14:creationId xmlns:p14="http://schemas.microsoft.com/office/powerpoint/2010/main" val="849286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15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E6F3A2-3563-45E2-9F40-855A8A214B62}" type="datetimeFigureOut">
              <a:rPr lang="en-US" smtClean="0"/>
              <a:t>9/13/2015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50B386-3414-4630-94CB-1B3EF2F09080}" type="slidenum">
              <a:rPr lang="en-US" smtClean="0"/>
              <a:t>‹#›</a:t>
            </a:fld>
            <a:endParaRPr lang="en-US"/>
          </a:p>
        </p:txBody>
      </p:sp>
    </p:spTree>
    <p:extLst>
      <p:ext uri="{BB962C8B-B14F-4D97-AF65-F5344CB8AC3E}">
        <p14:creationId xmlns:p14="http://schemas.microsoft.com/office/powerpoint/2010/main" val="3405569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2E74B5"/>
                </a:solidFill>
                <a:cs typeface="B Homa" panose="00000400000000000000" pitchFamily="2" charset="-78"/>
              </a:rPr>
              <a:t>بسم الله الرحمن الرحیم</a:t>
            </a:r>
          </a:p>
        </p:txBody>
      </p:sp>
      <p:sp>
        <p:nvSpPr>
          <p:cNvPr id="3" name="Text Placeholder 2"/>
          <p:cNvSpPr>
            <a:spLocks noGrp="1"/>
          </p:cNvSpPr>
          <p:nvPr>
            <p:ph type="body" idx="1"/>
          </p:nvPr>
        </p:nvSpPr>
        <p:spPr/>
        <p:txBody>
          <a:bodyPr/>
          <a:lstStyle/>
          <a:p>
            <a:pPr marR="0" lvl="0" algn="just" rtl="1"/>
            <a:r>
              <a:rPr lang="ar-SA" b="0" i="0" u="none" strike="noStrike" baseline="0" dirty="0" smtClean="0">
                <a:solidFill>
                  <a:srgbClr val="44546A"/>
                </a:solidFill>
                <a:cs typeface="B Traffic" panose="00000400000000000000" pitchFamily="2" charset="-78"/>
              </a:rPr>
              <a:t>درس اول آموزش عقائد آیت الله مصباح یزدی</a:t>
            </a:r>
          </a:p>
          <a:p>
            <a:pPr marR="0" lvl="0" algn="just" rtl="1"/>
            <a:r>
              <a:rPr lang="ar-SA" b="0" i="0" u="none" strike="noStrike" baseline="0" dirty="0" smtClean="0">
                <a:solidFill>
                  <a:srgbClr val="44546A"/>
                </a:solidFill>
                <a:cs typeface="B Traffic" panose="00000400000000000000" pitchFamily="2" charset="-78"/>
              </a:rPr>
              <a:t>دين چيست؟</a:t>
            </a:r>
          </a:p>
        </p:txBody>
      </p:sp>
    </p:spTree>
    <p:extLst>
      <p:ext uri="{BB962C8B-B14F-4D97-AF65-F5344CB8AC3E}">
        <p14:creationId xmlns:p14="http://schemas.microsoft.com/office/powerpoint/2010/main" val="14903097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2E74B5"/>
                </a:solidFill>
                <a:cs typeface="B Homa" panose="00000400000000000000" pitchFamily="2" charset="-78"/>
              </a:rPr>
              <a:t>جهان بينى الهى و مادى </a:t>
            </a:r>
          </a:p>
        </p:txBody>
      </p:sp>
      <p:sp>
        <p:nvSpPr>
          <p:cNvPr id="3" name="Text Placeholder 2"/>
          <p:cNvSpPr>
            <a:spLocks noGrp="1"/>
          </p:cNvSpPr>
          <p:nvPr>
            <p:ph type="body" idx="1"/>
          </p:nvPr>
        </p:nvSpPr>
        <p:spPr/>
        <p:txBody>
          <a:bodyPr>
            <a:normAutofit lnSpcReduction="10000"/>
          </a:bodyPr>
          <a:lstStyle/>
          <a:p>
            <a:pPr marR="0" lvl="1" algn="just" rtl="1"/>
            <a:r>
              <a:rPr lang="ar-SA" b="0" i="0" u="none" strike="noStrike" baseline="0" dirty="0" smtClean="0">
                <a:cs typeface="B Traffic" panose="00000400000000000000" pitchFamily="2" charset="-78"/>
              </a:rPr>
              <a:t>در ميان انسانها انواعى از جهان بينى، وجود داشته و دارد، ولى همگى آنها را مى‌توان براساس پذيرفتن ماوراء طبيعت و انكار آن، به دو بخش كلى تقسيم كرد: </a:t>
            </a:r>
            <a:endParaRPr lang="fa-IR" b="0" i="0" u="none" strike="noStrike" baseline="0" dirty="0" smtClean="0">
              <a:cs typeface="B Traffic" panose="00000400000000000000" pitchFamily="2" charset="-78"/>
            </a:endParaRPr>
          </a:p>
          <a:p>
            <a:pPr marR="0" lvl="1" algn="just" rtl="1"/>
            <a:r>
              <a:rPr lang="fa-IR" dirty="0" smtClean="0">
                <a:cs typeface="B Traffic" panose="00000400000000000000" pitchFamily="2" charset="-78"/>
              </a:rPr>
              <a:t>1. </a:t>
            </a:r>
            <a:r>
              <a:rPr lang="ar-SA" b="1" i="0" u="sng" strike="noStrike" baseline="0" dirty="0" smtClean="0">
                <a:cs typeface="B Traffic" panose="00000400000000000000" pitchFamily="2" charset="-78"/>
              </a:rPr>
              <a:t>جهان بينى الهى، </a:t>
            </a:r>
            <a:endParaRPr lang="fa-IR" b="1" u="sng" dirty="0">
              <a:cs typeface="B Traffic" panose="00000400000000000000" pitchFamily="2" charset="-78"/>
            </a:endParaRPr>
          </a:p>
          <a:p>
            <a:pPr marR="0" lvl="1" algn="just" rtl="1"/>
            <a:r>
              <a:rPr lang="fa-IR" b="1" i="0" u="sng" strike="noStrike" baseline="0" dirty="0" smtClean="0">
                <a:cs typeface="B Traffic" panose="00000400000000000000" pitchFamily="2" charset="-78"/>
              </a:rPr>
              <a:t>2.</a:t>
            </a:r>
            <a:r>
              <a:rPr lang="fa-IR" b="1" i="0" u="sng" strike="noStrike" dirty="0" smtClean="0">
                <a:cs typeface="B Traffic" panose="00000400000000000000" pitchFamily="2" charset="-78"/>
              </a:rPr>
              <a:t> </a:t>
            </a:r>
            <a:r>
              <a:rPr lang="ar-SA" b="1" i="0" u="sng" strike="noStrike" baseline="0" dirty="0" smtClean="0">
                <a:cs typeface="B Traffic" panose="00000400000000000000" pitchFamily="2" charset="-78"/>
              </a:rPr>
              <a:t>جهان بينى مادى.</a:t>
            </a:r>
            <a:endParaRPr lang="fa-IR" b="1" i="0" u="sng" strike="noStrike" baseline="0" dirty="0" smtClean="0">
              <a:cs typeface="B Traffic" panose="00000400000000000000" pitchFamily="2" charset="-78"/>
            </a:endParaRPr>
          </a:p>
          <a:p>
            <a:pPr marR="0" lvl="1" algn="just" rtl="1"/>
            <a:endParaRPr lang="ar-SA" b="1" i="0" u="sng" strike="noStrike" baseline="0" dirty="0" smtClean="0">
              <a:cs typeface="B Traffic" panose="00000400000000000000" pitchFamily="2" charset="-78"/>
            </a:endParaRPr>
          </a:p>
          <a:p>
            <a:pPr marR="0" lvl="1" algn="just" rtl="1"/>
            <a:r>
              <a:rPr lang="ar-SA" b="0" i="0" u="none" strike="noStrike" baseline="0" dirty="0" smtClean="0">
                <a:cs typeface="B Traffic" panose="00000400000000000000" pitchFamily="2" charset="-78"/>
              </a:rPr>
              <a:t>پيرو جهان بينى مادى، در زمان سابق بنام «طبيعى» و «دهرى» و احياناً «زنديق» و «ملحد» ناميده مى‌شد و در زمان ما «مادى» و «ماترياليست» ناميده مى‌شود.</a:t>
            </a:r>
          </a:p>
          <a:p>
            <a:pPr marR="0" lvl="1" algn="just" rtl="1"/>
            <a:r>
              <a:rPr lang="ar-SA" b="0" i="0" u="none" strike="noStrike" baseline="0" dirty="0" smtClean="0">
                <a:cs typeface="B Traffic" panose="00000400000000000000" pitchFamily="2" charset="-78"/>
              </a:rPr>
              <a:t>مادى گرى، نحله هاى مختلفى دارد و مشهورترين آنها در عصر ما «ماترياليسم ديالكتيك» است كه بخش فلسفى ماركسيسم را تشكيل مى‌دهد.</a:t>
            </a:r>
          </a:p>
          <a:p>
            <a:pPr marR="0" lvl="1" algn="just" rtl="1"/>
            <a:r>
              <a:rPr lang="ar-SA" b="0" i="0" u="none" strike="noStrike" baseline="0" dirty="0" smtClean="0">
                <a:cs typeface="B Traffic" panose="00000400000000000000" pitchFamily="2" charset="-78"/>
              </a:rPr>
              <a:t>ضمناً روشن شد كه دايره كاربرد «جهان بينى» وسيعتر از عقايد دينى است زيرا شامل عقايد الحادى و ماده گرايانه نيز مى‌شود، چنانكه واژه ايدئولوژى نيز اختصاص به مجموعه احكامى دينى ندارد.</a:t>
            </a:r>
          </a:p>
        </p:txBody>
      </p:sp>
    </p:spTree>
    <p:extLst>
      <p:ext uri="{BB962C8B-B14F-4D97-AF65-F5344CB8AC3E}">
        <p14:creationId xmlns:p14="http://schemas.microsoft.com/office/powerpoint/2010/main" val="554988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2E74B5"/>
                </a:solidFill>
                <a:cs typeface="B Homa" panose="00000400000000000000" pitchFamily="2" charset="-78"/>
              </a:rPr>
              <a:t>اديان آسمانى و اصول آنها</a:t>
            </a:r>
          </a:p>
        </p:txBody>
      </p:sp>
      <p:sp>
        <p:nvSpPr>
          <p:cNvPr id="3" name="Text Placeholder 2"/>
          <p:cNvSpPr>
            <a:spLocks noGrp="1"/>
          </p:cNvSpPr>
          <p:nvPr>
            <p:ph type="body" idx="1"/>
          </p:nvPr>
        </p:nvSpPr>
        <p:spPr/>
        <p:txBody>
          <a:bodyPr/>
          <a:lstStyle/>
          <a:p>
            <a:pPr marR="0" lvl="0" algn="just" rtl="1"/>
            <a:r>
              <a:rPr lang="ar-SA" b="0" i="0" u="none" strike="noStrike" baseline="0" dirty="0" smtClean="0">
                <a:solidFill>
                  <a:srgbClr val="44546A"/>
                </a:solidFill>
                <a:cs typeface="B Traffic" panose="00000400000000000000" pitchFamily="2" charset="-78"/>
              </a:rPr>
              <a:t>درباره كيفيت پيدايش اديان مختلف، در ميان دانشمندان تاريخ اديان و جامعه‌شناسى و مردم شناسى، اختلافاتى وجود دارد. ولى براساس آنچه از مدارك اسلامى بدست مى‌آيد بايد گفت: تاريخ پيدايش دين، همزمان با پيدايش انسان است و اولين فرد انسان (حضرت آدم«ع») پيامبر خدا و منادى توحيد و يگانه پرستى بوده، و اديان شرك آميز همگى در اثر تحريفات و اعمال سليقه ها و اغراض فردى و گروهى پديد آمده است.</a:t>
            </a:r>
          </a:p>
        </p:txBody>
      </p:sp>
    </p:spTree>
    <p:extLst>
      <p:ext uri="{BB962C8B-B14F-4D97-AF65-F5344CB8AC3E}">
        <p14:creationId xmlns:p14="http://schemas.microsoft.com/office/powerpoint/2010/main" val="19617173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SA" b="1"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lstStyle/>
          <a:p>
            <a:pPr marR="0" lvl="1" algn="just" rtl="1"/>
            <a:r>
              <a:rPr lang="ar-SA" b="0" i="0" u="none" strike="noStrike" baseline="0" dirty="0" smtClean="0">
                <a:cs typeface="B Traffic" panose="00000400000000000000" pitchFamily="2" charset="-78"/>
              </a:rPr>
              <a:t>اديان توحيدى كه همان اديان آسمانى و حقيقى هستند داراى سه اصل كلى مشترك مى‌باشند: </a:t>
            </a:r>
          </a:p>
          <a:p>
            <a:pPr marR="7200" lvl="1" algn="just" rtl="1"/>
            <a:r>
              <a:rPr lang="ar-SA" b="0" i="0" u="none" strike="noStrike" baseline="0" dirty="0" smtClean="0">
                <a:cs typeface="B Traffic" panose="00000400000000000000" pitchFamily="2" charset="-78"/>
              </a:rPr>
              <a:t>اعتقاد به خداى يگانه،</a:t>
            </a:r>
          </a:p>
          <a:p>
            <a:pPr marR="0" lvl="1" algn="just" rtl="1"/>
            <a:r>
              <a:rPr lang="ar-SA" b="0" i="0" u="none" strike="noStrike" baseline="0" dirty="0" smtClean="0">
                <a:cs typeface="B Traffic" panose="00000400000000000000" pitchFamily="2" charset="-78"/>
              </a:rPr>
              <a:t>اعتقاد به زندگى ابدى براى هر فردى از انسان در عالم آخرت و دريافت پاداش و كيفر اعمالى كه در اين جهان انجام داده است.</a:t>
            </a:r>
          </a:p>
          <a:p>
            <a:pPr marR="0" lvl="1" algn="just" rtl="1"/>
            <a:r>
              <a:rPr lang="ar-SA" b="0" i="0" u="none" strike="noStrike" baseline="0" dirty="0" smtClean="0">
                <a:cs typeface="B Traffic" panose="00000400000000000000" pitchFamily="2" charset="-78"/>
              </a:rPr>
              <a:t>اعتقاد به بعثت پيامبران از طرف خداى متعال براى هدايت بشر بسوى كمال نهائى و سعادت دنيا و آخرت.</a:t>
            </a:r>
          </a:p>
        </p:txBody>
      </p:sp>
    </p:spTree>
    <p:extLst>
      <p:ext uri="{BB962C8B-B14F-4D97-AF65-F5344CB8AC3E}">
        <p14:creationId xmlns:p14="http://schemas.microsoft.com/office/powerpoint/2010/main" val="2147535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2E74B5"/>
                </a:solidFill>
                <a:cs typeface="B Homa" panose="00000400000000000000" pitchFamily="2" charset="-78"/>
              </a:rPr>
              <a:t>توابع و ملزومات عقائد اصلی</a:t>
            </a:r>
          </a:p>
        </p:txBody>
      </p:sp>
      <p:sp>
        <p:nvSpPr>
          <p:cNvPr id="3" name="Text Placeholder 2"/>
          <p:cNvSpPr>
            <a:spLocks noGrp="1"/>
          </p:cNvSpPr>
          <p:nvPr>
            <p:ph type="body" idx="1"/>
          </p:nvPr>
        </p:nvSpPr>
        <p:spPr/>
        <p:txBody>
          <a:bodyPr/>
          <a:lstStyle/>
          <a:p>
            <a:pPr marR="0" lvl="1" algn="just" rtl="1"/>
            <a:r>
              <a:rPr lang="ar-SA" b="0" i="0" u="none" strike="noStrike" baseline="0" dirty="0" smtClean="0">
                <a:cs typeface="B Traffic" panose="00000400000000000000" pitchFamily="2" charset="-78"/>
              </a:rPr>
              <a:t>عقايد اصلى، لوازم و ملزومات و توابع و تفاصيلى دارد كه مجموعاً سيستم عقيدتى دين را تشكيل مى‌دهد و اختلاف در اينگونه اعتقادات، موجب پيدايش اديان و فرقه ها و نحله هاى مذهبى مختلف شده است. چنانكه اختلاف در نبوت بعضى از انبياء الهى و تعيين كتاب آسمانى معتبر، عامل اصلى اختلاف بين اديان يهودى و مسيحى و اسلام شده و اختلافات ديگرى را در عقايد و اعمال، بدنبال آورده است كه بعضاً با اعتقادات اصلى، سازگار نيست، مانند اعتقاد به تثليث مسيحى كه با توحيد، وفق نمى‌دهد هر چند مسيحيان در صدد توجيه آن برآمده اند. همچنين اختلاف در كيفيت تعيين جانشين پيامبر كه بايد از طرف خدا، يا از طرف مردم تعيين شود عامل اصلى اختلاف بين شيعه و سنى در اسلام شده است.</a:t>
            </a:r>
          </a:p>
        </p:txBody>
      </p:sp>
    </p:spTree>
    <p:extLst>
      <p:ext uri="{BB962C8B-B14F-4D97-AF65-F5344CB8AC3E}">
        <p14:creationId xmlns:p14="http://schemas.microsoft.com/office/powerpoint/2010/main" val="38899333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2E74B5"/>
                </a:solidFill>
                <a:cs typeface="B Homa" panose="00000400000000000000" pitchFamily="2" charset="-78"/>
              </a:rPr>
              <a:t>حاصل آنكه:</a:t>
            </a:r>
          </a:p>
        </p:txBody>
      </p:sp>
      <p:sp>
        <p:nvSpPr>
          <p:cNvPr id="3" name="Text Placeholder 2"/>
          <p:cNvSpPr>
            <a:spLocks noGrp="1"/>
          </p:cNvSpPr>
          <p:nvPr>
            <p:ph type="body" idx="1"/>
          </p:nvPr>
        </p:nvSpPr>
        <p:spPr/>
        <p:txBody>
          <a:bodyPr/>
          <a:lstStyle/>
          <a:p>
            <a:pPr marR="0" lvl="1" algn="just" rtl="1"/>
            <a:r>
              <a:rPr lang="ar-SA" b="0" i="0" u="none" strike="noStrike" baseline="0" dirty="0" smtClean="0">
                <a:cs typeface="B Traffic" panose="00000400000000000000" pitchFamily="2" charset="-78"/>
              </a:rPr>
              <a:t> توحيد و نبوت و معاد، اساسى ترين عقايد در همه اديان آسمانى است ولى مى‌توان عقايد ديگرى را كه يا از تحليل آنها بدست مى‌آيد، يا از توابع آنها مى‌باشد طبق اصطلاح خاصى جزء عقايد اصلى بحساب آورد، مثلا مى‌توان اعتقاد به وجود خدا را يك اصل، و اعتقاد به وحدت او را اصل دوم شمرد، يا اعتقاد به نبوت پيغمبر خاتم(ص) را اصل ديگرى از اصول دين اسلام شمرد. چنانكه بعضى از دانشمندان شيعه «عدل» را كه يكى از عقايد فرعى توحيد است اصل مستقلى شمرده‌اند و «امامت» را كه از توابع نبوت است اصل ديگرى محسوب داشته اند. در حقيقت، استعمال واژه «اصل» در مورد اينگونه اعتقادات، تابع اصطلاح و قرارداد است و جاى بحث و مناقشه ندارد.</a:t>
            </a:r>
          </a:p>
        </p:txBody>
      </p:sp>
    </p:spTree>
    <p:extLst>
      <p:ext uri="{BB962C8B-B14F-4D97-AF65-F5344CB8AC3E}">
        <p14:creationId xmlns:p14="http://schemas.microsoft.com/office/powerpoint/2010/main" val="28074890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2E74B5"/>
                </a:solidFill>
                <a:cs typeface="B Homa" panose="00000400000000000000" pitchFamily="2" charset="-78"/>
              </a:rPr>
              <a:t>دو معنای اصول دین</a:t>
            </a:r>
          </a:p>
        </p:txBody>
      </p:sp>
      <p:sp>
        <p:nvSpPr>
          <p:cNvPr id="3" name="Text Placeholder 2"/>
          <p:cNvSpPr>
            <a:spLocks noGrp="1"/>
          </p:cNvSpPr>
          <p:nvPr>
            <p:ph type="body" idx="1"/>
          </p:nvPr>
        </p:nvSpPr>
        <p:spPr/>
        <p:txBody>
          <a:bodyPr>
            <a:normAutofit/>
          </a:bodyPr>
          <a:lstStyle/>
          <a:p>
            <a:pPr marR="0" lvl="1" algn="just" rtl="1"/>
            <a:r>
              <a:rPr lang="ar-SA" sz="2800" b="0" i="0" u="none" strike="noStrike" baseline="0" dirty="0" smtClean="0">
                <a:cs typeface="B Traffic" panose="00000400000000000000" pitchFamily="2" charset="-78"/>
              </a:rPr>
              <a:t>بنابراين، واژه «اصول دين» را مى‌توان به دو معناى عام و خاص بكار برد:</a:t>
            </a:r>
            <a:endParaRPr lang="fa-IR" sz="2800" b="0" i="0" u="none" strike="noStrike" baseline="0" dirty="0" smtClean="0">
              <a:cs typeface="B Traffic" panose="00000400000000000000" pitchFamily="2" charset="-78"/>
            </a:endParaRPr>
          </a:p>
          <a:p>
            <a:pPr marR="0" lvl="1" algn="just" rtl="1"/>
            <a:r>
              <a:rPr lang="fa-IR" sz="2800" b="0" i="0" u="none" strike="noStrike" baseline="0" dirty="0" smtClean="0">
                <a:cs typeface="B Traffic" panose="00000400000000000000" pitchFamily="2" charset="-78"/>
              </a:rPr>
              <a:t>اصول دین به معنای عام:</a:t>
            </a:r>
            <a:r>
              <a:rPr lang="ar-SA" sz="2800" b="0" i="0" u="none" strike="noStrike" baseline="0" dirty="0" smtClean="0">
                <a:cs typeface="B Traffic" panose="00000400000000000000" pitchFamily="2" charset="-78"/>
              </a:rPr>
              <a:t> </a:t>
            </a:r>
            <a:endParaRPr lang="fa-IR" sz="2800" b="0" i="0" u="none" strike="noStrike" baseline="0" dirty="0" smtClean="0">
              <a:cs typeface="B Traffic" panose="00000400000000000000" pitchFamily="2" charset="-78"/>
            </a:endParaRPr>
          </a:p>
          <a:p>
            <a:pPr marR="0" lvl="1" algn="just" rtl="1"/>
            <a:r>
              <a:rPr lang="ar-SA" sz="2800" b="0" i="0" u="none" strike="noStrike" baseline="0" dirty="0" smtClean="0">
                <a:cs typeface="B Traffic" panose="00000400000000000000" pitchFamily="2" charset="-78"/>
              </a:rPr>
              <a:t>اصطلاح عام آن در برابر «فروع دين» و بخش احكام بكار مى‌رود و شامل همه عقايد معتبر مى‌شود، </a:t>
            </a:r>
            <a:endParaRPr lang="fa-IR" sz="2800" b="0" i="0" u="none" strike="noStrike" baseline="0" dirty="0" smtClean="0">
              <a:cs typeface="B Traffic" panose="00000400000000000000" pitchFamily="2" charset="-78"/>
            </a:endParaRPr>
          </a:p>
          <a:p>
            <a:pPr marR="0" lvl="1" algn="just" rtl="1"/>
            <a:r>
              <a:rPr lang="fa-IR" sz="2800" dirty="0" smtClean="0">
                <a:cs typeface="B Traffic" panose="00000400000000000000" pitchFamily="2" charset="-78"/>
              </a:rPr>
              <a:t>اصول دین به معنای خاص:</a:t>
            </a:r>
            <a:endParaRPr lang="fa-IR" sz="2800" dirty="0">
              <a:cs typeface="B Traffic" panose="00000400000000000000" pitchFamily="2" charset="-78"/>
            </a:endParaRPr>
          </a:p>
          <a:p>
            <a:pPr marR="0" lvl="1" algn="just" rtl="1"/>
            <a:r>
              <a:rPr lang="ar-SA" sz="2800" b="0" i="0" u="none" strike="noStrike" baseline="0" dirty="0" smtClean="0">
                <a:cs typeface="B Traffic" panose="00000400000000000000" pitchFamily="2" charset="-78"/>
              </a:rPr>
              <a:t>اصطلاح خاص آن، به اساسى ترين عقايد، اختصاص مى‌يابد. نيز مى‌توان تعدادى از عقايد مشترك بين همه اديان آسمانى مانند اصول سه گانه (توحيد، نبوت، معاد) را «اصول دين» بطور مطلق و آنها را با اضافه يك يا چند اصل ديگر «اصول دين خاص» و يا با اضافه كردن يك يا چند اعتقادى كه مشخصات مذهب و فرقه خاصى است «اصول دين و مذهب» يا «اصول عقايد يك مذهب» بحساب آورد.</a:t>
            </a:r>
            <a:endParaRPr lang="en-US" sz="2800" b="0" i="0" u="none" strike="noStrike" baseline="0" dirty="0" smtClean="0">
              <a:cs typeface="B Traffic" panose="00000400000000000000" pitchFamily="2" charset="-78"/>
            </a:endParaRPr>
          </a:p>
        </p:txBody>
      </p:sp>
    </p:spTree>
    <p:extLst>
      <p:ext uri="{BB962C8B-B14F-4D97-AF65-F5344CB8AC3E}">
        <p14:creationId xmlns:p14="http://schemas.microsoft.com/office/powerpoint/2010/main" val="29021039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pPr algn="ctr"/>
            <a:r>
              <a:rPr lang="fa-IR" smtClean="0"/>
              <a:t>والحمدلله رب العالمین</a:t>
            </a:r>
            <a:endParaRPr lang="en-US" dirty="0"/>
          </a:p>
        </p:txBody>
      </p:sp>
    </p:spTree>
    <p:extLst>
      <p:ext uri="{BB962C8B-B14F-4D97-AF65-F5344CB8AC3E}">
        <p14:creationId xmlns:p14="http://schemas.microsoft.com/office/powerpoint/2010/main" val="4108405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SA" b="1"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lstStyle/>
          <a:p>
            <a:pPr marR="0" lvl="1" algn="just" rtl="1"/>
            <a:r>
              <a:rPr lang="ar-SA" b="0" i="0" u="none" strike="noStrike" baseline="0" dirty="0" smtClean="0">
                <a:cs typeface="B Traffic" panose="00000400000000000000" pitchFamily="2" charset="-78"/>
              </a:rPr>
              <a:t>ـ مفهوم دين</a:t>
            </a:r>
          </a:p>
          <a:p>
            <a:pPr marR="0" lvl="1" algn="just" rtl="1"/>
            <a:r>
              <a:rPr lang="ar-SA" b="0" i="0" u="none" strike="noStrike" baseline="0" dirty="0" smtClean="0">
                <a:cs typeface="B Traffic" panose="00000400000000000000" pitchFamily="2" charset="-78"/>
              </a:rPr>
              <a:t>ـ اصول و فروع دين</a:t>
            </a:r>
          </a:p>
          <a:p>
            <a:pPr marR="0" lvl="1" algn="just" rtl="1"/>
            <a:r>
              <a:rPr lang="ar-SA" b="0" i="0" u="none" strike="noStrike" baseline="0" dirty="0" smtClean="0">
                <a:cs typeface="B Traffic" panose="00000400000000000000" pitchFamily="2" charset="-78"/>
              </a:rPr>
              <a:t>شامل: جهان بينى و ايدئولوژى</a:t>
            </a:r>
          </a:p>
          <a:p>
            <a:pPr marR="0" lvl="1" algn="just" rtl="1"/>
            <a:r>
              <a:rPr lang="ar-SA" b="0" i="0" u="none" strike="noStrike" baseline="0" dirty="0" smtClean="0">
                <a:cs typeface="B Traffic" panose="00000400000000000000" pitchFamily="2" charset="-78"/>
              </a:rPr>
              <a:t>ـ جهان بينى الهى و مادّى</a:t>
            </a:r>
          </a:p>
          <a:p>
            <a:pPr marR="0" lvl="1" algn="just" rtl="1"/>
            <a:r>
              <a:rPr lang="ar-SA" b="0" i="0" u="none" strike="noStrike" baseline="0" dirty="0" smtClean="0">
                <a:cs typeface="B Traffic" panose="00000400000000000000" pitchFamily="2" charset="-78"/>
              </a:rPr>
              <a:t>ـ اديان آسمانى و اصول آنها</a:t>
            </a:r>
          </a:p>
        </p:txBody>
      </p:sp>
    </p:spTree>
    <p:extLst>
      <p:ext uri="{BB962C8B-B14F-4D97-AF65-F5344CB8AC3E}">
        <p14:creationId xmlns:p14="http://schemas.microsoft.com/office/powerpoint/2010/main" val="534911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2E74B5"/>
                </a:solidFill>
                <a:cs typeface="B Homa" panose="00000400000000000000" pitchFamily="2" charset="-78"/>
              </a:rPr>
              <a:t>مفهوم دين </a:t>
            </a:r>
          </a:p>
        </p:txBody>
      </p:sp>
      <p:sp>
        <p:nvSpPr>
          <p:cNvPr id="3" name="Text Placeholder 2"/>
          <p:cNvSpPr>
            <a:spLocks noGrp="1"/>
          </p:cNvSpPr>
          <p:nvPr>
            <p:ph type="body" idx="1"/>
          </p:nvPr>
        </p:nvSpPr>
        <p:spPr/>
        <p:txBody>
          <a:bodyPr/>
          <a:lstStyle/>
          <a:p>
            <a:pPr marR="0" lvl="1" algn="just" rtl="1"/>
            <a:r>
              <a:rPr lang="ar-SA" b="0" i="0" u="none" strike="noStrike" baseline="0" dirty="0" smtClean="0">
                <a:cs typeface="B Traffic" panose="00000400000000000000" pitchFamily="2" charset="-78"/>
              </a:rPr>
              <a:t>هدف اين كتاب، تبيين عقايد اسلامى است كه اصطلاحاً «اصول دين» ناميده مى‌شود. از اينروى، لازم است قبل از هر چيز، توضيح مختصرى پيرامون واژه «دين» و واژه هاى مناسب با آن بدهيم زيرا چنانكه در علم منطق، بيان شده، جايگاه «مبادى تصوّرى» (= تعريفات) قبل از ساير مطالب است.</a:t>
            </a:r>
          </a:p>
        </p:txBody>
      </p:sp>
    </p:spTree>
    <p:extLst>
      <p:ext uri="{BB962C8B-B14F-4D97-AF65-F5344CB8AC3E}">
        <p14:creationId xmlns:p14="http://schemas.microsoft.com/office/powerpoint/2010/main" val="2348555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SA" b="1"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lstStyle/>
          <a:p>
            <a:pPr marR="0" lvl="0" algn="just" rtl="1"/>
            <a:r>
              <a:rPr lang="ar-SA" b="0" i="0" u="none" strike="noStrike" baseline="0" dirty="0" smtClean="0">
                <a:solidFill>
                  <a:srgbClr val="44546A"/>
                </a:solidFill>
                <a:cs typeface="B Traffic" panose="00000400000000000000" pitchFamily="2" charset="-78"/>
              </a:rPr>
              <a:t>دين واژه‌اى است عربى كه در لغت به معناى اطاعت و جزاء و... آمده، و اصطلاحاً به معناى اعتقاد به آفريننده‌اى براى جهان و انسان، و دستورات علمى متناسب با اين عقايد مى‌باشد. </a:t>
            </a:r>
          </a:p>
        </p:txBody>
      </p:sp>
    </p:spTree>
    <p:extLst>
      <p:ext uri="{BB962C8B-B14F-4D97-AF65-F5344CB8AC3E}">
        <p14:creationId xmlns:p14="http://schemas.microsoft.com/office/powerpoint/2010/main" val="1147874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2E74B5"/>
                </a:solidFill>
                <a:cs typeface="B Homa" panose="00000400000000000000" pitchFamily="2" charset="-78"/>
              </a:rPr>
              <a:t>دیندار و بی دین</a:t>
            </a:r>
          </a:p>
        </p:txBody>
      </p:sp>
      <p:sp>
        <p:nvSpPr>
          <p:cNvPr id="3" name="Text Placeholder 2"/>
          <p:cNvSpPr>
            <a:spLocks noGrp="1"/>
          </p:cNvSpPr>
          <p:nvPr>
            <p:ph type="body" idx="1"/>
          </p:nvPr>
        </p:nvSpPr>
        <p:spPr/>
        <p:txBody>
          <a:bodyPr/>
          <a:lstStyle/>
          <a:p>
            <a:pPr marR="0" lvl="1" algn="just" rtl="1"/>
            <a:r>
              <a:rPr lang="ar-SA" b="0" i="0" u="none" strike="noStrike" baseline="0" dirty="0" smtClean="0">
                <a:cs typeface="B Traffic" panose="00000400000000000000" pitchFamily="2" charset="-78"/>
              </a:rPr>
              <a:t>از اينروى، كسانى كه مطلقاً معتقد به آفريننده‌اى نيستند و پيدايش پديده هاى جهان را تصادفى، و يا صرفاً معلول فعل و انفعالات مادى و طبيعى مى‌دانند «بى دين» ناميده مى‌شوند. اما كسانى كه معتقد به آفريننده‌اى براى جهان هستند هر چند عقايد و مراسم دينى ايشان، توأم با انحرافات و خرافات باشد «با دين» شمرده مى‌شوند. </a:t>
            </a:r>
          </a:p>
        </p:txBody>
      </p:sp>
    </p:spTree>
    <p:extLst>
      <p:ext uri="{BB962C8B-B14F-4D97-AF65-F5344CB8AC3E}">
        <p14:creationId xmlns:p14="http://schemas.microsoft.com/office/powerpoint/2010/main" val="268338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2E74B5"/>
                </a:solidFill>
                <a:cs typeface="B Homa" panose="00000400000000000000" pitchFamily="2" charset="-78"/>
              </a:rPr>
              <a:t>دین حق و باطل</a:t>
            </a:r>
          </a:p>
        </p:txBody>
      </p:sp>
      <p:sp>
        <p:nvSpPr>
          <p:cNvPr id="3" name="Text Placeholder 2"/>
          <p:cNvSpPr>
            <a:spLocks noGrp="1"/>
          </p:cNvSpPr>
          <p:nvPr>
            <p:ph type="body" idx="1"/>
          </p:nvPr>
        </p:nvSpPr>
        <p:spPr/>
        <p:txBody>
          <a:bodyPr/>
          <a:lstStyle/>
          <a:p>
            <a:pPr marR="0" lvl="1" algn="just" rtl="1"/>
            <a:r>
              <a:rPr lang="ar-SA" b="0" i="0" u="none" strike="noStrike" baseline="0" dirty="0" smtClean="0">
                <a:cs typeface="B Traffic" panose="00000400000000000000" pitchFamily="2" charset="-78"/>
              </a:rPr>
              <a:t>و بر اين اساس، اديان موجود در ميان انسانها به حق و باطل، تقسيم مى‌شوند، و دين حق عبارتست از: آيينى كه داراى عقايد درست و مطابق با واقع بوده، رفتارهايى را مورد توصيه و تأكيد قرار دهد كه از ضمانت كافى براى صحت و اعتبار، برخوردار باشند.</a:t>
            </a:r>
          </a:p>
        </p:txBody>
      </p:sp>
    </p:spTree>
    <p:extLst>
      <p:ext uri="{BB962C8B-B14F-4D97-AF65-F5344CB8AC3E}">
        <p14:creationId xmlns:p14="http://schemas.microsoft.com/office/powerpoint/2010/main" val="1367749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2E74B5"/>
                </a:solidFill>
                <a:cs typeface="B Homa" panose="00000400000000000000" pitchFamily="2" charset="-78"/>
              </a:rPr>
              <a:t>اصول و فروع دين</a:t>
            </a:r>
          </a:p>
        </p:txBody>
      </p:sp>
      <p:sp>
        <p:nvSpPr>
          <p:cNvPr id="3" name="Text Placeholder 2"/>
          <p:cNvSpPr>
            <a:spLocks noGrp="1"/>
          </p:cNvSpPr>
          <p:nvPr>
            <p:ph type="body" idx="1"/>
          </p:nvPr>
        </p:nvSpPr>
        <p:spPr/>
        <p:txBody>
          <a:bodyPr/>
          <a:lstStyle/>
          <a:p>
            <a:pPr marR="0" lvl="1" algn="just" rtl="1"/>
            <a:r>
              <a:rPr lang="ar-SA" b="0" i="0" u="none" strike="noStrike" baseline="0" dirty="0" smtClean="0">
                <a:cs typeface="B Traffic" panose="00000400000000000000" pitchFamily="2" charset="-78"/>
              </a:rPr>
              <a:t>با توجه به توضيحى كه درباره مفهوم اصطلاحىِ دين، داده شد روشن گرديد كه هر دينى دست كم از دو بخش، تشكيل مى‌گردد:</a:t>
            </a:r>
          </a:p>
          <a:p>
            <a:pPr marR="0" lvl="1" algn="just" rtl="1"/>
            <a:r>
              <a:rPr lang="ar-SA" b="0" i="0" u="none" strike="noStrike" baseline="0" dirty="0" smtClean="0">
                <a:cs typeface="B Traffic" panose="00000400000000000000" pitchFamily="2" charset="-78"/>
              </a:rPr>
              <a:t> 1 عقيده يا عقايدى كه حكم پايه و اساس و ريشه آن را دارد. 2 دستورات عملى كه متناسب با آن پايه يا پايه هاى عقيدتى و برخاسته از آنها باشد.</a:t>
            </a:r>
          </a:p>
          <a:p>
            <a:pPr marR="0" lvl="1" algn="just" rtl="1"/>
            <a:r>
              <a:rPr lang="ar-SA" b="0" i="0" u="none" strike="noStrike" baseline="0" dirty="0" smtClean="0">
                <a:cs typeface="B Traffic" panose="00000400000000000000" pitchFamily="2" charset="-78"/>
              </a:rPr>
              <a:t>بنابراين، كاملا بجاست كه بخش عقايد در هر دينى «اصول»، و بخش احكام عملى «فروع» آن دين ناميده شود چنانكه دانشمندان اسلامى، اين دو اصطلاح را در مورد عقايد و احكام اسلامى بكار برده اند.</a:t>
            </a:r>
          </a:p>
        </p:txBody>
      </p:sp>
    </p:spTree>
    <p:extLst>
      <p:ext uri="{BB962C8B-B14F-4D97-AF65-F5344CB8AC3E}">
        <p14:creationId xmlns:p14="http://schemas.microsoft.com/office/powerpoint/2010/main" val="8754395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2E74B5"/>
                </a:solidFill>
                <a:cs typeface="B Homa" panose="00000400000000000000" pitchFamily="2" charset="-78"/>
              </a:rPr>
              <a:t>جهان بينى و ايدئولوژى</a:t>
            </a:r>
          </a:p>
        </p:txBody>
      </p:sp>
      <p:sp>
        <p:nvSpPr>
          <p:cNvPr id="3" name="Text Placeholder 2"/>
          <p:cNvSpPr>
            <a:spLocks noGrp="1"/>
          </p:cNvSpPr>
          <p:nvPr>
            <p:ph type="body" idx="1"/>
          </p:nvPr>
        </p:nvSpPr>
        <p:spPr/>
        <p:txBody>
          <a:bodyPr>
            <a:normAutofit/>
          </a:bodyPr>
          <a:lstStyle/>
          <a:p>
            <a:pPr marR="0" lvl="0" algn="just" rtl="1"/>
            <a:r>
              <a:rPr lang="ar-SA" sz="3200" b="0" i="0" u="none" strike="noStrike" baseline="0" dirty="0" smtClean="0">
                <a:solidFill>
                  <a:srgbClr val="44546A"/>
                </a:solidFill>
                <a:cs typeface="B Traffic" panose="00000400000000000000" pitchFamily="2" charset="-78"/>
              </a:rPr>
              <a:t>واژه هاى جهان بينى و ايدئولوژى، به معناى كمابيش مشابهى بكار مى‌رود، </a:t>
            </a:r>
          </a:p>
          <a:p>
            <a:pPr marR="0" lvl="1" algn="just" rtl="1"/>
            <a:r>
              <a:rPr lang="ar-SA" sz="2800" b="0" i="0" u="none" strike="noStrike" baseline="0" dirty="0" smtClean="0">
                <a:cs typeface="B Traffic" panose="00000400000000000000" pitchFamily="2" charset="-78"/>
              </a:rPr>
              <a:t>از جمله معانى جهان بينى اين است: </a:t>
            </a:r>
            <a:r>
              <a:rPr lang="ar-SA" sz="2800" b="0" i="0" u="sng" strike="noStrike" baseline="0" dirty="0" smtClean="0">
                <a:cs typeface="B Traffic" panose="00000400000000000000" pitchFamily="2" charset="-78"/>
              </a:rPr>
              <a:t>«يك سلسله اعتقادات و بينشهاى كلى هماهنگ درباره جهان و انسان، و بطور كلى درباره هستى».</a:t>
            </a:r>
            <a:r>
              <a:rPr lang="ar-SA" sz="2800" b="0" i="0" u="none" strike="noStrike" baseline="0" dirty="0" smtClean="0">
                <a:cs typeface="B Traffic" panose="00000400000000000000" pitchFamily="2" charset="-78"/>
              </a:rPr>
              <a:t> </a:t>
            </a:r>
          </a:p>
          <a:p>
            <a:pPr marR="0" lvl="1" algn="just" rtl="1"/>
            <a:r>
              <a:rPr lang="ar-SA" sz="2800" b="0" i="0" u="none" strike="noStrike" baseline="0" dirty="0" smtClean="0">
                <a:cs typeface="B Traffic" panose="00000400000000000000" pitchFamily="2" charset="-78"/>
              </a:rPr>
              <a:t>و از جمله معانى ايدئولوژى اينست: </a:t>
            </a:r>
            <a:r>
              <a:rPr lang="ar-SA" sz="2800" b="0" i="0" u="sng" strike="noStrike" baseline="0" dirty="0" smtClean="0">
                <a:cs typeface="B Traffic" panose="00000400000000000000" pitchFamily="2" charset="-78"/>
              </a:rPr>
              <a:t>«يك سلسله آراء كلّى هماهنگ درباره رفتارهاى انسان».</a:t>
            </a:r>
          </a:p>
          <a:p>
            <a:pPr marR="0" lvl="1" algn="just" rtl="1"/>
            <a:r>
              <a:rPr lang="ar-SA" sz="2800" b="0" i="0" u="none" strike="noStrike" baseline="0" dirty="0" smtClean="0">
                <a:cs typeface="B Traffic" panose="00000400000000000000" pitchFamily="2" charset="-78"/>
              </a:rPr>
              <a:t>طبق اين دو معنى مى‌توان سيستم عقيدتى و اصولى هر دين را جهان بينى آن دين، و سيستم كلى احكام عملى آن را ايدئولوژى آن به حساب آورد و آنها را بر اصول و فروع دين، تطبيق كرد. ولى بايد توجه داشت كه اصطلاح ايدئولوژى، شامل احكام جزئى نمى‌شود چنانكه جهان بينى نيز شامل اعتقادات جزئى نمى‌گردد.</a:t>
            </a:r>
          </a:p>
        </p:txBody>
      </p:sp>
    </p:spTree>
    <p:extLst>
      <p:ext uri="{BB962C8B-B14F-4D97-AF65-F5344CB8AC3E}">
        <p14:creationId xmlns:p14="http://schemas.microsoft.com/office/powerpoint/2010/main" val="1288152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2E74B5"/>
                </a:solidFill>
                <a:cs typeface="B Homa" panose="00000400000000000000" pitchFamily="2" charset="-78"/>
              </a:rPr>
              <a:t>نكته ديگر آنكه:</a:t>
            </a:r>
          </a:p>
        </p:txBody>
      </p:sp>
      <p:sp>
        <p:nvSpPr>
          <p:cNvPr id="3" name="Text Placeholder 2"/>
          <p:cNvSpPr>
            <a:spLocks noGrp="1"/>
          </p:cNvSpPr>
          <p:nvPr>
            <p:ph type="body" idx="1"/>
          </p:nvPr>
        </p:nvSpPr>
        <p:spPr/>
        <p:txBody>
          <a:bodyPr>
            <a:normAutofit/>
          </a:bodyPr>
          <a:lstStyle/>
          <a:p>
            <a:pPr marR="0" lvl="1" algn="just" rtl="1"/>
            <a:r>
              <a:rPr lang="ar-SA" sz="3200" b="0" i="0" u="none" strike="noStrike" baseline="0" dirty="0" smtClean="0">
                <a:cs typeface="B Traffic" panose="00000400000000000000" pitchFamily="2" charset="-78"/>
              </a:rPr>
              <a:t> گاهى كلمه ايدئولوژى به معناى عامى بكار مى‌رود كه شامل جهان بينى هم مى‌شود.</a:t>
            </a:r>
          </a:p>
        </p:txBody>
      </p:sp>
    </p:spTree>
    <p:extLst>
      <p:ext uri="{BB962C8B-B14F-4D97-AF65-F5344CB8AC3E}">
        <p14:creationId xmlns:p14="http://schemas.microsoft.com/office/powerpoint/2010/main" val="439610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Template>
  <TotalTime>7</TotalTime>
  <Words>1256</Words>
  <Application>Microsoft Office PowerPoint</Application>
  <PresentationFormat>Widescreen</PresentationFormat>
  <Paragraphs>51</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B Homa</vt:lpstr>
      <vt:lpstr>B Traffic</vt:lpstr>
      <vt:lpstr>Calibri</vt:lpstr>
      <vt:lpstr>Calibri Light</vt:lpstr>
      <vt:lpstr>Office Theme</vt:lpstr>
      <vt:lpstr>بسم الله الرحمن الرحیم</vt:lpstr>
      <vt:lpstr>PowerPoint Presentation</vt:lpstr>
      <vt:lpstr>مفهوم دين </vt:lpstr>
      <vt:lpstr>PowerPoint Presentation</vt:lpstr>
      <vt:lpstr>دیندار و بی دین</vt:lpstr>
      <vt:lpstr>دین حق و باطل</vt:lpstr>
      <vt:lpstr>اصول و فروع دين</vt:lpstr>
      <vt:lpstr>جهان بينى و ايدئولوژى</vt:lpstr>
      <vt:lpstr>نكته ديگر آنكه:</vt:lpstr>
      <vt:lpstr>جهان بينى الهى و مادى </vt:lpstr>
      <vt:lpstr>اديان آسمانى و اصول آنها</vt:lpstr>
      <vt:lpstr>PowerPoint Presentation</vt:lpstr>
      <vt:lpstr>توابع و ملزومات عقائد اصلی</vt:lpstr>
      <vt:lpstr>حاصل آنكه:</vt:lpstr>
      <vt:lpstr>دو معنای اصول دین</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bakhtiarvand</dc:creator>
  <cp:lastModifiedBy>bakhtiarvand</cp:lastModifiedBy>
  <cp:revision>2</cp:revision>
  <dcterms:created xsi:type="dcterms:W3CDTF">2015-09-13T05:04:03Z</dcterms:created>
  <dcterms:modified xsi:type="dcterms:W3CDTF">2015-09-13T05:12:28Z</dcterms:modified>
</cp:coreProperties>
</file>