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58" r:id="rId4"/>
    <p:sldId id="262"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t>8/12/2017</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1697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538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537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11044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7286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71211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5514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398737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0642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8954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8551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0641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3934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27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387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2760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371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8/12/2017</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74193221"/>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883373"/>
            <a:ext cx="8791575" cy="2387600"/>
          </a:xfrm>
        </p:spPr>
        <p:txBody>
          <a:bodyPr/>
          <a:lstStyle/>
          <a:p>
            <a:pPr algn="r" rtl="1"/>
            <a:r>
              <a:rPr lang="fa-IR" dirty="0" smtClean="0">
                <a:cs typeface="B Titr" panose="00000700000000000000" pitchFamily="2" charset="-78"/>
              </a:rPr>
              <a:t>آشنایی با نرم افزار</a:t>
            </a:r>
            <a:r>
              <a:rPr lang="en-US" dirty="0" smtClean="0">
                <a:cs typeface="B Titr" panose="00000700000000000000" pitchFamily="2" charset="-78"/>
              </a:rPr>
              <a:t/>
            </a:r>
            <a:br>
              <a:rPr lang="en-US" dirty="0" smtClean="0">
                <a:cs typeface="B Titr" panose="00000700000000000000" pitchFamily="2" charset="-78"/>
              </a:rPr>
            </a:br>
            <a:r>
              <a:rPr lang="en-US" dirty="0" smtClean="0">
                <a:cs typeface="B Titr" panose="00000700000000000000" pitchFamily="2" charset="-78"/>
              </a:rPr>
              <a:t/>
            </a:r>
            <a:br>
              <a:rPr lang="en-US" dirty="0" smtClean="0">
                <a:cs typeface="B Titr" panose="00000700000000000000" pitchFamily="2" charset="-78"/>
              </a:rPr>
            </a:br>
            <a:r>
              <a:rPr lang="fa-IR" dirty="0" smtClean="0">
                <a:cs typeface="B Titr" panose="00000700000000000000" pitchFamily="2" charset="-78"/>
              </a:rPr>
              <a:t> </a:t>
            </a:r>
            <a:r>
              <a:rPr lang="en-US" dirty="0" smtClean="0">
                <a:cs typeface="B Titr" panose="00000700000000000000" pitchFamily="2" charset="-78"/>
              </a:rPr>
              <a:t>Microsoft Access</a:t>
            </a:r>
            <a:endParaRPr lang="en-US" dirty="0">
              <a:cs typeface="B Titr" panose="00000700000000000000" pitchFamily="2" charset="-78"/>
            </a:endParaRPr>
          </a:p>
        </p:txBody>
      </p:sp>
      <p:sp>
        <p:nvSpPr>
          <p:cNvPr id="3" name="Subtitle 2"/>
          <p:cNvSpPr>
            <a:spLocks noGrp="1"/>
          </p:cNvSpPr>
          <p:nvPr>
            <p:ph type="subTitle" idx="1"/>
          </p:nvPr>
        </p:nvSpPr>
        <p:spPr>
          <a:xfrm>
            <a:off x="1876424" y="3616036"/>
            <a:ext cx="8791575" cy="2306785"/>
          </a:xfrm>
        </p:spPr>
        <p:txBody>
          <a:bodyPr>
            <a:normAutofit lnSpcReduction="10000"/>
          </a:bodyPr>
          <a:lstStyle/>
          <a:p>
            <a:pPr algn="ctr"/>
            <a:r>
              <a:rPr lang="fa-IR" sz="2800" dirty="0" smtClean="0">
                <a:solidFill>
                  <a:schemeClr val="tx1"/>
                </a:solidFill>
                <a:cs typeface="B Nazanin" panose="00000400000000000000" pitchFamily="2" charset="-78"/>
              </a:rPr>
              <a:t>گروه کامپیوتر دانشگاه صفاهان</a:t>
            </a:r>
            <a:endParaRPr lang="en-US" sz="2800" dirty="0" smtClean="0">
              <a:solidFill>
                <a:schemeClr val="tx1"/>
              </a:solidFill>
              <a:cs typeface="B Nazanin" panose="00000400000000000000" pitchFamily="2" charset="-78"/>
            </a:endParaRPr>
          </a:p>
          <a:p>
            <a:pPr algn="ctr"/>
            <a:r>
              <a:rPr lang="en-US" sz="2800" cap="none" dirty="0" smtClean="0">
                <a:solidFill>
                  <a:schemeClr val="tx1"/>
                </a:solidFill>
                <a:cs typeface="B Nazanin" panose="00000400000000000000" pitchFamily="2" charset="-78"/>
              </a:rPr>
              <a:t>@</a:t>
            </a:r>
            <a:r>
              <a:rPr lang="en-US" sz="2800" cap="none" dirty="0" err="1" smtClean="0">
                <a:solidFill>
                  <a:schemeClr val="tx1"/>
                </a:solidFill>
                <a:cs typeface="B Nazanin" panose="00000400000000000000" pitchFamily="2" charset="-78"/>
              </a:rPr>
              <a:t>Safahan_IT</a:t>
            </a:r>
            <a:endParaRPr lang="fa-IR" sz="2800" cap="none" dirty="0" smtClean="0">
              <a:solidFill>
                <a:schemeClr val="tx1"/>
              </a:solidFill>
              <a:cs typeface="B Nazanin" panose="00000400000000000000" pitchFamily="2" charset="-78"/>
            </a:endParaRPr>
          </a:p>
          <a:p>
            <a:pPr algn="ctr"/>
            <a:r>
              <a:rPr lang="fa-IR" sz="2800" dirty="0" smtClean="0">
                <a:solidFill>
                  <a:schemeClr val="tx1"/>
                </a:solidFill>
                <a:cs typeface="B Nazanin" panose="00000400000000000000" pitchFamily="2" charset="-78"/>
              </a:rPr>
              <a:t>محمد صمدیه</a:t>
            </a:r>
          </a:p>
          <a:p>
            <a:pPr algn="ctr"/>
            <a:r>
              <a:rPr lang="en-US" cap="none" dirty="0" smtClean="0">
                <a:solidFill>
                  <a:schemeClr val="tx1"/>
                </a:solidFill>
                <a:ea typeface="Adobe Fangsong Std R" panose="02020400000000000000" pitchFamily="18" charset="-128"/>
              </a:rPr>
              <a:t>Moh.Samadieh@gmail.com</a:t>
            </a:r>
            <a:endParaRPr lang="en-US" cap="none" dirty="0">
              <a:solidFill>
                <a:schemeClr val="tx1"/>
              </a:solidFill>
              <a:ea typeface="Adobe Fangsong Std R" panose="02020400000000000000" pitchFamily="18" charset="-12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1664" y="4218854"/>
            <a:ext cx="1343891" cy="1343891"/>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6906" y="1413886"/>
            <a:ext cx="3113502" cy="1183841"/>
          </a:xfrm>
          <a:prstGeom prst="rect">
            <a:avLst/>
          </a:prstGeom>
        </p:spPr>
      </p:pic>
    </p:spTree>
    <p:extLst>
      <p:ext uri="{BB962C8B-B14F-4D97-AF65-F5344CB8AC3E}">
        <p14:creationId xmlns:p14="http://schemas.microsoft.com/office/powerpoint/2010/main" val="3060632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معرفی </a:t>
            </a:r>
            <a:r>
              <a:rPr lang="en-US" dirty="0" smtClean="0">
                <a:cs typeface="B Titr" panose="00000700000000000000" pitchFamily="2" charset="-78"/>
              </a:rPr>
              <a:t>Access</a:t>
            </a:r>
            <a:endParaRPr lang="en-US" dirty="0">
              <a:cs typeface="B Titr" panose="00000700000000000000" pitchFamily="2" charset="-78"/>
            </a:endParaRPr>
          </a:p>
        </p:txBody>
      </p:sp>
      <p:sp>
        <p:nvSpPr>
          <p:cNvPr id="3" name="Content Placeholder 2"/>
          <p:cNvSpPr>
            <a:spLocks noGrp="1"/>
          </p:cNvSpPr>
          <p:nvPr>
            <p:ph idx="1"/>
          </p:nvPr>
        </p:nvSpPr>
        <p:spPr>
          <a:xfrm>
            <a:off x="1141412" y="2249487"/>
            <a:ext cx="9905999" cy="4442258"/>
          </a:xfrm>
        </p:spPr>
        <p:txBody>
          <a:bodyPr>
            <a:normAutofit fontScale="70000" lnSpcReduction="20000"/>
          </a:bodyPr>
          <a:lstStyle/>
          <a:p>
            <a:pPr marL="0" indent="0">
              <a:buNone/>
            </a:pPr>
            <a:r>
              <a:rPr lang="en-US" b="1" dirty="0"/>
              <a:t>Microsoft Access is a database management system (DBMS) from </a:t>
            </a:r>
            <a:r>
              <a:rPr lang="en-US" b="1" dirty="0" smtClean="0"/>
              <a:t>Microsoft</a:t>
            </a:r>
          </a:p>
          <a:p>
            <a:pPr marL="0" indent="0">
              <a:buNone/>
            </a:pPr>
            <a:r>
              <a:rPr lang="en-US" b="1" dirty="0" smtClean="0"/>
              <a:t>that </a:t>
            </a:r>
            <a:r>
              <a:rPr lang="en-US" b="1" dirty="0"/>
              <a:t>combines the relational Microsoft Jet Database Engine with a graphical user interface and software-development tools</a:t>
            </a:r>
            <a:r>
              <a:rPr lang="en-US" b="1" dirty="0" smtClean="0"/>
              <a:t>.</a:t>
            </a:r>
          </a:p>
          <a:p>
            <a:pPr marL="0" indent="0">
              <a:buNone/>
            </a:pPr>
            <a:r>
              <a:rPr lang="en-US" b="1" dirty="0" smtClean="0"/>
              <a:t>It </a:t>
            </a:r>
            <a:r>
              <a:rPr lang="en-US" b="1" dirty="0"/>
              <a:t>is a member of the Microsoft Office suite of applications, included in the Professional and higher editions or sold separately.</a:t>
            </a:r>
          </a:p>
          <a:p>
            <a:pPr marL="0" indent="0">
              <a:buNone/>
            </a:pPr>
            <a:r>
              <a:rPr lang="en-US" b="1" dirty="0" smtClean="0"/>
              <a:t>Microsoft </a:t>
            </a:r>
            <a:r>
              <a:rPr lang="en-US" b="1" dirty="0"/>
              <a:t>Access stores data in its own format based on the Access Jet Database Engine. It can also import or link directly to data stored in other applications and databases</a:t>
            </a:r>
            <a:r>
              <a:rPr lang="en-US" b="1" dirty="0" smtClean="0"/>
              <a:t>.</a:t>
            </a:r>
            <a:endParaRPr lang="en-US" b="1" dirty="0"/>
          </a:p>
          <a:p>
            <a:pPr marL="0" indent="0">
              <a:buNone/>
            </a:pPr>
            <a:r>
              <a:rPr lang="en-US" b="1" dirty="0" smtClean="0"/>
              <a:t>Software </a:t>
            </a:r>
            <a:r>
              <a:rPr lang="en-US" b="1" dirty="0"/>
              <a:t>developers, data architects and power users can use Microsoft Access to develop application software</a:t>
            </a:r>
            <a:r>
              <a:rPr lang="en-US" b="1" dirty="0" smtClean="0"/>
              <a:t>.</a:t>
            </a:r>
          </a:p>
          <a:p>
            <a:pPr marL="0" indent="0">
              <a:buNone/>
            </a:pPr>
            <a:r>
              <a:rPr lang="en-US" b="1" dirty="0" smtClean="0"/>
              <a:t>Like </a:t>
            </a:r>
            <a:r>
              <a:rPr lang="en-US" b="1" dirty="0"/>
              <a:t>other Microsoft Office applications, Access is supported by Visual Basic for Applications (VBA), an object-based programming language that can reference a variety of objects including DAO (Data Access Objects), ActiveX Data Objects, and many other ActiveX components. Visual objects used in forms and reports expose their methods and properties in the VBA programming environment, and VBA code modules may declare and call Windows operating system operations.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1837" y="796693"/>
            <a:ext cx="1143040" cy="1122218"/>
          </a:xfrm>
          <a:prstGeom prst="rect">
            <a:avLst/>
          </a:prstGeom>
        </p:spPr>
      </p:pic>
    </p:spTree>
    <p:extLst>
      <p:ext uri="{BB962C8B-B14F-4D97-AF65-F5344CB8AC3E}">
        <p14:creationId xmlns:p14="http://schemas.microsoft.com/office/powerpoint/2010/main" val="3742049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تاریخچه </a:t>
            </a:r>
            <a:r>
              <a:rPr lang="en-US" dirty="0" smtClean="0">
                <a:cs typeface="B Titr" panose="00000700000000000000" pitchFamily="2" charset="-78"/>
              </a:rPr>
              <a:t>Access</a:t>
            </a:r>
            <a:endParaRPr lang="en-US" dirty="0">
              <a:cs typeface="B Titr" panose="00000700000000000000" pitchFamily="2" charset="-78"/>
            </a:endParaRPr>
          </a:p>
        </p:txBody>
      </p:sp>
      <p:sp>
        <p:nvSpPr>
          <p:cNvPr id="3" name="Content Placeholder 2"/>
          <p:cNvSpPr>
            <a:spLocks noGrp="1"/>
          </p:cNvSpPr>
          <p:nvPr>
            <p:ph idx="1"/>
          </p:nvPr>
        </p:nvSpPr>
        <p:spPr>
          <a:xfrm>
            <a:off x="1141412" y="2249487"/>
            <a:ext cx="9905999" cy="4442258"/>
          </a:xfrm>
        </p:spPr>
        <p:txBody>
          <a:bodyPr>
            <a:normAutofit fontScale="85000" lnSpcReduction="20000"/>
          </a:bodyPr>
          <a:lstStyle/>
          <a:p>
            <a:pPr marL="0" indent="0">
              <a:buNone/>
            </a:pPr>
            <a:r>
              <a:rPr lang="en-US" b="1" dirty="0"/>
              <a:t>1992: Microsoft released Access version 1.0 on November 13, 1992, and an Access 1.1 release in May 1993 to improve compatibility with other Microsoft products and to include the Access Basic programming language.</a:t>
            </a:r>
          </a:p>
          <a:p>
            <a:pPr marL="0" indent="0">
              <a:buNone/>
            </a:pPr>
            <a:r>
              <a:rPr lang="en-US" b="1" dirty="0" smtClean="0"/>
              <a:t>1994</a:t>
            </a:r>
            <a:r>
              <a:rPr lang="en-US" b="1" dirty="0"/>
              <a:t>: Microsoft specified the minimum hardware requirements for Access v2.0 as: Microsoft Windows v3.1 with 4 MB of RAM required, 6 MB RAM recommended; 8 MB of available hard disk space required, 14 MB hard disk space recommended. The product shipped on seven 1.44 MB diskettes. The manual shows a 1994 copyright date.</a:t>
            </a:r>
          </a:p>
          <a:p>
            <a:pPr marL="0" indent="0">
              <a:buNone/>
            </a:pPr>
            <a:r>
              <a:rPr lang="en-US" b="1" dirty="0" smtClean="0"/>
              <a:t>With </a:t>
            </a:r>
            <a:r>
              <a:rPr lang="en-US" b="1" dirty="0"/>
              <a:t>Office 95, Microsoft Access 7.0 (a.k.a. "Access 95") became part of the Microsoft Office Professional Suite, joining Microsoft Excel, Word, and PowerPoint and transitioning from Access Basic to VBA. Since then, Microsoft has released new versions of Microsoft Access with each release of Microsoft Office. This includes Access 97 (version 8.0), Access 2000 (version 9.0), Access 2002 (version 10.0), Access 2003 (version 11.5), Access 2007 (version 12.0), Access 2010 (version 14.0), and Access 2013 (version 15.0).</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1837" y="796693"/>
            <a:ext cx="1143040" cy="1122218"/>
          </a:xfrm>
          <a:prstGeom prst="rect">
            <a:avLst/>
          </a:prstGeom>
        </p:spPr>
      </p:pic>
    </p:spTree>
    <p:extLst>
      <p:ext uri="{BB962C8B-B14F-4D97-AF65-F5344CB8AC3E}">
        <p14:creationId xmlns:p14="http://schemas.microsoft.com/office/powerpoint/2010/main" val="569985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تاریخچه </a:t>
            </a:r>
            <a:r>
              <a:rPr lang="en-US" dirty="0" smtClean="0">
                <a:cs typeface="B Titr" panose="00000700000000000000" pitchFamily="2" charset="-78"/>
              </a:rPr>
              <a:t>Access</a:t>
            </a:r>
            <a:endParaRPr lang="en-US" dirty="0">
              <a:cs typeface="B Titr" panose="000007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1837" y="796693"/>
            <a:ext cx="1143040" cy="1122218"/>
          </a:xfrm>
          <a:prstGeom prst="rect">
            <a:avLst/>
          </a:prstGeom>
        </p:spPr>
      </p:pic>
      <p:pic>
        <p:nvPicPr>
          <p:cNvPr id="4" name="Picture 3"/>
          <p:cNvPicPr>
            <a:picLocks noChangeAspect="1"/>
          </p:cNvPicPr>
          <p:nvPr/>
        </p:nvPicPr>
        <p:blipFill>
          <a:blip r:embed="rId3"/>
          <a:stretch>
            <a:fillRect/>
          </a:stretch>
        </p:blipFill>
        <p:spPr>
          <a:xfrm>
            <a:off x="1141413" y="2097086"/>
            <a:ext cx="10174028" cy="4179280"/>
          </a:xfrm>
          <a:prstGeom prst="rect">
            <a:avLst/>
          </a:prstGeom>
        </p:spPr>
      </p:pic>
    </p:spTree>
    <p:extLst>
      <p:ext uri="{BB962C8B-B14F-4D97-AF65-F5344CB8AC3E}">
        <p14:creationId xmlns:p14="http://schemas.microsoft.com/office/powerpoint/2010/main" val="2717609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امکانات </a:t>
            </a:r>
            <a:r>
              <a:rPr lang="en-US" dirty="0" smtClean="0">
                <a:cs typeface="B Titr" panose="00000700000000000000" pitchFamily="2" charset="-78"/>
              </a:rPr>
              <a:t>Access</a:t>
            </a:r>
            <a:endParaRPr lang="en-US" dirty="0">
              <a:cs typeface="B Titr" panose="00000700000000000000" pitchFamily="2" charset="-78"/>
            </a:endParaRPr>
          </a:p>
        </p:txBody>
      </p:sp>
      <p:sp>
        <p:nvSpPr>
          <p:cNvPr id="3" name="Content Placeholder 2"/>
          <p:cNvSpPr>
            <a:spLocks noGrp="1"/>
          </p:cNvSpPr>
          <p:nvPr>
            <p:ph idx="1"/>
          </p:nvPr>
        </p:nvSpPr>
        <p:spPr>
          <a:xfrm>
            <a:off x="1141412" y="2249487"/>
            <a:ext cx="9905999" cy="4442258"/>
          </a:xfrm>
        </p:spPr>
        <p:txBody>
          <a:bodyPr>
            <a:normAutofit fontScale="92500" lnSpcReduction="10000"/>
          </a:bodyPr>
          <a:lstStyle/>
          <a:p>
            <a:r>
              <a:rPr lang="en-US" dirty="0"/>
              <a:t>Users can create </a:t>
            </a:r>
            <a:r>
              <a:rPr lang="en-US" dirty="0" smtClean="0"/>
              <a:t>tables</a:t>
            </a:r>
            <a:r>
              <a:rPr lang="en-US" dirty="0"/>
              <a:t>, queries, forms and reports, and connect them together with macros</a:t>
            </a:r>
            <a:r>
              <a:rPr lang="en-US" dirty="0" smtClean="0"/>
              <a:t>.</a:t>
            </a:r>
          </a:p>
          <a:p>
            <a:r>
              <a:rPr lang="en-US" dirty="0" smtClean="0"/>
              <a:t>Advanced </a:t>
            </a:r>
            <a:r>
              <a:rPr lang="en-US" dirty="0"/>
              <a:t>users can use VBA to write rich solutions with advanced data manipulation and user control</a:t>
            </a:r>
            <a:r>
              <a:rPr lang="en-US" dirty="0" smtClean="0"/>
              <a:t>.</a:t>
            </a:r>
          </a:p>
          <a:p>
            <a:r>
              <a:rPr lang="en-US" dirty="0" smtClean="0"/>
              <a:t>The </a:t>
            </a:r>
            <a:r>
              <a:rPr lang="en-US" dirty="0"/>
              <a:t>import and export of data to many formats including Excel, Outlook, ASCII, dBase, Paradox, FoxPro, SQL Server and </a:t>
            </a:r>
            <a:r>
              <a:rPr lang="en-US" dirty="0" smtClean="0"/>
              <a:t>Oracle</a:t>
            </a:r>
          </a:p>
          <a:p>
            <a:r>
              <a:rPr lang="en-US" dirty="0"/>
              <a:t>There is also the Jet Database format (MDB or ACCDB in Access 2007) which can contain the application and data in one file. This makes it very convenient to distribute the entire application to another user, who can run it in disconnected environments.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1837" y="796693"/>
            <a:ext cx="1143040" cy="1122218"/>
          </a:xfrm>
          <a:prstGeom prst="rect">
            <a:avLst/>
          </a:prstGeom>
        </p:spPr>
      </p:pic>
    </p:spTree>
    <p:extLst>
      <p:ext uri="{BB962C8B-B14F-4D97-AF65-F5344CB8AC3E}">
        <p14:creationId xmlns:p14="http://schemas.microsoft.com/office/powerpoint/2010/main" val="4198285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anose="00000700000000000000" pitchFamily="2" charset="-78"/>
              </a:rPr>
              <a:t>امکانات </a:t>
            </a:r>
            <a:r>
              <a:rPr lang="en-US" dirty="0" smtClean="0">
                <a:cs typeface="B Titr" panose="00000700000000000000" pitchFamily="2" charset="-78"/>
              </a:rPr>
              <a:t>Access</a:t>
            </a:r>
            <a:endParaRPr lang="en-US" dirty="0">
              <a:cs typeface="B Titr" panose="00000700000000000000" pitchFamily="2" charset="-78"/>
            </a:endParaRPr>
          </a:p>
        </p:txBody>
      </p:sp>
      <p:sp>
        <p:nvSpPr>
          <p:cNvPr id="3" name="Content Placeholder 2"/>
          <p:cNvSpPr>
            <a:spLocks noGrp="1"/>
          </p:cNvSpPr>
          <p:nvPr>
            <p:ph idx="1"/>
          </p:nvPr>
        </p:nvSpPr>
        <p:spPr>
          <a:xfrm>
            <a:off x="1141412" y="2249487"/>
            <a:ext cx="9905999" cy="4442258"/>
          </a:xfrm>
        </p:spPr>
        <p:txBody>
          <a:bodyPr>
            <a:normAutofit/>
          </a:bodyPr>
          <a:lstStyle/>
          <a:p>
            <a:r>
              <a:rPr lang="en-US" dirty="0"/>
              <a:t>One of the benefits of Access from a programmer's perspective is its relative compatibility with SQL (structured query language) — queries can be viewed graphically or edited as SQL statements, and SQL statements can be used directly in Macros and VBA Modules to manipulate Access tables. Users can mix and use both VBA and "Macros" for programming forms and logic and offers object-oriented possibilities. VBA can also be </a:t>
            </a:r>
            <a:r>
              <a:rPr lang="en-US" dirty="0" smtClean="0"/>
              <a:t>included </a:t>
            </a:r>
            <a:r>
              <a:rPr lang="en-US" dirty="0"/>
              <a:t>in queries</a:t>
            </a:r>
            <a:r>
              <a:rPr lang="en-US" dirty="0" smtClean="0"/>
              <a:t>.</a:t>
            </a:r>
          </a:p>
          <a:p>
            <a:r>
              <a:rPr lang="en-US" dirty="0"/>
              <a:t>Microsoft Access is a file server-based database. Unlike client–server relational database management systems (RDBMS), Microsoft Access does not implement database triggers, stored procedures, or transaction logging.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1837" y="796693"/>
            <a:ext cx="1143040" cy="1122218"/>
          </a:xfrm>
          <a:prstGeom prst="rect">
            <a:avLst/>
          </a:prstGeom>
        </p:spPr>
      </p:pic>
    </p:spTree>
    <p:extLst>
      <p:ext uri="{BB962C8B-B14F-4D97-AF65-F5344CB8AC3E}">
        <p14:creationId xmlns:p14="http://schemas.microsoft.com/office/powerpoint/2010/main" val="1832811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a:cs typeface="B Titr" panose="00000700000000000000" pitchFamily="2" charset="-78"/>
              </a:rPr>
              <a:t>Import or link sources</a:t>
            </a:r>
          </a:p>
        </p:txBody>
      </p:sp>
      <p:sp>
        <p:nvSpPr>
          <p:cNvPr id="3" name="Content Placeholder 2"/>
          <p:cNvSpPr>
            <a:spLocks noGrp="1"/>
          </p:cNvSpPr>
          <p:nvPr>
            <p:ph idx="1"/>
          </p:nvPr>
        </p:nvSpPr>
        <p:spPr>
          <a:xfrm>
            <a:off x="1141412" y="2097085"/>
            <a:ext cx="10350934" cy="4594659"/>
          </a:xfrm>
        </p:spPr>
        <p:txBody>
          <a:bodyPr numCol="2">
            <a:normAutofit/>
          </a:bodyPr>
          <a:lstStyle/>
          <a:p>
            <a:r>
              <a:rPr lang="en-US" dirty="0" smtClean="0"/>
              <a:t>Microsoft Access</a:t>
            </a:r>
          </a:p>
          <a:p>
            <a:r>
              <a:rPr lang="en-US" dirty="0" smtClean="0"/>
              <a:t>Excel</a:t>
            </a:r>
          </a:p>
          <a:p>
            <a:r>
              <a:rPr lang="en-US" dirty="0" smtClean="0"/>
              <a:t>SharePoint </a:t>
            </a:r>
            <a:r>
              <a:rPr lang="en-US" dirty="0"/>
              <a:t>lists</a:t>
            </a:r>
          </a:p>
          <a:p>
            <a:r>
              <a:rPr lang="en-US" dirty="0" smtClean="0"/>
              <a:t>Plain </a:t>
            </a:r>
            <a:r>
              <a:rPr lang="en-US" dirty="0"/>
              <a:t>text</a:t>
            </a:r>
          </a:p>
          <a:p>
            <a:r>
              <a:rPr lang="en-US" dirty="0" smtClean="0"/>
              <a:t>XML</a:t>
            </a:r>
            <a:endParaRPr lang="en-US" dirty="0"/>
          </a:p>
          <a:p>
            <a:r>
              <a:rPr lang="en-US" dirty="0" smtClean="0"/>
              <a:t>Outlook</a:t>
            </a:r>
            <a:endParaRPr lang="en-US" dirty="0"/>
          </a:p>
          <a:p>
            <a:r>
              <a:rPr lang="en-US" dirty="0" smtClean="0"/>
              <a:t>HTML</a:t>
            </a:r>
          </a:p>
          <a:p>
            <a:endParaRPr lang="en-US" dirty="0"/>
          </a:p>
          <a:p>
            <a:r>
              <a:rPr lang="en-US" dirty="0" smtClean="0"/>
              <a:t>ODBC-compliant </a:t>
            </a:r>
            <a:r>
              <a:rPr lang="en-US" dirty="0"/>
              <a:t>data containers, including:</a:t>
            </a:r>
          </a:p>
          <a:p>
            <a:pPr lvl="1"/>
            <a:r>
              <a:rPr lang="en-US" dirty="0" smtClean="0"/>
              <a:t>Microsoft </a:t>
            </a:r>
            <a:r>
              <a:rPr lang="en-US" dirty="0"/>
              <a:t>SQL Server</a:t>
            </a:r>
          </a:p>
          <a:p>
            <a:pPr lvl="1"/>
            <a:r>
              <a:rPr lang="en-US" dirty="0" smtClean="0"/>
              <a:t>Oracle</a:t>
            </a:r>
            <a:endParaRPr lang="en-US" dirty="0"/>
          </a:p>
          <a:p>
            <a:pPr lvl="1"/>
            <a:r>
              <a:rPr lang="en-US" dirty="0" smtClean="0"/>
              <a:t>MySQL</a:t>
            </a:r>
            <a:endParaRPr lang="en-US" dirty="0"/>
          </a:p>
          <a:p>
            <a:pPr lvl="1"/>
            <a:r>
              <a:rPr lang="en-US" dirty="0" smtClean="0"/>
              <a:t>PostgreSQL</a:t>
            </a:r>
            <a:endParaRPr lang="en-US" dirty="0"/>
          </a:p>
          <a:p>
            <a:pPr lvl="1"/>
            <a:r>
              <a:rPr lang="en-US" dirty="0" smtClean="0"/>
              <a:t>IBM </a:t>
            </a:r>
            <a:r>
              <a:rPr lang="en-US" dirty="0"/>
              <a:t>Lotus Notes</a:t>
            </a:r>
          </a:p>
          <a:p>
            <a:pPr lvl="1"/>
            <a:r>
              <a:rPr lang="en-US" dirty="0" smtClean="0"/>
              <a:t>AS </a:t>
            </a:r>
            <a:r>
              <a:rPr lang="en-US" dirty="0"/>
              <a:t>400 DB2</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1837" y="796693"/>
            <a:ext cx="1143040" cy="1122218"/>
          </a:xfrm>
          <a:prstGeom prst="rect">
            <a:avLst/>
          </a:prstGeom>
        </p:spPr>
      </p:pic>
    </p:spTree>
    <p:extLst>
      <p:ext uri="{BB962C8B-B14F-4D97-AF65-F5344CB8AC3E}">
        <p14:creationId xmlns:p14="http://schemas.microsoft.com/office/powerpoint/2010/main" val="40402553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TM04033919[[fn=Circuit]]</Template>
  <TotalTime>440</TotalTime>
  <Words>652</Words>
  <Application>Microsoft Office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Adobe Fangsong Std R</vt:lpstr>
      <vt:lpstr>Arial</vt:lpstr>
      <vt:lpstr>B Nazanin</vt:lpstr>
      <vt:lpstr>B Titr</vt:lpstr>
      <vt:lpstr>Trebuchet MS</vt:lpstr>
      <vt:lpstr>Tw Cen MT</vt:lpstr>
      <vt:lpstr>Circuit</vt:lpstr>
      <vt:lpstr>آشنایی با نرم افزار   Microsoft Access</vt:lpstr>
      <vt:lpstr>معرفی Access</vt:lpstr>
      <vt:lpstr>تاریخچه Access</vt:lpstr>
      <vt:lpstr>تاریخچه Access</vt:lpstr>
      <vt:lpstr>امکانات Access</vt:lpstr>
      <vt:lpstr>امکانات Access</vt:lpstr>
      <vt:lpstr>Import or link sources</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ساخت ربات تلگرام  با زبان برنامه نویسی C#</dc:title>
  <dc:creator>moh.samadieh@gmail.com</dc:creator>
  <cp:lastModifiedBy>Asus</cp:lastModifiedBy>
  <cp:revision>36</cp:revision>
  <dcterms:created xsi:type="dcterms:W3CDTF">2017-07-16T17:58:15Z</dcterms:created>
  <dcterms:modified xsi:type="dcterms:W3CDTF">2017-08-12T06:03:11Z</dcterms:modified>
  <cp:contentStatus/>
</cp:coreProperties>
</file>