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4" r:id="rId3"/>
    <p:sldId id="285" r:id="rId4"/>
    <p:sldId id="286" r:id="rId5"/>
    <p:sldId id="257" r:id="rId6"/>
    <p:sldId id="280" r:id="rId7"/>
    <p:sldId id="288" r:id="rId8"/>
    <p:sldId id="289" r:id="rId9"/>
    <p:sldId id="291" r:id="rId10"/>
    <p:sldId id="287" r:id="rId11"/>
    <p:sldId id="269" r:id="rId12"/>
    <p:sldId id="270" r:id="rId13"/>
    <p:sldId id="271" r:id="rId14"/>
    <p:sldId id="263" r:id="rId15"/>
    <p:sldId id="268" r:id="rId16"/>
    <p:sldId id="267" r:id="rId17"/>
    <p:sldId id="266" r:id="rId18"/>
    <p:sldId id="272" r:id="rId19"/>
    <p:sldId id="283" r:id="rId20"/>
    <p:sldId id="282" r:id="rId21"/>
    <p:sldId id="281" r:id="rId22"/>
    <p:sldId id="273" r:id="rId23"/>
    <p:sldId id="274" r:id="rId24"/>
    <p:sldId id="265" r:id="rId25"/>
    <p:sldId id="264" r:id="rId26"/>
    <p:sldId id="258" r:id="rId27"/>
    <p:sldId id="259" r:id="rId28"/>
    <p:sldId id="260" r:id="rId29"/>
    <p:sldId id="278" r:id="rId30"/>
    <p:sldId id="279" r:id="rId31"/>
    <p:sldId id="276" r:id="rId32"/>
    <p:sldId id="277" r:id="rId33"/>
    <p:sldId id="275" r:id="rId34"/>
    <p:sldId id="261" r:id="rId35"/>
    <p:sldId id="26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OD SHAHSAVANI" initials="DS" lastIdx="2" clrIdx="0">
    <p:extLst>
      <p:ext uri="{19B8F6BF-5375-455C-9EA6-DF929625EA0E}">
        <p15:presenceInfo xmlns:p15="http://schemas.microsoft.com/office/powerpoint/2012/main" userId="DAVOOD SHAHSAV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E7B3D-EBAA-43F8-A611-047323F0ACBE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36EC4A-DEE0-4528-B396-59CAEB452F05}">
      <dgm:prSet phldrT="[Text]"/>
      <dgm:spPr/>
      <dgm:t>
        <a:bodyPr/>
        <a:lstStyle/>
        <a:p>
          <a:r>
            <a:rPr lang="fa-IR" dirty="0" smtClean="0">
              <a:cs typeface="_MRT_Khodkar" panose="00000700000000000000" pitchFamily="2" charset="-78"/>
            </a:rPr>
            <a:t>وضعیت مصرف آب در ایران </a:t>
          </a:r>
          <a:endParaRPr lang="en-US" dirty="0">
            <a:cs typeface="_MRT_Khodkar" panose="00000700000000000000" pitchFamily="2" charset="-78"/>
          </a:endParaRPr>
        </a:p>
      </dgm:t>
    </dgm:pt>
    <dgm:pt modelId="{E547A995-7387-4210-AB53-2DB7169D50CC}" type="parTrans" cxnId="{1BB1C92C-19FC-4E25-8747-7331AD6D961C}">
      <dgm:prSet/>
      <dgm:spPr/>
      <dgm:t>
        <a:bodyPr/>
        <a:lstStyle/>
        <a:p>
          <a:endParaRPr lang="en-US"/>
        </a:p>
      </dgm:t>
    </dgm:pt>
    <dgm:pt modelId="{BCD6382C-D242-47D0-AA4E-29E3DE997456}" type="sibTrans" cxnId="{1BB1C92C-19FC-4E25-8747-7331AD6D961C}">
      <dgm:prSet/>
      <dgm:spPr/>
      <dgm:t>
        <a:bodyPr/>
        <a:lstStyle/>
        <a:p>
          <a:endParaRPr lang="en-US"/>
        </a:p>
      </dgm:t>
    </dgm:pt>
    <dgm:pt modelId="{CE1F5727-57E3-4642-B860-90548A14C635}" type="pres">
      <dgm:prSet presAssocID="{9B8E7B3D-EBAA-43F8-A611-047323F0AC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A5B40-AA2B-49BC-8ECA-F5CA6F19F0E9}" type="pres">
      <dgm:prSet presAssocID="{3936EC4A-DEE0-4528-B396-59CAEB452F05}" presName="root1" presStyleCnt="0"/>
      <dgm:spPr/>
      <dgm:t>
        <a:bodyPr/>
        <a:lstStyle/>
        <a:p>
          <a:endParaRPr lang="en-US"/>
        </a:p>
      </dgm:t>
    </dgm:pt>
    <dgm:pt modelId="{A6FF63C0-A07C-4D3A-932A-A586571CDC79}" type="pres">
      <dgm:prSet presAssocID="{3936EC4A-DEE0-4528-B396-59CAEB452F05}" presName="LevelOneTextNode" presStyleLbl="node0" presStyleIdx="0" presStyleCnt="1" custLinFactX="240550" custLinFactNeighborX="300000" custLinFactNeighborY="-2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DFDA6-871C-46F7-A7AA-CBC389ED1D90}" type="pres">
      <dgm:prSet presAssocID="{3936EC4A-DEE0-4528-B396-59CAEB452F05}" presName="level2hierChild" presStyleCnt="0"/>
      <dgm:spPr/>
      <dgm:t>
        <a:bodyPr/>
        <a:lstStyle/>
        <a:p>
          <a:endParaRPr lang="en-US"/>
        </a:p>
      </dgm:t>
    </dgm:pt>
  </dgm:ptLst>
  <dgm:cxnLst>
    <dgm:cxn modelId="{F8842647-2E01-45B3-ABE5-951B26E89EE4}" type="presOf" srcId="{9B8E7B3D-EBAA-43F8-A611-047323F0ACBE}" destId="{CE1F5727-57E3-4642-B860-90548A14C635}" srcOrd="0" destOrd="0" presId="urn:microsoft.com/office/officeart/2008/layout/HorizontalMultiLevelHierarchy"/>
    <dgm:cxn modelId="{8C6F7AE5-2E75-4FA8-B414-0643CBB5A00A}" type="presOf" srcId="{3936EC4A-DEE0-4528-B396-59CAEB452F05}" destId="{A6FF63C0-A07C-4D3A-932A-A586571CDC79}" srcOrd="0" destOrd="0" presId="urn:microsoft.com/office/officeart/2008/layout/HorizontalMultiLevelHierarchy"/>
    <dgm:cxn modelId="{1BB1C92C-19FC-4E25-8747-7331AD6D961C}" srcId="{9B8E7B3D-EBAA-43F8-A611-047323F0ACBE}" destId="{3936EC4A-DEE0-4528-B396-59CAEB452F05}" srcOrd="0" destOrd="0" parTransId="{E547A995-7387-4210-AB53-2DB7169D50CC}" sibTransId="{BCD6382C-D242-47D0-AA4E-29E3DE997456}"/>
    <dgm:cxn modelId="{AEC08DA0-74A8-4A1F-AE0F-2760F53E5264}" type="presParOf" srcId="{CE1F5727-57E3-4642-B860-90548A14C635}" destId="{987A5B40-AA2B-49BC-8ECA-F5CA6F19F0E9}" srcOrd="0" destOrd="0" presId="urn:microsoft.com/office/officeart/2008/layout/HorizontalMultiLevelHierarchy"/>
    <dgm:cxn modelId="{AB56E988-CCF6-4390-8A30-9B31756963A8}" type="presParOf" srcId="{987A5B40-AA2B-49BC-8ECA-F5CA6F19F0E9}" destId="{A6FF63C0-A07C-4D3A-932A-A586571CDC79}" srcOrd="0" destOrd="0" presId="urn:microsoft.com/office/officeart/2008/layout/HorizontalMultiLevelHierarchy"/>
    <dgm:cxn modelId="{195E0A36-B6B6-45B5-BB8F-E2C6907D5964}" type="presParOf" srcId="{987A5B40-AA2B-49BC-8ECA-F5CA6F19F0E9}" destId="{72DDFDA6-871C-46F7-A7AA-CBC389ED1D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D2E1E-3B15-4149-BA64-27E64BC189E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CBFFB6-1B88-4895-B901-BF8F212B9D0C}">
      <dgm:prSet phldrT="[Text]"/>
      <dgm:spPr>
        <a:solidFill>
          <a:srgbClr val="00B050"/>
        </a:solidFill>
      </dgm:spPr>
      <dgm:t>
        <a:bodyPr/>
        <a:lstStyle/>
        <a:p>
          <a:r>
            <a:rPr lang="fa-IR" dirty="0" smtClean="0">
              <a:cs typeface="_MRT_Khodkar" panose="00000700000000000000" pitchFamily="2" charset="-78"/>
            </a:rPr>
            <a:t>اقداماتی در جهت مدیریت منابع آب </a:t>
          </a:r>
          <a:endParaRPr lang="en-US" dirty="0">
            <a:cs typeface="_MRT_Khodkar" panose="00000700000000000000" pitchFamily="2" charset="-78"/>
          </a:endParaRPr>
        </a:p>
      </dgm:t>
    </dgm:pt>
    <dgm:pt modelId="{FFC2CAD3-5B58-4B07-9D7E-205B651E431D}" type="parTrans" cxnId="{10F1E17D-98B6-442B-AAC0-8258F1C0EBF5}">
      <dgm:prSet/>
      <dgm:spPr/>
      <dgm:t>
        <a:bodyPr/>
        <a:lstStyle/>
        <a:p>
          <a:endParaRPr lang="en-US"/>
        </a:p>
      </dgm:t>
    </dgm:pt>
    <dgm:pt modelId="{E23A4260-F6DE-4901-A522-59E1CFE6E28B}" type="sibTrans" cxnId="{10F1E17D-98B6-442B-AAC0-8258F1C0EBF5}">
      <dgm:prSet/>
      <dgm:spPr/>
      <dgm:t>
        <a:bodyPr/>
        <a:lstStyle/>
        <a:p>
          <a:endParaRPr lang="en-US"/>
        </a:p>
      </dgm:t>
    </dgm:pt>
    <dgm:pt modelId="{88404371-53BE-4DAF-A9C4-DB364CEC413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a-IR" dirty="0" smtClean="0"/>
            <a:t>آبهای سطحی </a:t>
          </a:r>
          <a:endParaRPr lang="en-US" dirty="0"/>
        </a:p>
      </dgm:t>
    </dgm:pt>
    <dgm:pt modelId="{015F9B48-C292-45A7-A107-D3CC2DC89293}" type="parTrans" cxnId="{327B8166-166A-4C24-8D37-C07371FA2885}">
      <dgm:prSet/>
      <dgm:spPr/>
      <dgm:t>
        <a:bodyPr/>
        <a:lstStyle/>
        <a:p>
          <a:endParaRPr lang="en-US"/>
        </a:p>
      </dgm:t>
    </dgm:pt>
    <dgm:pt modelId="{7A0546A3-508F-4CD2-96D5-FD63F6F53F65}" type="sibTrans" cxnId="{327B8166-166A-4C24-8D37-C07371FA2885}">
      <dgm:prSet/>
      <dgm:spPr/>
      <dgm:t>
        <a:bodyPr/>
        <a:lstStyle/>
        <a:p>
          <a:endParaRPr lang="en-US"/>
        </a:p>
      </dgm:t>
    </dgm:pt>
    <dgm:pt modelId="{B7A458C0-F5AF-4CF1-BFB1-36B959E9CE78}">
      <dgm:prSet phldrT="[Text]"/>
      <dgm:spPr/>
      <dgm:t>
        <a:bodyPr/>
        <a:lstStyle/>
        <a:p>
          <a:r>
            <a:rPr lang="fa-IR" dirty="0" smtClean="0"/>
            <a:t>آبهای زیرزمینی </a:t>
          </a:r>
          <a:endParaRPr lang="en-US" dirty="0"/>
        </a:p>
      </dgm:t>
    </dgm:pt>
    <dgm:pt modelId="{9A31D782-E544-49AD-BCE0-33A6D3756993}" type="parTrans" cxnId="{A719F3AE-7122-4918-8DC7-F454CEFE1196}">
      <dgm:prSet/>
      <dgm:spPr/>
      <dgm:t>
        <a:bodyPr/>
        <a:lstStyle/>
        <a:p>
          <a:endParaRPr lang="en-US"/>
        </a:p>
      </dgm:t>
    </dgm:pt>
    <dgm:pt modelId="{CA9A812B-65FB-4BAA-9F5C-44181809DBFE}" type="sibTrans" cxnId="{A719F3AE-7122-4918-8DC7-F454CEFE1196}">
      <dgm:prSet/>
      <dgm:spPr/>
      <dgm:t>
        <a:bodyPr/>
        <a:lstStyle/>
        <a:p>
          <a:endParaRPr lang="en-US"/>
        </a:p>
      </dgm:t>
    </dgm:pt>
    <dgm:pt modelId="{01395A51-6E80-4DBD-84C2-8B35FE3D41CD}" type="pres">
      <dgm:prSet presAssocID="{EB1D2E1E-3B15-4149-BA64-27E64BC189E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51BB5-6562-4CA5-8933-3ED98C65B015}" type="pres">
      <dgm:prSet presAssocID="{62CBFFB6-1B88-4895-B901-BF8F212B9D0C}" presName="root1" presStyleCnt="0"/>
      <dgm:spPr/>
      <dgm:t>
        <a:bodyPr/>
        <a:lstStyle/>
        <a:p>
          <a:endParaRPr lang="en-US"/>
        </a:p>
      </dgm:t>
    </dgm:pt>
    <dgm:pt modelId="{72D3FECB-95EA-4295-BB30-CF298A6420ED}" type="pres">
      <dgm:prSet presAssocID="{62CBFFB6-1B88-4895-B901-BF8F212B9D0C}" presName="LevelOneTextNode" presStyleLbl="node0" presStyleIdx="0" presStyleCnt="1" custLinFactX="236722" custLinFactNeighborX="300000" custLinFactNeighborY="1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E3AA2D-5165-4C31-A41C-DC1F3FFB236D}" type="pres">
      <dgm:prSet presAssocID="{62CBFFB6-1B88-4895-B901-BF8F212B9D0C}" presName="level2hierChild" presStyleCnt="0"/>
      <dgm:spPr/>
      <dgm:t>
        <a:bodyPr/>
        <a:lstStyle/>
        <a:p>
          <a:endParaRPr lang="en-US"/>
        </a:p>
      </dgm:t>
    </dgm:pt>
    <dgm:pt modelId="{74E97AB5-2678-4F91-AF30-BBDDE3A789C8}" type="pres">
      <dgm:prSet presAssocID="{015F9B48-C292-45A7-A107-D3CC2DC8929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F696897-BF70-4A37-84E7-357DF4E0A7A3}" type="pres">
      <dgm:prSet presAssocID="{015F9B48-C292-45A7-A107-D3CC2DC8929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2FA4FA5-0204-4311-A93E-E7DE163EE2AC}" type="pres">
      <dgm:prSet presAssocID="{88404371-53BE-4DAF-A9C4-DB364CEC4138}" presName="root2" presStyleCnt="0"/>
      <dgm:spPr/>
      <dgm:t>
        <a:bodyPr/>
        <a:lstStyle/>
        <a:p>
          <a:endParaRPr lang="en-US"/>
        </a:p>
      </dgm:t>
    </dgm:pt>
    <dgm:pt modelId="{D88C987B-FFCC-4F80-B6C1-612176240827}" type="pres">
      <dgm:prSet presAssocID="{88404371-53BE-4DAF-A9C4-DB364CEC4138}" presName="LevelTwoTextNode" presStyleLbl="node2" presStyleIdx="0" presStyleCnt="2" custScaleY="121253" custLinFactY="-4896" custLinFactNeighborX="-5085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FBF2F-AA29-49E8-BF0A-A98B49CAADE3}" type="pres">
      <dgm:prSet presAssocID="{88404371-53BE-4DAF-A9C4-DB364CEC4138}" presName="level3hierChild" presStyleCnt="0"/>
      <dgm:spPr/>
      <dgm:t>
        <a:bodyPr/>
        <a:lstStyle/>
        <a:p>
          <a:endParaRPr lang="en-US"/>
        </a:p>
      </dgm:t>
    </dgm:pt>
    <dgm:pt modelId="{2FF13CDB-12D4-4354-B1C5-DA42E98D1A0E}" type="pres">
      <dgm:prSet presAssocID="{9A31D782-E544-49AD-BCE0-33A6D375699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C6E87EC-DEDE-4F2E-B598-27805EBDA493}" type="pres">
      <dgm:prSet presAssocID="{9A31D782-E544-49AD-BCE0-33A6D375699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C4ECCFD-053F-424C-B013-1431BE10C9F4}" type="pres">
      <dgm:prSet presAssocID="{B7A458C0-F5AF-4CF1-BFB1-36B959E9CE78}" presName="root2" presStyleCnt="0"/>
      <dgm:spPr/>
      <dgm:t>
        <a:bodyPr/>
        <a:lstStyle/>
        <a:p>
          <a:endParaRPr lang="en-US"/>
        </a:p>
      </dgm:t>
    </dgm:pt>
    <dgm:pt modelId="{FC151AB2-1DB6-4D4F-BC82-05639E555E44}" type="pres">
      <dgm:prSet presAssocID="{B7A458C0-F5AF-4CF1-BFB1-36B959E9CE78}" presName="LevelTwoTextNode" presStyleLbl="node2" presStyleIdx="1" presStyleCnt="2" custScaleY="135966" custLinFactNeighborX="-47025" custLinFactNeighborY="39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F3C171-9C47-49DB-B485-038A6B9F9670}" type="pres">
      <dgm:prSet presAssocID="{B7A458C0-F5AF-4CF1-BFB1-36B959E9CE78}" presName="level3hierChild" presStyleCnt="0"/>
      <dgm:spPr/>
      <dgm:t>
        <a:bodyPr/>
        <a:lstStyle/>
        <a:p>
          <a:endParaRPr lang="en-US"/>
        </a:p>
      </dgm:t>
    </dgm:pt>
  </dgm:ptLst>
  <dgm:cxnLst>
    <dgm:cxn modelId="{E6081300-57D5-440A-ABE2-4140D2ED6CA3}" type="presOf" srcId="{9A31D782-E544-49AD-BCE0-33A6D3756993}" destId="{2FF13CDB-12D4-4354-B1C5-DA42E98D1A0E}" srcOrd="0" destOrd="0" presId="urn:microsoft.com/office/officeart/2008/layout/HorizontalMultiLevelHierarchy"/>
    <dgm:cxn modelId="{B1A429AA-FB9E-403C-9979-5F5F0192CE08}" type="presOf" srcId="{015F9B48-C292-45A7-A107-D3CC2DC89293}" destId="{74E97AB5-2678-4F91-AF30-BBDDE3A789C8}" srcOrd="0" destOrd="0" presId="urn:microsoft.com/office/officeart/2008/layout/HorizontalMultiLevelHierarchy"/>
    <dgm:cxn modelId="{5222C7FE-63CF-4E10-8AA8-BE8AAA488740}" type="presOf" srcId="{9A31D782-E544-49AD-BCE0-33A6D3756993}" destId="{DC6E87EC-DEDE-4F2E-B598-27805EBDA493}" srcOrd="1" destOrd="0" presId="urn:microsoft.com/office/officeart/2008/layout/HorizontalMultiLevelHierarchy"/>
    <dgm:cxn modelId="{10F1E17D-98B6-442B-AAC0-8258F1C0EBF5}" srcId="{EB1D2E1E-3B15-4149-BA64-27E64BC189EB}" destId="{62CBFFB6-1B88-4895-B901-BF8F212B9D0C}" srcOrd="0" destOrd="0" parTransId="{FFC2CAD3-5B58-4B07-9D7E-205B651E431D}" sibTransId="{E23A4260-F6DE-4901-A522-59E1CFE6E28B}"/>
    <dgm:cxn modelId="{A46FA3DF-6A89-43A7-B112-69C5F175FCC1}" type="presOf" srcId="{015F9B48-C292-45A7-A107-D3CC2DC89293}" destId="{DF696897-BF70-4A37-84E7-357DF4E0A7A3}" srcOrd="1" destOrd="0" presId="urn:microsoft.com/office/officeart/2008/layout/HorizontalMultiLevelHierarchy"/>
    <dgm:cxn modelId="{26C8E354-B861-412B-B543-A80F68E1ED01}" type="presOf" srcId="{B7A458C0-F5AF-4CF1-BFB1-36B959E9CE78}" destId="{FC151AB2-1DB6-4D4F-BC82-05639E555E44}" srcOrd="0" destOrd="0" presId="urn:microsoft.com/office/officeart/2008/layout/HorizontalMultiLevelHierarchy"/>
    <dgm:cxn modelId="{DCB398A4-9B43-429A-85DE-8A1D121850BD}" type="presOf" srcId="{EB1D2E1E-3B15-4149-BA64-27E64BC189EB}" destId="{01395A51-6E80-4DBD-84C2-8B35FE3D41CD}" srcOrd="0" destOrd="0" presId="urn:microsoft.com/office/officeart/2008/layout/HorizontalMultiLevelHierarchy"/>
    <dgm:cxn modelId="{BCC692D8-F27B-4309-ACEC-CC9CB745E617}" type="presOf" srcId="{62CBFFB6-1B88-4895-B901-BF8F212B9D0C}" destId="{72D3FECB-95EA-4295-BB30-CF298A6420ED}" srcOrd="0" destOrd="0" presId="urn:microsoft.com/office/officeart/2008/layout/HorizontalMultiLevelHierarchy"/>
    <dgm:cxn modelId="{327B8166-166A-4C24-8D37-C07371FA2885}" srcId="{62CBFFB6-1B88-4895-B901-BF8F212B9D0C}" destId="{88404371-53BE-4DAF-A9C4-DB364CEC4138}" srcOrd="0" destOrd="0" parTransId="{015F9B48-C292-45A7-A107-D3CC2DC89293}" sibTransId="{7A0546A3-508F-4CD2-96D5-FD63F6F53F65}"/>
    <dgm:cxn modelId="{A719F3AE-7122-4918-8DC7-F454CEFE1196}" srcId="{62CBFFB6-1B88-4895-B901-BF8F212B9D0C}" destId="{B7A458C0-F5AF-4CF1-BFB1-36B959E9CE78}" srcOrd="1" destOrd="0" parTransId="{9A31D782-E544-49AD-BCE0-33A6D3756993}" sibTransId="{CA9A812B-65FB-4BAA-9F5C-44181809DBFE}"/>
    <dgm:cxn modelId="{167BBA52-223D-464E-959D-BC5C39E3CCA5}" type="presOf" srcId="{88404371-53BE-4DAF-A9C4-DB364CEC4138}" destId="{D88C987B-FFCC-4F80-B6C1-612176240827}" srcOrd="0" destOrd="0" presId="urn:microsoft.com/office/officeart/2008/layout/HorizontalMultiLevelHierarchy"/>
    <dgm:cxn modelId="{D30E5669-D8A0-4FA4-B676-D576B73629E2}" type="presParOf" srcId="{01395A51-6E80-4DBD-84C2-8B35FE3D41CD}" destId="{6E351BB5-6562-4CA5-8933-3ED98C65B015}" srcOrd="0" destOrd="0" presId="urn:microsoft.com/office/officeart/2008/layout/HorizontalMultiLevelHierarchy"/>
    <dgm:cxn modelId="{EB9215C8-4B16-4EF3-8123-E9ACDB60C263}" type="presParOf" srcId="{6E351BB5-6562-4CA5-8933-3ED98C65B015}" destId="{72D3FECB-95EA-4295-BB30-CF298A6420ED}" srcOrd="0" destOrd="0" presId="urn:microsoft.com/office/officeart/2008/layout/HorizontalMultiLevelHierarchy"/>
    <dgm:cxn modelId="{8ADABD99-8F5D-4368-A9DA-E3A0C1CC7427}" type="presParOf" srcId="{6E351BB5-6562-4CA5-8933-3ED98C65B015}" destId="{62E3AA2D-5165-4C31-A41C-DC1F3FFB236D}" srcOrd="1" destOrd="0" presId="urn:microsoft.com/office/officeart/2008/layout/HorizontalMultiLevelHierarchy"/>
    <dgm:cxn modelId="{5300B344-37B4-41B9-9B7D-1540476ECD0C}" type="presParOf" srcId="{62E3AA2D-5165-4C31-A41C-DC1F3FFB236D}" destId="{74E97AB5-2678-4F91-AF30-BBDDE3A789C8}" srcOrd="0" destOrd="0" presId="urn:microsoft.com/office/officeart/2008/layout/HorizontalMultiLevelHierarchy"/>
    <dgm:cxn modelId="{C081E167-F0F1-4CB2-B765-4261B56F8A86}" type="presParOf" srcId="{74E97AB5-2678-4F91-AF30-BBDDE3A789C8}" destId="{DF696897-BF70-4A37-84E7-357DF4E0A7A3}" srcOrd="0" destOrd="0" presId="urn:microsoft.com/office/officeart/2008/layout/HorizontalMultiLevelHierarchy"/>
    <dgm:cxn modelId="{AE3BAEE0-8CCB-4ACA-925C-5AE861EDC3F9}" type="presParOf" srcId="{62E3AA2D-5165-4C31-A41C-DC1F3FFB236D}" destId="{72FA4FA5-0204-4311-A93E-E7DE163EE2AC}" srcOrd="1" destOrd="0" presId="urn:microsoft.com/office/officeart/2008/layout/HorizontalMultiLevelHierarchy"/>
    <dgm:cxn modelId="{922C029F-D49F-4C87-A564-A17A8AE31FA7}" type="presParOf" srcId="{72FA4FA5-0204-4311-A93E-E7DE163EE2AC}" destId="{D88C987B-FFCC-4F80-B6C1-612176240827}" srcOrd="0" destOrd="0" presId="urn:microsoft.com/office/officeart/2008/layout/HorizontalMultiLevelHierarchy"/>
    <dgm:cxn modelId="{DC5646C0-86FA-48C0-A9AB-EBEEB823ADCD}" type="presParOf" srcId="{72FA4FA5-0204-4311-A93E-E7DE163EE2AC}" destId="{B99FBF2F-AA29-49E8-BF0A-A98B49CAADE3}" srcOrd="1" destOrd="0" presId="urn:microsoft.com/office/officeart/2008/layout/HorizontalMultiLevelHierarchy"/>
    <dgm:cxn modelId="{2A302A02-A8D4-4EB6-A715-6081753BFA7F}" type="presParOf" srcId="{62E3AA2D-5165-4C31-A41C-DC1F3FFB236D}" destId="{2FF13CDB-12D4-4354-B1C5-DA42E98D1A0E}" srcOrd="2" destOrd="0" presId="urn:microsoft.com/office/officeart/2008/layout/HorizontalMultiLevelHierarchy"/>
    <dgm:cxn modelId="{592FAA18-D81B-4680-917A-052C4A1537CB}" type="presParOf" srcId="{2FF13CDB-12D4-4354-B1C5-DA42E98D1A0E}" destId="{DC6E87EC-DEDE-4F2E-B598-27805EBDA493}" srcOrd="0" destOrd="0" presId="urn:microsoft.com/office/officeart/2008/layout/HorizontalMultiLevelHierarchy"/>
    <dgm:cxn modelId="{64DE8B43-0036-42E1-81BF-CE791207B883}" type="presParOf" srcId="{62E3AA2D-5165-4C31-A41C-DC1F3FFB236D}" destId="{1C4ECCFD-053F-424C-B013-1431BE10C9F4}" srcOrd="3" destOrd="0" presId="urn:microsoft.com/office/officeart/2008/layout/HorizontalMultiLevelHierarchy"/>
    <dgm:cxn modelId="{CAB84D7C-BA30-41CC-97C4-98F10B3A5548}" type="presParOf" srcId="{1C4ECCFD-053F-424C-B013-1431BE10C9F4}" destId="{FC151AB2-1DB6-4D4F-BC82-05639E555E44}" srcOrd="0" destOrd="0" presId="urn:microsoft.com/office/officeart/2008/layout/HorizontalMultiLevelHierarchy"/>
    <dgm:cxn modelId="{A17147FB-A8FE-4C66-ABB3-27BA9A94C5FC}" type="presParOf" srcId="{1C4ECCFD-053F-424C-B013-1431BE10C9F4}" destId="{A5F3C171-9C47-49DB-B485-038A6B9F967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F63C0-A07C-4D3A-932A-A586571CDC79}">
      <dsp:nvSpPr>
        <dsp:cNvPr id="0" name=""/>
        <dsp:cNvSpPr/>
      </dsp:nvSpPr>
      <dsp:spPr>
        <a:xfrm rot="16200000">
          <a:off x="-2360143" y="2466723"/>
          <a:ext cx="6090676" cy="1157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cs typeface="_MRT_Khodkar" panose="00000700000000000000" pitchFamily="2" charset="-78"/>
            </a:rPr>
            <a:t>وضعیت مصرف آب در ایران </a:t>
          </a:r>
          <a:endParaRPr lang="en-US" sz="5200" kern="1200" dirty="0">
            <a:cs typeface="_MRT_Khodkar" panose="00000700000000000000" pitchFamily="2" charset="-78"/>
          </a:endParaRPr>
        </a:p>
      </dsp:txBody>
      <dsp:txXfrm>
        <a:off x="-2360143" y="2466723"/>
        <a:ext cx="6090676" cy="115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13CDB-12D4-4354-B1C5-DA42E98D1A0E}">
      <dsp:nvSpPr>
        <dsp:cNvPr id="0" name=""/>
        <dsp:cNvSpPr/>
      </dsp:nvSpPr>
      <dsp:spPr>
        <a:xfrm>
          <a:off x="423363" y="1299150"/>
          <a:ext cx="2748009" cy="554322"/>
        </a:xfrm>
        <a:custGeom>
          <a:avLst/>
          <a:gdLst/>
          <a:ahLst/>
          <a:cxnLst/>
          <a:rect l="0" t="0" r="0" b="0"/>
          <a:pathLst>
            <a:path>
              <a:moveTo>
                <a:pt x="2748009" y="0"/>
              </a:moveTo>
              <a:lnTo>
                <a:pt x="0" y="554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727284" y="1506227"/>
        <a:ext cx="140168" cy="140168"/>
      </dsp:txXfrm>
    </dsp:sp>
    <dsp:sp modelId="{74E97AB5-2678-4F91-AF30-BBDDE3A789C8}">
      <dsp:nvSpPr>
        <dsp:cNvPr id="0" name=""/>
        <dsp:cNvSpPr/>
      </dsp:nvSpPr>
      <dsp:spPr>
        <a:xfrm>
          <a:off x="361313" y="383976"/>
          <a:ext cx="2810059" cy="915173"/>
        </a:xfrm>
        <a:custGeom>
          <a:avLst/>
          <a:gdLst/>
          <a:ahLst/>
          <a:cxnLst/>
          <a:rect l="0" t="0" r="0" b="0"/>
          <a:pathLst>
            <a:path>
              <a:moveTo>
                <a:pt x="2810059" y="915173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692459" y="767679"/>
        <a:ext cx="147766" cy="147766"/>
      </dsp:txXfrm>
    </dsp:sp>
    <dsp:sp modelId="{72D3FECB-95EA-4295-BB30-CF298A6420ED}">
      <dsp:nvSpPr>
        <dsp:cNvPr id="0" name=""/>
        <dsp:cNvSpPr/>
      </dsp:nvSpPr>
      <dsp:spPr>
        <a:xfrm rot="16200000">
          <a:off x="1625384" y="1052311"/>
          <a:ext cx="2598300" cy="49367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_MRT_Khodkar" panose="00000700000000000000" pitchFamily="2" charset="-78"/>
            </a:rPr>
            <a:t>اقداماتی در جهت مدیریت منابع آب </a:t>
          </a:r>
          <a:endParaRPr lang="en-US" sz="1700" kern="1200" dirty="0">
            <a:cs typeface="_MRT_Khodkar" panose="00000700000000000000" pitchFamily="2" charset="-78"/>
          </a:endParaRPr>
        </a:p>
      </dsp:txBody>
      <dsp:txXfrm>
        <a:off x="1625384" y="1052311"/>
        <a:ext cx="2598300" cy="493677"/>
      </dsp:txXfrm>
    </dsp:sp>
    <dsp:sp modelId="{D88C987B-FFCC-4F80-B6C1-612176240827}">
      <dsp:nvSpPr>
        <dsp:cNvPr id="0" name=""/>
        <dsp:cNvSpPr/>
      </dsp:nvSpPr>
      <dsp:spPr>
        <a:xfrm>
          <a:off x="361313" y="84677"/>
          <a:ext cx="1619260" cy="598598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آبهای سطحی </a:t>
          </a:r>
          <a:endParaRPr lang="en-US" sz="1700" kern="1200" dirty="0"/>
        </a:p>
      </dsp:txBody>
      <dsp:txXfrm>
        <a:off x="361313" y="84677"/>
        <a:ext cx="1619260" cy="598598"/>
      </dsp:txXfrm>
    </dsp:sp>
    <dsp:sp modelId="{FC151AB2-1DB6-4D4F-BC82-05639E555E44}">
      <dsp:nvSpPr>
        <dsp:cNvPr id="0" name=""/>
        <dsp:cNvSpPr/>
      </dsp:nvSpPr>
      <dsp:spPr>
        <a:xfrm>
          <a:off x="423363" y="1517856"/>
          <a:ext cx="1619260" cy="6712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آبهای زیرزمینی </a:t>
          </a:r>
          <a:endParaRPr lang="en-US" sz="1700" kern="1200" dirty="0"/>
        </a:p>
      </dsp:txBody>
      <dsp:txXfrm>
        <a:off x="423363" y="1517856"/>
        <a:ext cx="1619260" cy="67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1465-E7EB-411B-80BB-A205D0AC4BA2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0EEC-4E86-4886-A59B-13D3FB71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4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5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1E2B-3082-4421-9EEB-41F467B862E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07B8E-7D35-4A44-8A25-CF87CB21E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hyperlink" Target="file:///C:\Users\david\Desktop\mohit%20zist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4.xml"/><Relationship Id="rId7" Type="http://schemas.openxmlformats.org/officeDocument/2006/relationships/slide" Target="slide1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0.png"/><Relationship Id="rId3" Type="http://schemas.openxmlformats.org/officeDocument/2006/relationships/slide" Target="slide5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19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605;&#1605;&#1608;&#1585;&#1740;%20&#1711;&#1608;&#1588;&#1740;%20&#1575;&#1587;&#1601;&#1606;&#1583;%2095\Videos\Geography\&#1585;&#1608;&#1588;%20&#1580;&#1583;&#1740;&#1583;%20&#1575;&#1587;&#1578;&#1601;&#1575;&#1583;&#1607;%20&#1575;&#1586;%20&#1570;&#1576;%20&#1576;&#1575;&#1585;&#1575;&#1606;.mp4" TargetMode="External"/><Relationship Id="rId7" Type="http://schemas.openxmlformats.org/officeDocument/2006/relationships/image" Target="../media/image31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slide" Target="slide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3.jpeg"/><Relationship Id="rId5" Type="http://schemas.openxmlformats.org/officeDocument/2006/relationships/diagramQuickStyle" Target="../diagrams/quickStyle2.xml"/><Relationship Id="rId10" Type="http://schemas.openxmlformats.org/officeDocument/2006/relationships/slide" Target="slide35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7.xml"/><Relationship Id="rId1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4.xml"/><Relationship Id="rId12" Type="http://schemas.openxmlformats.org/officeDocument/2006/relationships/audio" Target="../media/audio4.wav"/><Relationship Id="rId17" Type="http://schemas.openxmlformats.org/officeDocument/2006/relationships/slide" Target="slide8.xml"/><Relationship Id="rId2" Type="http://schemas.openxmlformats.org/officeDocument/2006/relationships/image" Target="../media/image5.jpg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slide" Target="slide28.xml"/><Relationship Id="rId5" Type="http://schemas.openxmlformats.org/officeDocument/2006/relationships/slide" Target="slide11.xml"/><Relationship Id="rId15" Type="http://schemas.openxmlformats.org/officeDocument/2006/relationships/slide" Target="slide6.xml"/><Relationship Id="rId10" Type="http://schemas.openxmlformats.org/officeDocument/2006/relationships/slide" Target="slide29.xml"/><Relationship Id="rId19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audio" Target="../media/audio2.wav"/><Relationship Id="rId14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0" t="10857" r="9283" b="10476"/>
          <a:stretch/>
        </p:blipFill>
        <p:spPr>
          <a:xfrm>
            <a:off x="9712234" y="-17419"/>
            <a:ext cx="2495006" cy="6753497"/>
          </a:xfrm>
          <a:prstGeom prst="rect">
            <a:avLst/>
          </a:prstGeom>
        </p:spPr>
      </p:pic>
      <p:sp>
        <p:nvSpPr>
          <p:cNvPr id="11" name="Action Button: Custom 10">
            <a:hlinkClick r:id="rId3" action="ppaction://hlinksldjump" highlightClick="1"/>
            <a:hlinkHover r:id="rId3" action="ppaction://hlinksldjump">
              <a:snd r:embed="rId4" name="click.wav"/>
            </a:hlinkHover>
          </p:cNvPr>
          <p:cNvSpPr>
            <a:spLocks/>
          </p:cNvSpPr>
          <p:nvPr/>
        </p:nvSpPr>
        <p:spPr>
          <a:xfrm>
            <a:off x="9712235" y="0"/>
            <a:ext cx="1952896" cy="24819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2  Titr" panose="00000700000000000000" pitchFamily="2" charset="-78"/>
              </a:rPr>
              <a:t>آب سرچشمه زندگی </a:t>
            </a:r>
            <a:endParaRPr lang="en-US" sz="1200" dirty="0">
              <a:cs typeface="2  Titr" panose="00000700000000000000" pitchFamily="2" charset="-78"/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>
            <a:spLocks/>
          </p:cNvSpPr>
          <p:nvPr/>
        </p:nvSpPr>
        <p:spPr>
          <a:xfrm>
            <a:off x="9711143" y="2921719"/>
            <a:ext cx="1953987" cy="23949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2  Titr" panose="00000700000000000000" pitchFamily="2" charset="-78"/>
              </a:rPr>
              <a:t>انرژی حرکت زندگی </a:t>
            </a:r>
            <a:endParaRPr lang="en-US" sz="1400" dirty="0">
              <a:cs typeface="2 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18919" r="36120" b="39260"/>
          <a:stretch/>
        </p:blipFill>
        <p:spPr>
          <a:xfrm>
            <a:off x="1" y="0"/>
            <a:ext cx="2090058" cy="2301411"/>
          </a:xfrm>
          <a:prstGeom prst="rect">
            <a:avLst/>
          </a:prstGeom>
        </p:spPr>
      </p:pic>
      <p:sp>
        <p:nvSpPr>
          <p:cNvPr id="25" name="Action Button: Custom 24">
            <a:hlinkClick r:id="" action="ppaction://noaction" highlightClick="1"/>
          </p:cNvPr>
          <p:cNvSpPr>
            <a:spLocks/>
          </p:cNvSpPr>
          <p:nvPr/>
        </p:nvSpPr>
        <p:spPr>
          <a:xfrm>
            <a:off x="9720943" y="920930"/>
            <a:ext cx="1952896" cy="248194"/>
          </a:xfrm>
          <a:prstGeom prst="actionButtonBlan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cs typeface="2  Titr" panose="00000700000000000000" pitchFamily="2" charset="-78"/>
              </a:rPr>
              <a:t>خاک بستر زندگی </a:t>
            </a:r>
            <a:endParaRPr lang="en-US" sz="1200" dirty="0">
              <a:cs typeface="2  Titr" panose="00000700000000000000" pitchFamily="2" charset="-78"/>
            </a:endParaRPr>
          </a:p>
        </p:txBody>
      </p:sp>
      <p:sp>
        <p:nvSpPr>
          <p:cNvPr id="26" name="Action Button: Custom 25">
            <a:hlinkClick r:id="" action="ppaction://noaction" highlightClick="1"/>
          </p:cNvPr>
          <p:cNvSpPr>
            <a:spLocks/>
          </p:cNvSpPr>
          <p:nvPr/>
        </p:nvSpPr>
        <p:spPr>
          <a:xfrm>
            <a:off x="9720943" y="1898467"/>
            <a:ext cx="1952896" cy="248194"/>
          </a:xfrm>
          <a:prstGeom prst="actionButtonBlank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cs typeface="2  Titr" panose="00000700000000000000" pitchFamily="2" charset="-78"/>
              </a:rPr>
              <a:t>هوا نفس زندگی </a:t>
            </a:r>
            <a:endParaRPr lang="en-US" sz="1200" dirty="0">
              <a:cs typeface="2  Titr" panose="00000700000000000000" pitchFamily="2" charset="-78"/>
            </a:endParaRPr>
          </a:p>
        </p:txBody>
      </p:sp>
      <p:sp>
        <p:nvSpPr>
          <p:cNvPr id="27" name="Action Button: Custom 26">
            <a:hlinkClick r:id="" action="ppaction://noaction" highlightClick="1"/>
          </p:cNvPr>
          <p:cNvSpPr>
            <a:spLocks/>
          </p:cNvSpPr>
          <p:nvPr/>
        </p:nvSpPr>
        <p:spPr>
          <a:xfrm>
            <a:off x="9719852" y="3899256"/>
            <a:ext cx="1953987" cy="239493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2  Titr" panose="00000700000000000000" pitchFamily="2" charset="-78"/>
              </a:rPr>
              <a:t>زباله فاجعه محیط زیست </a:t>
            </a:r>
            <a:endParaRPr lang="en-US" sz="1400" dirty="0">
              <a:cs typeface="2  Titr" panose="00000700000000000000" pitchFamily="2" charset="-78"/>
            </a:endParaRPr>
          </a:p>
        </p:txBody>
      </p:sp>
      <p:sp>
        <p:nvSpPr>
          <p:cNvPr id="28" name="Action Button: Custom 27">
            <a:hlinkClick r:id="" action="ppaction://noaction" highlightClick="1"/>
          </p:cNvPr>
          <p:cNvSpPr>
            <a:spLocks/>
          </p:cNvSpPr>
          <p:nvPr/>
        </p:nvSpPr>
        <p:spPr>
          <a:xfrm>
            <a:off x="9719852" y="5891344"/>
            <a:ext cx="1953987" cy="23949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050" dirty="0">
                <a:cs typeface="2  Titr" panose="00000700000000000000" pitchFamily="2" charset="-78"/>
              </a:rPr>
              <a:t>محیط زیست بستر گردشگری مسئولانه</a:t>
            </a:r>
            <a:endParaRPr lang="en-US" sz="1050" dirty="0">
              <a:cs typeface="2  Titr" panose="00000700000000000000" pitchFamily="2" charset="-78"/>
            </a:endParaRPr>
          </a:p>
        </p:txBody>
      </p:sp>
      <p:sp>
        <p:nvSpPr>
          <p:cNvPr id="29" name="Action Button: Custom 28">
            <a:hlinkClick r:id="" action="ppaction://noaction" highlightClick="1"/>
          </p:cNvPr>
          <p:cNvSpPr>
            <a:spLocks/>
          </p:cNvSpPr>
          <p:nvPr/>
        </p:nvSpPr>
        <p:spPr>
          <a:xfrm>
            <a:off x="9711143" y="4913807"/>
            <a:ext cx="1953987" cy="239493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cs typeface="2  Titr" panose="00000700000000000000" pitchFamily="2" charset="-78"/>
              </a:rPr>
              <a:t>تنوع زیستی تابلو زیبای آفرینش </a:t>
            </a:r>
            <a:endParaRPr lang="en-US" sz="1200" dirty="0">
              <a:cs typeface="2  Titr" panose="00000700000000000000" pitchFamily="2" charset="-78"/>
            </a:endParaRPr>
          </a:p>
        </p:txBody>
      </p:sp>
      <p:sp>
        <p:nvSpPr>
          <p:cNvPr id="12" name="Action Button: Custom 11">
            <a:hlinkClick r:id="rId7" action="ppaction://hlinkfile" highlightClick="1"/>
            <a:hlinkHover r:id="rId7" action="ppaction://hlinkfile">
              <a:snd r:embed="rId4" name="click.wav"/>
            </a:hlinkHover>
          </p:cNvPr>
          <p:cNvSpPr>
            <a:spLocks/>
          </p:cNvSpPr>
          <p:nvPr/>
        </p:nvSpPr>
        <p:spPr>
          <a:xfrm>
            <a:off x="52251" y="692331"/>
            <a:ext cx="2037807" cy="66076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2  Titr" panose="00000700000000000000" pitchFamily="2" charset="-78"/>
              </a:rPr>
              <a:t>فایل پی دی اف کتاب انسان و محیط زیست </a:t>
            </a:r>
            <a:endParaRPr lang="en-US" sz="1400" dirty="0">
              <a:cs typeface="2  Titr" panose="00000700000000000000" pitchFamily="2" charset="-78"/>
            </a:endParaRPr>
          </a:p>
        </p:txBody>
      </p:sp>
      <p:sp>
        <p:nvSpPr>
          <p:cNvPr id="8" name="Action Button: Custom 7">
            <a:hlinkClick r:id="rId8" action="ppaction://hlinksldjump" highlightClick="1"/>
            <a:hlinkHover r:id="rId8" action="ppaction://hlinksldjump">
              <a:snd r:embed="rId9" name="arrow.wav"/>
            </a:hlinkHover>
          </p:cNvPr>
          <p:cNvSpPr/>
          <p:nvPr/>
        </p:nvSpPr>
        <p:spPr>
          <a:xfrm>
            <a:off x="0" y="5968887"/>
            <a:ext cx="2090058" cy="846910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2  Mitra_2 (MRT)" panose="00000700000000000000" pitchFamily="2" charset="-78"/>
              </a:rPr>
              <a:t>تهیه و تنظیم </a:t>
            </a:r>
            <a:endParaRPr lang="en-US" dirty="0">
              <a:cs typeface="2  Mitra_2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75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1758084"/>
            <a:ext cx="10058400" cy="3894047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754" y="0"/>
            <a:ext cx="308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cs typeface="_MRT_Khodkar" panose="00000700000000000000" pitchFamily="2" charset="-78"/>
              </a:rPr>
              <a:t>آب مهم اما محدود </a:t>
            </a:r>
            <a:endParaRPr lang="en-US" sz="3200" dirty="0">
              <a:cs typeface="_MRT_Khodka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176"/>
            <a:ext cx="2612570" cy="2748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11" y="1545428"/>
            <a:ext cx="6583544" cy="4717549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9715230" y="4205257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2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8" name="Isosceles Triangle 7"/>
          <p:cNvSpPr/>
          <p:nvPr/>
        </p:nvSpPr>
        <p:spPr>
          <a:xfrm rot="20789902">
            <a:off x="11213546" y="3762830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9715230" y="5190781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3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0519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_MRT_Khodkar" panose="00000700000000000000" pitchFamily="2" charset="-78"/>
              </a:rPr>
              <a:t>توزیع آب شیرین موجود در قاره ها یکسان نیست بنابراین استفاده و مدیریت بهینه آب بسیار مهم است </a:t>
            </a:r>
            <a:endParaRPr lang="en-US" sz="2800" dirty="0">
              <a:cs typeface="_MRT_Khodkar" panose="00000700000000000000" pitchFamily="2" charset="-78"/>
            </a:endParaRPr>
          </a:p>
        </p:txBody>
      </p:sp>
      <p:sp>
        <p:nvSpPr>
          <p:cNvPr id="14" name="Isosceles Triangle 13"/>
          <p:cNvSpPr/>
          <p:nvPr/>
        </p:nvSpPr>
        <p:spPr>
          <a:xfrm rot="20789902">
            <a:off x="11276684" y="4690663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13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" y="2697536"/>
            <a:ext cx="12077212" cy="2614052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2614612"/>
            <a:ext cx="11661191" cy="2440714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15" y="1053460"/>
            <a:ext cx="1178378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_MRT_Khodkar" panose="00000700000000000000" pitchFamily="2" charset="-78"/>
              </a:rPr>
              <a:t>توزیع غیر یکنواخت آب شیرین در ایران  و جهان  و افزایش شدید جمعیت در برخی مناطق تامین آب را دشوار کرده است  </a:t>
            </a:r>
            <a:endParaRPr lang="en-US" sz="2400" b="1" dirty="0">
              <a:cs typeface="_MRT_Khodka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8971" y="0"/>
            <a:ext cx="409302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4000" dirty="0" smtClean="0">
                <a:cs typeface="2  Titr" panose="00000700000000000000" pitchFamily="2" charset="-78"/>
              </a:rPr>
              <a:t>وضعیت آب در ایران </a:t>
            </a:r>
            <a:endParaRPr lang="en-US" sz="4000" dirty="0">
              <a:cs typeface="2  Titr" panose="00000700000000000000" pitchFamily="2" charset="-78"/>
            </a:endParaRPr>
          </a:p>
        </p:txBody>
      </p:sp>
      <p:sp>
        <p:nvSpPr>
          <p:cNvPr id="7" name="Action Button: Custom 6">
            <a:hlinkClick r:id="rId2" action="ppaction://hlinksldjump" highlightClick="1"/>
          </p:cNvPr>
          <p:cNvSpPr/>
          <p:nvPr/>
        </p:nvSpPr>
        <p:spPr>
          <a:xfrm>
            <a:off x="9422674" y="3190604"/>
            <a:ext cx="2769326" cy="679269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_MRT_Khodkar" panose="00000700000000000000" pitchFamily="2" charset="-78"/>
              </a:rPr>
              <a:t>نمودار بارندگی در هر استان </a:t>
            </a:r>
            <a:endParaRPr lang="en-US" sz="2400" dirty="0">
              <a:cs typeface="_MRT_Khodkar" panose="00000700000000000000" pitchFamily="2" charset="-78"/>
            </a:endParaRPr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9422674" y="3892025"/>
            <a:ext cx="2769326" cy="928168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_MRT_Khodkar" panose="00000700000000000000" pitchFamily="2" charset="-78"/>
              </a:rPr>
              <a:t>نمودار بارندگی در </a:t>
            </a:r>
            <a:r>
              <a:rPr lang="fa-IR" sz="2400" dirty="0" smtClean="0">
                <a:cs typeface="_MRT_Khodkar" panose="00000700000000000000" pitchFamily="2" charset="-78"/>
              </a:rPr>
              <a:t>نقاط مختلف جهان</a:t>
            </a:r>
            <a:endParaRPr lang="en-US" sz="2400" dirty="0">
              <a:cs typeface="_MRT_Khodkar" panose="00000700000000000000" pitchFamily="2" charset="-78"/>
            </a:endParaRP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9422674" y="4820193"/>
            <a:ext cx="2769326" cy="679269"/>
          </a:xfrm>
          <a:prstGeom prst="actionButtonBlan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_MRT_Khodkar" panose="00000700000000000000" pitchFamily="2" charset="-78"/>
              </a:rPr>
              <a:t>سهم سرانه آب هر نفر در کشور </a:t>
            </a:r>
            <a:endParaRPr lang="en-US" sz="2400" dirty="0">
              <a:cs typeface="_MRT_Khodkar" panose="00000700000000000000" pitchFamily="2" charset="-78"/>
            </a:endParaRPr>
          </a:p>
        </p:txBody>
      </p:sp>
      <p:sp>
        <p:nvSpPr>
          <p:cNvPr id="4" name="Action Button: Home 3">
            <a:hlinkClick r:id="rId5" action="ppaction://hlinksldjump" highlightClick="1"/>
            <a:hlinkHover r:id="rId5" action="ppaction://hlinksldjump">
              <a:snd r:embed="rId6" name="click.wav"/>
            </a:hlinkHover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8366" y="1776549"/>
            <a:ext cx="547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عواملی که نشان دهنده توزیع غیریکنواخت منابع آب در ایران است </a:t>
            </a:r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 rot="10800000">
            <a:off x="6008914" y="1776549"/>
            <a:ext cx="509452" cy="36933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10800000">
            <a:off x="5294810" y="1776547"/>
            <a:ext cx="509452" cy="3693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10800000">
            <a:off x="5651862" y="1776549"/>
            <a:ext cx="509452" cy="369332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5029" y="1776546"/>
            <a:ext cx="403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1- قرار گرفتن در منطقه بیابانی و نیمه بیابانی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9451" y="2195744"/>
            <a:ext cx="438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/>
              <a:t>2- آب و هوای گرم و خشک بیشتر ناحیه آب و هوایی ایران </a:t>
            </a:r>
            <a:endParaRPr lang="en-US" sz="1600" b="1" dirty="0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6785870" y="6203686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4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19" name="Isosceles Triangle 18"/>
          <p:cNvSpPr/>
          <p:nvPr/>
        </p:nvSpPr>
        <p:spPr>
          <a:xfrm rot="20789902">
            <a:off x="8191392" y="5802050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106902" y="6203686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5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21" name="Isosceles Triangle 20"/>
          <p:cNvSpPr/>
          <p:nvPr/>
        </p:nvSpPr>
        <p:spPr>
          <a:xfrm rot="20789902">
            <a:off x="5529281" y="5802049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97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2" y="0"/>
            <a:ext cx="5207995" cy="6858000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0" y="6405531"/>
            <a:ext cx="858982" cy="47105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6" b="36190"/>
          <a:stretch/>
        </p:blipFill>
        <p:spPr>
          <a:xfrm>
            <a:off x="0" y="2088905"/>
            <a:ext cx="12192000" cy="224681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0" y="6405531"/>
            <a:ext cx="858982" cy="47105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1235064"/>
            <a:ext cx="7707086" cy="5436248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0" y="6363327"/>
            <a:ext cx="858982" cy="47105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0585"/>
            <a:ext cx="12192001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_MRT_Khodkar" panose="00000700000000000000" pitchFamily="2" charset="-78"/>
              </a:rPr>
              <a:t>توزیع غیر یکنواخت آب شیرین در ایران  و جهان  و افزایش شدید جمعیت در برخی مناطق تامین آب را دشوار کرده است  </a:t>
            </a:r>
            <a:endParaRPr lang="en-US" sz="2400" b="1" dirty="0">
              <a:cs typeface="_MRT_Khodkar" panose="000007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565178" y="2601182"/>
            <a:ext cx="2246811" cy="270401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با توجه به شکل افزایش جمعیت چه تاثیری بر منابع آب شیرین خواهد داشت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10077" r="8781" b="7946"/>
          <a:stretch/>
        </p:blipFill>
        <p:spPr>
          <a:xfrm>
            <a:off x="215345" y="126609"/>
            <a:ext cx="4297680" cy="6100355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48308376"/>
              </p:ext>
            </p:extLst>
          </p:nvPr>
        </p:nvGraphicFramePr>
        <p:xfrm>
          <a:off x="10577434" y="418831"/>
          <a:ext cx="1263809" cy="609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 flipV="1">
            <a:off x="8756047" y="1748118"/>
            <a:ext cx="1886378" cy="1967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8525434" y="3715542"/>
            <a:ext cx="21598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335007" y="3715542"/>
            <a:ext cx="2350317" cy="261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38" y="375438"/>
            <a:ext cx="3148186" cy="1888911"/>
          </a:xfrm>
          <a:prstGeom prst="rect">
            <a:avLst/>
          </a:prstGeom>
        </p:spPr>
      </p:pic>
      <p:pic>
        <p:nvPicPr>
          <p:cNvPr id="44" name="Picture 4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17" y="2596346"/>
            <a:ext cx="3223907" cy="2077027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17" y="5005370"/>
            <a:ext cx="3116017" cy="17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6" y="1717801"/>
            <a:ext cx="1207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cs typeface="_MRT_Khodkar" panose="00000700000000000000" pitchFamily="2" charset="-78"/>
              </a:rPr>
              <a:t>به طور متوسط هر فرد در طول روز </a:t>
            </a:r>
            <a:r>
              <a:rPr lang="fa-IR" sz="3200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200 مترمکعب </a:t>
            </a:r>
            <a:r>
              <a:rPr lang="fa-IR" sz="3200" dirty="0" smtClean="0">
                <a:cs typeface="_MRT_Khodkar" panose="00000700000000000000" pitchFamily="2" charset="-78"/>
              </a:rPr>
              <a:t>آب برای آشامیدن , نظافت مصرف می کند </a:t>
            </a:r>
            <a:endParaRPr lang="en-US" sz="3200" dirty="0">
              <a:cs typeface="_MRT_Khodka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94" y="464452"/>
            <a:ext cx="11942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400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6 درصد </a:t>
            </a:r>
            <a:r>
              <a:rPr lang="fa-IR" sz="4400" dirty="0" smtClean="0">
                <a:cs typeface="_MRT_Khodkar" panose="00000700000000000000" pitchFamily="2" charset="-78"/>
              </a:rPr>
              <a:t>مصارف آب کشور مربوط به </a:t>
            </a:r>
            <a:r>
              <a:rPr lang="fa-IR" sz="4400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مصارف شهری و آشامیدنی </a:t>
            </a:r>
            <a:r>
              <a:rPr lang="fa-IR" sz="4400" dirty="0" smtClean="0">
                <a:cs typeface="_MRT_Khodkar" panose="00000700000000000000" pitchFamily="2" charset="-78"/>
              </a:rPr>
              <a:t>است </a:t>
            </a:r>
            <a:endParaRPr lang="en-US" sz="4400" dirty="0">
              <a:cs typeface="_MRT_Khodka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t="51481" r="27143" b="42051"/>
          <a:stretch/>
        </p:blipFill>
        <p:spPr>
          <a:xfrm>
            <a:off x="1053429" y="4937759"/>
            <a:ext cx="10133037" cy="78377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Down Arrow Callout 4"/>
          <p:cNvSpPr/>
          <p:nvPr/>
        </p:nvSpPr>
        <p:spPr>
          <a:xfrm>
            <a:off x="2199861" y="3956035"/>
            <a:ext cx="7354956" cy="809897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نکته حائز اهمیت در مورد آب آشامیدنی  </a:t>
            </a:r>
            <a:endParaRPr lang="en-US" sz="2800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7 -1.85185E-6 C 0.05508 -1.85185E-6 0.09974 0.03796 0.09974 0.08496 C 0.09974 0.13171 0.05508 0.16991 2.08333E-7 0.16991 C -0.05508 0.16991 -0.09961 0.13171 -0.09961 0.08496 C -0.09961 0.03796 -0.05508 -1.85185E-6 2.08333E-7 -1.85185E-6 Z " pathEditMode="relative" rAng="0" ptsTypes="AAA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018" y="378187"/>
            <a:ext cx="2845526" cy="1325563"/>
          </a:xfrm>
        </p:spPr>
        <p:txBody>
          <a:bodyPr/>
          <a:lstStyle/>
          <a:p>
            <a:pPr algn="ctr"/>
            <a:r>
              <a:rPr lang="fa-IR" dirty="0" smtClean="0">
                <a:cs typeface="_MRT_Khodkar" panose="00000700000000000000" pitchFamily="2" charset="-78"/>
              </a:rPr>
              <a:t>داود شاهسونی  </a:t>
            </a:r>
            <a:endParaRPr lang="en-US" dirty="0">
              <a:cs typeface="_MRT_Khodkar" panose="00000700000000000000" pitchFamily="2" charset="-78"/>
            </a:endParaRPr>
          </a:p>
        </p:txBody>
      </p:sp>
      <p:sp>
        <p:nvSpPr>
          <p:cNvPr id="5" name="Action Button: Home 4">
            <a:hlinkClick r:id="rId2" action="ppaction://hlinksldjump" highlightClick="1">
              <a:snd r:embed="rId3" name="click.wav"/>
            </a:hlinkClick>
            <a:hlinkHover r:id="" action="ppaction://hlinkshowjump?jump=firstslide">
              <a:snd r:embed="rId4" name="arrow.wav"/>
            </a:hlinkHover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9938" y="3628695"/>
            <a:ext cx="982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Geoscience.blog.ir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2873" y="1270770"/>
            <a:ext cx="7027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4"/>
                </a:solidFill>
                <a:cs typeface="_MRT_Khodkar" panose="00000700000000000000" pitchFamily="2" charset="-78"/>
              </a:rPr>
              <a:t>dshahsavani@gmail.com</a:t>
            </a:r>
            <a:endParaRPr lang="en-US" sz="3200" dirty="0">
              <a:solidFill>
                <a:schemeClr val="accent4"/>
              </a:solidFill>
              <a:cs typeface="_MRT_Khodka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2403566"/>
            <a:ext cx="11743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>
                <a:cs typeface="_MRT_Khodkar" panose="00000700000000000000" pitchFamily="2" charset="-78"/>
              </a:rPr>
              <a:t>گروه زمین شناسی و جغرافیای شهرستان استهبان ( استان فارس)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9938" y="6488332"/>
            <a:ext cx="8103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/>
              <a:t>این نسخه در حال تکمیل می باشد و در نسخه های بعد تصاویر و انیمیشن و فیلم و ... اضافه شده و فصلهای بعدی نیز انشاءالله تکمیل خواهد شد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375379" y="5883305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ویرایش باذکر منبع بلامانع است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autoRev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10156 -0.06644 L 0.36758 0.226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3" y="381512"/>
            <a:ext cx="11945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در تعیین مکان مربوط به احداث کدام صنایع وضعیت دسترسی مناسب به منابع آبی یک ضرورت مهم بشمار می رود  </a:t>
            </a:r>
            <a:endParaRPr lang="en-US" sz="2800" dirty="0"/>
          </a:p>
        </p:txBody>
      </p:sp>
      <p:sp>
        <p:nvSpPr>
          <p:cNvPr id="3" name="Down Arrow 2"/>
          <p:cNvSpPr/>
          <p:nvPr/>
        </p:nvSpPr>
        <p:spPr>
          <a:xfrm>
            <a:off x="5006917" y="1317814"/>
            <a:ext cx="1449977" cy="1590213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4467498" y="4666512"/>
            <a:ext cx="2259874" cy="2181497"/>
          </a:xfrm>
          <a:prstGeom prst="verticalScroll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800" dirty="0" smtClean="0">
                <a:cs typeface="_MRT_Khodkar" panose="00000700000000000000" pitchFamily="2" charset="-78"/>
              </a:rPr>
              <a:t>صنایع فولاد</a:t>
            </a:r>
            <a:endParaRPr lang="en-US" sz="4800" dirty="0">
              <a:cs typeface="_MRT_Khodkar" panose="00000700000000000000" pitchFamily="2" charset="-78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800"/>
                            </p:stCondLst>
                            <p:childTnLst>
                              <p:par>
                                <p:cTn id="8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2.08333E-6 0.2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7160961" y="50241"/>
            <a:ext cx="5000170" cy="809897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چرا کشاورزی در ایران عمدتا وابسته به آبیاری است ؟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7146893" y="860138"/>
            <a:ext cx="5000170" cy="6219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dirty="0">
                <a:solidFill>
                  <a:srgbClr val="FF0000"/>
                </a:solidFill>
              </a:rPr>
              <a:t>1- بارش در بسیاری از نقاط کشور به اندازه کافی نمی باشد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177762" y="1576583"/>
            <a:ext cx="5000170" cy="6219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1600" dirty="0">
                <a:solidFill>
                  <a:schemeClr val="accent4"/>
                </a:solidFill>
              </a:rPr>
              <a:t>2- بارش ها در فصولی که کشاورزی نیاز به اب دارد اتفاق نمی افتد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3136478" y="10521"/>
            <a:ext cx="1734072" cy="2460842"/>
          </a:xfrm>
          <a:prstGeom prst="lef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چرا اجرای صحیح و اصولی آبیاری در کشاورزی از اولویت بالایی برخوردار است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9025" y="50241"/>
            <a:ext cx="1051819" cy="24070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زیرا حجم بزرگی از آب مصرفی کشورمان در بخش کشاورزی استفاده می شود 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5894363" y="3170925"/>
            <a:ext cx="6252699" cy="809897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dirty="0" smtClean="0"/>
              <a:t>چه عواملی در بهینه سازی مصرف آب در کشاورزی موثر است </a:t>
            </a:r>
            <a:endParaRPr lang="en-US" sz="2000" dirty="0"/>
          </a:p>
        </p:txBody>
      </p:sp>
      <p:sp>
        <p:nvSpPr>
          <p:cNvPr id="8" name="Frame 7"/>
          <p:cNvSpPr/>
          <p:nvPr/>
        </p:nvSpPr>
        <p:spPr>
          <a:xfrm>
            <a:off x="5447211" y="3980822"/>
            <a:ext cx="6730721" cy="6219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>
                <a:solidFill>
                  <a:srgbClr val="FF0000"/>
                </a:solidFill>
              </a:rPr>
              <a:t>1- </a:t>
            </a:r>
            <a:r>
              <a:rPr lang="fa-IR" dirty="0" smtClean="0">
                <a:solidFill>
                  <a:srgbClr val="FF0000"/>
                </a:solidFill>
              </a:rPr>
              <a:t>استفاده از روشهای نوین آبیاری مثل آبیاری قطره ای و تحت فشار  و 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447211" y="4642176"/>
            <a:ext cx="6730721" cy="6219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2- رعایت الگوی کشت متناسب با آب و هوای منطقه و ظرفیت آبی منطقه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447211" y="5264168"/>
            <a:ext cx="6699851" cy="6219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3- بهره گیری از فناوری هایی که که منجر به افزایش بهره وری در مزرعه میشود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1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668" y="0"/>
            <a:ext cx="212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cs typeface="_MRT_Khodkar" panose="00000700000000000000" pitchFamily="2" charset="-78"/>
              </a:rPr>
              <a:t>آب مجازی </a:t>
            </a:r>
            <a:endParaRPr lang="en-US" sz="4000" dirty="0">
              <a:cs typeface="_MRT_Khodka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t="18857" r="14798" b="35428"/>
          <a:stretch/>
        </p:blipFill>
        <p:spPr>
          <a:xfrm>
            <a:off x="429491" y="2377439"/>
            <a:ext cx="3749040" cy="3135087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  <a:hlinkHover r:id="rId3" action="ppaction://hlinksldjump">
              <a:snd r:embed="rId4" name="arrow.wav"/>
            </a:hlinkHover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9251769" y="6128877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6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6" name="Isosceles Triangle 5"/>
          <p:cNvSpPr/>
          <p:nvPr/>
        </p:nvSpPr>
        <p:spPr>
          <a:xfrm rot="20789902">
            <a:off x="10639322" y="5765321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5668" y="1214846"/>
            <a:ext cx="585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به نظر شما در تولید نهایی یک عدد هندوانه چه میزان آب مصرف می شود؟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4" t="31848" r="27403" b="37199"/>
          <a:stretch/>
        </p:blipFill>
        <p:spPr>
          <a:xfrm>
            <a:off x="4311642" y="2377439"/>
            <a:ext cx="7616986" cy="287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AE6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AE6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7810" r="8988" b="75636"/>
          <a:stretch/>
        </p:blipFill>
        <p:spPr>
          <a:xfrm>
            <a:off x="1208314" y="1907178"/>
            <a:ext cx="9617529" cy="2550522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1" r="1991"/>
          <a:stretch/>
        </p:blipFill>
        <p:spPr>
          <a:xfrm>
            <a:off x="1341591" y="274534"/>
            <a:ext cx="10850409" cy="6112412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386946"/>
            <a:ext cx="858982" cy="47105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91440"/>
            <a:ext cx="11604169" cy="6657745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386946"/>
            <a:ext cx="858982" cy="47105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31187" r="8280" b="66362"/>
          <a:stretch/>
        </p:blipFill>
        <p:spPr>
          <a:xfrm>
            <a:off x="1630690" y="561702"/>
            <a:ext cx="9264278" cy="352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Action Button: Home 2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 b="74744"/>
          <a:stretch/>
        </p:blipFill>
        <p:spPr>
          <a:xfrm>
            <a:off x="1466850" y="1645920"/>
            <a:ext cx="9258300" cy="37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6" b="67838"/>
          <a:stretch/>
        </p:blipFill>
        <p:spPr>
          <a:xfrm>
            <a:off x="1466850" y="1972490"/>
            <a:ext cx="9258300" cy="44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2" b="60932"/>
          <a:stretch/>
        </p:blipFill>
        <p:spPr>
          <a:xfrm>
            <a:off x="1466850" y="2351314"/>
            <a:ext cx="92583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6" b="54258"/>
          <a:stretch/>
        </p:blipFill>
        <p:spPr>
          <a:xfrm>
            <a:off x="1466850" y="2756262"/>
            <a:ext cx="9258300" cy="4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6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Movie 1">
            <a:hlinkClick r:id="rId3" action="ppaction://hlinkfile" highlightClick="1"/>
          </p:cNvPr>
          <p:cNvSpPr/>
          <p:nvPr/>
        </p:nvSpPr>
        <p:spPr>
          <a:xfrm>
            <a:off x="10450285" y="6221195"/>
            <a:ext cx="957943" cy="620486"/>
          </a:xfrm>
          <a:prstGeom prst="actionButtonMovi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5515" y="5293843"/>
            <a:ext cx="290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فیلم استفاده از آب بارندگی در منزل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929256" y="5663175"/>
            <a:ext cx="0" cy="443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87770" y="516588"/>
            <a:ext cx="2338086" cy="163203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9491" y="3093398"/>
            <a:ext cx="2338086" cy="163203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10628" y="5013434"/>
            <a:ext cx="2338086" cy="163203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8714" y="2277383"/>
            <a:ext cx="2338086" cy="163203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evron 7"/>
          <p:cNvSpPr/>
          <p:nvPr/>
        </p:nvSpPr>
        <p:spPr>
          <a:xfrm rot="7029434">
            <a:off x="1697175" y="1977406"/>
            <a:ext cx="1064580" cy="490577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2170300">
            <a:off x="2555480" y="5417886"/>
            <a:ext cx="1064580" cy="490577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7720980">
            <a:off x="6621211" y="4768145"/>
            <a:ext cx="1064580" cy="490577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8714" y="254978"/>
            <a:ext cx="555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_MRT_Khodkar" panose="00000700000000000000" pitchFamily="2" charset="-78"/>
              </a:rPr>
              <a:t>تامین آب از ذخیره پشت سد تا خانه </a:t>
            </a:r>
            <a:endParaRPr lang="en-US" sz="2800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32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D58C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00"/>
                            </p:stCondLst>
                            <p:childTnLst>
                              <p:par>
                                <p:cTn id="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700"/>
                            </p:stCondLst>
                            <p:childTnLst>
                              <p:par>
                                <p:cTn id="1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0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9251768" y="6131289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7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4" name="Isosceles Triangle 3"/>
          <p:cNvSpPr/>
          <p:nvPr/>
        </p:nvSpPr>
        <p:spPr>
          <a:xfrm rot="20789902">
            <a:off x="10769951" y="5702795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3543440" y="1561434"/>
            <a:ext cx="1159190" cy="119972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دشت ممنوعه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4505245"/>
              </p:ext>
            </p:extLst>
          </p:nvPr>
        </p:nvGraphicFramePr>
        <p:xfrm>
          <a:off x="8913583" y="29676"/>
          <a:ext cx="3171373" cy="259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hevron 7"/>
          <p:cNvSpPr/>
          <p:nvPr/>
        </p:nvSpPr>
        <p:spPr>
          <a:xfrm rot="10800000">
            <a:off x="7737928" y="248194"/>
            <a:ext cx="940525" cy="60089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0800000">
            <a:off x="6923676" y="248194"/>
            <a:ext cx="940525" cy="600892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>
            <a:off x="6109423" y="248194"/>
            <a:ext cx="940525" cy="60089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538843" y="239868"/>
            <a:ext cx="5335449" cy="1080633"/>
          </a:xfrm>
          <a:prstGeom prst="flowChartMulti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2  Koodak" panose="00000700000000000000" pitchFamily="2" charset="-78"/>
              </a:rPr>
              <a:t>چرا سدسازی ؟ </a:t>
            </a:r>
            <a:r>
              <a:rPr lang="fa-IR" dirty="0" smtClean="0">
                <a:cs typeface="2  Koodak" panose="00000700000000000000" pitchFamily="2" charset="-78"/>
              </a:rPr>
              <a:t>زیرا سدسازی باعث مدیریت منابع آب ,کنترل سیلاب , توزیع مناسب آب در سطح کشور , ذخیره آب و تولید انرژی پاک خواهد شد </a:t>
            </a:r>
            <a:endParaRPr lang="en-US" dirty="0">
              <a:cs typeface="2  Koodak" panose="00000700000000000000" pitchFamily="2" charset="-78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984276" y="1435632"/>
            <a:ext cx="1828800" cy="94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برداشت بی رویه </a:t>
            </a:r>
            <a:endParaRPr lang="en-US" dirty="0"/>
          </a:p>
        </p:txBody>
      </p:sp>
      <p:sp>
        <p:nvSpPr>
          <p:cNvPr id="14" name="Action Button: Custom 13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1761031" y="1613631"/>
            <a:ext cx="1464045" cy="1147522"/>
          </a:xfrm>
          <a:prstGeom prst="actionButtonBlank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002060"/>
                </a:solidFill>
                <a:cs typeface="_MRT_Khodkar" panose="00000700000000000000" pitchFamily="2" charset="-78"/>
              </a:rPr>
              <a:t>نقشه دشتهای ممنوعه</a:t>
            </a:r>
            <a:endParaRPr lang="en-US" sz="2800" b="1" dirty="0">
              <a:solidFill>
                <a:srgbClr val="002060"/>
              </a:solidFill>
              <a:cs typeface="_MRT_Khodka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421" y="3892185"/>
            <a:ext cx="1192565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accent4"/>
                </a:solidFill>
                <a:cs typeface="_MRT_Khodkar" panose="00000700000000000000" pitchFamily="2" charset="-78"/>
              </a:rPr>
              <a:t>گاه بهره برداری از منابع آب به حدی زیاد می شود که آبخوان در معرض خطر نابودی قرار می گیرد و وزارت نیرو حفر چاه جدید در آن </a:t>
            </a:r>
            <a:r>
              <a:rPr lang="fa-IR" sz="2000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دشت را ممنوعه </a:t>
            </a:r>
            <a:r>
              <a:rPr lang="fa-IR" sz="2000" dirty="0" smtClean="0">
                <a:solidFill>
                  <a:schemeClr val="accent4"/>
                </a:solidFill>
                <a:cs typeface="_MRT_Khodkar" panose="00000700000000000000" pitchFamily="2" charset="-78"/>
              </a:rPr>
              <a:t>اعلام می کند </a:t>
            </a:r>
            <a:endParaRPr lang="en-US" sz="2000" dirty="0">
              <a:solidFill>
                <a:schemeClr val="accent4"/>
              </a:solidFill>
              <a:cs typeface="_MRT_Khodkar" panose="00000700000000000000" pitchFamily="2" charset="-78"/>
            </a:endParaRPr>
          </a:p>
        </p:txBody>
      </p:sp>
      <p:pic>
        <p:nvPicPr>
          <p:cNvPr id="2" name="Picture 1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51619" r="27091" b="24762"/>
          <a:stretch/>
        </p:blipFill>
        <p:spPr>
          <a:xfrm>
            <a:off x="5024985" y="1685849"/>
            <a:ext cx="1454192" cy="88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1116" y="1841605"/>
            <a:ext cx="101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</a:rPr>
              <a:t>فرونشست زمین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4142556" y="6124979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9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17" name="Isosceles Triangle 16"/>
          <p:cNvSpPr/>
          <p:nvPr/>
        </p:nvSpPr>
        <p:spPr>
          <a:xfrm rot="20789902">
            <a:off x="5703193" y="5722823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6665321" y="6151318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8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19" name="Isosceles Triangle 18"/>
          <p:cNvSpPr/>
          <p:nvPr/>
        </p:nvSpPr>
        <p:spPr>
          <a:xfrm rot="20789902">
            <a:off x="8183504" y="5722824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944983" y="2874979"/>
            <a:ext cx="335888" cy="86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Home 19">
            <a:hlinkClick r:id="rId12" action="ppaction://hlinksldjump" highlightClick="1"/>
            <a:hlinkHover r:id="rId12" action="ppaction://hlinksldjump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1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1"/>
                            </p:stCondLst>
                            <p:childTnLst>
                              <p:par>
                                <p:cTn id="33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1"/>
                            </p:stCondLst>
                            <p:childTnLst>
                              <p:par>
                                <p:cTn id="3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1"/>
                            </p:stCondLst>
                            <p:childTnLst>
                              <p:par>
                                <p:cTn id="43" presetID="45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601"/>
                            </p:stCondLst>
                            <p:childTnLst>
                              <p:par>
                                <p:cTn id="49" presetID="45" presetClass="exit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701"/>
                            </p:stCondLst>
                            <p:childTnLst>
                              <p:par>
                                <p:cTn id="5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201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1446766"/>
            <a:ext cx="10319186" cy="3876675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9319674" y="5708127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10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5" name="Isosceles Triangle 4"/>
          <p:cNvSpPr/>
          <p:nvPr/>
        </p:nvSpPr>
        <p:spPr>
          <a:xfrm rot="20789902">
            <a:off x="10880311" y="5305971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817" y="431074"/>
            <a:ext cx="1191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/>
              <a:t>هرگونه تغییری که موجب تغییر شرایط فیزیکی , شیمیایی و زیستی آب شود به طوری که از حد استاندارد آن خارج شود را </a:t>
            </a:r>
            <a:r>
              <a:rPr lang="fa-IR" sz="2000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آلودگی آب </a:t>
            </a:r>
            <a:r>
              <a:rPr lang="fa-IR" sz="2000" dirty="0" smtClean="0"/>
              <a:t>گویند </a:t>
            </a:r>
            <a:endParaRPr lang="en-US" sz="2000" dirty="0"/>
          </a:p>
        </p:txBody>
      </p:sp>
      <p:sp>
        <p:nvSpPr>
          <p:cNvPr id="6" name="Action Button: Home 5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5556" y="259644"/>
            <a:ext cx="6942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 smtClean="0">
                <a:cs typeface="_MRT_Khodkar" panose="00000700000000000000" pitchFamily="2" charset="-78"/>
              </a:rPr>
              <a:t>جنگ پنهان </a:t>
            </a:r>
            <a:endParaRPr lang="en-US" sz="4800" dirty="0">
              <a:cs typeface="_MRT_Khodkar" panose="00000700000000000000" pitchFamily="2" charset="-78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9715230" y="6203391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2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6" name="Isosceles Triangle 5"/>
          <p:cNvSpPr/>
          <p:nvPr/>
        </p:nvSpPr>
        <p:spPr>
          <a:xfrm rot="20789902">
            <a:off x="11213546" y="5760964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7" t="23925" r="31201" b="7413"/>
          <a:stretch/>
        </p:blipFill>
        <p:spPr>
          <a:xfrm>
            <a:off x="0" y="1349749"/>
            <a:ext cx="4628445" cy="4853642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8445" y="1349749"/>
            <a:ext cx="7441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_MRT_Khodkar" panose="00000700000000000000" pitchFamily="2" charset="-78"/>
              </a:rPr>
              <a:t>کمبود منابع آب و بحران شدید آب در برخی مناطق ممکن است سبب جنگ بین کشورها شود </a:t>
            </a:r>
            <a:endParaRPr lang="en-US" sz="2000" b="1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08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16762" r="7778" b="71619"/>
          <a:stretch/>
        </p:blipFill>
        <p:spPr>
          <a:xfrm>
            <a:off x="122298" y="2429691"/>
            <a:ext cx="11908595" cy="2168435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23720" r="12544" b="62857"/>
          <a:stretch/>
        </p:blipFill>
        <p:spPr>
          <a:xfrm>
            <a:off x="429491" y="1901029"/>
            <a:ext cx="11126953" cy="2465797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77715" r="9283" b="7047"/>
          <a:stretch/>
        </p:blipFill>
        <p:spPr>
          <a:xfrm>
            <a:off x="173085" y="2142309"/>
            <a:ext cx="11753304" cy="2849284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7428" r="8029" b="77905"/>
          <a:stretch/>
        </p:blipFill>
        <p:spPr>
          <a:xfrm>
            <a:off x="730412" y="2163438"/>
            <a:ext cx="10926651" cy="25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76" y="1448108"/>
            <a:ext cx="7428089" cy="5409892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4669"/>
            <a:ext cx="12192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a-IR" sz="4000" dirty="0" smtClean="0">
                <a:solidFill>
                  <a:schemeClr val="accent4"/>
                </a:solidFill>
                <a:cs typeface="_MRT_Khodkar" panose="00000700000000000000" pitchFamily="2" charset="-78"/>
              </a:rPr>
              <a:t>گاه بهره برداری از منابع آب به حدی زیاد می شود که آبخوان در معرض خطر نابودی قرار می گیرد و وزارت نیرو حفر چاه جدید در آن </a:t>
            </a:r>
            <a:r>
              <a:rPr lang="fa-IR" sz="4000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دشت را ممنوعه </a:t>
            </a:r>
            <a:r>
              <a:rPr lang="fa-IR" sz="4000" dirty="0" smtClean="0">
                <a:solidFill>
                  <a:schemeClr val="accent4"/>
                </a:solidFill>
                <a:cs typeface="_MRT_Khodkar" panose="00000700000000000000" pitchFamily="2" charset="-78"/>
              </a:rPr>
              <a:t>اعلام می کند </a:t>
            </a:r>
            <a:endParaRPr lang="en-US" sz="4000" dirty="0">
              <a:solidFill>
                <a:schemeClr val="accent4"/>
              </a:solidFill>
              <a:cs typeface="_MRT_Khodkar" panose="00000700000000000000" pitchFamily="2" charset="-78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380139" y="2690192"/>
            <a:ext cx="905321" cy="98066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1" y="0"/>
            <a:ext cx="748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_MRT_Khodkar" panose="00000700000000000000" pitchFamily="2" charset="-78"/>
              </a:rPr>
              <a:t>فرونشست زمین بر اثر برداشت بی رویه از آبهای زیرزمینی , ایج استهبان  </a:t>
            </a:r>
            <a:endParaRPr lang="en-US" sz="2400" dirty="0">
              <a:cs typeface="_MRT_Khodkar" panose="00000700000000000000" pitchFamily="2" charset="-78"/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842"/>
            <a:ext cx="7196720" cy="4042602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8621523" y="146717"/>
            <a:ext cx="3443274" cy="9821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اضافه برداشت و برهم خوردن تعادل آبهای زیرزمینی چه مشکلاتی را ایجاد می کند 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8477793" y="1174044"/>
            <a:ext cx="3730735" cy="6219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1- تغییر در کمیت و کیفیت آبهای زیرزمینی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8477793" y="1886423"/>
            <a:ext cx="3730736" cy="6219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2- فرونشست زمین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9319674" y="5708127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9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9" name="Isosceles Triangle 8"/>
          <p:cNvSpPr/>
          <p:nvPr/>
        </p:nvSpPr>
        <p:spPr>
          <a:xfrm rot="20789902">
            <a:off x="10880311" y="5305971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55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60257" r="26599" b="17785"/>
          <a:stretch/>
        </p:blipFill>
        <p:spPr>
          <a:xfrm>
            <a:off x="207549" y="2013995"/>
            <a:ext cx="11083913" cy="2916820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DB8E5"/>
              </a:clrFrom>
              <a:clrTo>
                <a:srgbClr val="9DB8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/>
          <a:stretch/>
        </p:blipFill>
        <p:spPr>
          <a:xfrm>
            <a:off x="7445829" y="0"/>
            <a:ext cx="477522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F27F-FAC2-4C3E-BCA2-8BC857E7E524}" type="datetime1">
              <a:rPr lang="en-US" smtClean="0"/>
              <a:t>8/7/2017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17055" y="6279725"/>
            <a:ext cx="2585435" cy="176499"/>
          </a:xfrm>
        </p:spPr>
        <p:txBody>
          <a:bodyPr/>
          <a:lstStyle/>
          <a:p>
            <a:fld id="{9B507B8E-7D35-4A44-8A25-CF87CB21ED8C}" type="slidenum">
              <a:rPr lang="en-US" smtClean="0"/>
              <a:t>5</a:t>
            </a:fld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  <a:hlinkHover r:id="" action="ppaction://hlinkshowjump?jump=firstslide">
              <a:snd r:embed="rId4" name="click.wav"/>
            </a:hlinkHover>
          </p:cNvPr>
          <p:cNvSpPr/>
          <p:nvPr/>
        </p:nvSpPr>
        <p:spPr>
          <a:xfrm>
            <a:off x="0" y="6391305"/>
            <a:ext cx="858982" cy="47105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5" action="ppaction://hlinksldjump" highlightClick="1"/>
            <a:hlinkHover r:id="" action="ppaction://noaction">
              <a:snd r:embed="rId6" name="coin.wav"/>
            </a:hlinkHover>
          </p:cNvPr>
          <p:cNvSpPr>
            <a:spLocks/>
          </p:cNvSpPr>
          <p:nvPr/>
        </p:nvSpPr>
        <p:spPr>
          <a:xfrm>
            <a:off x="7505224" y="2269807"/>
            <a:ext cx="2729346" cy="404127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2  Titr" panose="00000700000000000000" pitchFamily="2" charset="-78"/>
              </a:rPr>
              <a:t>آب مهم اما محدود </a:t>
            </a:r>
            <a:endParaRPr lang="en-US" sz="2400" dirty="0">
              <a:cs typeface="2  Titr" panose="00000700000000000000" pitchFamily="2" charset="-78"/>
            </a:endParaRPr>
          </a:p>
        </p:txBody>
      </p:sp>
      <p:sp>
        <p:nvSpPr>
          <p:cNvPr id="9" name="Action Button: Custom 8">
            <a:hlinkClick r:id="rId7" action="ppaction://hlinksldjump" highlightClick="1"/>
            <a:hlinkHover r:id="" action="ppaction://noaction">
              <a:snd r:embed="rId4" name="click.wav"/>
            </a:hlinkHover>
          </p:cNvPr>
          <p:cNvSpPr>
            <a:spLocks/>
          </p:cNvSpPr>
          <p:nvPr/>
        </p:nvSpPr>
        <p:spPr>
          <a:xfrm>
            <a:off x="7505224" y="2685628"/>
            <a:ext cx="2729346" cy="404127"/>
          </a:xfrm>
          <a:prstGeom prst="actionButtonBlan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2  Titr" panose="00000700000000000000" pitchFamily="2" charset="-78"/>
              </a:rPr>
              <a:t>وضعیت آب در </a:t>
            </a:r>
            <a:r>
              <a:rPr lang="fa-IR" sz="2400" dirty="0" smtClean="0">
                <a:cs typeface="2  Titr" panose="00000700000000000000" pitchFamily="2" charset="-78"/>
                <a:hlinkClick r:id="rId7" action="ppaction://hlinksldjump"/>
              </a:rPr>
              <a:t>ایران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endParaRPr lang="en-US" sz="2400" dirty="0">
              <a:cs typeface="2  Titr" panose="00000700000000000000" pitchFamily="2" charset="-78"/>
            </a:endParaRPr>
          </a:p>
        </p:txBody>
      </p:sp>
      <p:sp>
        <p:nvSpPr>
          <p:cNvPr id="12" name="Action Button: Custom 11">
            <a:hlinkClick r:id="rId8" action="ppaction://hlinksldjump" highlightClick="1"/>
            <a:hlinkHover r:id="" action="ppaction://noaction">
              <a:snd r:embed="rId9" name="arrow.wav"/>
            </a:hlinkHover>
          </p:cNvPr>
          <p:cNvSpPr>
            <a:spLocks/>
          </p:cNvSpPr>
          <p:nvPr/>
        </p:nvSpPr>
        <p:spPr>
          <a:xfrm>
            <a:off x="7505224" y="3101449"/>
            <a:ext cx="2729346" cy="404127"/>
          </a:xfrm>
          <a:prstGeom prst="actionButtonBlan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cs typeface="2  Titr" panose="00000700000000000000" pitchFamily="2" charset="-78"/>
              </a:rPr>
              <a:t>وضعیت مصرف آب در ایران </a:t>
            </a:r>
            <a:endParaRPr lang="en-US" sz="2000" dirty="0">
              <a:cs typeface="2  Titr" panose="00000700000000000000" pitchFamily="2" charset="-78"/>
            </a:endParaRPr>
          </a:p>
        </p:txBody>
      </p:sp>
      <p:sp>
        <p:nvSpPr>
          <p:cNvPr id="13" name="Action Button: Custom 12">
            <a:hlinkClick r:id="rId10" action="ppaction://hlinksldjump" highlightClick="1"/>
            <a:hlinkHover r:id="" action="ppaction://noaction">
              <a:snd r:embed="rId4" name="click.wav"/>
            </a:hlinkHover>
          </p:cNvPr>
          <p:cNvSpPr>
            <a:spLocks/>
          </p:cNvSpPr>
          <p:nvPr/>
        </p:nvSpPr>
        <p:spPr>
          <a:xfrm>
            <a:off x="7505224" y="5208874"/>
            <a:ext cx="1257775" cy="446122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2  Titr" panose="00000700000000000000" pitchFamily="2" charset="-78"/>
              </a:rPr>
              <a:t>آلودگی آب ها </a:t>
            </a:r>
            <a:endParaRPr lang="en-US" sz="1400" dirty="0">
              <a:cs typeface="2  Titr" panose="00000700000000000000" pitchFamily="2" charset="-78"/>
            </a:endParaRPr>
          </a:p>
        </p:txBody>
      </p:sp>
      <p:sp>
        <p:nvSpPr>
          <p:cNvPr id="14" name="Action Button: Custom 13">
            <a:hlinkClick r:id="rId11" action="ppaction://hlinksldjump" highlightClick="1"/>
            <a:hlinkHover r:id="" action="ppaction://noaction">
              <a:snd r:embed="rId12" name="chimes.wav"/>
            </a:hlinkHover>
          </p:cNvPr>
          <p:cNvSpPr>
            <a:spLocks/>
          </p:cNvSpPr>
          <p:nvPr/>
        </p:nvSpPr>
        <p:spPr>
          <a:xfrm>
            <a:off x="7505224" y="4793053"/>
            <a:ext cx="1288275" cy="404127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2  Titr" panose="00000700000000000000" pitchFamily="2" charset="-78"/>
              </a:rPr>
              <a:t>مدیریت منابع آب </a:t>
            </a:r>
            <a:endParaRPr lang="en-US" sz="1200" dirty="0">
              <a:cs typeface="2  Titr" panose="00000700000000000000" pitchFamily="2" charset="-78"/>
            </a:endParaRPr>
          </a:p>
        </p:txBody>
      </p:sp>
      <p:sp>
        <p:nvSpPr>
          <p:cNvPr id="15" name="Action Button: Custom 14">
            <a:hlinkClick r:id="rId13" action="ppaction://hlinksldjump" highlightClick="1"/>
            <a:hlinkHover r:id="" action="ppaction://noaction">
              <a:snd r:embed="rId4" name="click.wav"/>
            </a:hlinkHover>
          </p:cNvPr>
          <p:cNvSpPr>
            <a:spLocks/>
          </p:cNvSpPr>
          <p:nvPr/>
        </p:nvSpPr>
        <p:spPr>
          <a:xfrm>
            <a:off x="7505225" y="4357851"/>
            <a:ext cx="1482022" cy="404127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cs typeface="2  Titr" panose="00000700000000000000" pitchFamily="2" charset="-78"/>
              </a:rPr>
              <a:t>تامین آب </a:t>
            </a:r>
            <a:endParaRPr lang="en-US" sz="2000" dirty="0">
              <a:cs typeface="2  Titr" panose="00000700000000000000" pitchFamily="2" charset="-78"/>
            </a:endParaRPr>
          </a:p>
        </p:txBody>
      </p:sp>
      <p:sp>
        <p:nvSpPr>
          <p:cNvPr id="16" name="Action Button: Custom 15">
            <a:hlinkClick r:id="rId14" action="ppaction://hlinksldjump" highlightClick="1"/>
            <a:hlinkHover r:id="" action="ppaction://noaction">
              <a:snd r:embed="rId4" name="click.wav"/>
            </a:hlinkHover>
          </p:cNvPr>
          <p:cNvSpPr>
            <a:spLocks/>
          </p:cNvSpPr>
          <p:nvPr/>
        </p:nvSpPr>
        <p:spPr>
          <a:xfrm>
            <a:off x="7505224" y="3932946"/>
            <a:ext cx="1743279" cy="404127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2  Titr" panose="00000700000000000000" pitchFamily="2" charset="-78"/>
              </a:rPr>
              <a:t>تجربه کشورهای دیگر </a:t>
            </a:r>
            <a:endParaRPr lang="en-US" sz="1600" dirty="0">
              <a:cs typeface="2  Titr" panose="00000700000000000000" pitchFamily="2" charset="-78"/>
            </a:endParaRPr>
          </a:p>
        </p:txBody>
      </p:sp>
      <p:sp>
        <p:nvSpPr>
          <p:cNvPr id="21" name="Action Button: Custom 20">
            <a:hlinkClick r:id="rId15" action="ppaction://hlinksldjump" highlightClick="1"/>
            <a:hlinkHover r:id="" action="ppaction://noaction">
              <a:snd r:embed="rId12" name="chimes.wav"/>
            </a:hlinkHover>
          </p:cNvPr>
          <p:cNvSpPr>
            <a:spLocks/>
          </p:cNvSpPr>
          <p:nvPr/>
        </p:nvSpPr>
        <p:spPr>
          <a:xfrm>
            <a:off x="7505224" y="5659480"/>
            <a:ext cx="1257775" cy="446122"/>
          </a:xfrm>
          <a:prstGeom prst="actionButtonBlank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2  Titr" panose="00000700000000000000" pitchFamily="2" charset="-78"/>
              </a:rPr>
              <a:t>بازچرخانی و استفاده مجدد آب </a:t>
            </a:r>
            <a:endParaRPr lang="en-US" sz="1200" dirty="0">
              <a:cs typeface="2  Titr" panose="00000700000000000000" pitchFamily="2" charset="-78"/>
            </a:endParaRPr>
          </a:p>
        </p:txBody>
      </p:sp>
      <p:sp>
        <p:nvSpPr>
          <p:cNvPr id="24" name="Action Button: Custom 23">
            <a:hlinkClick r:id="rId16" action="ppaction://hlinksldjump" highlightClick="1"/>
          </p:cNvPr>
          <p:cNvSpPr>
            <a:spLocks/>
          </p:cNvSpPr>
          <p:nvPr/>
        </p:nvSpPr>
        <p:spPr>
          <a:xfrm>
            <a:off x="7505224" y="6117296"/>
            <a:ext cx="1257775" cy="35388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cs typeface="2  Titr" panose="00000700000000000000" pitchFamily="2" charset="-78"/>
              </a:rPr>
              <a:t>حریم آب </a:t>
            </a:r>
            <a:endParaRPr lang="en-US" sz="2000" dirty="0">
              <a:cs typeface="2  Titr" panose="00000700000000000000" pitchFamily="2" charset="-78"/>
            </a:endParaRPr>
          </a:p>
        </p:txBody>
      </p:sp>
      <p:sp>
        <p:nvSpPr>
          <p:cNvPr id="25" name="Action Button: Custom 24">
            <a:hlinkClick r:id="rId17" action="ppaction://hlinksldjump" highlightClick="1"/>
            <a:hlinkHover r:id="" action="ppaction://noaction">
              <a:snd r:embed="rId4" name="click.wav"/>
            </a:hlinkHover>
          </p:cNvPr>
          <p:cNvSpPr>
            <a:spLocks/>
          </p:cNvSpPr>
          <p:nvPr/>
        </p:nvSpPr>
        <p:spPr>
          <a:xfrm>
            <a:off x="7505224" y="6482873"/>
            <a:ext cx="1257775" cy="353883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2  Titr" panose="00000700000000000000" pitchFamily="2" charset="-78"/>
              </a:rPr>
              <a:t>چه باید کرد </a:t>
            </a:r>
            <a:endParaRPr lang="en-US" sz="1600" dirty="0">
              <a:cs typeface="2  Titr" panose="00000700000000000000" pitchFamily="2" charset="-78"/>
            </a:endParaRPr>
          </a:p>
        </p:txBody>
      </p:sp>
      <p:sp>
        <p:nvSpPr>
          <p:cNvPr id="17" name="Action Button: Custom 16">
            <a:hlinkClick r:id="rId18" action="ppaction://hlinksldjump" highlightClick="1"/>
            <a:hlinkHover r:id="" action="ppaction://noaction">
              <a:snd r:embed="rId9" name="arrow.wav"/>
            </a:hlinkHover>
          </p:cNvPr>
          <p:cNvSpPr>
            <a:spLocks/>
          </p:cNvSpPr>
          <p:nvPr/>
        </p:nvSpPr>
        <p:spPr>
          <a:xfrm>
            <a:off x="7505224" y="3526354"/>
            <a:ext cx="2121746" cy="404127"/>
          </a:xfrm>
          <a:prstGeom prst="actionButtonBlank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آب مجازی </a:t>
            </a: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22" name="Action Button: Custom 21">
            <a:hlinkClick r:id="rId19" action="ppaction://hlinksldjump" highlightClick="1"/>
            <a:hlinkHover r:id="" action="ppaction://noaction">
              <a:snd r:embed="rId4" name="click.wav"/>
            </a:hlinkHover>
          </p:cNvPr>
          <p:cNvSpPr>
            <a:spLocks/>
          </p:cNvSpPr>
          <p:nvPr/>
        </p:nvSpPr>
        <p:spPr>
          <a:xfrm>
            <a:off x="7505224" y="1879725"/>
            <a:ext cx="2729346" cy="404127"/>
          </a:xfrm>
          <a:prstGeom prst="actionButtonBlan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2  Titr" panose="00000700000000000000" pitchFamily="2" charset="-78"/>
              </a:rPr>
              <a:t>جنگ پنهان </a:t>
            </a:r>
            <a:endParaRPr lang="en-US" sz="24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4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1679" r="1820"/>
          <a:stretch/>
        </p:blipFill>
        <p:spPr>
          <a:xfrm>
            <a:off x="3644348" y="2176196"/>
            <a:ext cx="4320209" cy="448586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" y="555171"/>
            <a:ext cx="1100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_MRT_Khodkar" panose="00000700000000000000" pitchFamily="2" charset="-78"/>
              </a:rPr>
              <a:t>بازچرخانی (بازیافت آب) </a:t>
            </a:r>
            <a:r>
              <a:rPr lang="fa-IR" sz="2400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یعنی استفاده مجدد از فاضلاب </a:t>
            </a:r>
            <a:r>
              <a:rPr lang="fa-IR" sz="2400" dirty="0" smtClean="0">
                <a:cs typeface="_MRT_Khodkar" panose="00000700000000000000" pitchFamily="2" charset="-78"/>
              </a:rPr>
              <a:t>, یعنی تصفیه آب آلوده و استفاده در فضای سبز , کشاورزی و ...</a:t>
            </a:r>
            <a:endParaRPr lang="en-US" sz="2400" dirty="0">
              <a:cs typeface="_MRT_Khodka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1139296"/>
            <a:ext cx="1160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2  Elm" panose="00000400000000000000" pitchFamily="2" charset="-78"/>
              </a:rPr>
              <a:t>آب خاکستری </a:t>
            </a:r>
            <a:r>
              <a:rPr lang="fa-IR" b="1" dirty="0" smtClean="0">
                <a:cs typeface="2  Elm" panose="00000400000000000000" pitchFamily="2" charset="-78"/>
              </a:rPr>
              <a:t>: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2  Elm" panose="00000400000000000000" pitchFamily="2" charset="-78"/>
              </a:rPr>
              <a:t>به آب فاضلاب حمام و شست و شوی ظروف و میوه که آلودگی کمتری نسبت به فاضلاب سرویس بهداشتی دارد گویند  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2  Elm" panose="00000400000000000000" pitchFamily="2" charset="-78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9715230" y="6203391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11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7" name="Isosceles Triangle 6"/>
          <p:cNvSpPr/>
          <p:nvPr/>
        </p:nvSpPr>
        <p:spPr>
          <a:xfrm rot="20789902">
            <a:off x="11213546" y="5760964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78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5182" y="331304"/>
            <a:ext cx="3458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+mj-cs"/>
              </a:rPr>
              <a:t>حریم آب </a:t>
            </a:r>
            <a:endParaRPr lang="en-US" sz="24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871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cs typeface="_MRT_Khodkar" panose="00000700000000000000" pitchFamily="2" charset="-78"/>
              </a:rPr>
              <a:t>رودخانه ها , تالاب ها , برکه ها اگر حریم نداشته باشند ممکن است آلوده شده و بویژه رودخانه ها در مواقع بارش های شدید و طولانی باعث تخریب سازه ها ( ساختمان , پل و ...) شوند </a:t>
            </a:r>
            <a:r>
              <a:rPr lang="fa-IR" sz="3200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پس داشتن حریم ضروری می باشد</a:t>
            </a:r>
            <a:endParaRPr lang="en-US" sz="3200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685182" y="3347612"/>
            <a:ext cx="6228522" cy="10336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b="1" dirty="0"/>
              <a:t>تعیین حدود رودخانه ها و ... توسط چه ارگان یا سازمانی صورت می گیرد ؟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00190" y="4629688"/>
            <a:ext cx="459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وزارت نیرو یا شرکت های آب منطقه ای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9715230" y="6203391"/>
            <a:ext cx="1789611" cy="524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فعالیت 12</a:t>
            </a:r>
            <a:endParaRPr lang="en-US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sp>
        <p:nvSpPr>
          <p:cNvPr id="3" name="Isosceles Triangle 2"/>
          <p:cNvSpPr/>
          <p:nvPr/>
        </p:nvSpPr>
        <p:spPr>
          <a:xfrm rot="20789902">
            <a:off x="11213546" y="5760964"/>
            <a:ext cx="804116" cy="539569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cs typeface="_MRT_Khodka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0750" r="26877" b="82688"/>
          <a:stretch/>
        </p:blipFill>
        <p:spPr>
          <a:xfrm>
            <a:off x="3803371" y="278921"/>
            <a:ext cx="3771913" cy="8950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0" t="17312" r="27405" b="78704"/>
          <a:stretch/>
        </p:blipFill>
        <p:spPr>
          <a:xfrm>
            <a:off x="1919557" y="1212499"/>
            <a:ext cx="7338758" cy="1066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 t="20593" r="26745" b="75190"/>
          <a:stretch/>
        </p:blipFill>
        <p:spPr>
          <a:xfrm>
            <a:off x="1710159" y="2287133"/>
            <a:ext cx="7757553" cy="612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7" t="23874" r="27009" b="72612"/>
          <a:stretch/>
        </p:blipFill>
        <p:spPr>
          <a:xfrm>
            <a:off x="879487" y="2916209"/>
            <a:ext cx="9619683" cy="779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4" t="36762" r="25560" b="58082"/>
          <a:stretch/>
        </p:blipFill>
        <p:spPr>
          <a:xfrm>
            <a:off x="1919557" y="3960601"/>
            <a:ext cx="7613379" cy="8723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 t="43558" r="26482" b="46132"/>
          <a:stretch/>
        </p:blipFill>
        <p:spPr>
          <a:xfrm>
            <a:off x="1883213" y="5205803"/>
            <a:ext cx="7612232" cy="1456254"/>
          </a:xfrm>
          <a:prstGeom prst="rect">
            <a:avLst/>
          </a:prstGeom>
        </p:spPr>
      </p:pic>
      <p:sp>
        <p:nvSpPr>
          <p:cNvPr id="10" name="Action Button: Home 9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7" t="29029" r="26877" b="12855"/>
          <a:stretch/>
        </p:blipFill>
        <p:spPr>
          <a:xfrm>
            <a:off x="1590260" y="861391"/>
            <a:ext cx="8322366" cy="5685804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0" y="6466114"/>
            <a:ext cx="731520" cy="39188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819</Words>
  <Application>Microsoft Office PowerPoint</Application>
  <PresentationFormat>Widescreen</PresentationFormat>
  <Paragraphs>96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_MRT_Khodkar</vt:lpstr>
      <vt:lpstr>2  Elm</vt:lpstr>
      <vt:lpstr>2  Koodak</vt:lpstr>
      <vt:lpstr>2  Mitra_2 (MRT)</vt:lpstr>
      <vt:lpstr>2  Titr</vt:lpstr>
      <vt:lpstr>Arial</vt:lpstr>
      <vt:lpstr>Calibri</vt:lpstr>
      <vt:lpstr>Calibri Light</vt:lpstr>
      <vt:lpstr>Times New Roman</vt:lpstr>
      <vt:lpstr>Office Theme</vt:lpstr>
      <vt:lpstr>PowerPoint Presentation</vt:lpstr>
      <vt:lpstr>داود شاهسونی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DAVOOD SHAHSAVANI</dc:creator>
  <cp:lastModifiedBy>DAVOOD SHAHSAVANI</cp:lastModifiedBy>
  <cp:revision>144</cp:revision>
  <dcterms:created xsi:type="dcterms:W3CDTF">2017-08-01T06:43:30Z</dcterms:created>
  <dcterms:modified xsi:type="dcterms:W3CDTF">2017-08-07T05:29:09Z</dcterms:modified>
</cp:coreProperties>
</file>