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notesMasterIdLst>
    <p:notesMasterId r:id="rId45"/>
  </p:notesMasterIdLst>
  <p:sldIdLst>
    <p:sldId id="256" r:id="rId3"/>
    <p:sldId id="257" r:id="rId4"/>
    <p:sldId id="258" r:id="rId5"/>
    <p:sldId id="266" r:id="rId6"/>
    <p:sldId id="267" r:id="rId7"/>
    <p:sldId id="268" r:id="rId8"/>
    <p:sldId id="259" r:id="rId9"/>
    <p:sldId id="278" r:id="rId10"/>
    <p:sldId id="279" r:id="rId11"/>
    <p:sldId id="280" r:id="rId12"/>
    <p:sldId id="277" r:id="rId13"/>
    <p:sldId id="269" r:id="rId14"/>
    <p:sldId id="281" r:id="rId15"/>
    <p:sldId id="404" r:id="rId16"/>
    <p:sldId id="407" r:id="rId17"/>
    <p:sldId id="408" r:id="rId18"/>
    <p:sldId id="405" r:id="rId19"/>
    <p:sldId id="409" r:id="rId20"/>
    <p:sldId id="410" r:id="rId21"/>
    <p:sldId id="411" r:id="rId22"/>
    <p:sldId id="412" r:id="rId23"/>
    <p:sldId id="355" r:id="rId24"/>
    <p:sldId id="356" r:id="rId25"/>
    <p:sldId id="357" r:id="rId26"/>
    <p:sldId id="359" r:id="rId27"/>
    <p:sldId id="360" r:id="rId28"/>
    <p:sldId id="361" r:id="rId29"/>
    <p:sldId id="362" r:id="rId30"/>
    <p:sldId id="365" r:id="rId31"/>
    <p:sldId id="372" r:id="rId32"/>
    <p:sldId id="377" r:id="rId33"/>
    <p:sldId id="386" r:id="rId34"/>
    <p:sldId id="390" r:id="rId35"/>
    <p:sldId id="396" r:id="rId36"/>
    <p:sldId id="413" r:id="rId37"/>
    <p:sldId id="414" r:id="rId38"/>
    <p:sldId id="406" r:id="rId39"/>
    <p:sldId id="415" r:id="rId40"/>
    <p:sldId id="416" r:id="rId41"/>
    <p:sldId id="417" r:id="rId42"/>
    <p:sldId id="418" r:id="rId43"/>
    <p:sldId id="419" r:id="rId4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2520279-9A68-4223-92DE-340C87F9785E}" type="datetimeFigureOut">
              <a:rPr lang="fa-IR" smtClean="0"/>
              <a:t>1436/01/08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FC5742F-B98D-4662-9A18-C8584D66C40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51559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742F-B98D-4662-9A18-C8584D66C40A}" type="slidenum">
              <a:rPr lang="fa-IR" smtClean="0"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14701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742F-B98D-4662-9A18-C8584D66C40A}" type="slidenum">
              <a:rPr lang="fa-IR" smtClean="0"/>
              <a:t>10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03380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742F-B98D-4662-9A18-C8584D66C40A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07412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742F-B98D-4662-9A18-C8584D66C40A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282966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742F-B98D-4662-9A18-C8584D66C40A}" type="slidenum">
              <a:rPr lang="fa-IR" smtClean="0"/>
              <a:t>13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487913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742F-B98D-4662-9A18-C8584D66C40A}" type="slidenum">
              <a:rPr lang="fa-IR" smtClean="0"/>
              <a:t>14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747747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742F-B98D-4662-9A18-C8584D66C40A}" type="slidenum">
              <a:rPr lang="fa-IR" smtClean="0"/>
              <a:t>15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135943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742F-B98D-4662-9A18-C8584D66C40A}" type="slidenum">
              <a:rPr lang="fa-IR" smtClean="0"/>
              <a:t>16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528858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742F-B98D-4662-9A18-C8584D66C40A}" type="slidenum">
              <a:rPr lang="fa-IR" smtClean="0"/>
              <a:t>17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834577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742F-B98D-4662-9A18-C8584D66C40A}" type="slidenum">
              <a:rPr lang="fa-IR" smtClean="0"/>
              <a:t>18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17050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742F-B98D-4662-9A18-C8584D66C40A}" type="slidenum">
              <a:rPr lang="fa-IR" smtClean="0"/>
              <a:t>19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82904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742F-B98D-4662-9A18-C8584D66C40A}" type="slidenum">
              <a:rPr lang="fa-IR" smtClean="0"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684064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742F-B98D-4662-9A18-C8584D66C40A}" type="slidenum">
              <a:rPr lang="fa-IR" smtClean="0"/>
              <a:t>20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214625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742F-B98D-4662-9A18-C8584D66C40A}" type="slidenum">
              <a:rPr lang="fa-IR" smtClean="0"/>
              <a:t>21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523763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F42AE-8C62-4F29-8359-D053BD6AE5E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179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F42AE-8C62-4F29-8359-D053BD6AE5E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016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F42AE-8C62-4F29-8359-D053BD6AE5E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648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F42AE-8C62-4F29-8359-D053BD6AE5E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6052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F42AE-8C62-4F29-8359-D053BD6AE5E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376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F42AE-8C62-4F29-8359-D053BD6AE5E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9797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F42AE-8C62-4F29-8359-D053BD6AE5E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39846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F42AE-8C62-4F29-8359-D053BD6AE5E5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703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742F-B98D-4662-9A18-C8584D66C40A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595469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F42AE-8C62-4F29-8359-D053BD6AE5E5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67723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F42AE-8C62-4F29-8359-D053BD6AE5E5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63058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F42AE-8C62-4F29-8359-D053BD6AE5E5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143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F42AE-8C62-4F29-8359-D053BD6AE5E5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5403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F42AE-8C62-4F29-8359-D053BD6AE5E5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61364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742F-B98D-4662-9A18-C8584D66C40A}" type="slidenum">
              <a:rPr lang="fa-IR" smtClean="0"/>
              <a:t>35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147015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742F-B98D-4662-9A18-C8584D66C40A}" type="slidenum">
              <a:rPr lang="fa-IR" smtClean="0"/>
              <a:t>36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6008975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742F-B98D-4662-9A18-C8584D66C40A}" type="slidenum">
              <a:rPr lang="fa-IR" smtClean="0"/>
              <a:t>37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20395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742F-B98D-4662-9A18-C8584D66C40A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73973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742F-B98D-4662-9A18-C8584D66C40A}" type="slidenum">
              <a:rPr lang="fa-IR" smtClean="0"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471147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742F-B98D-4662-9A18-C8584D66C40A}" type="slidenum">
              <a:rPr lang="fa-IR" smtClean="0"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10970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742F-B98D-4662-9A18-C8584D66C40A}" type="slidenum">
              <a:rPr lang="fa-IR" smtClean="0"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79943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742F-B98D-4662-9A18-C8584D66C40A}" type="slidenum">
              <a:rPr lang="fa-IR" smtClean="0"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470818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742F-B98D-4662-9A18-C8584D66C40A}" type="slidenum">
              <a:rPr lang="fa-IR" smtClean="0"/>
              <a:t>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91828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BFC8-523A-4D15-8EC3-CFF9CF452578}" type="datetimeFigureOut">
              <a:rPr lang="fa-IR" smtClean="0"/>
              <a:t>1436/01/08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5564-82D5-4B51-AD68-5C9EAB5CC0F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4029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BFC8-523A-4D15-8EC3-CFF9CF452578}" type="datetimeFigureOut">
              <a:rPr lang="fa-IR" smtClean="0"/>
              <a:t>1436/01/08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5564-82D5-4B51-AD68-5C9EAB5CC0F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33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BFC8-523A-4D15-8EC3-CFF9CF452578}" type="datetimeFigureOut">
              <a:rPr lang="fa-IR" smtClean="0"/>
              <a:t>1436/01/08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5564-82D5-4B51-AD68-5C9EAB5CC0F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19130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1" name="Straight Connector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16"/>
          <p:cNvSpPr txBox="1">
            <a:spLocks/>
          </p:cNvSpPr>
          <p:nvPr/>
        </p:nvSpPr>
        <p:spPr>
          <a:xfrm>
            <a:off x="163513" y="6432550"/>
            <a:ext cx="8775700" cy="246063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IS Today (Valacich &amp; Schneider) </a:t>
            </a:r>
            <a:r>
              <a:rPr lang="en-US" dirty="0" smtClean="0">
                <a:solidFill>
                  <a:prstClr val="black"/>
                </a:solidFill>
                <a:latin typeface="Arial" charset="0"/>
                <a:cs typeface="Arial" pitchFamily="34" charset="0"/>
              </a:rPr>
              <a:t>5/e</a:t>
            </a:r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     Copyright © 2012 Pearson Education, Inc. Published as Prentice Hall	                </a:t>
            </a:r>
            <a:fld id="{C699CB88-5E1A-4FAC-892A-60949ACB1F6F}" type="datetimeFigureOut">
              <a:rPr lang="en-US" smtClean="0">
                <a:solidFill>
                  <a:prstClr val="black"/>
                </a:solidFill>
                <a:cs typeface="Arial" pitchFamily="34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10/31/2014</a:t>
            </a:fld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0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z="10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8CADAE">
                    <a:shade val="75000"/>
                  </a:srgbClr>
                </a:solidFill>
              </a:rPr>
              <a:t>1-</a:t>
            </a:r>
            <a:fld id="{3DCEC7B3-8906-4117-82A2-28BEDA8BEE50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8431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>
                <a:solidFill>
                  <a:srgbClr val="8CADAE">
                    <a:shade val="75000"/>
                  </a:srgbClr>
                </a:solidFill>
              </a:rPr>
              <a:t>1-</a:t>
            </a:r>
            <a:fld id="{6E2A234E-061C-4DC6-88F7-AD9996933882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162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2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3" name="Oval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16"/>
          <p:cNvSpPr txBox="1">
            <a:spLocks/>
          </p:cNvSpPr>
          <p:nvPr/>
        </p:nvSpPr>
        <p:spPr>
          <a:xfrm>
            <a:off x="163513" y="6432550"/>
            <a:ext cx="8775700" cy="246063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IS Today (Valacich &amp; Schneider) 5/e      Copyright © 2012 Pearson Education, Inc. Published as Prentice Hall	                </a:t>
            </a:r>
            <a:fld id="{C699CB88-5E1A-4FAC-892A-60949ACB1F6F}" type="datetimeFigureOut">
              <a:rPr lang="en-US" smtClean="0">
                <a:solidFill>
                  <a:prstClr val="black"/>
                </a:solidFill>
                <a:cs typeface="Arial" pitchFamily="34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10/31/2014</a:t>
            </a:fld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8CADAE">
                    <a:shade val="75000"/>
                  </a:srgbClr>
                </a:solidFill>
              </a:rPr>
              <a:t>1-</a:t>
            </a:r>
            <a:fld id="{9334D6F8-59DE-4F27-81FC-044E794D74C1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2730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4" name="Straight Connector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6" name="Oval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Footer Placeholder 16"/>
          <p:cNvSpPr txBox="1">
            <a:spLocks/>
          </p:cNvSpPr>
          <p:nvPr/>
        </p:nvSpPr>
        <p:spPr>
          <a:xfrm>
            <a:off x="163513" y="6432550"/>
            <a:ext cx="8775700" cy="246063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IS Today (Valacich &amp; Schneider) 5/e      Copyright © 2012 Pearson Education, Inc. Published as Prentice Hall	                </a:t>
            </a:r>
            <a:fld id="{C699CB88-5E1A-4FAC-892A-60949ACB1F6F}" type="datetimeFigureOut">
              <a:rPr lang="en-US" smtClean="0">
                <a:solidFill>
                  <a:prstClr val="black"/>
                </a:solidFill>
                <a:cs typeface="Arial" pitchFamily="34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10/31/2014</a:t>
            </a:fld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>
                <a:solidFill>
                  <a:srgbClr val="8CADAE">
                    <a:shade val="75000"/>
                  </a:srgbClr>
                </a:solidFill>
              </a:rPr>
              <a:t>1-</a:t>
            </a:r>
            <a:fld id="{CB3671D2-4665-4D14-A522-FEC737243353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695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8CADAE">
                    <a:shade val="75000"/>
                  </a:srgbClr>
                </a:solidFill>
              </a:rPr>
              <a:t>1-</a:t>
            </a:r>
            <a:fld id="{1B083C21-9521-4EC6-82F1-63A2F275F715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3758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8" name="Footer Placeholder 16"/>
          <p:cNvSpPr txBox="1">
            <a:spLocks/>
          </p:cNvSpPr>
          <p:nvPr/>
        </p:nvSpPr>
        <p:spPr>
          <a:xfrm>
            <a:off x="163513" y="6432550"/>
            <a:ext cx="8775700" cy="246063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IS Today (Valacich &amp; Schneider) 5/e      Copyright © 2012 Pearson Education, Inc. Published as Prentice Hall	                </a:t>
            </a:r>
            <a:fld id="{C699CB88-5E1A-4FAC-892A-60949ACB1F6F}" type="datetimeFigureOut">
              <a:rPr lang="en-US" smtClean="0">
                <a:solidFill>
                  <a:prstClr val="black"/>
                </a:solidFill>
                <a:cs typeface="Arial" pitchFamily="34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10/31/2014</a:t>
            </a:fld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2783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2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3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6" name="Footer Placeholder 16"/>
          <p:cNvSpPr txBox="1">
            <a:spLocks/>
          </p:cNvSpPr>
          <p:nvPr/>
        </p:nvSpPr>
        <p:spPr>
          <a:xfrm>
            <a:off x="163513" y="6432550"/>
            <a:ext cx="8775700" cy="246063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IS Today (Valacich &amp; Schneider) 5/e      Copyright © 2012 Pearson Education, Inc. Published as Prentice Hall	                </a:t>
            </a:r>
            <a:fld id="{C699CB88-5E1A-4FAC-892A-60949ACB1F6F}" type="datetimeFigureOut">
              <a:rPr lang="en-US" smtClean="0">
                <a:solidFill>
                  <a:prstClr val="black"/>
                </a:solidFill>
                <a:cs typeface="Arial" pitchFamily="34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10/31/2014</a:t>
            </a:fld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8CADAE">
                    <a:shade val="75000"/>
                  </a:srgbClr>
                </a:solidFill>
              </a:rPr>
              <a:t>1-</a:t>
            </a:r>
            <a:fld id="{5FB70CAA-6786-47F3-B3A6-89517D1B01F1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6480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1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3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6" name="Footer Placeholder 16"/>
          <p:cNvSpPr txBox="1">
            <a:spLocks/>
          </p:cNvSpPr>
          <p:nvPr/>
        </p:nvSpPr>
        <p:spPr>
          <a:xfrm>
            <a:off x="163513" y="6432550"/>
            <a:ext cx="8775700" cy="246063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IS Today (Valacich &amp; Schneider) 5/e      Copyright © 2012 Pearson Education, Inc. Published as Prentice Hall	                </a:t>
            </a:r>
            <a:fld id="{C699CB88-5E1A-4FAC-892A-60949ACB1F6F}" type="datetimeFigureOut">
              <a:rPr lang="en-US" smtClean="0">
                <a:solidFill>
                  <a:prstClr val="black"/>
                </a:solidFill>
                <a:cs typeface="Arial" pitchFamily="34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10/31/2014</a:t>
            </a:fld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>
                <a:solidFill>
                  <a:srgbClr val="8CADAE">
                    <a:shade val="75000"/>
                  </a:srgbClr>
                </a:solidFill>
              </a:rPr>
              <a:t>1-</a:t>
            </a:r>
            <a:fld id="{7E0789AF-8E95-4734-9C5D-6B818E786D90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255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BFC8-523A-4D15-8EC3-CFF9CF452578}" type="datetimeFigureOut">
              <a:rPr lang="fa-IR" smtClean="0"/>
              <a:t>1436/01/08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5564-82D5-4B51-AD68-5C9EAB5CC0F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38552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6"/>
          <p:cNvSpPr txBox="1">
            <a:spLocks/>
          </p:cNvSpPr>
          <p:nvPr/>
        </p:nvSpPr>
        <p:spPr>
          <a:xfrm>
            <a:off x="163513" y="6432550"/>
            <a:ext cx="8775700" cy="246063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IS Today (Valacich &amp; Schneider) 5/e      Copyright © 2012 Pearson Education, Inc. Published as Prentice Hall	                </a:t>
            </a:r>
            <a:fld id="{C699CB88-5E1A-4FAC-892A-60949ACB1F6F}" type="datetimeFigureOut">
              <a:rPr lang="en-US" smtClean="0">
                <a:solidFill>
                  <a:prstClr val="black"/>
                </a:solidFill>
                <a:cs typeface="Arial" pitchFamily="34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10/31/2014</a:t>
            </a:fld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8CADAE">
                    <a:shade val="75000"/>
                  </a:srgbClr>
                </a:solidFill>
              </a:rPr>
              <a:t>1-</a:t>
            </a:r>
            <a:fld id="{C185A4DF-F77F-4807-8D2D-6195601CB6F3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2022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0" name="Straight Connector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1" name="Oval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Oval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Footer Placeholder 16"/>
          <p:cNvSpPr txBox="1">
            <a:spLocks/>
          </p:cNvSpPr>
          <p:nvPr/>
        </p:nvSpPr>
        <p:spPr>
          <a:xfrm>
            <a:off x="163513" y="6432550"/>
            <a:ext cx="8775700" cy="246063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IS Today (Valacich &amp; Schneider) 5/e      Copyright © 2012 Pearson Education, Inc. Published as Prentice Hall	                </a:t>
            </a:r>
            <a:fld id="{C699CB88-5E1A-4FAC-892A-60949ACB1F6F}" type="datetimeFigureOut">
              <a:rPr lang="en-US" smtClean="0">
                <a:solidFill>
                  <a:prstClr val="black"/>
                </a:solidFill>
                <a:cs typeface="Arial" pitchFamily="34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10/31/2014</a:t>
            </a:fld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8CADAE">
                    <a:shade val="75000"/>
                  </a:srgbClr>
                </a:solidFill>
              </a:rPr>
              <a:t>1-</a:t>
            </a:r>
            <a:fld id="{D8791DC6-CE20-402D-AE69-FD43368892A1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02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BFC8-523A-4D15-8EC3-CFF9CF452578}" type="datetimeFigureOut">
              <a:rPr lang="fa-IR" smtClean="0"/>
              <a:t>1436/01/08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5564-82D5-4B51-AD68-5C9EAB5CC0F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84517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BFC8-523A-4D15-8EC3-CFF9CF452578}" type="datetimeFigureOut">
              <a:rPr lang="fa-IR" smtClean="0"/>
              <a:t>1436/01/08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5564-82D5-4B51-AD68-5C9EAB5CC0F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05128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BFC8-523A-4D15-8EC3-CFF9CF452578}" type="datetimeFigureOut">
              <a:rPr lang="fa-IR" smtClean="0"/>
              <a:t>1436/01/08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5564-82D5-4B51-AD68-5C9EAB5CC0F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1264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BFC8-523A-4D15-8EC3-CFF9CF452578}" type="datetimeFigureOut">
              <a:rPr lang="fa-IR" smtClean="0"/>
              <a:t>1436/01/08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5564-82D5-4B51-AD68-5C9EAB5CC0F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9031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BFC8-523A-4D15-8EC3-CFF9CF452578}" type="datetimeFigureOut">
              <a:rPr lang="fa-IR" smtClean="0"/>
              <a:t>1436/01/08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5564-82D5-4B51-AD68-5C9EAB5CC0F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59099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BFC8-523A-4D15-8EC3-CFF9CF452578}" type="datetimeFigureOut">
              <a:rPr lang="fa-IR" smtClean="0"/>
              <a:t>1436/01/08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5564-82D5-4B51-AD68-5C9EAB5CC0F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8036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BFC8-523A-4D15-8EC3-CFF9CF452578}" type="datetimeFigureOut">
              <a:rPr lang="fa-IR" smtClean="0"/>
              <a:t>1436/01/08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5564-82D5-4B51-AD68-5C9EAB5CC0F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62112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8BFC8-523A-4D15-8EC3-CFF9CF452578}" type="datetimeFigureOut">
              <a:rPr lang="fa-IR" smtClean="0"/>
              <a:t>1436/01/08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65564-82D5-4B51-AD68-5C9EAB5CC0F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0022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200">
                <a:solidFill>
                  <a:schemeClr val="accent3">
                    <a:shade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8CADAE">
                    <a:shade val="75000"/>
                  </a:srgbClr>
                </a:solidFill>
              </a:rPr>
              <a:t>1-</a:t>
            </a:r>
            <a:fld id="{294769F4-5B04-4D29-BB03-4FADDA41F088}" type="slidenum">
              <a:rPr lang="en-US">
                <a:solidFill>
                  <a:srgbClr val="8CADAE">
                    <a:shade val="75000"/>
                  </a:srgbClr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084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" name="Footer Placeholder 16"/>
          <p:cNvSpPr txBox="1">
            <a:spLocks/>
          </p:cNvSpPr>
          <p:nvPr/>
        </p:nvSpPr>
        <p:spPr>
          <a:xfrm>
            <a:off x="163513" y="6432550"/>
            <a:ext cx="8775700" cy="246063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IS Today (Valacich &amp; Schneider) 5/e      Copyright © 2012 Pearson Education, Inc. Published as Prentice Hall	                </a:t>
            </a:r>
            <a:fld id="{C699CB88-5E1A-4FAC-892A-60949ACB1F6F}" type="datetimeFigureOut">
              <a:rPr lang="en-US" smtClean="0">
                <a:solidFill>
                  <a:prstClr val="black"/>
                </a:solidFill>
                <a:cs typeface="Arial" pitchFamily="34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10/31/2014</a:t>
            </a:fld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21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4B5064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4B5064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4B5064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4B5064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4B5064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4B5064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4B5064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4B5064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4B5064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products.office.com/en-us/word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icrosoft.com/mac" TargetMode="External"/><Relationship Id="rId4" Type="http://schemas.openxmlformats.org/officeDocument/2006/relationships/hyperlink" Target="https://www.openoffice.org/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72400" cy="1470025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fa-IR" b="1" dirty="0">
                <a:latin typeface="+mn-lt"/>
                <a:ea typeface="+mn-ea"/>
                <a:cs typeface="B Koodak" pitchFamily="2" charset="-78"/>
              </a:rPr>
              <a:t>مديريت استراتژيک فناوري اطلاعات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a-IR" sz="4200" dirty="0">
                <a:solidFill>
                  <a:schemeClr val="tx1"/>
                </a:solidFill>
                <a:cs typeface="B Koodak" pitchFamily="2" charset="-78"/>
              </a:rPr>
              <a:t>جلسه چهارم : منابع و قابلیت های فناوری اطلاعات در سازمان</a:t>
            </a:r>
            <a:r>
              <a:rPr lang="fa-IR" dirty="0"/>
              <a:t/>
            </a:r>
            <a:br>
              <a:rPr lang="fa-IR" dirty="0"/>
            </a:br>
            <a:r>
              <a:rPr lang="en-US" dirty="0"/>
              <a:t/>
            </a:r>
            <a:br>
              <a:rPr lang="en-US" dirty="0"/>
            </a:br>
            <a:r>
              <a:rPr lang="fa-IR" sz="3900" dirty="0">
                <a:solidFill>
                  <a:schemeClr val="tx1"/>
                </a:solidFill>
                <a:cs typeface="B Koodak" pitchFamily="2" charset="-78"/>
              </a:rPr>
              <a:t>رضا بني </a:t>
            </a:r>
            <a:r>
              <a:rPr lang="fa-IR" sz="3900" dirty="0" smtClean="0">
                <a:solidFill>
                  <a:schemeClr val="tx1"/>
                </a:solidFill>
                <a:cs typeface="B Koodak" pitchFamily="2" charset="-78"/>
              </a:rPr>
              <a:t>اسد</a:t>
            </a:r>
            <a:r>
              <a:rPr lang="fa-IR" sz="3600" dirty="0" smtClean="0">
                <a:solidFill>
                  <a:schemeClr val="tx1"/>
                </a:solidFill>
                <a:cs typeface="B Koodak" pitchFamily="2" charset="-78"/>
              </a:rPr>
              <a:t> ( مهرماه 1393)</a:t>
            </a:r>
            <a:endParaRPr lang="en-US" sz="3900" dirty="0">
              <a:solidFill>
                <a:schemeClr val="tx1"/>
              </a:solidFill>
              <a:cs typeface="B Koodak" pitchFamily="2" charset="-78"/>
            </a:endParaRPr>
          </a:p>
          <a:p>
            <a:endParaRPr lang="fa-IR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3568" y="47667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20000"/>
              </a:spcBef>
            </a:pPr>
            <a:r>
              <a:rPr lang="fa-IR" b="1" dirty="0" smtClean="0">
                <a:latin typeface="+mn-lt"/>
                <a:ea typeface="+mn-ea"/>
                <a:cs typeface="B Koodak" pitchFamily="2" charset="-78"/>
              </a:rPr>
              <a:t>بسم الله الرحمن الرحيم</a:t>
            </a:r>
            <a:endParaRPr lang="fa-IR" b="1" dirty="0">
              <a:latin typeface="+mn-lt"/>
              <a:ea typeface="+mn-ea"/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0865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B5064"/>
                </a:solidFill>
              </a:rPr>
              <a:t>Globalization: </a:t>
            </a:r>
            <a:r>
              <a:rPr lang="en-US" sz="4000" dirty="0" smtClean="0">
                <a:solidFill>
                  <a:srgbClr val="4B5064"/>
                </a:solidFill>
              </a:rPr>
              <a:t>1.0, 2.0, 3.0</a:t>
            </a:r>
            <a:endParaRPr lang="fa-IR" dirty="0"/>
          </a:p>
        </p:txBody>
      </p:sp>
      <p:pic>
        <p:nvPicPr>
          <p:cNvPr id="4" name="Picture 6" descr="Noname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5734050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Nonam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157788"/>
            <a:ext cx="58959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5796136" y="2136321"/>
            <a:ext cx="2806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prstClr val="black"/>
                </a:solidFill>
              </a:rPr>
              <a:t>The World is Flat</a:t>
            </a:r>
          </a:p>
        </p:txBody>
      </p:sp>
    </p:spTree>
    <p:extLst>
      <p:ext uri="{BB962C8B-B14F-4D97-AF65-F5344CB8AC3E}">
        <p14:creationId xmlns:p14="http://schemas.microsoft.com/office/powerpoint/2010/main" val="402151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منابع فناوري اطلاعات ( سيستم هاي اطلاعاتي)</a:t>
            </a:r>
            <a:endParaRPr lang="fa-IR" dirty="0"/>
          </a:p>
        </p:txBody>
      </p:sp>
      <p:pic>
        <p:nvPicPr>
          <p:cNvPr id="4" name="Picture 5" descr="Noname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556792"/>
            <a:ext cx="5760640" cy="482453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709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600" dirty="0">
                <a:solidFill>
                  <a:srgbClr val="FF0000"/>
                </a:solidFill>
                <a:latin typeface="+mn-lt"/>
                <a:ea typeface="+mn-ea"/>
                <a:cs typeface="B Koodak" pitchFamily="2" charset="-78"/>
              </a:rPr>
              <a:t>فناوري اطلاعات به عنوان يک منبع استراتژيک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a-IR" dirty="0">
                <a:cs typeface="B Koodak" pitchFamily="2" charset="-78"/>
              </a:rPr>
              <a:t>نرم افزارها ( سیستم عامل ها ( ویندوز، لینوکس و ...،  خرید نرم افزارهای توزیع پ</a:t>
            </a:r>
            <a:r>
              <a:rPr lang="fa-IR" dirty="0" smtClean="0">
                <a:cs typeface="B Koodak" pitchFamily="2" charset="-78"/>
              </a:rPr>
              <a:t>هنای </a:t>
            </a:r>
            <a:r>
              <a:rPr lang="fa-IR" dirty="0">
                <a:cs typeface="B Koodak" pitchFamily="2" charset="-78"/>
              </a:rPr>
              <a:t>باند، نرم افزارهای اتوماسیون، نرم افزارهای اموزشی، </a:t>
            </a:r>
          </a:p>
          <a:p>
            <a:r>
              <a:rPr lang="fa-IR" dirty="0">
                <a:cs typeface="B Koodak" pitchFamily="2" charset="-78"/>
              </a:rPr>
              <a:t>سخت افزارها</a:t>
            </a:r>
          </a:p>
          <a:p>
            <a:r>
              <a:rPr lang="fa-IR" dirty="0">
                <a:cs typeface="B Koodak" pitchFamily="2" charset="-78"/>
              </a:rPr>
              <a:t>شبکه ها و ارتباطات</a:t>
            </a:r>
          </a:p>
          <a:p>
            <a:r>
              <a:rPr lang="fa-IR" dirty="0">
                <a:cs typeface="B Koodak" pitchFamily="2" charset="-78"/>
              </a:rPr>
              <a:t>داده ها و اطلاعات</a:t>
            </a:r>
          </a:p>
          <a:p>
            <a:r>
              <a:rPr lang="fa-IR" dirty="0">
                <a:cs typeface="B Koodak" pitchFamily="2" charset="-78"/>
              </a:rPr>
              <a:t>رويه ها و فرايندها</a:t>
            </a:r>
          </a:p>
          <a:p>
            <a:r>
              <a:rPr lang="fa-IR" dirty="0">
                <a:cs typeface="B Koodak" pitchFamily="2" charset="-78"/>
              </a:rPr>
              <a:t>منابع انساني فناوري اطلاعات</a:t>
            </a:r>
          </a:p>
        </p:txBody>
      </p:sp>
    </p:spTree>
    <p:extLst>
      <p:ext uri="{BB962C8B-B14F-4D97-AF65-F5344CB8AC3E}">
        <p14:creationId xmlns:p14="http://schemas.microsoft.com/office/powerpoint/2010/main" val="284611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نرم افزارها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l" rtl="0">
              <a:buFont typeface="Wingdings" pitchFamily="2" charset="2"/>
              <a:buAutoNum type="arabicPeriod"/>
              <a:tabLst>
                <a:tab pos="457200" algn="l"/>
              </a:tabLst>
            </a:pPr>
            <a:r>
              <a:rPr lang="en-US" dirty="0"/>
              <a:t>Applications software</a:t>
            </a:r>
            <a:endParaRPr lang="en-US" dirty="0">
              <a:solidFill>
                <a:srgbClr val="FFFF00"/>
              </a:solidFill>
            </a:endParaRPr>
          </a:p>
          <a:p>
            <a:pPr marL="609600" indent="-609600" algn="l" rtl="0">
              <a:buFont typeface="Wingdings" pitchFamily="2" charset="2"/>
              <a:buAutoNum type="arabicPeriod"/>
              <a:tabLst>
                <a:tab pos="457200" algn="l"/>
              </a:tabLst>
            </a:pPr>
            <a:r>
              <a:rPr lang="en-US" dirty="0"/>
              <a:t>Support software</a:t>
            </a:r>
          </a:p>
          <a:p>
            <a:pPr algn="l" rtl="0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36319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SOFTWARE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برنامه هايي که براي انجام وظايف رايانه اي خاص طراحي مي شوند.</a:t>
            </a:r>
          </a:p>
          <a:p>
            <a:r>
              <a:rPr lang="fa-IR" dirty="0" smtClean="0"/>
              <a:t>اين نرم افزارها يا با اهداف عمومي (</a:t>
            </a:r>
            <a:r>
              <a:rPr lang="en-US" dirty="0"/>
              <a:t>general-purpose</a:t>
            </a:r>
            <a:r>
              <a:rPr lang="fa-IR" dirty="0" smtClean="0"/>
              <a:t>) (‌ نرم افزارهايي که مورد استفاده آنها عمومي است)، يا با اهداف ويژه (</a:t>
            </a:r>
            <a:r>
              <a:rPr lang="en-US" dirty="0"/>
              <a:t>specific-purpose</a:t>
            </a:r>
            <a:r>
              <a:rPr lang="fa-IR" dirty="0" smtClean="0"/>
              <a:t>)( صرفا براي انجام يک وظيفه خاص) طراحي مي شوند.</a:t>
            </a:r>
          </a:p>
          <a:p>
            <a:endParaRPr lang="fa-IR" dirty="0" smtClean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14850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سیستم عامل نرم افزارها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a-IR" dirty="0" smtClean="0"/>
              <a:t>بر اساس سیستم عامل نصب روی رایانه ها</a:t>
            </a:r>
          </a:p>
          <a:p>
            <a:pPr lvl="1"/>
            <a:r>
              <a:rPr lang="fa-IR" dirty="0" smtClean="0"/>
              <a:t>ویندوز</a:t>
            </a:r>
          </a:p>
          <a:p>
            <a:pPr lvl="1"/>
            <a:r>
              <a:rPr lang="fa-IR" dirty="0" smtClean="0"/>
              <a:t>لینوکس</a:t>
            </a:r>
            <a:r>
              <a:rPr lang="en-US" dirty="0" smtClean="0"/>
              <a:t> </a:t>
            </a:r>
            <a:r>
              <a:rPr lang="fa-IR" dirty="0" smtClean="0"/>
              <a:t> ( </a:t>
            </a:r>
            <a:r>
              <a:rPr lang="en-US" dirty="0" err="1" smtClean="0"/>
              <a:t>ubuntu,kubuntu</a:t>
            </a:r>
            <a:r>
              <a:rPr lang="en-US" dirty="0" smtClean="0"/>
              <a:t>, fedora..</a:t>
            </a:r>
            <a:endParaRPr lang="fa-IR" dirty="0" smtClean="0"/>
          </a:p>
          <a:p>
            <a:pPr lvl="1"/>
            <a:r>
              <a:rPr lang="en-US" dirty="0" smtClean="0"/>
              <a:t>Mac</a:t>
            </a:r>
          </a:p>
          <a:p>
            <a:pPr lvl="1"/>
            <a:r>
              <a:rPr lang="en-US" dirty="0" smtClean="0"/>
              <a:t>…</a:t>
            </a:r>
            <a:r>
              <a:rPr lang="fa-IR" dirty="0" smtClean="0"/>
              <a:t> </a:t>
            </a:r>
            <a:endParaRPr lang="en-US" dirty="0" smtClean="0"/>
          </a:p>
          <a:p>
            <a:r>
              <a:rPr lang="fa-IR" dirty="0" smtClean="0"/>
              <a:t>نرم افزارهایی که روی وسایل ارتباطی نصب می شوند</a:t>
            </a:r>
          </a:p>
          <a:p>
            <a:pPr lvl="1"/>
            <a:r>
              <a:rPr lang="fa-IR" dirty="0" smtClean="0"/>
              <a:t>سیستم عامل اندروید</a:t>
            </a:r>
          </a:p>
          <a:p>
            <a:pPr lvl="1"/>
            <a:r>
              <a:rPr lang="en-US" dirty="0" smtClean="0"/>
              <a:t>IOS</a:t>
            </a:r>
          </a:p>
          <a:p>
            <a:pPr lvl="1"/>
            <a:r>
              <a:rPr lang="en-US" dirty="0" smtClean="0"/>
              <a:t>Symbian</a:t>
            </a:r>
          </a:p>
          <a:p>
            <a:pPr lvl="1"/>
            <a:r>
              <a:rPr lang="en-US" dirty="0" smtClean="0"/>
              <a:t>Java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fa-IR" dirty="0" smtClean="0"/>
              <a:t>سیستم عامل های شبکه </a:t>
            </a:r>
          </a:p>
          <a:p>
            <a:r>
              <a:rPr lang="fa-IR" dirty="0" smtClean="0"/>
              <a:t>ویندوز سرور</a:t>
            </a:r>
          </a:p>
          <a:p>
            <a:r>
              <a:rPr lang="fa-IR" dirty="0" smtClean="0"/>
              <a:t>لینوکس سرور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78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نوع نصب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Desktop –based</a:t>
            </a:r>
          </a:p>
          <a:p>
            <a:r>
              <a:rPr lang="en-US" dirty="0" smtClean="0"/>
              <a:t>Web-based</a:t>
            </a:r>
            <a:r>
              <a:rPr lang="fa-IR" dirty="0" smtClean="0"/>
              <a:t> ( دسترسی به نرم افزارها از طریق وب وجود دارد).</a:t>
            </a:r>
          </a:p>
          <a:p>
            <a:r>
              <a:rPr lang="fa-IR" dirty="0" smtClean="0"/>
              <a:t>چه موقع باید از نرم افزارهای تحت وب استفاده کنیم؟</a:t>
            </a:r>
          </a:p>
          <a:p>
            <a:r>
              <a:rPr lang="fa-IR" dirty="0" smtClean="0"/>
              <a:t>مخاطرات این شیوه چه می تواند باشد؟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70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SOFTWARE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dirty="0" smtClean="0"/>
              <a:t>نرم افزارهاي مديريت دانش سازماني</a:t>
            </a:r>
          </a:p>
          <a:p>
            <a:r>
              <a:rPr lang="fa-IR" dirty="0" smtClean="0"/>
              <a:t>نرم افزارهاي حسابداري </a:t>
            </a:r>
          </a:p>
          <a:p>
            <a:r>
              <a:rPr lang="fa-IR" dirty="0" smtClean="0"/>
              <a:t>نرم افزارهاي اتوماسيون اداري</a:t>
            </a:r>
          </a:p>
          <a:p>
            <a:r>
              <a:rPr lang="fa-IR" dirty="0" smtClean="0"/>
              <a:t>نرم افزارهاي پيش بيني فروش</a:t>
            </a:r>
          </a:p>
          <a:p>
            <a:r>
              <a:rPr lang="fa-IR" dirty="0" smtClean="0"/>
              <a:t>نرم افزارهاي انبارداري</a:t>
            </a:r>
          </a:p>
          <a:p>
            <a:r>
              <a:rPr lang="fa-IR" dirty="0" smtClean="0"/>
              <a:t>نرم افزارهاي حقوق و دستمزد</a:t>
            </a:r>
          </a:p>
          <a:p>
            <a:r>
              <a:rPr lang="fa-IR" dirty="0" smtClean="0"/>
              <a:t>نرم افزارهاي  </a:t>
            </a:r>
            <a:r>
              <a:rPr lang="en-US" dirty="0" smtClean="0"/>
              <a:t>point of sale (POS)</a:t>
            </a:r>
            <a:endParaRPr lang="fa-IR" dirty="0" smtClean="0"/>
          </a:p>
          <a:p>
            <a:r>
              <a:rPr lang="fa-IR" dirty="0" smtClean="0"/>
              <a:t>نرم افزارهاي </a:t>
            </a:r>
            <a:r>
              <a:rPr lang="en-US" dirty="0" smtClean="0"/>
              <a:t>ERP</a:t>
            </a:r>
          </a:p>
          <a:p>
            <a:r>
              <a:rPr lang="fa-IR" dirty="0" smtClean="0"/>
              <a:t>نرم افزارهاي پردازش واژگان، ارائه،‌ پايگاههاي اطلاعاتي،‌مديريت رايانامه ها و ....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33643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تصمیم گیری درباره خرید نرم افزار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dirty="0" smtClean="0"/>
              <a:t>نگارش </a:t>
            </a:r>
            <a:r>
              <a:rPr lang="en-US" dirty="0" smtClean="0"/>
              <a:t>RFP </a:t>
            </a:r>
            <a:r>
              <a:rPr lang="fa-IR" dirty="0" smtClean="0"/>
              <a:t> برای نرم افزار مورد نیاز ( از طریق متخصصان سازمان یا از طریق شرکتهای بیرون)</a:t>
            </a:r>
          </a:p>
          <a:p>
            <a:r>
              <a:rPr lang="fa-IR" dirty="0" smtClean="0"/>
              <a:t>عرضه </a:t>
            </a:r>
            <a:r>
              <a:rPr lang="en-US" dirty="0" smtClean="0"/>
              <a:t>RFP </a:t>
            </a:r>
            <a:r>
              <a:rPr lang="fa-IR" dirty="0" smtClean="0"/>
              <a:t> به شرکتها ( طرح و پیش فاکتور )</a:t>
            </a:r>
          </a:p>
          <a:p>
            <a:r>
              <a:rPr lang="fa-IR" dirty="0" smtClean="0"/>
              <a:t>مقایسه طرح های پیشنهادی با </a:t>
            </a:r>
            <a:r>
              <a:rPr lang="en-US" dirty="0" smtClean="0"/>
              <a:t>RFP</a:t>
            </a:r>
          </a:p>
          <a:p>
            <a:r>
              <a:rPr lang="fa-IR" dirty="0" smtClean="0"/>
              <a:t>انتخاب 5 شرکت برتر</a:t>
            </a:r>
          </a:p>
          <a:p>
            <a:r>
              <a:rPr lang="fa-IR" dirty="0" smtClean="0"/>
              <a:t>ارائه تک تک شرکتها از نرم افزار و محصول ( با حضور متخصصان فنی، )</a:t>
            </a:r>
          </a:p>
          <a:p>
            <a:r>
              <a:rPr lang="fa-IR" dirty="0" smtClean="0"/>
              <a:t>از لحاظ قیمت به رقابت وادار می کنید ( بر اساس</a:t>
            </a:r>
            <a:r>
              <a:rPr lang="en-US" dirty="0" smtClean="0"/>
              <a:t>SLA</a:t>
            </a:r>
            <a:endParaRPr lang="fa-IR" dirty="0" smtClean="0"/>
          </a:p>
          <a:p>
            <a:r>
              <a:rPr lang="fa-IR" dirty="0" smtClean="0"/>
              <a:t>انعقاد قرار داد به صورت شناور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06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نگارش </a:t>
            </a:r>
            <a:r>
              <a:rPr lang="en-US" dirty="0" smtClean="0"/>
              <a:t>RFP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 lnSpcReduction="10000"/>
          </a:bodyPr>
          <a:lstStyle/>
          <a:p>
            <a:r>
              <a:rPr lang="fa-IR" dirty="0" smtClean="0"/>
              <a:t>شیوه های نگارش</a:t>
            </a:r>
          </a:p>
          <a:p>
            <a:pPr lvl="1"/>
            <a:r>
              <a:rPr lang="fa-IR" dirty="0" smtClean="0"/>
              <a:t>سازمان یا شرکت عهده دار نگارش </a:t>
            </a:r>
            <a:r>
              <a:rPr lang="en-US" dirty="0" smtClean="0"/>
              <a:t>RFP</a:t>
            </a:r>
            <a:r>
              <a:rPr lang="fa-IR" dirty="0" smtClean="0"/>
              <a:t> است.</a:t>
            </a:r>
          </a:p>
          <a:p>
            <a:pPr lvl="2"/>
            <a:r>
              <a:rPr lang="fa-IR" dirty="0" smtClean="0"/>
              <a:t>شتاخت فناوری اطلاعات</a:t>
            </a:r>
          </a:p>
          <a:p>
            <a:pPr lvl="3"/>
            <a:r>
              <a:rPr lang="fa-IR" dirty="0" smtClean="0"/>
              <a:t>وضعیت موجود ( آسیب ها و مسائل فناوری اطلاعات/ داشته ها و نداشته ها/ قوت ها و ضعف ها/....)</a:t>
            </a:r>
          </a:p>
          <a:p>
            <a:pPr lvl="4"/>
            <a:r>
              <a:rPr lang="fa-IR" dirty="0" smtClean="0"/>
              <a:t>نرم افزارهای مورد استفاده </a:t>
            </a:r>
          </a:p>
          <a:p>
            <a:pPr lvl="4"/>
            <a:r>
              <a:rPr lang="fa-IR" dirty="0" smtClean="0"/>
              <a:t>سخت افزارها</a:t>
            </a:r>
          </a:p>
          <a:p>
            <a:pPr lvl="4"/>
            <a:r>
              <a:rPr lang="fa-IR" dirty="0" smtClean="0"/>
              <a:t>نقشه فناوری اطلاعات و شبکه</a:t>
            </a:r>
          </a:p>
          <a:p>
            <a:pPr lvl="4"/>
            <a:r>
              <a:rPr lang="fa-IR" dirty="0" smtClean="0"/>
              <a:t>ذینفعان فناوری اطلاعات</a:t>
            </a:r>
          </a:p>
          <a:p>
            <a:pPr lvl="5"/>
            <a:endParaRPr lang="fa-IR" dirty="0" smtClean="0"/>
          </a:p>
          <a:p>
            <a:pPr lvl="4"/>
            <a:r>
              <a:rPr lang="fa-IR" dirty="0" smtClean="0"/>
              <a:t>شناسایی قوانین و اسناد بالادستی مرتبط با حوزه فناوری اطلاعات</a:t>
            </a:r>
          </a:p>
          <a:p>
            <a:pPr lvl="3"/>
            <a:r>
              <a:rPr lang="fa-IR" dirty="0" smtClean="0"/>
              <a:t>وضعیت مطلوب</a:t>
            </a:r>
          </a:p>
          <a:p>
            <a:pPr lvl="4"/>
            <a:r>
              <a:rPr lang="fa-IR" dirty="0" smtClean="0"/>
              <a:t>مجموعه سیاست ها و باید ها و چشم انداز سازمان « دانشگاه اسلامی مرجع»</a:t>
            </a:r>
          </a:p>
          <a:p>
            <a:pPr lvl="4"/>
            <a:r>
              <a:rPr lang="fa-IR" dirty="0" smtClean="0"/>
              <a:t>باید مشخص شود که چشم انداز و ماموریت فناوری اطلاعات ترسیم شود یا در مسیر اسناد قبلی سازمان حرکت کند.</a:t>
            </a:r>
          </a:p>
          <a:p>
            <a:pPr lvl="4"/>
            <a:endParaRPr lang="fa-IR" dirty="0" smtClean="0"/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89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4000" b="1" dirty="0">
                <a:latin typeface="+mn-lt"/>
                <a:ea typeface="+mn-ea"/>
                <a:cs typeface="B Koodak" pitchFamily="2" charset="-78"/>
              </a:rPr>
              <a:t>منابع و قابليت هاي فناوري اطلاعات در سازمان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3600" dirty="0">
                <a:cs typeface="B Koodak" pitchFamily="2" charset="-78"/>
              </a:rPr>
              <a:t> </a:t>
            </a:r>
            <a:r>
              <a:rPr lang="fa-IR" sz="3600" dirty="0" smtClean="0">
                <a:cs typeface="B Koodak" pitchFamily="2" charset="-78"/>
              </a:rPr>
              <a:t>مفاهيم منابع و قابليت ها در مديريت استراتژيک</a:t>
            </a:r>
          </a:p>
          <a:p>
            <a:pPr marL="0" indent="0">
              <a:buNone/>
            </a:pPr>
            <a:endParaRPr lang="fa-IR" sz="3600" dirty="0" smtClean="0">
              <a:cs typeface="B Koodak" pitchFamily="2" charset="-78"/>
            </a:endParaRPr>
          </a:p>
          <a:p>
            <a:r>
              <a:rPr lang="fa-IR" sz="3600" dirty="0" smtClean="0">
                <a:cs typeface="B Koodak" pitchFamily="2" charset="-78"/>
              </a:rPr>
              <a:t>منابع و قابليتهاي فناوري اطلاعات (‌فناوري اطلاعات به عنوان منبع استراتژيک سازمان)</a:t>
            </a:r>
          </a:p>
          <a:p>
            <a:pPr marL="0" indent="0">
              <a:buNone/>
            </a:pPr>
            <a:endParaRPr lang="fa-IR" sz="3600" dirty="0" smtClean="0">
              <a:cs typeface="B Koodak" pitchFamily="2" charset="-78"/>
            </a:endParaRPr>
          </a:p>
          <a:p>
            <a:r>
              <a:rPr lang="fa-IR" sz="3600" dirty="0" smtClean="0">
                <a:cs typeface="B Koodak" pitchFamily="2" charset="-78"/>
              </a:rPr>
              <a:t>بررسي مطالعه موردي منابع فناوري اطلاعات در دانشگاه </a:t>
            </a:r>
            <a:endParaRPr lang="fa-IR" sz="3600" dirty="0"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3369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 تحقق دانشگاه اسلامی مرجع با فناوری اطلاعات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a-IR" dirty="0" smtClean="0"/>
              <a:t>بین المللی باشد.</a:t>
            </a:r>
          </a:p>
          <a:p>
            <a:pPr lvl="1"/>
            <a:r>
              <a:rPr lang="fa-IR" dirty="0" smtClean="0"/>
              <a:t>انتقال دانش اسلامی دانشگاه در سطح بین المللی ( بانکداری اسلامی، مدیریت اسلامی و ... اول، از طریق فناوری اطلاعات و ارتباطات تولید شود و دوم، در بستر فناوری اطلاعات به جهانیان و دانشگاههای جهان عرضه شود.</a:t>
            </a:r>
          </a:p>
          <a:p>
            <a:r>
              <a:rPr lang="fa-IR" dirty="0" smtClean="0"/>
              <a:t>ایجاد زیر ساخت ها و سیستم های اطلاعات بین سازمانی برای تعامل با دانشگاههای اسلامی دیگر دنیا</a:t>
            </a:r>
          </a:p>
          <a:p>
            <a:pPr lvl="1"/>
            <a:r>
              <a:rPr lang="fa-IR" dirty="0" smtClean="0"/>
              <a:t>ارتباطات از طریق </a:t>
            </a:r>
            <a:r>
              <a:rPr lang="en-US" dirty="0" smtClean="0"/>
              <a:t>webinar</a:t>
            </a:r>
            <a:r>
              <a:rPr lang="fa-IR" dirty="0" smtClean="0"/>
              <a:t>، ایجاد شبکه های اجتماعی بین دانشگاهی </a:t>
            </a:r>
          </a:p>
          <a:p>
            <a:pPr lvl="1"/>
            <a:endParaRPr lang="fa-IR" dirty="0" smtClean="0"/>
          </a:p>
          <a:p>
            <a:r>
              <a:rPr lang="fa-IR" dirty="0" smtClean="0"/>
              <a:t> مرزهای دانش</a:t>
            </a:r>
          </a:p>
          <a:p>
            <a:pPr lvl="1"/>
            <a:r>
              <a:rPr lang="fa-IR" dirty="0" smtClean="0"/>
              <a:t>یک به سوالات جدید برسیم</a:t>
            </a:r>
          </a:p>
          <a:p>
            <a:pPr lvl="1"/>
            <a:r>
              <a:rPr lang="fa-IR" dirty="0" smtClean="0"/>
              <a:t>سوالات گذشته را با دانش جدید پاسخ بدهیم.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73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ذینفعان فناوری اطلاعات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dirty="0" smtClean="0"/>
              <a:t>درونی</a:t>
            </a:r>
          </a:p>
          <a:p>
            <a:pPr lvl="1"/>
            <a:r>
              <a:rPr lang="fa-IR" dirty="0" smtClean="0"/>
              <a:t>دانشجویان ( فراهم کردن زیر ساخت های آموزشی مطلوب، اینترنت خوب، آموزش های مبتنی بر فناوری) و در پژوهش :  فراهم کردن شرایطی برای به اشتراک گذاری پژوهش ها، ارتباط با کتابخانه های مرجع و موارد مشابه...</a:t>
            </a:r>
          </a:p>
          <a:p>
            <a:pPr lvl="1"/>
            <a:r>
              <a:rPr lang="fa-IR" dirty="0" smtClean="0"/>
              <a:t>کارمندان ( سیستم اتوماسیون، سیستم حضور و غیاب، دورکاری و ...)</a:t>
            </a:r>
          </a:p>
          <a:p>
            <a:pPr lvl="1"/>
            <a:r>
              <a:rPr lang="fa-IR" dirty="0" smtClean="0"/>
              <a:t>اساتید </a:t>
            </a:r>
          </a:p>
          <a:p>
            <a:pPr lvl="1"/>
            <a:r>
              <a:rPr lang="fa-IR" dirty="0" smtClean="0"/>
              <a:t>اعضای هیأت مدیره</a:t>
            </a:r>
          </a:p>
          <a:p>
            <a:pPr lvl="1"/>
            <a:r>
              <a:rPr lang="fa-IR" dirty="0" smtClean="0"/>
              <a:t>سهامداران </a:t>
            </a:r>
          </a:p>
          <a:p>
            <a:r>
              <a:rPr lang="fa-IR" dirty="0" smtClean="0"/>
              <a:t>بیرونی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4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              </a:t>
            </a:r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153400" cy="3976464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Autofit/>
          </a:bodyPr>
          <a:lstStyle/>
          <a:p>
            <a:pPr algn="r">
              <a:lnSpc>
                <a:spcPct val="90000"/>
              </a:lnSpc>
              <a:tabLst>
                <a:tab pos="457200" algn="l"/>
              </a:tabLst>
            </a:pPr>
            <a:r>
              <a:rPr lang="fa-IR" sz="2800" dirty="0" smtClean="0"/>
              <a:t>پردازش وا‍ژگان </a:t>
            </a:r>
            <a:r>
              <a:rPr lang="en-US" sz="2800" dirty="0" smtClean="0"/>
              <a:t>Word processing</a:t>
            </a:r>
            <a:r>
              <a:rPr lang="fa-IR" sz="2800" dirty="0" smtClean="0"/>
              <a:t> </a:t>
            </a:r>
            <a:endParaRPr lang="en-US" sz="2800" dirty="0"/>
          </a:p>
          <a:p>
            <a:pPr algn="r">
              <a:lnSpc>
                <a:spcPct val="90000"/>
              </a:lnSpc>
              <a:tabLst>
                <a:tab pos="457200" algn="l"/>
              </a:tabLst>
            </a:pPr>
            <a:r>
              <a:rPr lang="fa-IR" sz="2800" dirty="0" smtClean="0"/>
              <a:t>نرم افزارهاي صفحات آماري و ...</a:t>
            </a:r>
            <a:r>
              <a:rPr lang="en-US" sz="2800" dirty="0" smtClean="0"/>
              <a:t>Spreadsheets </a:t>
            </a:r>
            <a:endParaRPr lang="en-US" sz="2800" dirty="0"/>
          </a:p>
          <a:p>
            <a:pPr algn="r">
              <a:lnSpc>
                <a:spcPct val="90000"/>
              </a:lnSpc>
              <a:tabLst>
                <a:tab pos="457200" algn="l"/>
              </a:tabLst>
            </a:pPr>
            <a:r>
              <a:rPr lang="fa-IR" sz="2800" dirty="0" smtClean="0"/>
              <a:t>نرم افزارهاي ارائه گرافيکي </a:t>
            </a:r>
            <a:r>
              <a:rPr lang="en-US" sz="2800" dirty="0" smtClean="0"/>
              <a:t>Presentation graphics </a:t>
            </a:r>
            <a:endParaRPr lang="en-US" sz="2800" dirty="0"/>
          </a:p>
          <a:p>
            <a:pPr algn="r">
              <a:lnSpc>
                <a:spcPct val="90000"/>
              </a:lnSpc>
              <a:tabLst>
                <a:tab pos="457200" algn="l"/>
              </a:tabLst>
            </a:pPr>
            <a:r>
              <a:rPr lang="fa-IR" sz="2800" dirty="0" smtClean="0"/>
              <a:t>نرم افزارهاي مديريت رايانامه ها و   </a:t>
            </a:r>
            <a:r>
              <a:rPr lang="en-US" sz="2800" dirty="0" smtClean="0"/>
              <a:t>Electronic </a:t>
            </a:r>
            <a:r>
              <a:rPr lang="en-US" sz="2800" dirty="0"/>
              <a:t>mail and </a:t>
            </a:r>
            <a:r>
              <a:rPr lang="en-US" sz="2800" dirty="0" smtClean="0"/>
              <a:t>groupware </a:t>
            </a:r>
            <a:endParaRPr lang="en-US" sz="2800" dirty="0"/>
          </a:p>
          <a:p>
            <a:pPr algn="r">
              <a:lnSpc>
                <a:spcPct val="90000"/>
              </a:lnSpc>
              <a:tabLst>
                <a:tab pos="457200" algn="l"/>
              </a:tabLst>
            </a:pPr>
            <a:r>
              <a:rPr lang="fa-IR" sz="2800" dirty="0" smtClean="0"/>
              <a:t> نرم افزارهاي مديريت پايگاهها </a:t>
            </a:r>
            <a:r>
              <a:rPr lang="en-US" sz="2800" dirty="0" smtClean="0"/>
              <a:t>Database </a:t>
            </a:r>
            <a:r>
              <a:rPr lang="en-US" sz="2800" dirty="0"/>
              <a:t>management systems</a:t>
            </a:r>
          </a:p>
          <a:p>
            <a:pPr algn="r">
              <a:lnSpc>
                <a:spcPct val="90000"/>
              </a:lnSpc>
              <a:tabLst>
                <a:tab pos="457200" algn="l"/>
              </a:tabLst>
            </a:pPr>
            <a:r>
              <a:rPr lang="fa-IR" sz="2800" dirty="0" smtClean="0"/>
              <a:t>نرم افزارهاي نشر منابع </a:t>
            </a:r>
            <a:r>
              <a:rPr lang="en-US" sz="2800" dirty="0" smtClean="0"/>
              <a:t>Desktop publishing  </a:t>
            </a:r>
            <a:endParaRPr lang="en-US" sz="2800" dirty="0"/>
          </a:p>
          <a:p>
            <a:pPr algn="r">
              <a:lnSpc>
                <a:spcPct val="90000"/>
              </a:lnSpc>
              <a:tabLst>
                <a:tab pos="457200" algn="l"/>
              </a:tabLst>
            </a:pPr>
            <a:r>
              <a:rPr lang="fa-IR" sz="2800" dirty="0" smtClean="0"/>
              <a:t>نرم افزارهاي مرورگرهاي وب</a:t>
            </a:r>
            <a:r>
              <a:rPr lang="en-US" sz="2800" dirty="0" smtClean="0"/>
              <a:t>Web browsers </a:t>
            </a:r>
            <a:endParaRPr lang="en-US" sz="2800" dirty="0"/>
          </a:p>
          <a:p>
            <a:pPr algn="r">
              <a:lnSpc>
                <a:spcPct val="90000"/>
              </a:lnSpc>
              <a:tabLst>
                <a:tab pos="457200" algn="l"/>
              </a:tabLst>
            </a:pPr>
            <a:r>
              <a:rPr lang="fa-IR" sz="2800" dirty="0" smtClean="0"/>
              <a:t> بسته هاي آماري </a:t>
            </a:r>
            <a:r>
              <a:rPr lang="en-US" sz="2800" dirty="0" smtClean="0"/>
              <a:t>Statistical packages</a:t>
            </a:r>
            <a:endParaRPr lang="fa-IR" sz="2800" dirty="0" smtClean="0"/>
          </a:p>
          <a:p>
            <a:pPr algn="r">
              <a:lnSpc>
                <a:spcPct val="90000"/>
              </a:lnSpc>
              <a:tabLst>
                <a:tab pos="457200" algn="l"/>
              </a:tabLst>
            </a:pPr>
            <a:r>
              <a:rPr lang="fa-IR" sz="2800" dirty="0" smtClean="0"/>
              <a:t>نرم افزارهاي روش تحقيق کيفي </a:t>
            </a:r>
            <a:r>
              <a:rPr lang="en-US" sz="2800" dirty="0" smtClean="0"/>
              <a:t>qualitative Data Analysis</a:t>
            </a:r>
            <a:endParaRPr lang="en-US" sz="2800" dirty="0"/>
          </a:p>
        </p:txBody>
      </p:sp>
      <p:sp>
        <p:nvSpPr>
          <p:cNvPr id="208899" name="Line 3"/>
          <p:cNvSpPr>
            <a:spLocks noChangeShapeType="1"/>
          </p:cNvSpPr>
          <p:nvPr/>
        </p:nvSpPr>
        <p:spPr bwMode="auto">
          <a:xfrm>
            <a:off x="457200" y="304800"/>
            <a:ext cx="8305800" cy="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0890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noFill/>
          <a:ln/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b="0" dirty="0"/>
              <a:t>A</a:t>
            </a:r>
            <a:r>
              <a:rPr lang="en-US" sz="3600" b="0" dirty="0"/>
              <a:t>PPLICATIONS</a:t>
            </a:r>
            <a:r>
              <a:rPr lang="en-US" b="0" dirty="0"/>
              <a:t> S</a:t>
            </a:r>
            <a:r>
              <a:rPr lang="en-US" sz="3600" b="0" dirty="0"/>
              <a:t>OFTWARE</a:t>
            </a:r>
          </a:p>
        </p:txBody>
      </p:sp>
      <p:sp>
        <p:nvSpPr>
          <p:cNvPr id="208902" name="Text Box 6"/>
          <p:cNvSpPr txBox="1">
            <a:spLocks noChangeArrowheads="1"/>
          </p:cNvSpPr>
          <p:nvPr/>
        </p:nvSpPr>
        <p:spPr bwMode="auto">
          <a:xfrm>
            <a:off x="457200" y="1066800"/>
            <a:ext cx="4262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Times New Roman" pitchFamily="18" charset="0"/>
              </a:rPr>
              <a:t>Personal Productivity Software</a:t>
            </a:r>
          </a:p>
        </p:txBody>
      </p:sp>
    </p:spTree>
    <p:extLst>
      <p:ext uri="{BB962C8B-B14F-4D97-AF65-F5344CB8AC3E}">
        <p14:creationId xmlns:p14="http://schemas.microsoft.com/office/powerpoint/2010/main" val="19133658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              </a:t>
            </a:r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153400" cy="471331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 lnSpcReduction="10000"/>
          </a:bodyPr>
          <a:lstStyle/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tabLst>
                <a:tab pos="457200" algn="l"/>
              </a:tabLst>
            </a:pPr>
            <a:r>
              <a:rPr lang="en-US" sz="2800" dirty="0">
                <a:solidFill>
                  <a:srgbClr val="00B050"/>
                </a:solidFill>
              </a:rPr>
              <a:t>Word processing</a:t>
            </a:r>
          </a:p>
          <a:p>
            <a:pPr marL="990600" lvl="1" indent="-533400">
              <a:lnSpc>
                <a:spcPct val="90000"/>
              </a:lnSpc>
              <a:tabLst>
                <a:tab pos="457200" algn="l"/>
              </a:tabLst>
            </a:pPr>
            <a:r>
              <a:rPr lang="fa-IR" sz="2400" dirty="0" smtClean="0"/>
              <a:t>نرم افزارهايي که براي تهيه مستندات و چاپ آنها استفاده مي شوند. مانند:</a:t>
            </a:r>
            <a:endParaRPr lang="en-US" sz="2400" dirty="0"/>
          </a:p>
          <a:p>
            <a:pPr marL="1390650" lvl="2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sz="3000" b="1" dirty="0"/>
              <a:t>Microsoft Word</a:t>
            </a:r>
            <a:endParaRPr lang="fa-IR" sz="3000" b="1" dirty="0"/>
          </a:p>
          <a:p>
            <a:pPr marL="1847850" lvl="3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sz="2400" b="1" dirty="0">
                <a:hlinkClick r:id="rId3"/>
              </a:rPr>
              <a:t>http://</a:t>
            </a:r>
            <a:r>
              <a:rPr lang="en-US" sz="2400" b="1" dirty="0" smtClean="0">
                <a:hlinkClick r:id="rId3"/>
              </a:rPr>
              <a:t>products.office.com/en-us/word</a:t>
            </a:r>
            <a:r>
              <a:rPr lang="fa-IR" sz="2400" b="1" dirty="0" smtClean="0"/>
              <a:t> </a:t>
            </a:r>
          </a:p>
          <a:p>
            <a:pPr marL="1390650" lvl="2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sz="3000" b="1" dirty="0"/>
              <a:t>Open office</a:t>
            </a:r>
            <a:r>
              <a:rPr lang="fa-IR" sz="3000" b="1" dirty="0"/>
              <a:t> </a:t>
            </a:r>
          </a:p>
          <a:p>
            <a:pPr marL="857250" lvl="2" indent="0">
              <a:lnSpc>
                <a:spcPct val="90000"/>
              </a:lnSpc>
              <a:buNone/>
              <a:tabLst>
                <a:tab pos="457200" algn="l"/>
              </a:tabLst>
            </a:pPr>
            <a:r>
              <a:rPr lang="fa-IR" sz="2000" dirty="0" smtClean="0"/>
              <a:t>(  به صورت پيش فرض براي لينوکس طراحي شده است اما  در ويندوز هم کاربرد دارد.)</a:t>
            </a:r>
            <a:endParaRPr lang="en-US" sz="2000" dirty="0" smtClean="0"/>
          </a:p>
          <a:p>
            <a:pPr marL="1847850" lvl="3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sz="2600" b="1" dirty="0">
                <a:hlinkClick r:id="rId4"/>
              </a:rPr>
              <a:t>https://www.openoffice.org</a:t>
            </a:r>
            <a:r>
              <a:rPr lang="en-US" sz="2600" b="1" dirty="0" smtClean="0">
                <a:hlinkClick r:id="rId4"/>
              </a:rPr>
              <a:t>/</a:t>
            </a:r>
            <a:r>
              <a:rPr lang="en-US" sz="2600" b="1" dirty="0" smtClean="0"/>
              <a:t>	</a:t>
            </a:r>
          </a:p>
          <a:p>
            <a:pPr marL="1847850" lvl="3" indent="-533400">
              <a:lnSpc>
                <a:spcPct val="90000"/>
              </a:lnSpc>
              <a:tabLst>
                <a:tab pos="457200" algn="l"/>
              </a:tabLst>
            </a:pPr>
            <a:endParaRPr lang="en-US" sz="2600" b="1" dirty="0"/>
          </a:p>
          <a:p>
            <a:pPr marL="1390650" lvl="2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sz="3000" b="1" dirty="0" smtClean="0"/>
              <a:t>Microsoft Word For MAC</a:t>
            </a:r>
          </a:p>
          <a:p>
            <a:pPr marL="1847850" lvl="3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sz="2600" b="1" dirty="0">
                <a:hlinkClick r:id="rId5"/>
              </a:rPr>
              <a:t>http://</a:t>
            </a:r>
            <a:r>
              <a:rPr lang="en-US" sz="2600" b="1" dirty="0" smtClean="0">
                <a:hlinkClick r:id="rId5"/>
              </a:rPr>
              <a:t>www.microsoft.com/mac</a:t>
            </a:r>
            <a:r>
              <a:rPr lang="fa-IR" sz="2600" b="1" dirty="0" smtClean="0"/>
              <a:t> </a:t>
            </a:r>
            <a:endParaRPr lang="en-US" sz="2600" b="1" dirty="0"/>
          </a:p>
        </p:txBody>
      </p:sp>
      <p:sp>
        <p:nvSpPr>
          <p:cNvPr id="209923" name="Line 3"/>
          <p:cNvSpPr>
            <a:spLocks noChangeShapeType="1"/>
          </p:cNvSpPr>
          <p:nvPr/>
        </p:nvSpPr>
        <p:spPr bwMode="auto">
          <a:xfrm>
            <a:off x="457200" y="304800"/>
            <a:ext cx="8305800" cy="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0992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noFill/>
          <a:ln/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b="0"/>
              <a:t>A</a:t>
            </a:r>
            <a:r>
              <a:rPr lang="en-US" sz="3600" b="0"/>
              <a:t>PPLICATIONS</a:t>
            </a:r>
            <a:r>
              <a:rPr lang="en-US" b="0"/>
              <a:t> S</a:t>
            </a:r>
            <a:r>
              <a:rPr lang="en-US" sz="3600" b="0"/>
              <a:t>OFTWARE</a:t>
            </a:r>
          </a:p>
        </p:txBody>
      </p:sp>
      <p:sp>
        <p:nvSpPr>
          <p:cNvPr id="209926" name="Text Box 6"/>
          <p:cNvSpPr txBox="1">
            <a:spLocks noChangeArrowheads="1"/>
          </p:cNvSpPr>
          <p:nvPr/>
        </p:nvSpPr>
        <p:spPr bwMode="auto">
          <a:xfrm>
            <a:off x="457200" y="1066800"/>
            <a:ext cx="4262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Times New Roman" pitchFamily="18" charset="0"/>
              </a:rPr>
              <a:t>Personal Productivity Software</a:t>
            </a:r>
          </a:p>
        </p:txBody>
      </p:sp>
    </p:spTree>
    <p:extLst>
      <p:ext uri="{BB962C8B-B14F-4D97-AF65-F5344CB8AC3E}">
        <p14:creationId xmlns:p14="http://schemas.microsoft.com/office/powerpoint/2010/main" val="19579520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              </a:t>
            </a:r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53400" cy="456091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/>
          </a:bodyPr>
          <a:lstStyle/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tabLst>
                <a:tab pos="457200" algn="l"/>
              </a:tabLst>
            </a:pPr>
            <a:r>
              <a:rPr lang="en-US" sz="2800" dirty="0">
                <a:solidFill>
                  <a:srgbClr val="00B050"/>
                </a:solidFill>
              </a:rPr>
              <a:t>Spreadsheets</a:t>
            </a:r>
          </a:p>
          <a:p>
            <a:pPr marL="990600" lvl="1" indent="-533400">
              <a:lnSpc>
                <a:spcPct val="90000"/>
              </a:lnSpc>
              <a:tabLst>
                <a:tab pos="457200" algn="l"/>
              </a:tabLst>
            </a:pPr>
            <a:r>
              <a:rPr lang="fa-IR" dirty="0" smtClean="0"/>
              <a:t>نرم افزارهايي که به فرمت جداول (‌ستوني و سطري )‌ طراحي شده اند براي ورود داده ها و تحليل اطلاعات در آنها که معمولا داراي سلول هايي هستند که امکان فرمول نويسي در آنها وجود دارد.</a:t>
            </a:r>
            <a:endParaRPr lang="en-US" dirty="0" smtClean="0"/>
          </a:p>
          <a:p>
            <a:pPr marL="1390650" lvl="2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sz="2800" dirty="0" smtClean="0"/>
              <a:t>Microsoft </a:t>
            </a:r>
            <a:r>
              <a:rPr lang="en-US" sz="2800" dirty="0"/>
              <a:t>Excel</a:t>
            </a:r>
          </a:p>
          <a:p>
            <a:pPr marL="1390650" lvl="2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sz="2800" dirty="0" smtClean="0"/>
              <a:t>Lotus </a:t>
            </a:r>
            <a:r>
              <a:rPr lang="en-US" sz="2800" dirty="0"/>
              <a:t>1-2-3 </a:t>
            </a:r>
            <a:endParaRPr lang="en-US" sz="2800" dirty="0" smtClean="0"/>
          </a:p>
          <a:p>
            <a:pPr marL="1390650" lvl="2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sz="2800" dirty="0" smtClean="0"/>
              <a:t> </a:t>
            </a:r>
            <a:r>
              <a:rPr lang="en-US" sz="2800" dirty="0"/>
              <a:t>Corel Quattro </a:t>
            </a:r>
            <a:r>
              <a:rPr lang="en-US" sz="2800" dirty="0" smtClean="0"/>
              <a:t>Pro</a:t>
            </a:r>
            <a:endParaRPr lang="en-US" sz="2800" dirty="0"/>
          </a:p>
        </p:txBody>
      </p:sp>
      <p:sp>
        <p:nvSpPr>
          <p:cNvPr id="210947" name="Line 3"/>
          <p:cNvSpPr>
            <a:spLocks noChangeShapeType="1"/>
          </p:cNvSpPr>
          <p:nvPr/>
        </p:nvSpPr>
        <p:spPr bwMode="auto">
          <a:xfrm>
            <a:off x="457200" y="304800"/>
            <a:ext cx="8305800" cy="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1094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noFill/>
          <a:ln/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b="0" dirty="0"/>
              <a:t>A</a:t>
            </a:r>
            <a:r>
              <a:rPr lang="en-US" sz="3600" b="0" dirty="0"/>
              <a:t>PPLICATIONS</a:t>
            </a:r>
            <a:r>
              <a:rPr lang="en-US" b="0" dirty="0"/>
              <a:t> S</a:t>
            </a:r>
            <a:r>
              <a:rPr lang="en-US" sz="3600" b="0" dirty="0"/>
              <a:t>OFTWARE</a:t>
            </a:r>
          </a:p>
        </p:txBody>
      </p:sp>
      <p:sp>
        <p:nvSpPr>
          <p:cNvPr id="210950" name="Text Box 6"/>
          <p:cNvSpPr txBox="1">
            <a:spLocks noChangeArrowheads="1"/>
          </p:cNvSpPr>
          <p:nvPr/>
        </p:nvSpPr>
        <p:spPr bwMode="auto">
          <a:xfrm>
            <a:off x="457200" y="1066800"/>
            <a:ext cx="4262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Times New Roman" pitchFamily="18" charset="0"/>
              </a:rPr>
              <a:t>Personal Productivity Software</a:t>
            </a:r>
          </a:p>
        </p:txBody>
      </p:sp>
    </p:spTree>
    <p:extLst>
      <p:ext uri="{BB962C8B-B14F-4D97-AF65-F5344CB8AC3E}">
        <p14:creationId xmlns:p14="http://schemas.microsoft.com/office/powerpoint/2010/main" val="8046568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              </a:t>
            </a:r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153400" cy="376044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/>
          </a:bodyPr>
          <a:lstStyle/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tabLst>
                <a:tab pos="457200" algn="l"/>
              </a:tabLst>
            </a:pPr>
            <a:r>
              <a:rPr lang="en-US" sz="2800" dirty="0">
                <a:solidFill>
                  <a:srgbClr val="00B050"/>
                </a:solidFill>
              </a:rPr>
              <a:t>Database Management </a:t>
            </a:r>
            <a:r>
              <a:rPr lang="en-US" sz="2800" dirty="0" smtClean="0">
                <a:solidFill>
                  <a:srgbClr val="00B050"/>
                </a:solidFill>
              </a:rPr>
              <a:t>Systems</a:t>
            </a:r>
          </a:p>
          <a:p>
            <a:pPr marL="609600" indent="-609600" algn="r">
              <a:lnSpc>
                <a:spcPct val="90000"/>
              </a:lnSpc>
              <a:spcBef>
                <a:spcPct val="20000"/>
              </a:spcBef>
              <a:tabLst>
                <a:tab pos="457200" algn="l"/>
              </a:tabLst>
            </a:pPr>
            <a:r>
              <a:rPr lang="fa-IR" sz="2400" dirty="0" smtClean="0"/>
              <a:t>اين نرم افزارها براي ايجاد پايگاههاي اطلاعاتي استفاده مي‌شوند.</a:t>
            </a:r>
            <a:endParaRPr lang="en-US" sz="2400" dirty="0"/>
          </a:p>
          <a:p>
            <a:pPr marL="990600" lvl="1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sz="2400" dirty="0" smtClean="0"/>
              <a:t>Microsoft </a:t>
            </a:r>
            <a:r>
              <a:rPr lang="en-US" sz="2400" dirty="0"/>
              <a:t>Access</a:t>
            </a:r>
          </a:p>
          <a:p>
            <a:pPr marL="990600" lvl="1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sz="2400" dirty="0" smtClean="0"/>
              <a:t>FileMaker Pro</a:t>
            </a:r>
          </a:p>
          <a:p>
            <a:pPr marL="990600" lvl="1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sz="2400" dirty="0" smtClean="0"/>
              <a:t>Corel Paradox</a:t>
            </a:r>
          </a:p>
          <a:p>
            <a:pPr marL="990600" lvl="1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sz="2400" dirty="0" smtClean="0"/>
              <a:t>Lotus </a:t>
            </a:r>
            <a:r>
              <a:rPr lang="en-US" sz="2400" dirty="0"/>
              <a:t>Approach</a:t>
            </a:r>
          </a:p>
          <a:p>
            <a:pPr marL="990600" lvl="1" indent="-533400">
              <a:lnSpc>
                <a:spcPct val="90000"/>
              </a:lnSpc>
              <a:tabLst>
                <a:tab pos="457200" algn="l"/>
              </a:tabLst>
            </a:pPr>
            <a:r>
              <a:rPr lang="fa-IR" sz="2400" dirty="0" smtClean="0"/>
              <a:t>اين نرم افزارها بر اساس مدل هاي داده اي کار مي کنند و پايگاههاي اطلاعاتي معمولا ارتباط بين داده ها بر قرار مي کنند.</a:t>
            </a:r>
            <a:endParaRPr lang="en-US" sz="2400" dirty="0"/>
          </a:p>
        </p:txBody>
      </p:sp>
      <p:sp>
        <p:nvSpPr>
          <p:cNvPr id="214019" name="Line 3"/>
          <p:cNvSpPr>
            <a:spLocks noChangeShapeType="1"/>
          </p:cNvSpPr>
          <p:nvPr/>
        </p:nvSpPr>
        <p:spPr bwMode="auto">
          <a:xfrm>
            <a:off x="457200" y="304800"/>
            <a:ext cx="8305800" cy="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1402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noFill/>
          <a:ln/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b="0"/>
              <a:t>A</a:t>
            </a:r>
            <a:r>
              <a:rPr lang="en-US" sz="3600" b="0"/>
              <a:t>PPLICATIONS</a:t>
            </a:r>
            <a:r>
              <a:rPr lang="en-US" b="0"/>
              <a:t> S</a:t>
            </a:r>
            <a:r>
              <a:rPr lang="en-US" sz="3600" b="0"/>
              <a:t>OFTWARE</a:t>
            </a:r>
          </a:p>
        </p:txBody>
      </p:sp>
      <p:sp>
        <p:nvSpPr>
          <p:cNvPr id="214022" name="Text Box 6"/>
          <p:cNvSpPr txBox="1">
            <a:spLocks noChangeArrowheads="1"/>
          </p:cNvSpPr>
          <p:nvPr/>
        </p:nvSpPr>
        <p:spPr bwMode="auto">
          <a:xfrm>
            <a:off x="457200" y="1066800"/>
            <a:ext cx="4262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Times New Roman" pitchFamily="18" charset="0"/>
              </a:rPr>
              <a:t>Personal Productivity Software</a:t>
            </a:r>
          </a:p>
        </p:txBody>
      </p:sp>
    </p:spTree>
    <p:extLst>
      <p:ext uri="{BB962C8B-B14F-4D97-AF65-F5344CB8AC3E}">
        <p14:creationId xmlns:p14="http://schemas.microsoft.com/office/powerpoint/2010/main" val="26500472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              </a:t>
            </a:r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153400" cy="304036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 lnSpcReduction="10000"/>
          </a:bodyPr>
          <a:lstStyle/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tabLst>
                <a:tab pos="457200" algn="l"/>
              </a:tabLst>
            </a:pPr>
            <a:r>
              <a:rPr lang="en-US" sz="2800" dirty="0">
                <a:solidFill>
                  <a:srgbClr val="00B050"/>
                </a:solidFill>
              </a:rPr>
              <a:t>Presentation </a:t>
            </a:r>
            <a:r>
              <a:rPr lang="en-US" sz="2800" dirty="0" smtClean="0">
                <a:solidFill>
                  <a:srgbClr val="00B050"/>
                </a:solidFill>
              </a:rPr>
              <a:t>Graphics</a:t>
            </a:r>
          </a:p>
          <a:p>
            <a:pPr marL="609600" indent="-609600" algn="r">
              <a:lnSpc>
                <a:spcPct val="90000"/>
              </a:lnSpc>
              <a:spcBef>
                <a:spcPct val="20000"/>
              </a:spcBef>
              <a:tabLst>
                <a:tab pos="457200" algn="l"/>
              </a:tabLst>
            </a:pPr>
            <a:r>
              <a:rPr lang="fa-IR" sz="2400" dirty="0"/>
              <a:t>اين نرم افزارها براي تهيه ارائه هاي متني مورد استفاده قرار مي گيرند.</a:t>
            </a:r>
            <a:endParaRPr lang="en-US" sz="2400" dirty="0"/>
          </a:p>
          <a:p>
            <a:pPr marL="990600" lvl="1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sz="2400" dirty="0" smtClean="0"/>
              <a:t>Microsoft </a:t>
            </a:r>
            <a:r>
              <a:rPr lang="en-US" sz="2400" dirty="0"/>
              <a:t>PowerPoint</a:t>
            </a:r>
          </a:p>
          <a:p>
            <a:pPr marL="990600" lvl="1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sz="2400" dirty="0" smtClean="0"/>
              <a:t>Corel </a:t>
            </a:r>
            <a:r>
              <a:rPr lang="en-US" sz="2400" dirty="0"/>
              <a:t>Presentations </a:t>
            </a:r>
            <a:endParaRPr lang="en-US" sz="2400" dirty="0" smtClean="0"/>
          </a:p>
          <a:p>
            <a:pPr marL="990600" lvl="1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sz="2400" dirty="0" smtClean="0"/>
              <a:t> </a:t>
            </a:r>
            <a:r>
              <a:rPr lang="en-US" sz="2400" dirty="0"/>
              <a:t>Lotus Freelance </a:t>
            </a:r>
            <a:r>
              <a:rPr lang="en-US" sz="2400" dirty="0" smtClean="0"/>
              <a:t>Graphics</a:t>
            </a:r>
            <a:endParaRPr lang="fa-IR" sz="2400" dirty="0" smtClean="0"/>
          </a:p>
          <a:p>
            <a:pPr marL="990600" lvl="1" indent="-533400">
              <a:lnSpc>
                <a:spcPct val="90000"/>
              </a:lnSpc>
              <a:tabLst>
                <a:tab pos="457200" algn="l"/>
              </a:tabLst>
            </a:pPr>
            <a:r>
              <a:rPr lang="fa-IR" sz="2400" dirty="0" smtClean="0"/>
              <a:t>در اين نرم افزارها معمولا تصاوير، فيلم ها و متون با يکديگر بکار برده مي شود.</a:t>
            </a:r>
          </a:p>
          <a:p>
            <a:pPr marL="990600" lvl="1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sz="2400" dirty="0" err="1" smtClean="0"/>
              <a:t>Prezi</a:t>
            </a:r>
            <a:endParaRPr lang="en-US" sz="2400" dirty="0"/>
          </a:p>
        </p:txBody>
      </p:sp>
      <p:sp>
        <p:nvSpPr>
          <p:cNvPr id="215043" name="Line 3"/>
          <p:cNvSpPr>
            <a:spLocks noChangeShapeType="1"/>
          </p:cNvSpPr>
          <p:nvPr/>
        </p:nvSpPr>
        <p:spPr bwMode="auto">
          <a:xfrm>
            <a:off x="457200" y="304800"/>
            <a:ext cx="8305800" cy="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1504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noFill/>
          <a:ln/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b="0"/>
              <a:t>A</a:t>
            </a:r>
            <a:r>
              <a:rPr lang="en-US" sz="3600" b="0"/>
              <a:t>PPLICATIONS</a:t>
            </a:r>
            <a:r>
              <a:rPr lang="en-US" b="0"/>
              <a:t> S</a:t>
            </a:r>
            <a:r>
              <a:rPr lang="en-US" sz="3600" b="0"/>
              <a:t>OFTWARE</a:t>
            </a:r>
          </a:p>
        </p:txBody>
      </p:sp>
      <p:sp>
        <p:nvSpPr>
          <p:cNvPr id="215046" name="Text Box 6"/>
          <p:cNvSpPr txBox="1">
            <a:spLocks noChangeArrowheads="1"/>
          </p:cNvSpPr>
          <p:nvPr/>
        </p:nvSpPr>
        <p:spPr bwMode="auto">
          <a:xfrm>
            <a:off x="457200" y="1066800"/>
            <a:ext cx="4262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Times New Roman" pitchFamily="18" charset="0"/>
              </a:rPr>
              <a:t>Personal Productivity Software</a:t>
            </a:r>
          </a:p>
        </p:txBody>
      </p:sp>
    </p:spTree>
    <p:extLst>
      <p:ext uri="{BB962C8B-B14F-4D97-AF65-F5344CB8AC3E}">
        <p14:creationId xmlns:p14="http://schemas.microsoft.com/office/powerpoint/2010/main" val="6666475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              </a:t>
            </a:r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153400" cy="368843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/>
          </a:bodyPr>
          <a:lstStyle/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tabLst>
                <a:tab pos="457200" algn="l"/>
              </a:tabLst>
            </a:pPr>
            <a:r>
              <a:rPr lang="en-US" b="1" dirty="0">
                <a:solidFill>
                  <a:srgbClr val="00B050"/>
                </a:solidFill>
              </a:rPr>
              <a:t>World Wide Web Browsers</a:t>
            </a:r>
          </a:p>
          <a:p>
            <a:pPr marL="990600" lvl="1" indent="-533400">
              <a:lnSpc>
                <a:spcPct val="90000"/>
              </a:lnSpc>
              <a:tabLst>
                <a:tab pos="457200" algn="l"/>
              </a:tabLst>
            </a:pPr>
            <a:r>
              <a:rPr lang="fa-IR" sz="2200" dirty="0" smtClean="0"/>
              <a:t>مرورگرهايي که براي دسترسي به اطلاعات وب استفاده مي شوند.</a:t>
            </a:r>
          </a:p>
          <a:p>
            <a:pPr marL="1390650" lvl="2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sz="1800" dirty="0" smtClean="0"/>
              <a:t>Mozilla </a:t>
            </a:r>
            <a:r>
              <a:rPr lang="en-US" sz="1800" dirty="0" err="1" smtClean="0"/>
              <a:t>firefox</a:t>
            </a:r>
            <a:endParaRPr lang="en-US" sz="1800" dirty="0" smtClean="0"/>
          </a:p>
          <a:p>
            <a:pPr marL="1390650" lvl="2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sz="1800" dirty="0" smtClean="0"/>
              <a:t>Google chrome</a:t>
            </a:r>
          </a:p>
          <a:p>
            <a:pPr marL="1390650" lvl="2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sz="1800" dirty="0" smtClean="0"/>
              <a:t>Internet explorer</a:t>
            </a:r>
          </a:p>
          <a:p>
            <a:pPr marL="1390650" lvl="2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sz="1800" dirty="0" smtClean="0"/>
              <a:t>Safari</a:t>
            </a:r>
          </a:p>
          <a:p>
            <a:pPr marL="1390650" lvl="2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sz="1800" dirty="0" smtClean="0"/>
              <a:t>Opera</a:t>
            </a:r>
          </a:p>
          <a:p>
            <a:pPr marL="1390650" lvl="2" indent="-533400">
              <a:lnSpc>
                <a:spcPct val="90000"/>
              </a:lnSpc>
              <a:tabLst>
                <a:tab pos="457200" algn="l"/>
              </a:tabLst>
            </a:pPr>
            <a:endParaRPr lang="en-US" sz="1800" dirty="0"/>
          </a:p>
        </p:txBody>
      </p:sp>
      <p:sp>
        <p:nvSpPr>
          <p:cNvPr id="216067" name="Line 3"/>
          <p:cNvSpPr>
            <a:spLocks noChangeShapeType="1"/>
          </p:cNvSpPr>
          <p:nvPr/>
        </p:nvSpPr>
        <p:spPr bwMode="auto">
          <a:xfrm>
            <a:off x="457200" y="304800"/>
            <a:ext cx="8305800" cy="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1606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noFill/>
          <a:ln/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b="0"/>
              <a:t>A</a:t>
            </a:r>
            <a:r>
              <a:rPr lang="en-US" sz="3600" b="0"/>
              <a:t>PPLICATIONS</a:t>
            </a:r>
            <a:r>
              <a:rPr lang="en-US" b="0"/>
              <a:t> S</a:t>
            </a:r>
            <a:r>
              <a:rPr lang="en-US" sz="3600" b="0"/>
              <a:t>OFTWARE</a:t>
            </a:r>
          </a:p>
        </p:txBody>
      </p:sp>
      <p:sp>
        <p:nvSpPr>
          <p:cNvPr id="216070" name="Text Box 6"/>
          <p:cNvSpPr txBox="1">
            <a:spLocks noChangeArrowheads="1"/>
          </p:cNvSpPr>
          <p:nvPr/>
        </p:nvSpPr>
        <p:spPr bwMode="auto">
          <a:xfrm>
            <a:off x="457200" y="1066800"/>
            <a:ext cx="4262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Times New Roman" pitchFamily="18" charset="0"/>
              </a:rPr>
              <a:t>Personal Productivity Software</a:t>
            </a:r>
          </a:p>
        </p:txBody>
      </p:sp>
    </p:spTree>
    <p:extLst>
      <p:ext uri="{BB962C8B-B14F-4D97-AF65-F5344CB8AC3E}">
        <p14:creationId xmlns:p14="http://schemas.microsoft.com/office/powerpoint/2010/main" val="2839499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              </a:t>
            </a:r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772816"/>
            <a:ext cx="8339138" cy="460851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/>
          </a:bodyPr>
          <a:lstStyle/>
          <a:p>
            <a:pPr marL="0" indent="0" algn="l">
              <a:lnSpc>
                <a:spcPct val="90000"/>
              </a:lnSpc>
              <a:spcBef>
                <a:spcPct val="20000"/>
              </a:spcBef>
              <a:buNone/>
              <a:tabLst>
                <a:tab pos="457200" algn="l"/>
              </a:tabLst>
            </a:pPr>
            <a:r>
              <a:rPr lang="en-US" sz="2800" dirty="0">
                <a:solidFill>
                  <a:srgbClr val="00B050"/>
                </a:solidFill>
              </a:rPr>
              <a:t>Electronic Mail </a:t>
            </a:r>
          </a:p>
          <a:p>
            <a:pPr marL="990600" lvl="1" indent="-533400">
              <a:lnSpc>
                <a:spcPct val="90000"/>
              </a:lnSpc>
              <a:tabLst>
                <a:tab pos="457200" algn="l"/>
              </a:tabLst>
            </a:pPr>
            <a:r>
              <a:rPr lang="fa-IR" sz="2400" dirty="0" smtClean="0"/>
              <a:t> رايانه ها براي ارتباطات کسب و کار استفاده مي شوند.</a:t>
            </a:r>
          </a:p>
          <a:p>
            <a:pPr marL="990600" lvl="1" indent="-533400">
              <a:lnSpc>
                <a:spcPct val="90000"/>
              </a:lnSpc>
              <a:tabLst>
                <a:tab pos="457200" algn="l"/>
              </a:tabLst>
            </a:pPr>
            <a:endParaRPr lang="en-US" sz="2400" dirty="0"/>
          </a:p>
          <a:p>
            <a:pPr marL="0" indent="0" algn="l">
              <a:lnSpc>
                <a:spcPct val="90000"/>
              </a:lnSpc>
              <a:buNone/>
              <a:tabLst>
                <a:tab pos="457200" algn="l"/>
              </a:tabLst>
            </a:pPr>
            <a:endParaRPr lang="fa-IR" sz="3300" b="1" dirty="0" smtClean="0">
              <a:solidFill>
                <a:srgbClr val="00B050"/>
              </a:solidFill>
            </a:endParaRPr>
          </a:p>
          <a:p>
            <a:pPr marL="0" indent="0" algn="l">
              <a:lnSpc>
                <a:spcPct val="90000"/>
              </a:lnSpc>
              <a:buNone/>
              <a:tabLst>
                <a:tab pos="457200" algn="l"/>
              </a:tabLst>
            </a:pPr>
            <a:r>
              <a:rPr lang="fa-IR" sz="3300" b="1" dirty="0" smtClean="0">
                <a:solidFill>
                  <a:srgbClr val="00B050"/>
                </a:solidFill>
              </a:rPr>
              <a:t> </a:t>
            </a:r>
            <a:r>
              <a:rPr lang="en-US" sz="3300" b="1" dirty="0" smtClean="0">
                <a:solidFill>
                  <a:srgbClr val="00B050"/>
                </a:solidFill>
              </a:rPr>
              <a:t>(</a:t>
            </a:r>
            <a:r>
              <a:rPr lang="en-US" sz="2800" b="1" dirty="0">
                <a:solidFill>
                  <a:srgbClr val="00B050"/>
                </a:solidFill>
              </a:rPr>
              <a:t>Collaborative </a:t>
            </a:r>
            <a:r>
              <a:rPr lang="en-US" sz="2800" b="1" dirty="0" smtClean="0">
                <a:solidFill>
                  <a:srgbClr val="00B050"/>
                </a:solidFill>
              </a:rPr>
              <a:t>software</a:t>
            </a:r>
            <a:r>
              <a:rPr lang="en-US" sz="3300" b="1" dirty="0" smtClean="0">
                <a:solidFill>
                  <a:srgbClr val="00B050"/>
                </a:solidFill>
              </a:rPr>
              <a:t>)Groupware</a:t>
            </a:r>
            <a:endParaRPr lang="fa-IR" sz="3300" b="1" dirty="0" smtClean="0">
              <a:solidFill>
                <a:srgbClr val="00B050"/>
              </a:solidFill>
            </a:endParaRPr>
          </a:p>
          <a:p>
            <a:pPr>
              <a:lnSpc>
                <a:spcPct val="90000"/>
              </a:lnSpc>
              <a:tabLst>
                <a:tab pos="457200" algn="l"/>
              </a:tabLst>
            </a:pPr>
            <a:r>
              <a:rPr lang="fa-IR" sz="2400" dirty="0"/>
              <a:t>برنامه هايي که امکان تعامل يا کار را براي افراد فراهم مي کنند در صورتي که از نظر مکاني دور از هم هستند. براي مديريت زمان و تقويم ها،‌اشتراک فايلها و غيره</a:t>
            </a:r>
            <a:r>
              <a:rPr lang="fa-IR" sz="2400" dirty="0" smtClean="0"/>
              <a:t>...</a:t>
            </a:r>
            <a:endParaRPr lang="en-US" sz="2400" dirty="0"/>
          </a:p>
        </p:txBody>
      </p:sp>
      <p:sp>
        <p:nvSpPr>
          <p:cNvPr id="217091" name="Line 3"/>
          <p:cNvSpPr>
            <a:spLocks noChangeShapeType="1"/>
          </p:cNvSpPr>
          <p:nvPr/>
        </p:nvSpPr>
        <p:spPr bwMode="auto">
          <a:xfrm>
            <a:off x="457200" y="304800"/>
            <a:ext cx="8305800" cy="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1709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noFill/>
          <a:ln/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b="0"/>
              <a:t>A</a:t>
            </a:r>
            <a:r>
              <a:rPr lang="en-US" sz="3600" b="0"/>
              <a:t>PPLICATIONS</a:t>
            </a:r>
            <a:r>
              <a:rPr lang="en-US" b="0"/>
              <a:t> S</a:t>
            </a:r>
            <a:r>
              <a:rPr lang="en-US" sz="3600" b="0"/>
              <a:t>OFTWARE</a:t>
            </a:r>
          </a:p>
        </p:txBody>
      </p:sp>
      <p:sp>
        <p:nvSpPr>
          <p:cNvPr id="217094" name="Text Box 6"/>
          <p:cNvSpPr txBox="1">
            <a:spLocks noChangeArrowheads="1"/>
          </p:cNvSpPr>
          <p:nvPr/>
        </p:nvSpPr>
        <p:spPr bwMode="auto">
          <a:xfrm>
            <a:off x="457200" y="1066800"/>
            <a:ext cx="4262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Times New Roman" pitchFamily="18" charset="0"/>
              </a:rPr>
              <a:t>Personal Productivity Software</a:t>
            </a:r>
          </a:p>
        </p:txBody>
      </p:sp>
    </p:spTree>
    <p:extLst>
      <p:ext uri="{BB962C8B-B14F-4D97-AF65-F5344CB8AC3E}">
        <p14:creationId xmlns:p14="http://schemas.microsoft.com/office/powerpoint/2010/main" val="18309485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              </a:t>
            </a:r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3573016"/>
            <a:ext cx="8153400" cy="1989584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/>
          </a:bodyPr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tabLst>
                <a:tab pos="457200" algn="l"/>
              </a:tabLst>
            </a:pPr>
            <a:r>
              <a:rPr lang="fa-IR" sz="2400" dirty="0" smtClean="0"/>
              <a:t>کاربران با نرم افزارهاي سيستم عامل در تعامل هستند و  منابع سخت افزاري و نرم افزاري را کنترل مي کنند.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tabLst>
                <a:tab pos="457200" algn="l"/>
              </a:tabLst>
            </a:pPr>
            <a:r>
              <a:rPr lang="fa-IR" sz="2400" dirty="0" smtClean="0"/>
              <a:t>تعاملات و ارتباطات از طريق </a:t>
            </a:r>
            <a:r>
              <a:rPr lang="en-US" sz="2400" dirty="0" smtClean="0"/>
              <a:t> </a:t>
            </a:r>
            <a:r>
              <a:rPr lang="en-US" sz="2400" dirty="0"/>
              <a:t> </a:t>
            </a:r>
            <a:r>
              <a:rPr lang="fa-IR" sz="2400" dirty="0" smtClean="0"/>
              <a:t>‌يا </a:t>
            </a:r>
            <a:r>
              <a:rPr lang="en-US" sz="2400" dirty="0" smtClean="0">
                <a:solidFill>
                  <a:srgbClr val="00B050"/>
                </a:solidFill>
              </a:rPr>
              <a:t>graphical </a:t>
            </a:r>
            <a:r>
              <a:rPr lang="en-US" sz="2400" dirty="0">
                <a:solidFill>
                  <a:srgbClr val="00B050"/>
                </a:solidFill>
              </a:rPr>
              <a:t>user interface (GUI</a:t>
            </a:r>
            <a:r>
              <a:rPr lang="en-US" sz="2400" dirty="0" smtClean="0">
                <a:solidFill>
                  <a:srgbClr val="00B050"/>
                </a:solidFill>
              </a:rPr>
              <a:t>)</a:t>
            </a:r>
            <a:r>
              <a:rPr lang="fa-IR" sz="2400" dirty="0" smtClean="0">
                <a:solidFill>
                  <a:srgbClr val="00B050"/>
                </a:solidFill>
              </a:rPr>
              <a:t> بصورت </a:t>
            </a:r>
            <a:r>
              <a:rPr lang="en-US" sz="2400" dirty="0" smtClean="0">
                <a:solidFill>
                  <a:srgbClr val="00B050"/>
                </a:solidFill>
              </a:rPr>
              <a:t>command</a:t>
            </a:r>
            <a:r>
              <a:rPr lang="fa-IR" sz="2400" dirty="0" smtClean="0">
                <a:solidFill>
                  <a:srgbClr val="00B050"/>
                </a:solidFill>
              </a:rPr>
              <a:t> فرمان (‌دستور )‌صورت مي گيرد.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220163" name="Line 3"/>
          <p:cNvSpPr>
            <a:spLocks noChangeShapeType="1"/>
          </p:cNvSpPr>
          <p:nvPr/>
        </p:nvSpPr>
        <p:spPr bwMode="auto">
          <a:xfrm>
            <a:off x="457200" y="304800"/>
            <a:ext cx="8305800" cy="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2016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noFill/>
          <a:ln/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b="0" dirty="0"/>
              <a:t>S</a:t>
            </a:r>
            <a:r>
              <a:rPr lang="en-US" sz="3600" b="0" dirty="0"/>
              <a:t>UPPORT </a:t>
            </a:r>
            <a:r>
              <a:rPr lang="en-US" b="0" dirty="0"/>
              <a:t>S</a:t>
            </a:r>
            <a:r>
              <a:rPr lang="en-US" sz="3600" b="0" dirty="0"/>
              <a:t>OFTWARE</a:t>
            </a:r>
          </a:p>
        </p:txBody>
      </p:sp>
      <p:sp>
        <p:nvSpPr>
          <p:cNvPr id="220166" name="Text Box 6"/>
          <p:cNvSpPr txBox="1">
            <a:spLocks noChangeArrowheads="1"/>
          </p:cNvSpPr>
          <p:nvPr/>
        </p:nvSpPr>
        <p:spPr bwMode="auto">
          <a:xfrm>
            <a:off x="457200" y="1066800"/>
            <a:ext cx="3113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Times New Roman" pitchFamily="18" charset="0"/>
              </a:rPr>
              <a:t>The Operating System</a:t>
            </a:r>
          </a:p>
        </p:txBody>
      </p:sp>
      <p:sp>
        <p:nvSpPr>
          <p:cNvPr id="220167" name="Text Box 7"/>
          <p:cNvSpPr txBox="1">
            <a:spLocks noChangeArrowheads="1"/>
          </p:cNvSpPr>
          <p:nvPr/>
        </p:nvSpPr>
        <p:spPr bwMode="auto">
          <a:xfrm>
            <a:off x="457200" y="1981200"/>
            <a:ext cx="8229600" cy="1200329"/>
          </a:xfrm>
          <a:prstGeom prst="rect">
            <a:avLst/>
          </a:prstGeom>
          <a:solidFill>
            <a:srgbClr val="000000"/>
          </a:solidFill>
          <a:ln w="254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a-IR" sz="2400" b="1" dirty="0" smtClean="0">
                <a:solidFill>
                  <a:srgbClr val="FF3300"/>
                </a:solidFill>
              </a:rPr>
              <a:t>سيستم عامل ها:</a:t>
            </a:r>
          </a:p>
          <a:p>
            <a:r>
              <a:rPr lang="fa-IR" sz="2400" dirty="0">
                <a:solidFill>
                  <a:schemeClr val="bg1"/>
                </a:solidFill>
              </a:rPr>
              <a:t>برنامه هاي  پيچيده اي که عمليات سخت افزاري و نر م افزاري  کامپيوتر ها را کنترل مي کند و هماهنگي و بين ساير نرم افزارها را نيز بر قرار مي کند</a:t>
            </a:r>
            <a:r>
              <a:rPr lang="fa-IR" sz="2400" dirty="0" smtClean="0">
                <a:solidFill>
                  <a:schemeClr val="bg1"/>
                </a:solidFill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5756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0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0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0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0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charRg st="93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0162">
                                            <p:txEl>
                                              <p:charRg st="93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0162">
                                            <p:txEl>
                                              <p:charRg st="93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000" b="1" dirty="0">
                <a:latin typeface="+mn-lt"/>
                <a:ea typeface="+mn-ea"/>
                <a:cs typeface="B Koodak" pitchFamily="2" charset="-78"/>
              </a:rPr>
              <a:t>منابع استراتژيک در سازمان؟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sz="3600" dirty="0">
                <a:cs typeface="B Koodak" pitchFamily="2" charset="-78"/>
              </a:rPr>
              <a:t>منبع چيست</a:t>
            </a:r>
            <a:r>
              <a:rPr lang="fa-IR" sz="3600" dirty="0" smtClean="0">
                <a:cs typeface="B Koodak" pitchFamily="2" charset="-78"/>
              </a:rPr>
              <a:t>؟</a:t>
            </a:r>
            <a:endParaRPr lang="en-US" sz="3600" dirty="0" smtClean="0">
              <a:cs typeface="B Koodak" pitchFamily="2" charset="-78"/>
            </a:endParaRPr>
          </a:p>
          <a:p>
            <a:pPr lvl="1"/>
            <a:r>
              <a:rPr lang="en-US" dirty="0">
                <a:cs typeface="B Koodak" pitchFamily="2" charset="-78"/>
              </a:rPr>
              <a:t> </a:t>
            </a:r>
            <a:r>
              <a:rPr lang="fa-IR" dirty="0" smtClean="0">
                <a:cs typeface="B Koodak" pitchFamily="2" charset="-78"/>
              </a:rPr>
              <a:t>هر فرصت یا چیزی ( دارایی) که سازمان را به هدف می رساند. ( وروردی از محیط،پردازش ( از طریق منابع روی منابع)، خروجی ( منابعی )  استفاده مجدد از  منابع</a:t>
            </a:r>
            <a:endParaRPr lang="fa-IR" dirty="0">
              <a:cs typeface="B Koodak" pitchFamily="2" charset="-78"/>
            </a:endParaRPr>
          </a:p>
          <a:p>
            <a:r>
              <a:rPr lang="fa-IR" sz="3600" dirty="0">
                <a:cs typeface="B Koodak" pitchFamily="2" charset="-78"/>
              </a:rPr>
              <a:t>چرا در مديريت راهبردي منابع مطالعه مي شوند</a:t>
            </a:r>
            <a:r>
              <a:rPr lang="fa-IR" sz="3600" dirty="0" smtClean="0">
                <a:cs typeface="B Koodak" pitchFamily="2" charset="-78"/>
              </a:rPr>
              <a:t>؟</a:t>
            </a:r>
          </a:p>
          <a:p>
            <a:pPr lvl="1"/>
            <a:r>
              <a:rPr lang="fa-IR" dirty="0" smtClean="0">
                <a:cs typeface="B Koodak" pitchFamily="2" charset="-78"/>
              </a:rPr>
              <a:t>یک سری منابع وجود دارد  که دارای ویژگی ها یمنحصر به فرد هستند و برای کسب مزیت رقابتی لازمند.( ارزشمندی، کمیاب، به سختی قابل تقلید باشد از سوی رقبا، پشتیباین سازمان از منبع</a:t>
            </a:r>
          </a:p>
          <a:p>
            <a:pPr lvl="1"/>
            <a:r>
              <a:rPr lang="fa-IR" dirty="0" smtClean="0">
                <a:cs typeface="B Koodak" pitchFamily="2" charset="-78"/>
              </a:rPr>
              <a:t>پاسخگویی به محیط </a:t>
            </a:r>
            <a:endParaRPr lang="fa-IR" dirty="0">
              <a:cs typeface="B Koodak" pitchFamily="2" charset="-78"/>
            </a:endParaRPr>
          </a:p>
          <a:p>
            <a:r>
              <a:rPr lang="fa-IR" sz="3600" dirty="0">
                <a:cs typeface="B Koodak" pitchFamily="2" charset="-78"/>
              </a:rPr>
              <a:t>انواع منابع</a:t>
            </a:r>
            <a:r>
              <a:rPr lang="fa-IR" sz="3600" dirty="0" smtClean="0">
                <a:cs typeface="B Koodak" pitchFamily="2" charset="-78"/>
              </a:rPr>
              <a:t>؟</a:t>
            </a:r>
          </a:p>
          <a:p>
            <a:pPr marL="457200" lvl="1" indent="0">
              <a:buNone/>
            </a:pPr>
            <a:r>
              <a:rPr lang="fa-IR" dirty="0" smtClean="0">
                <a:cs typeface="B Koodak" pitchFamily="2" charset="-78"/>
              </a:rPr>
              <a:t>- </a:t>
            </a:r>
            <a:endParaRPr lang="fa-IR" dirty="0">
              <a:cs typeface="B Koodak" pitchFamily="2" charset="-78"/>
            </a:endParaRPr>
          </a:p>
          <a:p>
            <a:r>
              <a:rPr lang="fa-IR" sz="3600" dirty="0">
                <a:cs typeface="B Koodak" pitchFamily="2" charset="-78"/>
              </a:rPr>
              <a:t>قابليت ها ؟</a:t>
            </a:r>
          </a:p>
        </p:txBody>
      </p:sp>
    </p:spTree>
    <p:extLst>
      <p:ext uri="{BB962C8B-B14F-4D97-AF65-F5344CB8AC3E}">
        <p14:creationId xmlns:p14="http://schemas.microsoft.com/office/powerpoint/2010/main" val="399216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              </a:t>
            </a:r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153400" cy="1828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 fontScale="70000" lnSpcReduction="20000"/>
          </a:bodyPr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tabLst>
                <a:tab pos="457200" algn="l"/>
              </a:tabLst>
            </a:pPr>
            <a:endParaRPr lang="en-US" dirty="0"/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tabLst>
                <a:tab pos="457200" algn="l"/>
              </a:tabLst>
            </a:pPr>
            <a:endParaRPr lang="en-US" dirty="0"/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tabLst>
                <a:tab pos="457200" algn="l"/>
              </a:tabLst>
            </a:pPr>
            <a:endParaRPr lang="en-US" dirty="0"/>
          </a:p>
          <a:p>
            <a:pPr marL="990600" lvl="1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dirty="0"/>
              <a:t>Enhanced operating system to allow for </a:t>
            </a:r>
          </a:p>
          <a:p>
            <a:pPr marL="1371600" lvl="2" indent="-457200">
              <a:lnSpc>
                <a:spcPct val="90000"/>
              </a:lnSpc>
              <a:tabLst>
                <a:tab pos="457200" algn="l"/>
              </a:tabLst>
            </a:pPr>
            <a:r>
              <a:rPr lang="en-US" dirty="0"/>
              <a:t>sharing disk drives and printers</a:t>
            </a:r>
          </a:p>
          <a:p>
            <a:pPr marL="1371600" lvl="2" indent="-457200">
              <a:lnSpc>
                <a:spcPct val="90000"/>
              </a:lnSpc>
              <a:tabLst>
                <a:tab pos="457200" algn="l"/>
              </a:tabLst>
            </a:pPr>
            <a:r>
              <a:rPr lang="en-US" dirty="0"/>
              <a:t>handling server side of client/server applications</a:t>
            </a:r>
          </a:p>
        </p:txBody>
      </p:sp>
      <p:sp>
        <p:nvSpPr>
          <p:cNvPr id="245763" name="Line 3"/>
          <p:cNvSpPr>
            <a:spLocks noChangeShapeType="1"/>
          </p:cNvSpPr>
          <p:nvPr/>
        </p:nvSpPr>
        <p:spPr bwMode="auto">
          <a:xfrm>
            <a:off x="457200" y="304800"/>
            <a:ext cx="8305800" cy="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4576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noFill/>
          <a:ln/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b="0"/>
              <a:t>S</a:t>
            </a:r>
            <a:r>
              <a:rPr lang="en-US" sz="3600" b="0"/>
              <a:t>UPPORT </a:t>
            </a:r>
            <a:r>
              <a:rPr lang="en-US" b="0"/>
              <a:t>S</a:t>
            </a:r>
            <a:r>
              <a:rPr lang="en-US" sz="3600" b="0"/>
              <a:t>OFTWARE</a:t>
            </a:r>
          </a:p>
        </p:txBody>
      </p:sp>
      <p:sp>
        <p:nvSpPr>
          <p:cNvPr id="245766" name="Text Box 6"/>
          <p:cNvSpPr txBox="1">
            <a:spLocks noChangeArrowheads="1"/>
          </p:cNvSpPr>
          <p:nvPr/>
        </p:nvSpPr>
        <p:spPr bwMode="auto">
          <a:xfrm>
            <a:off x="457200" y="1066800"/>
            <a:ext cx="3113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Times New Roman" pitchFamily="18" charset="0"/>
              </a:rPr>
              <a:t>The Operating System</a:t>
            </a:r>
          </a:p>
        </p:txBody>
      </p:sp>
      <p:sp>
        <p:nvSpPr>
          <p:cNvPr id="245767" name="Text Box 7"/>
          <p:cNvSpPr txBox="1">
            <a:spLocks noChangeArrowheads="1"/>
          </p:cNvSpPr>
          <p:nvPr/>
        </p:nvSpPr>
        <p:spPr bwMode="auto">
          <a:xfrm>
            <a:off x="533400" y="2514600"/>
            <a:ext cx="8229600" cy="1569660"/>
          </a:xfrm>
          <a:prstGeom prst="rect">
            <a:avLst/>
          </a:prstGeom>
          <a:solidFill>
            <a:srgbClr val="000000"/>
          </a:solidFill>
          <a:ln w="254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a-IR" sz="2400" b="1" dirty="0" smtClean="0">
                <a:solidFill>
                  <a:srgbClr val="FF3300"/>
                </a:solidFill>
                <a:effectLst/>
              </a:rPr>
              <a:t> سيستم عامل هاي شبکه </a:t>
            </a:r>
            <a:r>
              <a:rPr lang="en-US" sz="2400" b="1" dirty="0" smtClean="0">
                <a:solidFill>
                  <a:srgbClr val="FF3300"/>
                </a:solidFill>
                <a:effectLst/>
              </a:rPr>
              <a:t>Network </a:t>
            </a:r>
            <a:r>
              <a:rPr lang="en-US" sz="2400" b="1" dirty="0">
                <a:solidFill>
                  <a:srgbClr val="FF3300"/>
                </a:solidFill>
                <a:effectLst/>
              </a:rPr>
              <a:t>operating systems (NOS)</a:t>
            </a:r>
            <a:r>
              <a:rPr lang="en-US" sz="2400" dirty="0">
                <a:solidFill>
                  <a:schemeClr val="bg1"/>
                </a:solidFill>
                <a:effectLst/>
              </a:rPr>
              <a:t> – </a:t>
            </a:r>
            <a:endParaRPr lang="fa-IR" sz="2400" dirty="0" smtClean="0">
              <a:solidFill>
                <a:schemeClr val="bg1"/>
              </a:solidFill>
              <a:effectLst/>
            </a:endParaRPr>
          </a:p>
          <a:p>
            <a:r>
              <a:rPr lang="fa-IR" sz="2400" dirty="0" smtClean="0">
                <a:solidFill>
                  <a:schemeClr val="bg1"/>
                </a:solidFill>
              </a:rPr>
              <a:t>نرم افزارهايي که روي سرور ها نصب مي شوند و منابع شبکه را مديريت مي کنند و عمليات  شبکه را کنترل مي کنند.</a:t>
            </a:r>
            <a:endParaRPr lang="en-US" sz="2400" dirty="0">
              <a:solidFill>
                <a:schemeClr val="bg1"/>
              </a:solidFill>
              <a:effectLst/>
            </a:endParaRPr>
          </a:p>
          <a:p>
            <a:endParaRPr lang="en-US" sz="240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565873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5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5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5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153400" cy="3976464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/>
          </a:bodyPr>
          <a:lstStyle/>
          <a:p>
            <a:pPr marL="990600" lvl="1" indent="-533400" algn="l" rtl="0">
              <a:lnSpc>
                <a:spcPct val="90000"/>
              </a:lnSpc>
              <a:tabLst>
                <a:tab pos="457200" algn="l"/>
              </a:tabLst>
            </a:pPr>
            <a:r>
              <a:rPr lang="en-US" dirty="0" smtClean="0"/>
              <a:t>BASIC</a:t>
            </a:r>
            <a:endParaRPr lang="en-US" dirty="0"/>
          </a:p>
          <a:p>
            <a:pPr marL="990600" lvl="1" indent="-533400" algn="l" rtl="0">
              <a:lnSpc>
                <a:spcPct val="90000"/>
              </a:lnSpc>
              <a:tabLst>
                <a:tab pos="457200" algn="l"/>
              </a:tabLst>
            </a:pPr>
            <a:r>
              <a:rPr lang="en-US" dirty="0"/>
              <a:t>C</a:t>
            </a:r>
          </a:p>
          <a:p>
            <a:pPr marL="990600" lvl="1" indent="-533400" algn="l" rtl="0">
              <a:lnSpc>
                <a:spcPct val="90000"/>
              </a:lnSpc>
              <a:tabLst>
                <a:tab pos="457200" algn="l"/>
              </a:tabLst>
            </a:pPr>
            <a:r>
              <a:rPr lang="en-US" dirty="0" smtClean="0"/>
              <a:t>COBOL</a:t>
            </a:r>
          </a:p>
          <a:p>
            <a:pPr marL="990600" lvl="1" indent="-533400" algn="l" rtl="0">
              <a:lnSpc>
                <a:spcPct val="90000"/>
              </a:lnSpc>
              <a:tabLst>
                <a:tab pos="457200" algn="l"/>
              </a:tabLst>
            </a:pPr>
            <a:r>
              <a:rPr lang="en-US" dirty="0"/>
              <a:t>FORTRAN</a:t>
            </a:r>
          </a:p>
          <a:p>
            <a:pPr marL="990600" lvl="1" indent="-533400" algn="l" rtl="0">
              <a:lnSpc>
                <a:spcPct val="90000"/>
              </a:lnSpc>
              <a:tabLst>
                <a:tab pos="457200" algn="l"/>
              </a:tabLst>
            </a:pPr>
            <a:r>
              <a:rPr lang="en-US" dirty="0"/>
              <a:t>PL/1</a:t>
            </a:r>
          </a:p>
          <a:p>
            <a:pPr marL="990600" lvl="1" indent="-533400" algn="l" rtl="0">
              <a:lnSpc>
                <a:spcPct val="90000"/>
              </a:lnSpc>
              <a:tabLst>
                <a:tab pos="457200" algn="l"/>
              </a:tabLst>
            </a:pPr>
            <a:r>
              <a:rPr lang="en-US" dirty="0"/>
              <a:t>PASCAL</a:t>
            </a:r>
          </a:p>
          <a:p>
            <a:pPr marL="990600" lvl="1" indent="-533400" algn="l" rtl="0">
              <a:lnSpc>
                <a:spcPct val="90000"/>
              </a:lnSpc>
              <a:tabLst>
                <a:tab pos="457200" algn="l"/>
              </a:tabLst>
            </a:pPr>
            <a:endParaRPr lang="en-US" dirty="0"/>
          </a:p>
          <a:p>
            <a:pPr marL="990600" lvl="1" indent="-533400" algn="l" rtl="0">
              <a:lnSpc>
                <a:spcPct val="90000"/>
              </a:lnSpc>
              <a:tabLst>
                <a:tab pos="457200" algn="l"/>
              </a:tabLst>
            </a:pPr>
            <a:endParaRPr lang="en-US" sz="2400" dirty="0"/>
          </a:p>
        </p:txBody>
      </p:sp>
      <p:sp>
        <p:nvSpPr>
          <p:cNvPr id="226307" name="Line 3"/>
          <p:cNvSpPr>
            <a:spLocks noChangeShapeType="1"/>
          </p:cNvSpPr>
          <p:nvPr/>
        </p:nvSpPr>
        <p:spPr bwMode="auto">
          <a:xfrm>
            <a:off x="457200" y="304800"/>
            <a:ext cx="8305800" cy="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noFill/>
          <a:ln/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b="0" dirty="0"/>
              <a:t>S</a:t>
            </a:r>
            <a:r>
              <a:rPr lang="en-US" sz="3600" b="0" dirty="0"/>
              <a:t>UPPORT </a:t>
            </a:r>
            <a:r>
              <a:rPr lang="en-US" b="0" dirty="0"/>
              <a:t>S</a:t>
            </a:r>
            <a:r>
              <a:rPr lang="en-US" sz="3600" b="0" dirty="0"/>
              <a:t>OFTWARE</a:t>
            </a:r>
          </a:p>
        </p:txBody>
      </p:sp>
      <p:sp>
        <p:nvSpPr>
          <p:cNvPr id="226310" name="Text Box 6"/>
          <p:cNvSpPr txBox="1">
            <a:spLocks noChangeArrowheads="1"/>
          </p:cNvSpPr>
          <p:nvPr/>
        </p:nvSpPr>
        <p:spPr bwMode="auto">
          <a:xfrm>
            <a:off x="457200" y="10668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Times New Roman" pitchFamily="18" charset="0"/>
              </a:rPr>
              <a:t>Third Generation Languages</a:t>
            </a:r>
          </a:p>
        </p:txBody>
      </p:sp>
    </p:spTree>
    <p:extLst>
      <p:ext uri="{BB962C8B-B14F-4D97-AF65-F5344CB8AC3E}">
        <p14:creationId xmlns:p14="http://schemas.microsoft.com/office/powerpoint/2010/main" val="2204516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153400" cy="1828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/>
          </a:bodyPr>
          <a:lstStyle/>
          <a:p>
            <a:pPr marL="990600" lvl="1" indent="-533400" algn="l" rtl="0">
              <a:lnSpc>
                <a:spcPct val="90000"/>
              </a:lnSpc>
              <a:tabLst>
                <a:tab pos="457200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HTML</a:t>
            </a:r>
            <a:r>
              <a:rPr lang="en-US" dirty="0">
                <a:solidFill>
                  <a:srgbClr val="FF0000"/>
                </a:solidFill>
              </a:rPr>
              <a:t>:  used to create Web pages</a:t>
            </a:r>
          </a:p>
          <a:p>
            <a:pPr marL="990600" lvl="1" indent="-533400" algn="l" rtl="0">
              <a:lnSpc>
                <a:spcPct val="90000"/>
              </a:lnSpc>
              <a:tabLst>
                <a:tab pos="457200" algn="l"/>
              </a:tabLst>
            </a:pPr>
            <a:r>
              <a:rPr lang="en-US" dirty="0">
                <a:solidFill>
                  <a:srgbClr val="FF0000"/>
                </a:solidFill>
              </a:rPr>
              <a:t>XML:  used to facilitate data interchange among Web applications</a:t>
            </a:r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tabLst>
                <a:tab pos="457200" algn="l"/>
              </a:tabLst>
            </a:pPr>
            <a:endParaRPr lang="en-US" sz="2800" dirty="0"/>
          </a:p>
          <a:p>
            <a:pPr marL="609600" indent="-609600" algn="l" rtl="0">
              <a:lnSpc>
                <a:spcPct val="90000"/>
              </a:lnSpc>
              <a:spcBef>
                <a:spcPct val="20000"/>
              </a:spcBef>
              <a:tabLst>
                <a:tab pos="457200" algn="l"/>
              </a:tabLst>
            </a:pPr>
            <a:endParaRPr lang="en-US" sz="2800" dirty="0"/>
          </a:p>
        </p:txBody>
      </p:sp>
      <p:sp>
        <p:nvSpPr>
          <p:cNvPr id="228355" name="Line 3"/>
          <p:cNvSpPr>
            <a:spLocks noChangeShapeType="1"/>
          </p:cNvSpPr>
          <p:nvPr/>
        </p:nvSpPr>
        <p:spPr bwMode="auto">
          <a:xfrm>
            <a:off x="457200" y="304800"/>
            <a:ext cx="8305800" cy="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2835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noFill/>
          <a:ln/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b="0"/>
              <a:t>S</a:t>
            </a:r>
            <a:r>
              <a:rPr lang="en-US" sz="3600" b="0"/>
              <a:t>UPPORT </a:t>
            </a:r>
            <a:r>
              <a:rPr lang="en-US" b="0"/>
              <a:t>S</a:t>
            </a:r>
            <a:r>
              <a:rPr lang="en-US" sz="3600" b="0"/>
              <a:t>OFTWARE</a:t>
            </a:r>
          </a:p>
        </p:txBody>
      </p:sp>
      <p:sp>
        <p:nvSpPr>
          <p:cNvPr id="228358" name="Text Box 6"/>
          <p:cNvSpPr txBox="1">
            <a:spLocks noChangeArrowheads="1"/>
          </p:cNvSpPr>
          <p:nvPr/>
        </p:nvSpPr>
        <p:spPr bwMode="auto">
          <a:xfrm>
            <a:off x="457200" y="1066800"/>
            <a:ext cx="2751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Times New Roman" pitchFamily="18" charset="0"/>
              </a:rPr>
              <a:t>Markup Languages</a:t>
            </a:r>
          </a:p>
        </p:txBody>
      </p:sp>
    </p:spTree>
    <p:extLst>
      <p:ext uri="{BB962C8B-B14F-4D97-AF65-F5344CB8AC3E}">
        <p14:creationId xmlns:p14="http://schemas.microsoft.com/office/powerpoint/2010/main" val="24140186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153400" cy="1828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 fontScale="92500" lnSpcReduction="10000"/>
          </a:bodyPr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tabLst>
                <a:tab pos="457200" algn="l"/>
              </a:tabLst>
            </a:pPr>
            <a:r>
              <a:rPr lang="en-US" sz="2800" dirty="0"/>
              <a:t>HTML</a:t>
            </a:r>
          </a:p>
          <a:p>
            <a:pPr marL="990600" lvl="1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sz="2400" dirty="0" smtClean="0"/>
              <a:t>Perl</a:t>
            </a:r>
            <a:endParaRPr lang="en-US" sz="2400" dirty="0"/>
          </a:p>
          <a:p>
            <a:pPr marL="990600" lvl="1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sz="2400" dirty="0" smtClean="0"/>
              <a:t>Java</a:t>
            </a:r>
            <a:endParaRPr lang="en-US" sz="2400" dirty="0"/>
          </a:p>
          <a:p>
            <a:pPr marL="990600" lvl="1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sz="2400" dirty="0"/>
              <a:t>Microsoft Active Server Pages (ASP, ASP.NET)</a:t>
            </a:r>
          </a:p>
          <a:p>
            <a:pPr marL="990600" lvl="1" indent="-533400">
              <a:lnSpc>
                <a:spcPct val="90000"/>
              </a:lnSpc>
              <a:tabLst>
                <a:tab pos="457200" algn="l"/>
              </a:tabLst>
            </a:pPr>
            <a:r>
              <a:rPr lang="en-US" sz="2400" dirty="0" smtClean="0"/>
              <a:t>ColdFusion</a:t>
            </a:r>
            <a:endParaRPr lang="en-US" sz="2400" dirty="0"/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tabLst>
                <a:tab pos="457200" algn="l"/>
              </a:tabLst>
            </a:pPr>
            <a:endParaRPr lang="en-US" sz="2800" dirty="0"/>
          </a:p>
        </p:txBody>
      </p:sp>
      <p:sp>
        <p:nvSpPr>
          <p:cNvPr id="266243" name="Line 3"/>
          <p:cNvSpPr>
            <a:spLocks noChangeShapeType="1"/>
          </p:cNvSpPr>
          <p:nvPr/>
        </p:nvSpPr>
        <p:spPr bwMode="auto">
          <a:xfrm>
            <a:off x="457200" y="304800"/>
            <a:ext cx="8305800" cy="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noFill/>
          <a:ln/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b="0"/>
              <a:t>S</a:t>
            </a:r>
            <a:r>
              <a:rPr lang="en-US" sz="3600" b="0"/>
              <a:t>UPPORT </a:t>
            </a:r>
            <a:r>
              <a:rPr lang="en-US" b="0"/>
              <a:t>S</a:t>
            </a:r>
            <a:r>
              <a:rPr lang="en-US" sz="3600" b="0"/>
              <a:t>OFTWARE</a:t>
            </a:r>
          </a:p>
        </p:txBody>
      </p:sp>
      <p:sp>
        <p:nvSpPr>
          <p:cNvPr id="266246" name="Text Box 6"/>
          <p:cNvSpPr txBox="1">
            <a:spLocks noChangeArrowheads="1"/>
          </p:cNvSpPr>
          <p:nvPr/>
        </p:nvSpPr>
        <p:spPr bwMode="auto">
          <a:xfrm>
            <a:off x="457200" y="1066800"/>
            <a:ext cx="5992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Times New Roman" pitchFamily="18" charset="0"/>
              </a:rPr>
              <a:t>Languages for Developing Web Applications</a:t>
            </a:r>
          </a:p>
        </p:txBody>
      </p:sp>
    </p:spTree>
    <p:extLst>
      <p:ext uri="{BB962C8B-B14F-4D97-AF65-F5344CB8AC3E}">
        <p14:creationId xmlns:p14="http://schemas.microsoft.com/office/powerpoint/2010/main" val="41619389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6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6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6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6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              </a:t>
            </a:r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15340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609600" indent="-609600" algn="l" rtl="0">
              <a:lnSpc>
                <a:spcPct val="90000"/>
              </a:lnSpc>
              <a:tabLst>
                <a:tab pos="457200" algn="l"/>
              </a:tabLst>
            </a:pPr>
            <a:r>
              <a:rPr lang="en-US" sz="2400" b="1" dirty="0">
                <a:solidFill>
                  <a:srgbClr val="FF0000"/>
                </a:solidFill>
              </a:rPr>
              <a:t>DBMS</a:t>
            </a:r>
            <a:r>
              <a:rPr lang="en-US" sz="2400" dirty="0"/>
              <a:t> – support software used to create, manage, and protect organizational data</a:t>
            </a:r>
          </a:p>
          <a:p>
            <a:pPr marL="609600" indent="-609600" algn="l" rtl="0">
              <a:lnSpc>
                <a:spcPct val="90000"/>
              </a:lnSpc>
              <a:tabLst>
                <a:tab pos="457200" algn="l"/>
              </a:tabLst>
            </a:pPr>
            <a:r>
              <a:rPr lang="en-US" sz="2400" b="1" dirty="0">
                <a:solidFill>
                  <a:srgbClr val="FF0000"/>
                </a:solidFill>
              </a:rPr>
              <a:t>Database</a:t>
            </a:r>
            <a:r>
              <a:rPr lang="en-US" sz="2400" dirty="0"/>
              <a:t> – shared collection of logically related data organized to meet organizational needs</a:t>
            </a:r>
          </a:p>
          <a:p>
            <a:pPr marL="990600" lvl="1" indent="-533400" algn="l" rtl="0">
              <a:lnSpc>
                <a:spcPct val="90000"/>
              </a:lnSpc>
              <a:tabLst>
                <a:tab pos="457200" algn="l"/>
              </a:tabLst>
            </a:pPr>
            <a:r>
              <a:rPr lang="en-US" sz="2200" dirty="0" smtClean="0"/>
              <a:t>Data </a:t>
            </a:r>
            <a:r>
              <a:rPr lang="en-US" sz="2200" dirty="0"/>
              <a:t>arranged in simple tables</a:t>
            </a:r>
          </a:p>
          <a:p>
            <a:pPr marL="990600" lvl="1" indent="-533400" algn="l" rtl="0">
              <a:lnSpc>
                <a:spcPct val="90000"/>
              </a:lnSpc>
              <a:tabLst>
                <a:tab pos="457200" algn="l"/>
              </a:tabLst>
            </a:pPr>
            <a:r>
              <a:rPr lang="en-US" sz="2200" dirty="0"/>
              <a:t>Records related by storing common data in each associated table</a:t>
            </a:r>
          </a:p>
          <a:p>
            <a:pPr marL="990600" lvl="1" indent="-533400" algn="l" rtl="0">
              <a:lnSpc>
                <a:spcPct val="90000"/>
              </a:lnSpc>
              <a:tabLst>
                <a:tab pos="457200" algn="l"/>
              </a:tabLst>
            </a:pPr>
            <a:r>
              <a:rPr lang="en-US" sz="2200" dirty="0"/>
              <a:t>Examples:  Microsoft Access and SQL Server, Paradox, DB2, and Ingres</a:t>
            </a:r>
          </a:p>
        </p:txBody>
      </p:sp>
      <p:sp>
        <p:nvSpPr>
          <p:cNvPr id="229379" name="Line 3"/>
          <p:cNvSpPr>
            <a:spLocks noChangeShapeType="1"/>
          </p:cNvSpPr>
          <p:nvPr/>
        </p:nvSpPr>
        <p:spPr bwMode="auto">
          <a:xfrm>
            <a:off x="457200" y="304800"/>
            <a:ext cx="8305800" cy="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2938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noFill/>
          <a:ln/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b="0"/>
              <a:t>S</a:t>
            </a:r>
            <a:r>
              <a:rPr lang="en-US" sz="3600" b="0"/>
              <a:t>UPPORT </a:t>
            </a:r>
            <a:r>
              <a:rPr lang="en-US" b="0"/>
              <a:t>S</a:t>
            </a:r>
            <a:r>
              <a:rPr lang="en-US" sz="3600" b="0"/>
              <a:t>OFTWARE</a:t>
            </a:r>
          </a:p>
        </p:txBody>
      </p:sp>
      <p:sp>
        <p:nvSpPr>
          <p:cNvPr id="229382" name="Text Box 6"/>
          <p:cNvSpPr txBox="1">
            <a:spLocks noChangeArrowheads="1"/>
          </p:cNvSpPr>
          <p:nvPr/>
        </p:nvSpPr>
        <p:spPr bwMode="auto">
          <a:xfrm>
            <a:off x="457200" y="1066800"/>
            <a:ext cx="4300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Times New Roman" pitchFamily="18" charset="0"/>
              </a:rPr>
              <a:t>Database Management Systems</a:t>
            </a:r>
          </a:p>
        </p:txBody>
      </p:sp>
    </p:spTree>
    <p:extLst>
      <p:ext uri="{BB962C8B-B14F-4D97-AF65-F5344CB8AC3E}">
        <p14:creationId xmlns:p14="http://schemas.microsoft.com/office/powerpoint/2010/main" val="39425314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78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9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9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8" grpId="0" build="p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72400" cy="1470025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fa-IR" b="1" dirty="0">
                <a:latin typeface="+mn-lt"/>
                <a:ea typeface="+mn-ea"/>
                <a:cs typeface="B Koodak" pitchFamily="2" charset="-78"/>
              </a:rPr>
              <a:t>مديريت استراتژيک فناوري اطلاعات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a-IR" sz="4200" dirty="0" smtClean="0">
                <a:solidFill>
                  <a:schemeClr val="tx1"/>
                </a:solidFill>
                <a:cs typeface="B Koodak" pitchFamily="2" charset="-78"/>
              </a:rPr>
              <a:t>منابع </a:t>
            </a:r>
            <a:r>
              <a:rPr lang="fa-IR" sz="4200" dirty="0">
                <a:solidFill>
                  <a:schemeClr val="tx1"/>
                </a:solidFill>
                <a:cs typeface="B Koodak" pitchFamily="2" charset="-78"/>
              </a:rPr>
              <a:t>و قابلیت های فناوری اطلاعات در </a:t>
            </a:r>
            <a:r>
              <a:rPr lang="fa-IR" sz="4200" dirty="0" smtClean="0">
                <a:solidFill>
                  <a:schemeClr val="tx1"/>
                </a:solidFill>
                <a:cs typeface="B Koodak" pitchFamily="2" charset="-78"/>
              </a:rPr>
              <a:t>سازمان (قابليتهاي نامشهود در کسب و کارهاي اينترنتي)</a:t>
            </a:r>
            <a:r>
              <a:rPr lang="fa-IR" dirty="0"/>
              <a:t/>
            </a:r>
            <a:br>
              <a:rPr lang="fa-IR" dirty="0"/>
            </a:br>
            <a:r>
              <a:rPr lang="en-US" dirty="0"/>
              <a:t/>
            </a:r>
            <a:br>
              <a:rPr lang="en-US" dirty="0"/>
            </a:br>
            <a:r>
              <a:rPr lang="fa-IR" sz="3900" dirty="0">
                <a:solidFill>
                  <a:schemeClr val="tx1"/>
                </a:solidFill>
                <a:cs typeface="B Koodak" pitchFamily="2" charset="-78"/>
              </a:rPr>
              <a:t>رضا بني </a:t>
            </a:r>
            <a:r>
              <a:rPr lang="fa-IR" sz="3900" dirty="0" smtClean="0">
                <a:solidFill>
                  <a:schemeClr val="tx1"/>
                </a:solidFill>
                <a:cs typeface="B Koodak" pitchFamily="2" charset="-78"/>
              </a:rPr>
              <a:t>اسد</a:t>
            </a:r>
            <a:r>
              <a:rPr lang="fa-IR" sz="3600" dirty="0" smtClean="0">
                <a:solidFill>
                  <a:schemeClr val="tx1"/>
                </a:solidFill>
                <a:cs typeface="B Koodak" pitchFamily="2" charset="-78"/>
              </a:rPr>
              <a:t> ( مهرماه 1393)</a:t>
            </a:r>
            <a:endParaRPr lang="en-US" sz="3900" dirty="0">
              <a:solidFill>
                <a:schemeClr val="tx1"/>
              </a:solidFill>
              <a:cs typeface="B Koodak" pitchFamily="2" charset="-78"/>
            </a:endParaRPr>
          </a:p>
          <a:p>
            <a:endParaRPr lang="fa-IR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3568" y="47667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20000"/>
              </a:spcBef>
            </a:pPr>
            <a:r>
              <a:rPr lang="fa-IR" b="1" dirty="0" smtClean="0">
                <a:latin typeface="+mn-lt"/>
                <a:ea typeface="+mn-ea"/>
                <a:cs typeface="B Koodak" pitchFamily="2" charset="-78"/>
              </a:rPr>
              <a:t>بسم الله الرحمن الرحيم</a:t>
            </a:r>
            <a:endParaRPr lang="fa-IR" b="1" dirty="0">
              <a:latin typeface="+mn-lt"/>
              <a:ea typeface="+mn-ea"/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580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منابع و قابليت هاي مورد نياز براي کسب و کار هاي الکترونيکي و فناوري اطلاعات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ايده پردازي و نقطه شروع؟</a:t>
            </a:r>
          </a:p>
          <a:p>
            <a:r>
              <a:rPr lang="fa-IR" dirty="0" smtClean="0"/>
              <a:t>تجهيزات و امکانات؟</a:t>
            </a:r>
          </a:p>
          <a:p>
            <a:r>
              <a:rPr lang="fa-IR" dirty="0" smtClean="0"/>
              <a:t>موانع قانوني و سياسي و مالي؟</a:t>
            </a:r>
          </a:p>
          <a:p>
            <a:r>
              <a:rPr lang="fa-IR" dirty="0" smtClean="0"/>
              <a:t>سير تکامل کسب و کار و تست بازار</a:t>
            </a:r>
          </a:p>
          <a:p>
            <a:r>
              <a:rPr lang="fa-IR" dirty="0" smtClean="0"/>
              <a:t>انتخاب مدل جامع کسب و کار</a:t>
            </a:r>
          </a:p>
          <a:p>
            <a:r>
              <a:rPr lang="fa-IR" dirty="0" smtClean="0"/>
              <a:t>چه راهبردي براي قابليت سازي و قابليت شناسي لازم است؟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0894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4000" dirty="0">
                <a:latin typeface="+mn-lt"/>
                <a:ea typeface="+mn-ea"/>
                <a:cs typeface="B Koodak" pitchFamily="2" charset="-78"/>
              </a:rPr>
              <a:t>مطالعه موردي منابع فناوري اطلاعات  در دانشگاه؟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B Koodak" pitchFamily="2" charset="-78"/>
              </a:rPr>
              <a:t>منابع استراتژيک فناوري در دانشگاه؟ (‌چه هستند؟ چه بايد باشند؟)</a:t>
            </a:r>
          </a:p>
          <a:p>
            <a:r>
              <a:rPr lang="fa-IR" sz="3600" dirty="0" smtClean="0">
                <a:cs typeface="B Koodak" pitchFamily="2" charset="-78"/>
              </a:rPr>
              <a:t>داده هاي استراتژيک در دانشگاه؟</a:t>
            </a:r>
          </a:p>
          <a:p>
            <a:r>
              <a:rPr lang="fa-IR" sz="3600" dirty="0" smtClean="0">
                <a:cs typeface="B Koodak" pitchFamily="2" charset="-78"/>
              </a:rPr>
              <a:t>نرم افزارها ( گلستان، اداری –مالی، غذا ( جهان گستر)، کتابخانه، نرم افزار دانشجویی ، وب سایت دانشگاه، سرور رایانامه، اینترانت ، نرم افزار مدیریت پهنای باند  (  </a:t>
            </a:r>
            <a:r>
              <a:rPr lang="en-US" sz="3600" dirty="0" err="1" smtClean="0">
                <a:cs typeface="B Koodak" pitchFamily="2" charset="-78"/>
              </a:rPr>
              <a:t>IBSng</a:t>
            </a:r>
            <a:endParaRPr lang="en-US" sz="3600" dirty="0">
              <a:cs typeface="B Koodak" pitchFamily="2" charset="-78"/>
            </a:endParaRPr>
          </a:p>
          <a:p>
            <a:endParaRPr lang="fa-IR" sz="3600" dirty="0" smtClean="0">
              <a:cs typeface="B Koodak" pitchFamily="2" charset="-78"/>
            </a:endParaRPr>
          </a:p>
          <a:p>
            <a:endParaRPr lang="fa-IR" sz="3600" dirty="0" smtClean="0">
              <a:cs typeface="B Koodak" pitchFamily="2" charset="-78"/>
            </a:endParaRPr>
          </a:p>
          <a:p>
            <a:endParaRPr lang="fa-IR" sz="3600" dirty="0"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2419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چه منابع و قابلیتهایی برای استقرار کسبو کار اینترنتی ( مدیریت بخش فناوری اطلاعات ) لازم است؟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a-IR" dirty="0" smtClean="0"/>
              <a:t>حوزه راهبرد شناسی منابع و قابلیتهای برای فعالیت در یک قلمرو مشخص( بازار آموزشی، فناوری اطلاعات شرکت هوا÷یمایی و ...)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fa-IR" dirty="0"/>
              <a:t> شناخت قوت ها و ضعف های رقیبان</a:t>
            </a:r>
          </a:p>
          <a:p>
            <a:r>
              <a:rPr lang="fa-IR" dirty="0" smtClean="0"/>
              <a:t>حوزه های بازارشناسی برای محصولات فناوری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fa-IR" dirty="0" smtClean="0"/>
              <a:t>÷</a:t>
            </a:r>
            <a:r>
              <a:rPr lang="fa-IR" dirty="0"/>
              <a:t>تست بازار برای محصولات تولید ی </a:t>
            </a:r>
            <a:r>
              <a:rPr lang="fa-IR" dirty="0" smtClean="0"/>
              <a:t>و به عنوان مثال تولید کتابه های الکترونیکی، تولید نرم افزارهای آموزشی و تولید ویدئو ها و موارد مشابه آن </a:t>
            </a:r>
          </a:p>
          <a:p>
            <a:pPr lvl="1"/>
            <a:r>
              <a:rPr lang="fa-IR" dirty="0" smtClean="0"/>
              <a:t>تبلیغا ت و فرهنگ سازی فروش اینترنتی </a:t>
            </a:r>
          </a:p>
          <a:p>
            <a:pPr lvl="1"/>
            <a:endParaRPr lang="fa-IR" dirty="0" smtClean="0"/>
          </a:p>
          <a:p>
            <a:r>
              <a:rPr lang="fa-IR" dirty="0" smtClean="0"/>
              <a:t>زیر ساخت های لازم برای ایجاد یا استقرار کسب و کار ( سامانه های اینترنتی مدیریت ارتباط با مشتری)</a:t>
            </a:r>
          </a:p>
          <a:p>
            <a:pPr lvl="1"/>
            <a:r>
              <a:rPr lang="fa-IR" dirty="0" smtClean="0"/>
              <a:t>انتخاب دامنه مناسب و ویژگی های آن </a:t>
            </a:r>
          </a:p>
          <a:p>
            <a:pPr lvl="1"/>
            <a:r>
              <a:rPr lang="fa-IR" dirty="0" smtClean="0"/>
              <a:t>تصمیم گیری در مورد طراحی سایت یا بستر کسب و کار</a:t>
            </a:r>
          </a:p>
          <a:p>
            <a:pPr lvl="1"/>
            <a:r>
              <a:rPr lang="fa-IR" dirty="0" smtClean="0"/>
              <a:t>ایجاد امنیت برای اطلاعات و ÷ایگاههای اطلاعاتی</a:t>
            </a:r>
          </a:p>
          <a:p>
            <a:r>
              <a:rPr lang="fa-IR" dirty="0" smtClean="0"/>
              <a:t> انتخاب مدل کسب و کار ( </a:t>
            </a:r>
            <a:r>
              <a:rPr lang="en-US" dirty="0" smtClean="0"/>
              <a:t>dot com/ pure online</a:t>
            </a:r>
            <a:endParaRPr lang="fa-I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0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استقرار شرکت ( چه نوع شرکتی؟)</a:t>
            </a:r>
          </a:p>
          <a:p>
            <a:r>
              <a:rPr lang="fa-IR" dirty="0" smtClean="0"/>
              <a:t>تیم راهبری و مدیریتی شرکت؟ و تخصص های لازم برای کسب و کار اینترنتی</a:t>
            </a:r>
          </a:p>
          <a:p>
            <a:r>
              <a:rPr lang="fa-IR" dirty="0" smtClean="0"/>
              <a:t>تصمیم گیری مدیریت ÷رداخت مشتریان و درگاه ÷رداخت اینترنتی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تعريف و انواع منابع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منبع : هر گونه دارايي بهره ور که براي مشتريان  بنگاه ايجاد ارزش مي کند.</a:t>
            </a:r>
          </a:p>
          <a:p>
            <a:r>
              <a:rPr lang="fa-IR" dirty="0" smtClean="0"/>
              <a:t>انواع منابع: (‌منابع مشهود،‌نامشهود و منابع انساني)</a:t>
            </a:r>
          </a:p>
          <a:p>
            <a:pPr lvl="1"/>
            <a:r>
              <a:rPr lang="fa-IR" dirty="0" smtClean="0"/>
              <a:t>منابع مشهود: هر گونه دارايي فيزيکي و مالي سازمان که براي مشتريان ايجاد ارزش مي کنند.</a:t>
            </a:r>
          </a:p>
          <a:p>
            <a:pPr lvl="1"/>
            <a:r>
              <a:rPr lang="fa-IR" dirty="0" smtClean="0"/>
              <a:t>منابع نامشهود:‌ منابعي که معمولا در صورت هاي مالي نشان داده نمي شوند و معمولا نامرئي اند.</a:t>
            </a:r>
          </a:p>
          <a:p>
            <a:pPr lvl="1"/>
            <a:r>
              <a:rPr lang="fa-IR" dirty="0" smtClean="0"/>
              <a:t>منابع انساني: منابعي که جهت استفاده و بهره برداري از ساير منابع بهره برداري مي شوند.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1150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ایده ( مسإله / نیاز/ خواسته)</a:t>
            </a:r>
          </a:p>
          <a:p>
            <a:r>
              <a:rPr lang="fa-IR" dirty="0" smtClean="0"/>
              <a:t>بازارشناسی و تست بازار</a:t>
            </a:r>
          </a:p>
          <a:p>
            <a:pPr lvl="1"/>
            <a:r>
              <a:rPr lang="fa-IR" dirty="0" smtClean="0"/>
              <a:t>فرهنگ ایرانی ها برای خرید دور های آموزشی به رشد کافی نرسیده است؟ ( آموزشی)</a:t>
            </a:r>
          </a:p>
          <a:p>
            <a:pPr marL="457200" lvl="1" indent="0">
              <a:buNone/>
            </a:pPr>
            <a:r>
              <a:rPr lang="fa-IR" dirty="0" smtClean="0"/>
              <a:t>	یا از طریق سی دی ارسال شود</a:t>
            </a:r>
          </a:p>
          <a:p>
            <a:pPr lvl="1"/>
            <a:r>
              <a:rPr lang="fa-IR" dirty="0" smtClean="0"/>
              <a:t>زیرساخت ( اینترنت ایران توان ÷خش ویدئوهای با کیفیت را نیمی دهد)</a:t>
            </a:r>
          </a:p>
          <a:p>
            <a:pPr lvl="2"/>
            <a:r>
              <a:rPr lang="fa-IR" dirty="0" smtClean="0"/>
              <a:t>یا اینکه راهبرد را تغییر بدهیم: نرم افزاری کنیم</a:t>
            </a:r>
          </a:p>
          <a:p>
            <a:pPr marL="914400" lvl="2" indent="0">
              <a:buNone/>
            </a:pPr>
            <a:r>
              <a:rPr lang="fa-IR" dirty="0" smtClean="0"/>
              <a:t>- فرهنگ تولید محصولات از طرف اساتید وجود ندارد. ( باید ویدئو های خارحی را در اختیار قرار بدهیم)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59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راهبرد و طرح کسب و کار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چشم انداز و ماموریت</a:t>
            </a:r>
          </a:p>
          <a:p>
            <a:r>
              <a:rPr lang="fa-IR" dirty="0" smtClean="0"/>
              <a:t>محیط شناسی </a:t>
            </a:r>
          </a:p>
          <a:p>
            <a:pPr lvl="1"/>
            <a:r>
              <a:rPr lang="fa-IR" dirty="0" smtClean="0"/>
              <a:t>جایگاه صنعتی که در آن فعال هستید</a:t>
            </a:r>
          </a:p>
          <a:p>
            <a:pPr lvl="1"/>
            <a:r>
              <a:rPr lang="fa-IR" dirty="0" smtClean="0"/>
              <a:t>رقیب شناسی</a:t>
            </a:r>
          </a:p>
          <a:p>
            <a:pPr lvl="1"/>
            <a:endParaRPr lang="fa-IR" dirty="0"/>
          </a:p>
          <a:p>
            <a:r>
              <a:rPr lang="fa-IR" dirty="0" smtClean="0"/>
              <a:t>سازمان شناسی</a:t>
            </a:r>
          </a:p>
          <a:p>
            <a:r>
              <a:rPr lang="fa-IR" dirty="0" smtClean="0"/>
              <a:t>انتخاب نوع راهبرد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18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راهبردها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تمایز ( کیفیت)</a:t>
            </a:r>
          </a:p>
          <a:p>
            <a:pPr lvl="1"/>
            <a:r>
              <a:rPr lang="fa-IR" dirty="0" smtClean="0"/>
              <a:t>محصول با کیفیت و متمایز از رقیبان فعال در بازار</a:t>
            </a:r>
          </a:p>
          <a:p>
            <a:pPr lvl="1"/>
            <a:r>
              <a:rPr lang="fa-IR" dirty="0" smtClean="0"/>
              <a:t>خدمات متمیاز</a:t>
            </a:r>
          </a:p>
          <a:p>
            <a:r>
              <a:rPr lang="fa-IR" dirty="0" smtClean="0"/>
              <a:t>رهبری هزینه ( قیمت)</a:t>
            </a:r>
          </a:p>
          <a:p>
            <a:r>
              <a:rPr lang="fa-IR" dirty="0" smtClean="0"/>
              <a:t>تمرکز ( کیفیت/ قیمت)</a:t>
            </a:r>
          </a:p>
          <a:p>
            <a:r>
              <a:rPr lang="fa-IR" dirty="0" smtClean="0"/>
              <a:t>بهترین انتخاب ( ترکیبی)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42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چرا مطالعه منابع مهم است؟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براي کسب مزيت رقابتي</a:t>
            </a:r>
          </a:p>
          <a:p>
            <a:r>
              <a:rPr lang="fa-IR" dirty="0" smtClean="0"/>
              <a:t>شناخت ضعف ها و قوت هاي سازماني</a:t>
            </a:r>
          </a:p>
          <a:p>
            <a:r>
              <a:rPr lang="fa-IR" dirty="0" smtClean="0"/>
              <a:t>بودجه ريزي و انجام برنامه ها ( وجود يا عدم وجود منابع به سازمان کمک مي کند تا برنامه هاي خود را به خوبي اجرايي کند.</a:t>
            </a:r>
          </a:p>
          <a:p>
            <a:r>
              <a:rPr lang="fa-IR" dirty="0" smtClean="0"/>
              <a:t>آيا همه منابع استراتژيک هستند؟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10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قابليت ها؟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dirty="0" smtClean="0"/>
              <a:t>مهارتهاي استفاده و بهره برداري از منابع </a:t>
            </a:r>
          </a:p>
          <a:p>
            <a:pPr lvl="1"/>
            <a:r>
              <a:rPr lang="fa-IR" dirty="0" smtClean="0"/>
              <a:t>توانمندی برای انجام یک کار </a:t>
            </a:r>
          </a:p>
          <a:p>
            <a:pPr lvl="1"/>
            <a:r>
              <a:rPr lang="fa-IR" dirty="0" smtClean="0"/>
              <a:t>توانایی بالفعل و بالقوه  ( آیا توانایی بهره برداری از منابع در دانشگاه برای جذب ورودی های جدید وجود دارد؟ آیا از همه توانایی ها استفاده می شود یا خیر؟</a:t>
            </a:r>
          </a:p>
          <a:p>
            <a:r>
              <a:rPr lang="fa-IR" dirty="0" smtClean="0"/>
              <a:t>ترکيب و ايجاد آرايش جديد در منابع</a:t>
            </a:r>
          </a:p>
          <a:p>
            <a:pPr lvl="1"/>
            <a:endParaRPr lang="fa-IR" dirty="0" smtClean="0"/>
          </a:p>
          <a:p>
            <a:r>
              <a:rPr lang="fa-IR" dirty="0" smtClean="0"/>
              <a:t>آن دسته از قابليتها که براي کسب مزيت رقابتي در سازمان در مواجهه با محيط استفاده مي شوند قابليتهاي پويا ناميده مي شوند.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999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fa-IR" sz="4000" dirty="0">
                <a:latin typeface="+mn-lt"/>
                <a:ea typeface="+mn-ea"/>
                <a:cs typeface="B Koodak" pitchFamily="2" charset="-78"/>
              </a:rPr>
              <a:t>فناوري اطلاعات به عنوان منبع استراتژيک؟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a-IR" sz="3600" dirty="0">
                <a:cs typeface="B Koodak" pitchFamily="2" charset="-78"/>
              </a:rPr>
              <a:t>انواع منابع </a:t>
            </a:r>
            <a:r>
              <a:rPr lang="fa-IR" sz="3600" dirty="0" smtClean="0">
                <a:cs typeface="B Koodak" pitchFamily="2" charset="-78"/>
              </a:rPr>
              <a:t>فناوري اطلاعاتی و سیستم های اطلاعاتی سازمان </a:t>
            </a:r>
          </a:p>
          <a:p>
            <a:pPr lvl="1"/>
            <a:r>
              <a:rPr lang="fa-IR" dirty="0" smtClean="0">
                <a:cs typeface="B Koodak" pitchFamily="2" charset="-78"/>
              </a:rPr>
              <a:t>مشهود:</a:t>
            </a:r>
          </a:p>
          <a:p>
            <a:pPr lvl="2"/>
            <a:r>
              <a:rPr lang="fa-IR" dirty="0" smtClean="0">
                <a:cs typeface="B Koodak" pitchFamily="2" charset="-78"/>
              </a:rPr>
              <a:t>سخت افزارها </a:t>
            </a:r>
          </a:p>
          <a:p>
            <a:pPr lvl="2"/>
            <a:r>
              <a:rPr lang="fa-IR" dirty="0" smtClean="0">
                <a:cs typeface="B Koodak" pitchFamily="2" charset="-78"/>
              </a:rPr>
              <a:t>نرم افزارها</a:t>
            </a:r>
          </a:p>
          <a:p>
            <a:pPr lvl="2"/>
            <a:r>
              <a:rPr lang="fa-IR" dirty="0" smtClean="0">
                <a:cs typeface="B Koodak" pitchFamily="2" charset="-78"/>
              </a:rPr>
              <a:t>شبک ها و ارتباطات ( اینترنت، اینترانت)</a:t>
            </a:r>
          </a:p>
          <a:p>
            <a:pPr lvl="2"/>
            <a:r>
              <a:rPr lang="fa-IR" dirty="0" smtClean="0">
                <a:cs typeface="B Koodak" pitchFamily="2" charset="-78"/>
              </a:rPr>
              <a:t>داده و اطلاعات</a:t>
            </a:r>
          </a:p>
          <a:p>
            <a:pPr lvl="1"/>
            <a:r>
              <a:rPr lang="fa-IR" dirty="0" smtClean="0">
                <a:cs typeface="B Koodak" pitchFamily="2" charset="-78"/>
              </a:rPr>
              <a:t>نامشهود</a:t>
            </a:r>
          </a:p>
          <a:p>
            <a:pPr lvl="2"/>
            <a:r>
              <a:rPr lang="fa-IR" dirty="0" smtClean="0">
                <a:cs typeface="B Koodak" pitchFamily="2" charset="-78"/>
              </a:rPr>
              <a:t>تجارت و دانش پرسنل فناوری اطلاعات</a:t>
            </a:r>
          </a:p>
          <a:p>
            <a:pPr lvl="2"/>
            <a:r>
              <a:rPr lang="fa-IR" dirty="0" smtClean="0">
                <a:cs typeface="B Koodak" pitchFamily="2" charset="-78"/>
              </a:rPr>
              <a:t>رویه ها و فرایند ها </a:t>
            </a:r>
          </a:p>
          <a:p>
            <a:pPr lvl="1"/>
            <a:r>
              <a:rPr lang="fa-IR" dirty="0" smtClean="0">
                <a:cs typeface="B Koodak" pitchFamily="2" charset="-78"/>
              </a:rPr>
              <a:t>نیروی انسانی فناوری اطلاعات</a:t>
            </a:r>
          </a:p>
          <a:p>
            <a:pPr lvl="2"/>
            <a:r>
              <a:rPr lang="fa-IR" dirty="0" smtClean="0">
                <a:cs typeface="B Koodak" pitchFamily="2" charset="-78"/>
              </a:rPr>
              <a:t>مدیریت </a:t>
            </a:r>
          </a:p>
          <a:p>
            <a:pPr lvl="2"/>
            <a:r>
              <a:rPr lang="fa-IR" dirty="0" smtClean="0">
                <a:cs typeface="B Koodak" pitchFamily="2" charset="-78"/>
              </a:rPr>
              <a:t>دانش </a:t>
            </a:r>
          </a:p>
          <a:p>
            <a:pPr lvl="2"/>
            <a:r>
              <a:rPr lang="fa-IR" dirty="0" smtClean="0">
                <a:cs typeface="B Koodak" pitchFamily="2" charset="-78"/>
              </a:rPr>
              <a:t>فرهنگ فناوری اطلاعات</a:t>
            </a:r>
          </a:p>
          <a:p>
            <a:pPr lvl="2"/>
            <a:endParaRPr lang="fa-IR" dirty="0" smtClean="0">
              <a:cs typeface="B Koodak" pitchFamily="2" charset="-78"/>
            </a:endParaRPr>
          </a:p>
          <a:p>
            <a:r>
              <a:rPr lang="fa-IR" sz="3600" dirty="0" smtClean="0">
                <a:cs typeface="B Koodak" pitchFamily="2" charset="-78"/>
              </a:rPr>
              <a:t>چرا مطالعه منابع فناوري اطلاعات مهم است؟</a:t>
            </a:r>
          </a:p>
          <a:p>
            <a:pPr lvl="1"/>
            <a:r>
              <a:rPr lang="fa-IR" dirty="0" smtClean="0">
                <a:cs typeface="B Koodak" pitchFamily="2" charset="-78"/>
              </a:rPr>
              <a:t>کسب مزیت رقابتی از فناوری</a:t>
            </a:r>
          </a:p>
          <a:p>
            <a:pPr lvl="1"/>
            <a:endParaRPr lang="fa-IR" dirty="0">
              <a:cs typeface="B Koodak" pitchFamily="2" charset="-78"/>
            </a:endParaRPr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34944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B5064"/>
                </a:solidFill>
              </a:rPr>
              <a:t>The Knowledge Society</a:t>
            </a:r>
            <a:endParaRPr lang="fa-IR" dirty="0"/>
          </a:p>
        </p:txBody>
      </p:sp>
      <p:pic>
        <p:nvPicPr>
          <p:cNvPr id="4" name="Picture 5" descr="Noname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062" y="1791494"/>
            <a:ext cx="5095875" cy="41433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562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Globalization</a:t>
            </a:r>
            <a:endParaRPr lang="fa-IR" dirty="0"/>
          </a:p>
        </p:txBody>
      </p:sp>
      <p:pic>
        <p:nvPicPr>
          <p:cNvPr id="4" name="Picture 9" descr="Fig01-0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0" y="1844824"/>
            <a:ext cx="6896100" cy="4248471"/>
          </a:xfrm>
          <a:prstGeom prst="rect">
            <a:avLst/>
          </a:prstGeom>
          <a:noFill/>
          <a:ln w="31750">
            <a:solidFill>
              <a:srgbClr val="71918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704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ST4eppt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2114</Words>
  <Application>Microsoft Office PowerPoint</Application>
  <PresentationFormat>On-screen Show (4:3)</PresentationFormat>
  <Paragraphs>346</Paragraphs>
  <Slides>42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44" baseType="lpstr">
      <vt:lpstr>Office Theme</vt:lpstr>
      <vt:lpstr>1_IST4epptTheme</vt:lpstr>
      <vt:lpstr>مديريت استراتژيک فناوري اطلاعات</vt:lpstr>
      <vt:lpstr>منابع و قابليت هاي فناوري اطلاعات در سازمان</vt:lpstr>
      <vt:lpstr>منابع استراتژيک در سازمان؟</vt:lpstr>
      <vt:lpstr>تعريف و انواع منابع</vt:lpstr>
      <vt:lpstr>چرا مطالعه منابع مهم است؟ </vt:lpstr>
      <vt:lpstr>قابليت ها؟</vt:lpstr>
      <vt:lpstr>فناوري اطلاعات به عنوان منبع استراتژيک؟</vt:lpstr>
      <vt:lpstr>The Knowledge Society</vt:lpstr>
      <vt:lpstr>Globalization</vt:lpstr>
      <vt:lpstr>Globalization: 1.0, 2.0, 3.0</vt:lpstr>
      <vt:lpstr>منابع فناوري اطلاعات ( سيستم هاي اطلاعاتي)</vt:lpstr>
      <vt:lpstr>فناوري اطلاعات به عنوان يک منبع استراتژيک</vt:lpstr>
      <vt:lpstr>نرم افزارها</vt:lpstr>
      <vt:lpstr>APPLICATIONS SOFTWARE</vt:lpstr>
      <vt:lpstr>سیستم عامل نرم افزارها</vt:lpstr>
      <vt:lpstr>نوع نصب</vt:lpstr>
      <vt:lpstr>APPLICATIONS SOFTWARE</vt:lpstr>
      <vt:lpstr>تصمیم گیری درباره خرید نرم افزار</vt:lpstr>
      <vt:lpstr>نگارش RFP</vt:lpstr>
      <vt:lpstr> تحقق دانشگاه اسلامی مرجع با فناوری اطلاعات</vt:lpstr>
      <vt:lpstr>ذینفعان فناوری اطلاعات</vt:lpstr>
      <vt:lpstr>APPLICATIONS SOFTWARE</vt:lpstr>
      <vt:lpstr>APPLICATIONS SOFTWARE</vt:lpstr>
      <vt:lpstr>APPLICATIONS SOFTWARE</vt:lpstr>
      <vt:lpstr>APPLICATIONS SOFTWARE</vt:lpstr>
      <vt:lpstr>APPLICATIONS SOFTWARE</vt:lpstr>
      <vt:lpstr>APPLICATIONS SOFTWARE</vt:lpstr>
      <vt:lpstr>APPLICATIONS SOFTWARE</vt:lpstr>
      <vt:lpstr>SUPPORT SOFTWARE</vt:lpstr>
      <vt:lpstr>SUPPORT SOFTWARE</vt:lpstr>
      <vt:lpstr>SUPPORT SOFTWARE</vt:lpstr>
      <vt:lpstr>SUPPORT SOFTWARE</vt:lpstr>
      <vt:lpstr>SUPPORT SOFTWARE</vt:lpstr>
      <vt:lpstr>SUPPORT SOFTWARE</vt:lpstr>
      <vt:lpstr>مديريت استراتژيک فناوري اطلاعات</vt:lpstr>
      <vt:lpstr>منابع و قابليت هاي مورد نياز براي کسب و کار هاي الکترونيکي و فناوري اطلاعات</vt:lpstr>
      <vt:lpstr>مطالعه موردي منابع فناوري اطلاعات  در دانشگاه؟</vt:lpstr>
      <vt:lpstr>چه منابع و قابلیتهایی برای استقرار کسبو کار اینترنتی ( مدیریت بخش فناوری اطلاعات ) لازم است؟</vt:lpstr>
      <vt:lpstr>PowerPoint Presentation</vt:lpstr>
      <vt:lpstr>PowerPoint Presentation</vt:lpstr>
      <vt:lpstr>راهبرد و طرح کسب و کار</vt:lpstr>
      <vt:lpstr>راهبردها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مديريت استراتژيک فناوري اطلاعات</dc:title>
  <dc:creator>Administrator</dc:creator>
  <cp:lastModifiedBy>MRT Pack 20 DVDs</cp:lastModifiedBy>
  <cp:revision>69</cp:revision>
  <dcterms:created xsi:type="dcterms:W3CDTF">2014-10-08T09:12:07Z</dcterms:created>
  <dcterms:modified xsi:type="dcterms:W3CDTF">2014-10-31T12:49:46Z</dcterms:modified>
</cp:coreProperties>
</file>