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6"/>
  </p:notesMasterIdLst>
  <p:sldIdLst>
    <p:sldId id="256" r:id="rId2"/>
    <p:sldId id="263"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0" fontAlgn="auto">
              <a:spcBef>
                <a:spcPts val="0"/>
              </a:spcBef>
              <a:spcAft>
                <a:spcPts val="0"/>
              </a:spcAft>
              <a:defRPr sz="1200">
                <a:latin typeface="+mn-lt"/>
                <a:cs typeface="+mn-cs"/>
              </a:defRPr>
            </a:lvl1pPr>
          </a:lstStyle>
          <a:p>
            <a:pPr>
              <a:defRPr/>
            </a:pPr>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rtl="0" fontAlgn="auto">
              <a:spcBef>
                <a:spcPts val="0"/>
              </a:spcBef>
              <a:spcAft>
                <a:spcPts val="0"/>
              </a:spcAft>
              <a:defRPr sz="1200" smtClean="0">
                <a:latin typeface="+mn-lt"/>
                <a:cs typeface="+mn-cs"/>
              </a:defRPr>
            </a:lvl1pPr>
          </a:lstStyle>
          <a:p>
            <a:pPr>
              <a:defRPr/>
            </a:pPr>
            <a:fld id="{625B5DDF-1E7E-4B16-971F-AB204B1AD373}" type="datetimeFigureOut">
              <a:rPr lang="fa-IR"/>
              <a:pPr>
                <a:defRPr/>
              </a:pPr>
              <a:t>1434/11/17</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fa-I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0" fontAlgn="auto">
              <a:spcBef>
                <a:spcPts val="0"/>
              </a:spcBef>
              <a:spcAft>
                <a:spcPts val="0"/>
              </a:spcAft>
              <a:defRPr sz="1200">
                <a:latin typeface="+mn-lt"/>
                <a:cs typeface="+mn-cs"/>
              </a:defRPr>
            </a:lvl1pPr>
          </a:lstStyle>
          <a:p>
            <a:pPr>
              <a:defRPr/>
            </a:pPr>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rtl="0" fontAlgn="auto">
              <a:spcBef>
                <a:spcPts val="0"/>
              </a:spcBef>
              <a:spcAft>
                <a:spcPts val="0"/>
              </a:spcAft>
              <a:defRPr sz="1200" smtClean="0">
                <a:latin typeface="+mn-lt"/>
                <a:cs typeface="+mn-cs"/>
              </a:defRPr>
            </a:lvl1pPr>
          </a:lstStyle>
          <a:p>
            <a:pPr>
              <a:defRPr/>
            </a:pPr>
            <a:fld id="{337C4179-E05F-4915-ACD6-C8AD9AEBF27F}" type="slidenum">
              <a:rPr lang="fa-IR"/>
              <a:pPr>
                <a:defRPr/>
              </a:pPr>
              <a:t>‹#›</a:t>
            </a:fld>
            <a:endParaRPr lang="fa-IR"/>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mn-lt"/>
        <a:ea typeface="+mn-ea"/>
        <a:cs typeface="+mn-cs"/>
      </a:defRPr>
    </a:lvl1pPr>
    <a:lvl2pPr marL="457200" algn="r" rtl="1" fontAlgn="base">
      <a:spcBef>
        <a:spcPct val="30000"/>
      </a:spcBef>
      <a:spcAft>
        <a:spcPct val="0"/>
      </a:spcAft>
      <a:defRPr sz="1200" kern="1200">
        <a:solidFill>
          <a:schemeClr val="tx1"/>
        </a:solidFill>
        <a:latin typeface="+mn-lt"/>
        <a:ea typeface="+mn-ea"/>
        <a:cs typeface="+mn-cs"/>
      </a:defRPr>
    </a:lvl2pPr>
    <a:lvl3pPr marL="914400" algn="r" rtl="1" fontAlgn="base">
      <a:spcBef>
        <a:spcPct val="30000"/>
      </a:spcBef>
      <a:spcAft>
        <a:spcPct val="0"/>
      </a:spcAft>
      <a:defRPr sz="1200" kern="1200">
        <a:solidFill>
          <a:schemeClr val="tx1"/>
        </a:solidFill>
        <a:latin typeface="+mn-lt"/>
        <a:ea typeface="+mn-ea"/>
        <a:cs typeface="+mn-cs"/>
      </a:defRPr>
    </a:lvl3pPr>
    <a:lvl4pPr marL="1371600" algn="r" rtl="1" fontAlgn="base">
      <a:spcBef>
        <a:spcPct val="30000"/>
      </a:spcBef>
      <a:spcAft>
        <a:spcPct val="0"/>
      </a:spcAft>
      <a:defRPr sz="1200" kern="1200">
        <a:solidFill>
          <a:schemeClr val="tx1"/>
        </a:solidFill>
        <a:latin typeface="+mn-lt"/>
        <a:ea typeface="+mn-ea"/>
        <a:cs typeface="+mn-cs"/>
      </a:defRPr>
    </a:lvl4pPr>
    <a:lvl5pPr marL="1828800" algn="r" rtl="1" fontAlgn="base">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a:lstStyle/>
          <a:p>
            <a:pPr>
              <a:spcBef>
                <a:spcPct val="0"/>
              </a:spcBef>
            </a:pPr>
            <a:endParaRPr lang="fa-IR"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2A47D9-D704-447A-A15F-F9BF4764D1D8}" type="slidenum">
              <a:rPr lang="ar-SA"/>
              <a:pPr fontAlgn="base">
                <a:spcBef>
                  <a:spcPct val="0"/>
                </a:spcBef>
                <a:spcAft>
                  <a:spcPct val="0"/>
                </a:spcAft>
              </a:pPr>
              <a:t>1</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rtl="0" fontAlgn="auto">
              <a:spcBef>
                <a:spcPts val="0"/>
              </a:spcBef>
              <a:spcAft>
                <a:spcPts val="0"/>
              </a:spcAft>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rtl="0"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25875612-7E2B-4F23-B9AA-D93FBBEB18F6}" type="datetime1">
              <a:rPr lang="en-US" smtClean="0"/>
              <a:t>9/21/2013</a:t>
            </a:fld>
            <a:endParaRPr lang="en-US"/>
          </a:p>
        </p:txBody>
      </p:sp>
      <p:sp>
        <p:nvSpPr>
          <p:cNvPr id="7" name="Footer Placeholder 19"/>
          <p:cNvSpPr>
            <a:spLocks noGrp="1"/>
          </p:cNvSpPr>
          <p:nvPr>
            <p:ph type="ftr" sz="quarter" idx="11"/>
          </p:nvPr>
        </p:nvSpPr>
        <p:spPr/>
        <p:txBody>
          <a:bodyPr/>
          <a:lstStyle>
            <a:lvl1pPr>
              <a:defRPr/>
            </a:lvl1pPr>
            <a:extLst/>
          </a:lstStyle>
          <a:p>
            <a:pPr>
              <a:defRPr/>
            </a:pPr>
            <a:r>
              <a:rPr lang="fa-IR"/>
              <a:t>جلسه دوم</a:t>
            </a: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C1065EAA-0358-4612-8A83-55184A5AA96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07411BC6-6478-43D2-A240-D3A524BA04CE}" type="datetime1">
              <a:rPr lang="en-US" smtClean="0"/>
              <a:t>9/21/2013</a:t>
            </a:fld>
            <a:endParaRPr lang="en-US"/>
          </a:p>
        </p:txBody>
      </p:sp>
      <p:sp>
        <p:nvSpPr>
          <p:cNvPr id="5" name="Footer Placeholder 9"/>
          <p:cNvSpPr>
            <a:spLocks noGrp="1"/>
          </p:cNvSpPr>
          <p:nvPr>
            <p:ph type="ftr" sz="quarter" idx="11"/>
          </p:nvPr>
        </p:nvSpPr>
        <p:spPr/>
        <p:txBody>
          <a:bodyPr/>
          <a:lstStyle>
            <a:lvl1pPr>
              <a:defRPr/>
            </a:lvl1pPr>
          </a:lstStyle>
          <a:p>
            <a:pPr>
              <a:defRPr/>
            </a:pPr>
            <a:r>
              <a:rPr lang="fa-IR"/>
              <a:t>جلسه دوم</a:t>
            </a:r>
            <a:endParaRPr lang="en-US"/>
          </a:p>
        </p:txBody>
      </p:sp>
      <p:sp>
        <p:nvSpPr>
          <p:cNvPr id="6" name="Slide Number Placeholder 21"/>
          <p:cNvSpPr>
            <a:spLocks noGrp="1"/>
          </p:cNvSpPr>
          <p:nvPr>
            <p:ph type="sldNum" sz="quarter" idx="12"/>
          </p:nvPr>
        </p:nvSpPr>
        <p:spPr/>
        <p:txBody>
          <a:bodyPr/>
          <a:lstStyle>
            <a:lvl1pPr>
              <a:defRPr/>
            </a:lvl1pPr>
          </a:lstStyle>
          <a:p>
            <a:pPr>
              <a:defRPr/>
            </a:pPr>
            <a:fld id="{9837A0DD-FE1D-485A-8B70-F5AA0824EBB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900288D0-51AF-4121-9AC3-E23B8B9AB064}" type="datetime1">
              <a:rPr lang="en-US" smtClean="0"/>
              <a:t>9/21/2013</a:t>
            </a:fld>
            <a:endParaRPr lang="en-US"/>
          </a:p>
        </p:txBody>
      </p:sp>
      <p:sp>
        <p:nvSpPr>
          <p:cNvPr id="5" name="Footer Placeholder 9"/>
          <p:cNvSpPr>
            <a:spLocks noGrp="1"/>
          </p:cNvSpPr>
          <p:nvPr>
            <p:ph type="ftr" sz="quarter" idx="11"/>
          </p:nvPr>
        </p:nvSpPr>
        <p:spPr/>
        <p:txBody>
          <a:bodyPr/>
          <a:lstStyle>
            <a:lvl1pPr>
              <a:defRPr/>
            </a:lvl1pPr>
          </a:lstStyle>
          <a:p>
            <a:pPr>
              <a:defRPr/>
            </a:pPr>
            <a:r>
              <a:rPr lang="fa-IR"/>
              <a:t>جلسه دوم</a:t>
            </a:r>
            <a:endParaRPr lang="en-US"/>
          </a:p>
        </p:txBody>
      </p:sp>
      <p:sp>
        <p:nvSpPr>
          <p:cNvPr id="6" name="Slide Number Placeholder 21"/>
          <p:cNvSpPr>
            <a:spLocks noGrp="1"/>
          </p:cNvSpPr>
          <p:nvPr>
            <p:ph type="sldNum" sz="quarter" idx="12"/>
          </p:nvPr>
        </p:nvSpPr>
        <p:spPr/>
        <p:txBody>
          <a:bodyPr/>
          <a:lstStyle>
            <a:lvl1pPr>
              <a:defRPr/>
            </a:lvl1pPr>
          </a:lstStyle>
          <a:p>
            <a:pPr>
              <a:defRPr/>
            </a:pPr>
            <a:fld id="{FA881205-0CC9-4A50-95C4-8A8F10ED54E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1D44243C-2AD6-418D-8E19-625051B0B1B9}" type="datetime1">
              <a:rPr lang="en-US" smtClean="0"/>
              <a:t>9/21/2013</a:t>
            </a:fld>
            <a:endParaRPr lang="en-US"/>
          </a:p>
        </p:txBody>
      </p:sp>
      <p:sp>
        <p:nvSpPr>
          <p:cNvPr id="5" name="Footer Placeholder 9"/>
          <p:cNvSpPr>
            <a:spLocks noGrp="1"/>
          </p:cNvSpPr>
          <p:nvPr>
            <p:ph type="ftr" sz="quarter" idx="11"/>
          </p:nvPr>
        </p:nvSpPr>
        <p:spPr/>
        <p:txBody>
          <a:bodyPr/>
          <a:lstStyle>
            <a:lvl1pPr>
              <a:defRPr/>
            </a:lvl1pPr>
          </a:lstStyle>
          <a:p>
            <a:pPr>
              <a:defRPr/>
            </a:pPr>
            <a:r>
              <a:rPr lang="fa-IR"/>
              <a:t>جلسه دوم</a:t>
            </a:r>
            <a:endParaRPr lang="en-US"/>
          </a:p>
        </p:txBody>
      </p:sp>
      <p:sp>
        <p:nvSpPr>
          <p:cNvPr id="6" name="Slide Number Placeholder 21"/>
          <p:cNvSpPr>
            <a:spLocks noGrp="1"/>
          </p:cNvSpPr>
          <p:nvPr>
            <p:ph type="sldNum" sz="quarter" idx="12"/>
          </p:nvPr>
        </p:nvSpPr>
        <p:spPr/>
        <p:txBody>
          <a:bodyPr/>
          <a:lstStyle>
            <a:lvl1pPr>
              <a:defRPr/>
            </a:lvl1pPr>
          </a:lstStyle>
          <a:p>
            <a:pPr>
              <a:defRPr/>
            </a:pPr>
            <a:fld id="{8406FC3D-AAF9-4141-9B5F-F82FA6ECECB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rtl="0" fontAlgn="auto">
              <a:spcBef>
                <a:spcPts val="0"/>
              </a:spcBef>
              <a:spcAft>
                <a:spcPts val="0"/>
              </a:spcAft>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rtl="0"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D3AED10A-2C5C-49E5-84ED-9AC8DB0E4B58}" type="datetime1">
              <a:rPr lang="en-US" smtClean="0"/>
              <a:t>9/21/2013</a:t>
            </a:fld>
            <a:endParaRPr lang="en-US"/>
          </a:p>
        </p:txBody>
      </p:sp>
      <p:sp>
        <p:nvSpPr>
          <p:cNvPr id="9" name="Footer Placeholder 4"/>
          <p:cNvSpPr>
            <a:spLocks noGrp="1"/>
          </p:cNvSpPr>
          <p:nvPr>
            <p:ph type="ftr" sz="quarter" idx="11"/>
          </p:nvPr>
        </p:nvSpPr>
        <p:spPr/>
        <p:txBody>
          <a:bodyPr/>
          <a:lstStyle>
            <a:lvl1pPr>
              <a:defRPr/>
            </a:lvl1pPr>
            <a:extLst/>
          </a:lstStyle>
          <a:p>
            <a:pPr>
              <a:defRPr/>
            </a:pPr>
            <a:r>
              <a:rPr lang="fa-IR"/>
              <a:t>جلسه دوم</a:t>
            </a: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9117DA9A-B87D-422D-B108-67238F52F9B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697F1544-B908-40CF-A091-7B1D79169D36}" type="datetime1">
              <a:rPr lang="en-US" smtClean="0"/>
              <a:t>9/21/2013</a:t>
            </a:fld>
            <a:endParaRPr lang="en-US"/>
          </a:p>
        </p:txBody>
      </p:sp>
      <p:sp>
        <p:nvSpPr>
          <p:cNvPr id="6" name="Footer Placeholder 9"/>
          <p:cNvSpPr>
            <a:spLocks noGrp="1"/>
          </p:cNvSpPr>
          <p:nvPr>
            <p:ph type="ftr" sz="quarter" idx="11"/>
          </p:nvPr>
        </p:nvSpPr>
        <p:spPr/>
        <p:txBody>
          <a:bodyPr/>
          <a:lstStyle>
            <a:lvl1pPr>
              <a:defRPr/>
            </a:lvl1pPr>
          </a:lstStyle>
          <a:p>
            <a:pPr>
              <a:defRPr/>
            </a:pPr>
            <a:r>
              <a:rPr lang="fa-IR"/>
              <a:t>جلسه دوم</a:t>
            </a:r>
            <a:endParaRPr lang="en-US"/>
          </a:p>
        </p:txBody>
      </p:sp>
      <p:sp>
        <p:nvSpPr>
          <p:cNvPr id="7" name="Slide Number Placeholder 21"/>
          <p:cNvSpPr>
            <a:spLocks noGrp="1"/>
          </p:cNvSpPr>
          <p:nvPr>
            <p:ph type="sldNum" sz="quarter" idx="12"/>
          </p:nvPr>
        </p:nvSpPr>
        <p:spPr/>
        <p:txBody>
          <a:bodyPr/>
          <a:lstStyle>
            <a:lvl1pPr>
              <a:defRPr/>
            </a:lvl1pPr>
          </a:lstStyle>
          <a:p>
            <a:pPr>
              <a:defRPr/>
            </a:pPr>
            <a:fld id="{FF2A0A07-F1E8-4DB7-8D23-30EAE24E590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9995B395-4E15-4599-A66C-7FACD6C83CBF}" type="datetime1">
              <a:rPr lang="en-US" smtClean="0"/>
              <a:t>9/21/2013</a:t>
            </a:fld>
            <a:endParaRPr lang="en-US"/>
          </a:p>
        </p:txBody>
      </p:sp>
      <p:sp>
        <p:nvSpPr>
          <p:cNvPr id="8" name="Footer Placeholder 7"/>
          <p:cNvSpPr>
            <a:spLocks noGrp="1"/>
          </p:cNvSpPr>
          <p:nvPr>
            <p:ph type="ftr" sz="quarter" idx="11"/>
          </p:nvPr>
        </p:nvSpPr>
        <p:spPr/>
        <p:txBody>
          <a:bodyPr/>
          <a:lstStyle>
            <a:lvl1pPr>
              <a:defRPr/>
            </a:lvl1pPr>
            <a:extLst/>
          </a:lstStyle>
          <a:p>
            <a:pPr>
              <a:defRPr/>
            </a:pPr>
            <a:r>
              <a:rPr lang="fa-IR"/>
              <a:t>جلسه دوم</a:t>
            </a: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003E143B-97E7-413B-BB67-8DD0AD3A2E5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77CF7F3D-12E5-4087-A546-2731C17138B8}" type="datetime1">
              <a:rPr lang="en-US" smtClean="0"/>
              <a:t>9/21/2013</a:t>
            </a:fld>
            <a:endParaRPr lang="en-US"/>
          </a:p>
        </p:txBody>
      </p:sp>
      <p:sp>
        <p:nvSpPr>
          <p:cNvPr id="4" name="Footer Placeholder 9"/>
          <p:cNvSpPr>
            <a:spLocks noGrp="1"/>
          </p:cNvSpPr>
          <p:nvPr>
            <p:ph type="ftr" sz="quarter" idx="11"/>
          </p:nvPr>
        </p:nvSpPr>
        <p:spPr/>
        <p:txBody>
          <a:bodyPr/>
          <a:lstStyle>
            <a:lvl1pPr>
              <a:defRPr/>
            </a:lvl1pPr>
          </a:lstStyle>
          <a:p>
            <a:pPr>
              <a:defRPr/>
            </a:pPr>
            <a:r>
              <a:rPr lang="fa-IR"/>
              <a:t>جلسه دوم</a:t>
            </a:r>
            <a:endParaRPr lang="en-US"/>
          </a:p>
        </p:txBody>
      </p:sp>
      <p:sp>
        <p:nvSpPr>
          <p:cNvPr id="5" name="Slide Number Placeholder 21"/>
          <p:cNvSpPr>
            <a:spLocks noGrp="1"/>
          </p:cNvSpPr>
          <p:nvPr>
            <p:ph type="sldNum" sz="quarter" idx="12"/>
          </p:nvPr>
        </p:nvSpPr>
        <p:spPr/>
        <p:txBody>
          <a:bodyPr/>
          <a:lstStyle>
            <a:lvl1pPr>
              <a:defRPr/>
            </a:lvl1pPr>
          </a:lstStyle>
          <a:p>
            <a:pPr>
              <a:defRPr/>
            </a:pPr>
            <a:fld id="{BBD6377E-8A87-40C7-92E2-6A8562CA3D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6A1302F3-87A9-46E9-87AE-0D6BF06ACFBF}" type="datetime1">
              <a:rPr lang="en-US" smtClean="0"/>
              <a:t>9/21/2013</a:t>
            </a:fld>
            <a:endParaRPr lang="en-US"/>
          </a:p>
        </p:txBody>
      </p:sp>
      <p:sp>
        <p:nvSpPr>
          <p:cNvPr id="5" name="Footer Placeholder 2"/>
          <p:cNvSpPr>
            <a:spLocks noGrp="1"/>
          </p:cNvSpPr>
          <p:nvPr>
            <p:ph type="ftr" sz="quarter" idx="11"/>
          </p:nvPr>
        </p:nvSpPr>
        <p:spPr/>
        <p:txBody>
          <a:bodyPr/>
          <a:lstStyle>
            <a:lvl1pPr>
              <a:defRPr/>
            </a:lvl1pPr>
            <a:extLst/>
          </a:lstStyle>
          <a:p>
            <a:pPr>
              <a:defRPr/>
            </a:pPr>
            <a:r>
              <a:rPr lang="fa-IR"/>
              <a:t>جلسه دوم</a:t>
            </a: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116CB0A7-FE79-49F0-9371-4782B038AAE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D873F64C-3349-46B8-9F63-5376BBE84A1B}" type="datetime1">
              <a:rPr lang="en-US" smtClean="0"/>
              <a:t>9/21/2013</a:t>
            </a:fld>
            <a:endParaRPr lang="en-US"/>
          </a:p>
        </p:txBody>
      </p:sp>
      <p:sp>
        <p:nvSpPr>
          <p:cNvPr id="6" name="Footer Placeholder 5"/>
          <p:cNvSpPr>
            <a:spLocks noGrp="1"/>
          </p:cNvSpPr>
          <p:nvPr>
            <p:ph type="ftr" sz="quarter" idx="11"/>
          </p:nvPr>
        </p:nvSpPr>
        <p:spPr/>
        <p:txBody>
          <a:bodyPr/>
          <a:lstStyle>
            <a:lvl1pPr>
              <a:defRPr/>
            </a:lvl1pPr>
            <a:extLst/>
          </a:lstStyle>
          <a:p>
            <a:pPr>
              <a:defRPr/>
            </a:pPr>
            <a:r>
              <a:rPr lang="fa-IR"/>
              <a:t>جلسه دوم</a:t>
            </a: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0E1663D5-4934-4FEB-8753-CDFF4B81CA1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gn="l" rtl="0"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80B1851E-B5E0-47EE-9730-EDBFDF9A96A7}" type="datetime1">
              <a:rPr lang="en-US" smtClean="0"/>
              <a:t>9/21/2013</a:t>
            </a:fld>
            <a:endParaRPr lang="en-US"/>
          </a:p>
        </p:txBody>
      </p:sp>
      <p:sp>
        <p:nvSpPr>
          <p:cNvPr id="9" name="Footer Placeholder 5"/>
          <p:cNvSpPr>
            <a:spLocks noGrp="1"/>
          </p:cNvSpPr>
          <p:nvPr>
            <p:ph type="ftr" sz="quarter" idx="11"/>
          </p:nvPr>
        </p:nvSpPr>
        <p:spPr/>
        <p:txBody>
          <a:bodyPr/>
          <a:lstStyle>
            <a:lvl1pPr>
              <a:defRPr/>
            </a:lvl1pPr>
            <a:extLst/>
          </a:lstStyle>
          <a:p>
            <a:pPr>
              <a:defRPr/>
            </a:pPr>
            <a:r>
              <a:rPr lang="fa-IR"/>
              <a:t>جلسه دوم</a:t>
            </a: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BFBE3EAD-330A-4796-872A-4C2946C72C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rtl="0" eaLnBrk="1" fontAlgn="auto" latinLnBrk="0" hangingPunct="1">
              <a:spcBef>
                <a:spcPts val="0"/>
              </a:spcBef>
              <a:spcAft>
                <a:spcPts val="0"/>
              </a:spcAft>
              <a:defRPr kumimoji="0" sz="1200" smtClean="0">
                <a:solidFill>
                  <a:schemeClr val="bg2">
                    <a:shade val="50000"/>
                    <a:satMod val="200000"/>
                  </a:schemeClr>
                </a:solidFill>
                <a:latin typeface="+mn-lt"/>
                <a:cs typeface="+mn-cs"/>
              </a:defRPr>
            </a:lvl1pPr>
            <a:extLst/>
          </a:lstStyle>
          <a:p>
            <a:pPr>
              <a:defRPr/>
            </a:pPr>
            <a:fld id="{36438EBF-9F30-4C46-9862-0E6038AE8D39}" type="datetime1">
              <a:rPr lang="en-US" smtClean="0"/>
              <a:t>9/21/2013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algn="l" rtl="0" eaLnBrk="1" fontAlgn="auto" latinLnBrk="0" hangingPunct="1">
              <a:spcBef>
                <a:spcPts val="0"/>
              </a:spcBef>
              <a:spcAft>
                <a:spcPts val="0"/>
              </a:spcAft>
              <a:defRPr kumimoji="0" sz="1200" smtClean="0">
                <a:solidFill>
                  <a:schemeClr val="bg2">
                    <a:shade val="50000"/>
                    <a:satMod val="200000"/>
                  </a:schemeClr>
                </a:solidFill>
                <a:effectLst/>
                <a:latin typeface="+mn-lt"/>
                <a:cs typeface="+mn-cs"/>
              </a:defRPr>
            </a:lvl1pPr>
            <a:extLst/>
          </a:lstStyle>
          <a:p>
            <a:pPr>
              <a:defRPr/>
            </a:pPr>
            <a:r>
              <a:rPr lang="fa-IR"/>
              <a:t>جلسه دوم</a:t>
            </a: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rtl="0" eaLnBrk="1" fontAlgn="auto" latinLnBrk="0" hangingPunct="1">
              <a:spcBef>
                <a:spcPts val="0"/>
              </a:spcBef>
              <a:spcAft>
                <a:spcPts val="0"/>
              </a:spcAft>
              <a:defRPr kumimoji="0" sz="1200" smtClean="0">
                <a:solidFill>
                  <a:schemeClr val="bg2">
                    <a:shade val="50000"/>
                    <a:satMod val="200000"/>
                  </a:schemeClr>
                </a:solidFill>
                <a:effectLst/>
                <a:latin typeface="+mn-lt"/>
                <a:cs typeface="+mn-cs"/>
              </a:defRPr>
            </a:lvl1pPr>
            <a:extLst/>
          </a:lstStyle>
          <a:p>
            <a:pPr>
              <a:defRPr/>
            </a:pPr>
            <a:fld id="{A73B0D84-3BA8-43C6-A037-915B5306E78A}"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19" r:id="rId1"/>
    <p:sldLayoutId id="2147483718" r:id="rId2"/>
    <p:sldLayoutId id="2147483720" r:id="rId3"/>
    <p:sldLayoutId id="2147483717" r:id="rId4"/>
    <p:sldLayoutId id="2147483721" r:id="rId5"/>
    <p:sldLayoutId id="2147483716" r:id="rId6"/>
    <p:sldLayoutId id="2147483722" r:id="rId7"/>
    <p:sldLayoutId id="2147483723" r:id="rId8"/>
    <p:sldLayoutId id="2147483724" r:id="rId9"/>
    <p:sldLayoutId id="2147483715" r:id="rId10"/>
    <p:sldLayoutId id="2147483714" r:id="rId11"/>
  </p:sldLayoutIdLst>
  <p:hf sldNum="0" hdr="0" ftr="0" dt="0"/>
  <p:txStyles>
    <p:titleStyle>
      <a:lvl1pPr algn="l" rtl="1"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1" fontAlgn="base">
        <a:spcBef>
          <a:spcPct val="0"/>
        </a:spcBef>
        <a:spcAft>
          <a:spcPct val="0"/>
        </a:spcAft>
        <a:defRPr sz="4300">
          <a:solidFill>
            <a:srgbClr val="572314"/>
          </a:solidFill>
          <a:latin typeface="Gill Sans MT" pitchFamily="34" charset="0"/>
        </a:defRPr>
      </a:lvl2pPr>
      <a:lvl3pPr algn="l" rtl="1" fontAlgn="base">
        <a:spcBef>
          <a:spcPct val="0"/>
        </a:spcBef>
        <a:spcAft>
          <a:spcPct val="0"/>
        </a:spcAft>
        <a:defRPr sz="4300">
          <a:solidFill>
            <a:srgbClr val="572314"/>
          </a:solidFill>
          <a:latin typeface="Gill Sans MT" pitchFamily="34" charset="0"/>
        </a:defRPr>
      </a:lvl3pPr>
      <a:lvl4pPr algn="l" rtl="1" fontAlgn="base">
        <a:spcBef>
          <a:spcPct val="0"/>
        </a:spcBef>
        <a:spcAft>
          <a:spcPct val="0"/>
        </a:spcAft>
        <a:defRPr sz="4300">
          <a:solidFill>
            <a:srgbClr val="572314"/>
          </a:solidFill>
          <a:latin typeface="Gill Sans MT" pitchFamily="34" charset="0"/>
        </a:defRPr>
      </a:lvl4pPr>
      <a:lvl5pPr algn="l" rtl="1" fontAlgn="base">
        <a:spcBef>
          <a:spcPct val="0"/>
        </a:spcBef>
        <a:spcAft>
          <a:spcPct val="0"/>
        </a:spcAft>
        <a:defRPr sz="4300">
          <a:solidFill>
            <a:srgbClr val="572314"/>
          </a:solidFill>
          <a:latin typeface="Gill Sans MT" pitchFamily="34" charset="0"/>
        </a:defRPr>
      </a:lvl5pPr>
      <a:lvl6pPr marL="457200" algn="l" rtl="1" fontAlgn="base">
        <a:spcBef>
          <a:spcPct val="0"/>
        </a:spcBef>
        <a:spcAft>
          <a:spcPct val="0"/>
        </a:spcAft>
        <a:defRPr sz="4300">
          <a:solidFill>
            <a:srgbClr val="572314"/>
          </a:solidFill>
          <a:latin typeface="Gill Sans MT" pitchFamily="34" charset="0"/>
        </a:defRPr>
      </a:lvl6pPr>
      <a:lvl7pPr marL="914400" algn="l" rtl="1" fontAlgn="base">
        <a:spcBef>
          <a:spcPct val="0"/>
        </a:spcBef>
        <a:spcAft>
          <a:spcPct val="0"/>
        </a:spcAft>
        <a:defRPr sz="4300">
          <a:solidFill>
            <a:srgbClr val="572314"/>
          </a:solidFill>
          <a:latin typeface="Gill Sans MT" pitchFamily="34" charset="0"/>
        </a:defRPr>
      </a:lvl7pPr>
      <a:lvl8pPr marL="1371600" algn="l" rtl="1" fontAlgn="base">
        <a:spcBef>
          <a:spcPct val="0"/>
        </a:spcBef>
        <a:spcAft>
          <a:spcPct val="0"/>
        </a:spcAft>
        <a:defRPr sz="4300">
          <a:solidFill>
            <a:srgbClr val="572314"/>
          </a:solidFill>
          <a:latin typeface="Gill Sans MT" pitchFamily="34" charset="0"/>
        </a:defRPr>
      </a:lvl8pPr>
      <a:lvl9pPr marL="1828800" algn="l" rtl="1" fontAlgn="base">
        <a:spcBef>
          <a:spcPct val="0"/>
        </a:spcBef>
        <a:spcAft>
          <a:spcPct val="0"/>
        </a:spcAft>
        <a:defRPr sz="4300">
          <a:solidFill>
            <a:srgbClr val="572314"/>
          </a:solidFill>
          <a:latin typeface="Gill Sans MT" pitchFamily="34" charset="0"/>
        </a:defRPr>
      </a:lvl9pPr>
      <a:extLst/>
    </p:titleStyle>
    <p:body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1925" y="360363"/>
            <a:ext cx="7407275" cy="1471612"/>
          </a:xfrm>
        </p:spPr>
        <p:txBody>
          <a:bodyPr>
            <a:noAutofit/>
          </a:bodyPr>
          <a:lstStyle/>
          <a:p>
            <a:pPr algn="r" fontAlgn="auto">
              <a:spcAft>
                <a:spcPts val="0"/>
              </a:spcAft>
              <a:defRPr/>
            </a:pPr>
            <a:r>
              <a:rPr lang="fa-IR" sz="8000" dirty="0" smtClean="0">
                <a:solidFill>
                  <a:schemeClr val="tx2">
                    <a:satMod val="130000"/>
                  </a:schemeClr>
                </a:solidFill>
                <a:cs typeface="Titr" pitchFamily="2" charset="-78"/>
              </a:rPr>
              <a:t>مديريت استراتژيک</a:t>
            </a:r>
            <a:endParaRPr lang="fa-IR" sz="8000" dirty="0">
              <a:solidFill>
                <a:schemeClr val="tx2">
                  <a:satMod val="130000"/>
                </a:schemeClr>
              </a:solidFill>
              <a:cs typeface="Titr" pitchFamily="2" charset="-78"/>
            </a:endParaRPr>
          </a:p>
        </p:txBody>
      </p:sp>
      <p:sp>
        <p:nvSpPr>
          <p:cNvPr id="3" name="Subtitle 2"/>
          <p:cNvSpPr>
            <a:spLocks noGrp="1"/>
          </p:cNvSpPr>
          <p:nvPr>
            <p:ph type="subTitle" idx="1"/>
          </p:nvPr>
        </p:nvSpPr>
        <p:spPr>
          <a:xfrm>
            <a:off x="1447800" y="3276600"/>
            <a:ext cx="7407275" cy="2590800"/>
          </a:xfrm>
        </p:spPr>
        <p:txBody>
          <a:bodyPr>
            <a:normAutofit lnSpcReduction="10000"/>
          </a:bodyPr>
          <a:lstStyle/>
          <a:p>
            <a:pPr fontAlgn="auto">
              <a:spcAft>
                <a:spcPts val="0"/>
              </a:spcAft>
              <a:buFont typeface="Wingdings 2"/>
              <a:buNone/>
              <a:defRPr/>
            </a:pPr>
            <a:r>
              <a:rPr lang="fa-IR" sz="6000" smtClean="0">
                <a:cs typeface="Titr" pitchFamily="2" charset="-78"/>
              </a:rPr>
              <a:t>فصل اول</a:t>
            </a:r>
            <a:endParaRPr lang="fa-IR" sz="6000" dirty="0" smtClean="0">
              <a:cs typeface="Titr" pitchFamily="2" charset="-78"/>
            </a:endParaRPr>
          </a:p>
          <a:p>
            <a:pPr fontAlgn="auto">
              <a:spcAft>
                <a:spcPts val="0"/>
              </a:spcAft>
              <a:buFont typeface="Wingdings 2"/>
              <a:buNone/>
              <a:defRPr/>
            </a:pPr>
            <a:endParaRPr lang="fa-IR" sz="6000" dirty="0" smtClean="0">
              <a:cs typeface="Titr" pitchFamily="2" charset="-78"/>
            </a:endParaRPr>
          </a:p>
          <a:p>
            <a:pPr fontAlgn="auto">
              <a:spcAft>
                <a:spcPts val="0"/>
              </a:spcAft>
              <a:buFont typeface="Wingdings 2"/>
              <a:buNone/>
              <a:defRPr/>
            </a:pPr>
            <a:r>
              <a:rPr lang="fa-IR" sz="4400" dirty="0" smtClean="0">
                <a:solidFill>
                  <a:srgbClr val="FF0000"/>
                </a:solidFill>
                <a:cs typeface="Titr" pitchFamily="2" charset="-78"/>
              </a:rPr>
              <a:t>کليات مديريت استراتژيک</a:t>
            </a:r>
            <a:endParaRPr lang="fa-IR" sz="4400" dirty="0">
              <a:solidFill>
                <a:srgbClr val="FF0000"/>
              </a:solidFill>
              <a:cs typeface="Titr"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fontAlgn="auto">
              <a:spcAft>
                <a:spcPts val="0"/>
              </a:spcAft>
              <a:defRPr/>
            </a:pPr>
            <a:r>
              <a:rPr lang="fa-IR" sz="4400" dirty="0" smtClean="0">
                <a:solidFill>
                  <a:schemeClr val="tx2">
                    <a:satMod val="130000"/>
                  </a:schemeClr>
                </a:solidFill>
                <a:cs typeface="Titr" pitchFamily="2" charset="-78"/>
              </a:rPr>
              <a:t>تعريف اصطلاحات</a:t>
            </a:r>
            <a:endParaRPr lang="fa-IR" sz="4400" dirty="0">
              <a:solidFill>
                <a:schemeClr val="tx2">
                  <a:satMod val="130000"/>
                </a:schemeClr>
              </a:solidFill>
            </a:endParaRPr>
          </a:p>
        </p:txBody>
      </p:sp>
      <p:sp>
        <p:nvSpPr>
          <p:cNvPr id="3" name="Content Placeholder 2"/>
          <p:cNvSpPr>
            <a:spLocks noGrp="1"/>
          </p:cNvSpPr>
          <p:nvPr>
            <p:ph idx="1"/>
          </p:nvPr>
        </p:nvSpPr>
        <p:spPr/>
        <p:txBody>
          <a:bodyPr>
            <a:normAutofit/>
          </a:bodyPr>
          <a:lstStyle/>
          <a:p>
            <a:pPr marL="595313" indent="-514350" algn="just">
              <a:lnSpc>
                <a:spcPct val="80000"/>
              </a:lnSpc>
              <a:buFont typeface="Wingdings 2" pitchFamily="18" charset="2"/>
              <a:buNone/>
            </a:pPr>
            <a:r>
              <a:rPr lang="fa-IR" sz="2700" b="1" smtClean="0">
                <a:solidFill>
                  <a:srgbClr val="C00000"/>
                </a:solidFill>
                <a:cs typeface="Mitra" pitchFamily="2" charset="-78"/>
              </a:rPr>
              <a:t>3. فرصت‌ها و تهديدهاي خارجي</a:t>
            </a:r>
          </a:p>
          <a:p>
            <a:pPr marL="595313" indent="-514350" algn="just">
              <a:lnSpc>
                <a:spcPct val="80000"/>
              </a:lnSpc>
            </a:pPr>
            <a:r>
              <a:rPr lang="fa-IR" sz="2700" b="1" smtClean="0">
                <a:solidFill>
                  <a:srgbClr val="00B050"/>
                </a:solidFill>
                <a:cs typeface="Mitra" pitchFamily="2" charset="-78"/>
              </a:rPr>
              <a:t>تعريف</a:t>
            </a:r>
            <a:r>
              <a:rPr lang="fa-IR" sz="2700" smtClean="0">
                <a:cs typeface="Mitra" pitchFamily="2" charset="-78"/>
              </a:rPr>
              <a:t>: رويدادها و روندهاي محيط (خارج از كنترل سازمان) كه به ميزان زيادي در آينده به نفع يا ضرر سازمان مي‌شود.</a:t>
            </a:r>
          </a:p>
          <a:p>
            <a:pPr marL="595313" indent="-514350" algn="just">
              <a:lnSpc>
                <a:spcPct val="80000"/>
              </a:lnSpc>
            </a:pPr>
            <a:r>
              <a:rPr lang="fa-IR" sz="2700" b="1" smtClean="0">
                <a:solidFill>
                  <a:srgbClr val="00B050"/>
                </a:solidFill>
                <a:cs typeface="Mitra" pitchFamily="2" charset="-78"/>
              </a:rPr>
              <a:t>زمينه‌ها</a:t>
            </a:r>
            <a:r>
              <a:rPr lang="fa-IR" sz="2700" smtClean="0">
                <a:cs typeface="Mitra" pitchFamily="2" charset="-78"/>
              </a:rPr>
              <a:t>: اقتصادي، اجتماعي، فرهنگي، بوم‌شناسي، محيطي، سياسي، قانوني، دولتي، فناوري و رقابتي.</a:t>
            </a:r>
          </a:p>
          <a:p>
            <a:pPr marL="595313" indent="-514350" algn="just">
              <a:lnSpc>
                <a:spcPct val="80000"/>
              </a:lnSpc>
            </a:pPr>
            <a:r>
              <a:rPr lang="fa-IR" sz="2700" b="1" smtClean="0">
                <a:solidFill>
                  <a:srgbClr val="00B050"/>
                </a:solidFill>
                <a:cs typeface="Mitra" pitchFamily="2" charset="-78"/>
              </a:rPr>
              <a:t>اصطلاح مرتبط</a:t>
            </a:r>
            <a:r>
              <a:rPr lang="fa-IR" sz="2700" smtClean="0">
                <a:cs typeface="Mitra" pitchFamily="2" charset="-78"/>
              </a:rPr>
              <a:t>: بررسي عوامل خارجي: تجزيه و تحليل صنعت </a:t>
            </a:r>
            <a:r>
              <a:rPr lang="fa-IR" sz="2700" b="1" smtClean="0">
                <a:solidFill>
                  <a:srgbClr val="00B050"/>
                </a:solidFill>
                <a:cs typeface="Mitra" pitchFamily="2" charset="-78"/>
              </a:rPr>
              <a:t>نمونه‌ها</a:t>
            </a:r>
            <a:r>
              <a:rPr lang="fa-IR" sz="2700" smtClean="0">
                <a:cs typeface="Mitra" pitchFamily="2" charset="-78"/>
              </a:rPr>
              <a:t>: تصويب يک قانون، عرضه محصولي جديد به وسيله رقيب، يک بحران و ...</a:t>
            </a:r>
          </a:p>
          <a:p>
            <a:pPr marL="595313" indent="-514350" algn="just">
              <a:lnSpc>
                <a:spcPct val="80000"/>
              </a:lnSpc>
            </a:pPr>
            <a:r>
              <a:rPr lang="fa-IR" sz="2700" b="1" smtClean="0">
                <a:solidFill>
                  <a:srgbClr val="00B050"/>
                </a:solidFill>
                <a:cs typeface="Mitra" pitchFamily="2" charset="-78"/>
              </a:rPr>
              <a:t>کارکرد اين مرحله</a:t>
            </a:r>
            <a:r>
              <a:rPr lang="fa-IR" sz="2700" smtClean="0">
                <a:cs typeface="Mitra" pitchFamily="2" charset="-78"/>
              </a:rPr>
              <a:t>: سازمان‌ها بايد با بهره‌ جستن از فرصت‌هاي خارجي و پرهيز يا کاهش اثرات تهديدات خارجي، در صدد تدوين استراتژي برآيند.</a:t>
            </a:r>
          </a:p>
          <a:p>
            <a:pPr marL="595313" indent="-514350" algn="just">
              <a:lnSpc>
                <a:spcPct val="80000"/>
              </a:lnSpc>
              <a:buFont typeface="Wingdings 2" pitchFamily="18" charset="2"/>
              <a:buNone/>
            </a:pPr>
            <a:endParaRPr lang="fa-IR" sz="2700" smtClean="0">
              <a:cs typeface="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fontAlgn="auto">
              <a:spcAft>
                <a:spcPts val="0"/>
              </a:spcAft>
              <a:defRPr/>
            </a:pPr>
            <a:r>
              <a:rPr lang="fa-IR" sz="4400" dirty="0" smtClean="0">
                <a:solidFill>
                  <a:schemeClr val="tx2">
                    <a:satMod val="130000"/>
                  </a:schemeClr>
                </a:solidFill>
                <a:cs typeface="Titr" pitchFamily="2" charset="-78"/>
              </a:rPr>
              <a:t>تعريف اصطلاحات</a:t>
            </a:r>
            <a:endParaRPr lang="fa-IR" sz="4400" dirty="0">
              <a:solidFill>
                <a:schemeClr val="tx2">
                  <a:satMod val="130000"/>
                </a:schemeClr>
              </a:solidFill>
            </a:endParaRPr>
          </a:p>
        </p:txBody>
      </p:sp>
      <p:sp>
        <p:nvSpPr>
          <p:cNvPr id="3" name="Content Placeholder 2"/>
          <p:cNvSpPr>
            <a:spLocks noGrp="1"/>
          </p:cNvSpPr>
          <p:nvPr>
            <p:ph idx="1"/>
          </p:nvPr>
        </p:nvSpPr>
        <p:spPr/>
        <p:txBody>
          <a:bodyPr>
            <a:normAutofit/>
          </a:bodyPr>
          <a:lstStyle/>
          <a:p>
            <a:pPr marL="595313" indent="-514350" algn="just">
              <a:lnSpc>
                <a:spcPct val="80000"/>
              </a:lnSpc>
              <a:buFont typeface="Wingdings 2" pitchFamily="18" charset="2"/>
              <a:buNone/>
            </a:pPr>
            <a:r>
              <a:rPr lang="fa-IR" sz="3000" b="1" smtClean="0">
                <a:solidFill>
                  <a:srgbClr val="C00000"/>
                </a:solidFill>
                <a:cs typeface="Mitra" pitchFamily="2" charset="-78"/>
              </a:rPr>
              <a:t>4. نقاط قوت و ضعف</a:t>
            </a:r>
          </a:p>
          <a:p>
            <a:pPr marL="595313" indent="-514350" algn="just">
              <a:lnSpc>
                <a:spcPct val="80000"/>
              </a:lnSpc>
            </a:pPr>
            <a:r>
              <a:rPr lang="fa-IR" sz="3000" b="1" smtClean="0">
                <a:solidFill>
                  <a:srgbClr val="00B050"/>
                </a:solidFill>
                <a:cs typeface="Mitra" pitchFamily="2" charset="-78"/>
              </a:rPr>
              <a:t>تعريف</a:t>
            </a:r>
            <a:r>
              <a:rPr lang="fa-IR" sz="3000" smtClean="0">
                <a:cs typeface="Mitra" pitchFamily="2" charset="-78"/>
              </a:rPr>
              <a:t>: عوامل قابل كنترل توسط سازمان که سازمان آنها را عالي يا بسيار ضعيف انجام مي‌دهد.</a:t>
            </a:r>
          </a:p>
          <a:p>
            <a:pPr marL="595313" indent="-514350" algn="just">
              <a:lnSpc>
                <a:spcPct val="80000"/>
              </a:lnSpc>
            </a:pPr>
            <a:r>
              <a:rPr lang="fa-IR" sz="3000" b="1" smtClean="0">
                <a:solidFill>
                  <a:srgbClr val="00B050"/>
                </a:solidFill>
                <a:cs typeface="Mitra" pitchFamily="2" charset="-78"/>
              </a:rPr>
              <a:t>محل ايجاد</a:t>
            </a:r>
            <a:r>
              <a:rPr lang="fa-IR" sz="3000" smtClean="0">
                <a:cs typeface="Mitra" pitchFamily="2" charset="-78"/>
              </a:rPr>
              <a:t>: بخش‌هاي بازاريابي، مالي و حسابداري، توليد و عمليات، تحقيق و توسعه، سيستم‌هاي اطلاعات و ...</a:t>
            </a:r>
          </a:p>
          <a:p>
            <a:pPr marL="595313" indent="-514350" algn="just">
              <a:lnSpc>
                <a:spcPct val="80000"/>
              </a:lnSpc>
            </a:pPr>
            <a:r>
              <a:rPr lang="fa-IR" sz="3000" b="1" smtClean="0">
                <a:solidFill>
                  <a:srgbClr val="00B050"/>
                </a:solidFill>
                <a:cs typeface="Mitra" pitchFamily="2" charset="-78"/>
              </a:rPr>
              <a:t>کارکرد اين مرحله</a:t>
            </a:r>
            <a:r>
              <a:rPr lang="fa-IR" sz="3000" smtClean="0">
                <a:cs typeface="Mitra" pitchFamily="2" charset="-78"/>
              </a:rPr>
              <a:t>: تدوين استراتژي‌هايي که قوت‌ها را تقويت و ضعف‌ها را کاهش دهد. </a:t>
            </a:r>
          </a:p>
          <a:p>
            <a:pPr marL="595313" indent="-514350" algn="just">
              <a:lnSpc>
                <a:spcPct val="80000"/>
              </a:lnSpc>
            </a:pPr>
            <a:r>
              <a:rPr lang="fa-IR" sz="3000" b="1" smtClean="0">
                <a:solidFill>
                  <a:srgbClr val="00B050"/>
                </a:solidFill>
                <a:cs typeface="Mitra" pitchFamily="2" charset="-78"/>
              </a:rPr>
              <a:t>انواع</a:t>
            </a:r>
            <a:r>
              <a:rPr lang="fa-IR" sz="3000" smtClean="0">
                <a:cs typeface="Mitra" pitchFamily="2" charset="-78"/>
              </a:rPr>
              <a:t>: 1. نسبت به رقبا 2. نسبت به وضع مطلوب خود شرکت.</a:t>
            </a:r>
          </a:p>
          <a:p>
            <a:pPr marL="595313" indent="-514350" algn="just">
              <a:lnSpc>
                <a:spcPct val="80000"/>
              </a:lnSpc>
            </a:pPr>
            <a:r>
              <a:rPr lang="fa-IR" sz="3000" b="1" smtClean="0">
                <a:solidFill>
                  <a:srgbClr val="00B050"/>
                </a:solidFill>
                <a:cs typeface="Mitra" pitchFamily="2" charset="-78"/>
              </a:rPr>
              <a:t>روش شناسايي</a:t>
            </a:r>
            <a:r>
              <a:rPr lang="fa-IR" sz="3000" smtClean="0">
                <a:cs typeface="Mitra" pitchFamily="2" charset="-78"/>
              </a:rPr>
              <a:t>: محاسبه نسبت‌ها، ارزيابي عملکرد (و مقايسه با گذشته يا متوسط صنعت)، تحقيقات پيمايشي (روحيه کارکنان، کارايي توليد، اثربخشي تبليغات، وفاداري مشتريان و ...)</a:t>
            </a:r>
          </a:p>
          <a:p>
            <a:pPr marL="595313" indent="-514350" algn="just">
              <a:lnSpc>
                <a:spcPct val="80000"/>
              </a:lnSpc>
              <a:buFont typeface="Wingdings 2" pitchFamily="18" charset="2"/>
              <a:buNone/>
            </a:pPr>
            <a:endParaRPr lang="fa-IR" sz="3000" smtClean="0">
              <a:cs typeface="Mitra" pitchFamily="2" charset="-78"/>
            </a:endParaRPr>
          </a:p>
          <a:p>
            <a:pPr marL="595313" indent="-514350" algn="just">
              <a:lnSpc>
                <a:spcPct val="80000"/>
              </a:lnSpc>
              <a:buFont typeface="Wingdings 2" pitchFamily="18" charset="2"/>
              <a:buNone/>
            </a:pPr>
            <a:endParaRPr lang="fa-IR" sz="3000" smtClean="0">
              <a:cs typeface="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fontAlgn="auto">
              <a:spcAft>
                <a:spcPts val="0"/>
              </a:spcAft>
              <a:defRPr/>
            </a:pPr>
            <a:r>
              <a:rPr lang="fa-IR" sz="4400" dirty="0" smtClean="0">
                <a:solidFill>
                  <a:schemeClr val="tx2">
                    <a:satMod val="130000"/>
                  </a:schemeClr>
                </a:solidFill>
                <a:cs typeface="Titr" pitchFamily="2" charset="-78"/>
              </a:rPr>
              <a:t>تعريف اصطلاحات</a:t>
            </a:r>
            <a:endParaRPr lang="fa-IR" sz="4400" dirty="0">
              <a:solidFill>
                <a:schemeClr val="tx2">
                  <a:satMod val="130000"/>
                </a:schemeClr>
              </a:solidFill>
            </a:endParaRPr>
          </a:p>
        </p:txBody>
      </p:sp>
      <p:sp>
        <p:nvSpPr>
          <p:cNvPr id="3" name="Content Placeholder 2"/>
          <p:cNvSpPr>
            <a:spLocks noGrp="1"/>
          </p:cNvSpPr>
          <p:nvPr>
            <p:ph idx="1"/>
          </p:nvPr>
        </p:nvSpPr>
        <p:spPr/>
        <p:txBody>
          <a:bodyPr>
            <a:normAutofit fontScale="92500" lnSpcReduction="20000"/>
          </a:bodyPr>
          <a:lstStyle/>
          <a:p>
            <a:pPr marL="596646" indent="-514350" algn="just" fontAlgn="auto">
              <a:spcAft>
                <a:spcPts val="0"/>
              </a:spcAft>
              <a:buFont typeface="Wingdings 2"/>
              <a:buNone/>
              <a:defRPr/>
            </a:pPr>
            <a:r>
              <a:rPr lang="fa-IR" b="1" dirty="0" smtClean="0">
                <a:solidFill>
                  <a:srgbClr val="C00000"/>
                </a:solidFill>
                <a:cs typeface="Mitra" pitchFamily="2" charset="-78"/>
              </a:rPr>
              <a:t>4. نقاط قوت و ضعف</a:t>
            </a:r>
          </a:p>
          <a:p>
            <a:pPr marL="596646" indent="-514350" algn="just" fontAlgn="auto">
              <a:spcAft>
                <a:spcPts val="0"/>
              </a:spcAft>
              <a:buFont typeface="Wingdings 2"/>
              <a:buChar char=""/>
              <a:defRPr/>
            </a:pPr>
            <a:r>
              <a:rPr lang="fa-IR" b="1" dirty="0" smtClean="0">
                <a:solidFill>
                  <a:srgbClr val="00B050"/>
                </a:solidFill>
                <a:cs typeface="Mitra" pitchFamily="2" charset="-78"/>
              </a:rPr>
              <a:t>تعريف</a:t>
            </a:r>
            <a:r>
              <a:rPr lang="fa-IR" dirty="0" smtClean="0">
                <a:cs typeface="Mitra" pitchFamily="2" charset="-78"/>
              </a:rPr>
              <a:t>: عوامل قابل كنترل توسط سازمان که سازمان آنها را عالي يا بسيار ضعيف انجام مي‌دهد.</a:t>
            </a:r>
          </a:p>
          <a:p>
            <a:pPr marL="596646" indent="-514350" algn="just" fontAlgn="auto">
              <a:spcAft>
                <a:spcPts val="0"/>
              </a:spcAft>
              <a:buFont typeface="Wingdings 2"/>
              <a:buChar char=""/>
              <a:defRPr/>
            </a:pPr>
            <a:r>
              <a:rPr lang="fa-IR" b="1" dirty="0" smtClean="0">
                <a:solidFill>
                  <a:srgbClr val="00B050"/>
                </a:solidFill>
                <a:cs typeface="Mitra" pitchFamily="2" charset="-78"/>
              </a:rPr>
              <a:t>محل ايجاد</a:t>
            </a:r>
            <a:r>
              <a:rPr lang="fa-IR" dirty="0" smtClean="0">
                <a:cs typeface="Mitra" pitchFamily="2" charset="-78"/>
              </a:rPr>
              <a:t>: بخش‌هاي بازاريابي، مالي و حسابداري، توليد و عمليات، تحقيق و توسعه، سيستم‌هاي اطلاعات و ...</a:t>
            </a:r>
          </a:p>
          <a:p>
            <a:pPr marL="596646" indent="-514350" algn="just" fontAlgn="auto">
              <a:spcAft>
                <a:spcPts val="0"/>
              </a:spcAft>
              <a:buFont typeface="Wingdings 2"/>
              <a:buChar char=""/>
              <a:defRPr/>
            </a:pPr>
            <a:r>
              <a:rPr lang="fa-IR" b="1" dirty="0" smtClean="0">
                <a:solidFill>
                  <a:srgbClr val="00B050"/>
                </a:solidFill>
                <a:cs typeface="Mitra" pitchFamily="2" charset="-78"/>
              </a:rPr>
              <a:t>کارکرد اين مرحله</a:t>
            </a:r>
            <a:r>
              <a:rPr lang="fa-IR" dirty="0" smtClean="0">
                <a:cs typeface="Mitra" pitchFamily="2" charset="-78"/>
              </a:rPr>
              <a:t>: تدوين استراتژي‌هايي که قوت‌ها را تقويت و ضعف‌ها را کاهش دهد. </a:t>
            </a:r>
          </a:p>
          <a:p>
            <a:pPr marL="596646" indent="-514350" algn="just" fontAlgn="auto">
              <a:spcAft>
                <a:spcPts val="0"/>
              </a:spcAft>
              <a:buFont typeface="Wingdings 2"/>
              <a:buChar char=""/>
              <a:defRPr/>
            </a:pPr>
            <a:r>
              <a:rPr lang="fa-IR" b="1" dirty="0" smtClean="0">
                <a:solidFill>
                  <a:srgbClr val="00B050"/>
                </a:solidFill>
                <a:cs typeface="Mitra" pitchFamily="2" charset="-78"/>
              </a:rPr>
              <a:t>انواع</a:t>
            </a:r>
            <a:r>
              <a:rPr lang="fa-IR" dirty="0" smtClean="0">
                <a:cs typeface="Mitra" pitchFamily="2" charset="-78"/>
              </a:rPr>
              <a:t>: 1. نسبت به رقبا 2. نسبت به وضع مطلوب خود شرکت.</a:t>
            </a:r>
          </a:p>
          <a:p>
            <a:pPr marL="596646" indent="-514350" algn="just" fontAlgn="auto">
              <a:spcAft>
                <a:spcPts val="0"/>
              </a:spcAft>
              <a:buFont typeface="Wingdings 2"/>
              <a:buChar char=""/>
              <a:defRPr/>
            </a:pPr>
            <a:r>
              <a:rPr lang="fa-IR" b="1" dirty="0" smtClean="0">
                <a:solidFill>
                  <a:srgbClr val="00B050"/>
                </a:solidFill>
                <a:cs typeface="Mitra" pitchFamily="2" charset="-78"/>
              </a:rPr>
              <a:t>روش شناسايي</a:t>
            </a:r>
            <a:r>
              <a:rPr lang="fa-IR" dirty="0" smtClean="0">
                <a:cs typeface="Mitra" pitchFamily="2" charset="-78"/>
              </a:rPr>
              <a:t>: محاسبه نسبت‌ها، ارزيابي عملکرد (و مقايسه با گذشته يا متوسط صنعت)، تحقيقات پيمايشي (روحيه کارکنانف کارايي توليد، اثربخشي تبليغات، وفاداري مشتريان و ...)</a:t>
            </a:r>
          </a:p>
          <a:p>
            <a:pPr marL="596646" indent="-514350" algn="just" fontAlgn="auto">
              <a:spcAft>
                <a:spcPts val="0"/>
              </a:spcAft>
              <a:buFont typeface="Wingdings 2"/>
              <a:buNone/>
              <a:defRPr/>
            </a:pPr>
            <a:endParaRPr lang="fa-IR" dirty="0" smtClean="0">
              <a:cs typeface="Mitra" pitchFamily="2" charset="-78"/>
            </a:endParaRPr>
          </a:p>
          <a:p>
            <a:pPr marL="596646" indent="-514350" algn="just" fontAlgn="auto">
              <a:spcAft>
                <a:spcPts val="0"/>
              </a:spcAft>
              <a:buFont typeface="Wingdings 2"/>
              <a:buNone/>
              <a:defRPr/>
            </a:pPr>
            <a:endParaRPr lang="fa-IR" dirty="0">
              <a:cs typeface="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fontAlgn="auto">
              <a:spcAft>
                <a:spcPts val="0"/>
              </a:spcAft>
              <a:defRPr/>
            </a:pPr>
            <a:r>
              <a:rPr lang="fa-IR" sz="4400" dirty="0" smtClean="0">
                <a:solidFill>
                  <a:schemeClr val="tx2">
                    <a:satMod val="130000"/>
                  </a:schemeClr>
                </a:solidFill>
                <a:cs typeface="Titr" pitchFamily="2" charset="-78"/>
              </a:rPr>
              <a:t>تعريف اصطلاحات</a:t>
            </a:r>
            <a:endParaRPr lang="fa-IR" sz="4400" dirty="0">
              <a:solidFill>
                <a:schemeClr val="tx2">
                  <a:satMod val="130000"/>
                </a:schemeClr>
              </a:solidFill>
            </a:endParaRPr>
          </a:p>
        </p:txBody>
      </p:sp>
      <p:sp>
        <p:nvSpPr>
          <p:cNvPr id="3" name="Content Placeholder 2"/>
          <p:cNvSpPr>
            <a:spLocks noGrp="1"/>
          </p:cNvSpPr>
          <p:nvPr>
            <p:ph idx="1"/>
          </p:nvPr>
        </p:nvSpPr>
        <p:spPr/>
        <p:txBody>
          <a:bodyPr/>
          <a:lstStyle/>
          <a:p>
            <a:pPr marL="595313" indent="-514350" algn="just">
              <a:buFont typeface="Wingdings 2" pitchFamily="18" charset="2"/>
              <a:buNone/>
            </a:pPr>
            <a:r>
              <a:rPr lang="fa-IR" b="1" smtClean="0">
                <a:solidFill>
                  <a:srgbClr val="C00000"/>
                </a:solidFill>
                <a:cs typeface="Mitra" pitchFamily="2" charset="-78"/>
              </a:rPr>
              <a:t>5. هدفهاي بلندمدت: </a:t>
            </a:r>
          </a:p>
          <a:p>
            <a:pPr marL="595313" indent="-514350" algn="just"/>
            <a:r>
              <a:rPr lang="fa-IR" b="1" smtClean="0">
                <a:solidFill>
                  <a:srgbClr val="00B050"/>
                </a:solidFill>
                <a:cs typeface="Mitra" pitchFamily="2" charset="-78"/>
              </a:rPr>
              <a:t>تعريف</a:t>
            </a:r>
            <a:r>
              <a:rPr lang="fa-IR" smtClean="0">
                <a:cs typeface="Mitra" pitchFamily="2" charset="-78"/>
              </a:rPr>
              <a:t>: نتايج مشخصي كه سازمان مي‌كوشد در تامين ماموريت خود در زمان بيش از 1 سال بدست آورد.</a:t>
            </a:r>
          </a:p>
          <a:p>
            <a:pPr marL="595313" indent="-514350" algn="just"/>
            <a:r>
              <a:rPr lang="fa-IR" b="1" smtClean="0">
                <a:solidFill>
                  <a:srgbClr val="00B050"/>
                </a:solidFill>
                <a:cs typeface="Mitra" pitchFamily="2" charset="-78"/>
              </a:rPr>
              <a:t>ويژگيها</a:t>
            </a:r>
            <a:r>
              <a:rPr lang="fa-IR" smtClean="0">
                <a:cs typeface="Mitra" pitchFamily="2" charset="-78"/>
              </a:rPr>
              <a:t>: چالشگر، قابل سنجش، با ثبات، معقول، روشن.</a:t>
            </a:r>
          </a:p>
          <a:p>
            <a:pPr marL="595313" indent="-514350" algn="just"/>
            <a:r>
              <a:rPr lang="fa-IR" b="1" smtClean="0">
                <a:solidFill>
                  <a:srgbClr val="00B050"/>
                </a:solidFill>
                <a:cs typeface="Mitra" pitchFamily="2" charset="-78"/>
              </a:rPr>
              <a:t>کارکردها</a:t>
            </a:r>
            <a:r>
              <a:rPr lang="fa-IR" smtClean="0">
                <a:cs typeface="Mitra" pitchFamily="2" charset="-78"/>
              </a:rPr>
              <a:t>: تعيين‌کننده مسير سازمان، ايجاد امکان ارزيابي، تعين اولويت‌ها، هماهنگ کردن امور، امکان برنامه‌ريزي و سازماندهي، ايجاد انگيزه، کنترل فعاليت‌ها</a:t>
            </a:r>
          </a:p>
          <a:p>
            <a:pPr marL="595313" indent="-514350" algn="just">
              <a:buFont typeface="Wingdings 2" pitchFamily="18" charset="2"/>
              <a:buNone/>
            </a:pPr>
            <a:endParaRPr lang="fa-IR" b="1" smtClean="0">
              <a:solidFill>
                <a:srgbClr val="C00000"/>
              </a:solidFill>
              <a:cs typeface="Mitra" pitchFamily="2" charset="-78"/>
            </a:endParaRPr>
          </a:p>
          <a:p>
            <a:pPr marL="595313" indent="-514350" algn="just">
              <a:buFont typeface="Wingdings 2" pitchFamily="18" charset="2"/>
              <a:buNone/>
            </a:pPr>
            <a:endParaRPr lang="fa-IR" smtClean="0">
              <a:cs typeface="Mitra" pitchFamily="2" charset="-78"/>
            </a:endParaRPr>
          </a:p>
          <a:p>
            <a:pPr marL="595313" indent="-514350" algn="just">
              <a:buFont typeface="Wingdings 2" pitchFamily="18" charset="2"/>
              <a:buNone/>
            </a:pPr>
            <a:endParaRPr lang="fa-IR" smtClean="0">
              <a:cs typeface="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fontAlgn="auto">
              <a:spcAft>
                <a:spcPts val="0"/>
              </a:spcAft>
              <a:defRPr/>
            </a:pPr>
            <a:r>
              <a:rPr lang="fa-IR" sz="4400" dirty="0" smtClean="0">
                <a:solidFill>
                  <a:schemeClr val="tx2">
                    <a:satMod val="130000"/>
                  </a:schemeClr>
                </a:solidFill>
                <a:cs typeface="Titr" pitchFamily="2" charset="-78"/>
              </a:rPr>
              <a:t>تعريف اصطلاحات</a:t>
            </a:r>
            <a:endParaRPr lang="fa-IR" sz="4400" dirty="0">
              <a:solidFill>
                <a:schemeClr val="tx2">
                  <a:satMod val="130000"/>
                </a:schemeClr>
              </a:solidFill>
            </a:endParaRPr>
          </a:p>
        </p:txBody>
      </p:sp>
      <p:sp>
        <p:nvSpPr>
          <p:cNvPr id="3" name="Content Placeholder 2"/>
          <p:cNvSpPr>
            <a:spLocks noGrp="1"/>
          </p:cNvSpPr>
          <p:nvPr>
            <p:ph idx="1"/>
          </p:nvPr>
        </p:nvSpPr>
        <p:spPr/>
        <p:txBody>
          <a:bodyPr/>
          <a:lstStyle/>
          <a:p>
            <a:pPr marL="595313" indent="-514350" algn="just">
              <a:buFont typeface="Wingdings 2" pitchFamily="18" charset="2"/>
              <a:buNone/>
            </a:pPr>
            <a:r>
              <a:rPr lang="fa-IR" b="1" smtClean="0">
                <a:solidFill>
                  <a:srgbClr val="C00000"/>
                </a:solidFill>
                <a:cs typeface="Mitra" pitchFamily="2" charset="-78"/>
              </a:rPr>
              <a:t>6. استراتژي: </a:t>
            </a:r>
          </a:p>
          <a:p>
            <a:pPr marL="595313" indent="-514350" algn="just"/>
            <a:r>
              <a:rPr lang="fa-IR" b="1" smtClean="0">
                <a:solidFill>
                  <a:srgbClr val="00B050"/>
                </a:solidFill>
                <a:cs typeface="Mitra" pitchFamily="2" charset="-78"/>
              </a:rPr>
              <a:t>مفهوم</a:t>
            </a:r>
            <a:r>
              <a:rPr lang="fa-IR" smtClean="0">
                <a:cs typeface="Mitra" pitchFamily="2" charset="-78"/>
              </a:rPr>
              <a:t>: ابزارهاي رسيدن به اهداف بلندمدت.</a:t>
            </a:r>
          </a:p>
          <a:p>
            <a:pPr marL="595313" indent="-514350" algn="just"/>
            <a:r>
              <a:rPr lang="fa-IR" b="1" smtClean="0">
                <a:solidFill>
                  <a:srgbClr val="00B050"/>
                </a:solidFill>
                <a:cs typeface="Mitra" pitchFamily="2" charset="-78"/>
              </a:rPr>
              <a:t>نمونه‌ها</a:t>
            </a:r>
            <a:r>
              <a:rPr lang="fa-IR" smtClean="0">
                <a:cs typeface="Mitra" pitchFamily="2" charset="-78"/>
              </a:rPr>
              <a:t>: توسعه فعاليت در سطح جغرافيايي، تنوع فعاليتها، خريد شرکت‌هاي ديگر، رسوخ در بازار و ...</a:t>
            </a:r>
          </a:p>
          <a:p>
            <a:pPr marL="595313" indent="-514350" algn="just">
              <a:buFont typeface="Wingdings 2" pitchFamily="18" charset="2"/>
              <a:buNone/>
            </a:pPr>
            <a:endParaRPr lang="fa-IR" b="1" smtClean="0">
              <a:solidFill>
                <a:srgbClr val="C00000"/>
              </a:solidFill>
              <a:cs typeface="Mitra" pitchFamily="2" charset="-78"/>
            </a:endParaRPr>
          </a:p>
          <a:p>
            <a:pPr marL="595313" indent="-514350" algn="just">
              <a:buFont typeface="Wingdings 2" pitchFamily="18" charset="2"/>
              <a:buNone/>
            </a:pPr>
            <a:endParaRPr lang="fa-IR" smtClean="0">
              <a:cs typeface="Mitra" pitchFamily="2" charset="-78"/>
            </a:endParaRPr>
          </a:p>
          <a:p>
            <a:pPr marL="595313" indent="-514350" algn="just">
              <a:buFont typeface="Wingdings 2" pitchFamily="18" charset="2"/>
              <a:buNone/>
            </a:pPr>
            <a:endParaRPr lang="fa-IR" smtClean="0">
              <a:cs typeface="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fontAlgn="auto">
              <a:spcAft>
                <a:spcPts val="0"/>
              </a:spcAft>
              <a:defRPr/>
            </a:pPr>
            <a:r>
              <a:rPr lang="fa-IR" sz="4400" dirty="0" smtClean="0">
                <a:solidFill>
                  <a:schemeClr val="tx2">
                    <a:satMod val="130000"/>
                  </a:schemeClr>
                </a:solidFill>
                <a:cs typeface="Titr" pitchFamily="2" charset="-78"/>
              </a:rPr>
              <a:t>تعريف اصطلاحات</a:t>
            </a:r>
            <a:endParaRPr lang="fa-IR" sz="4400" dirty="0">
              <a:solidFill>
                <a:schemeClr val="tx2">
                  <a:satMod val="130000"/>
                </a:schemeClr>
              </a:solidFill>
            </a:endParaRPr>
          </a:p>
        </p:txBody>
      </p:sp>
      <p:sp>
        <p:nvSpPr>
          <p:cNvPr id="3" name="Content Placeholder 2"/>
          <p:cNvSpPr>
            <a:spLocks noGrp="1"/>
          </p:cNvSpPr>
          <p:nvPr>
            <p:ph idx="1"/>
          </p:nvPr>
        </p:nvSpPr>
        <p:spPr/>
        <p:txBody>
          <a:bodyPr>
            <a:normAutofit lnSpcReduction="10000"/>
          </a:bodyPr>
          <a:lstStyle/>
          <a:p>
            <a:pPr marL="342900" indent="-342900" fontAlgn="auto">
              <a:spcAft>
                <a:spcPts val="0"/>
              </a:spcAft>
              <a:buClr>
                <a:srgbClr val="0000FF"/>
              </a:buClr>
              <a:buFont typeface="Wingdings 2"/>
              <a:buNone/>
              <a:defRPr/>
            </a:pPr>
            <a:r>
              <a:rPr lang="fa-IR" b="1" dirty="0" smtClean="0">
                <a:solidFill>
                  <a:srgbClr val="C00000"/>
                </a:solidFill>
                <a:cs typeface="Mitra" pitchFamily="2" charset="-78"/>
              </a:rPr>
              <a:t>7. </a:t>
            </a:r>
            <a:r>
              <a:rPr lang="fa-IR" b="1" dirty="0" smtClean="0">
                <a:solidFill>
                  <a:srgbClr val="C00000"/>
                </a:solidFill>
                <a:latin typeface="Times New Roman"/>
                <a:ea typeface="Times New Roman"/>
                <a:cs typeface="Mitra"/>
              </a:rPr>
              <a:t>هدفهاي سالانه: كوتاه مدت: </a:t>
            </a:r>
            <a:endParaRPr lang="en-US" b="1" dirty="0" smtClean="0">
              <a:solidFill>
                <a:srgbClr val="C00000"/>
              </a:solidFill>
              <a:latin typeface="Times New Roman"/>
              <a:ea typeface="Times New Roman"/>
            </a:endParaRPr>
          </a:p>
          <a:p>
            <a:pPr marL="342900" indent="-342900" fontAlgn="auto">
              <a:spcAft>
                <a:spcPts val="0"/>
              </a:spcAft>
              <a:buClr>
                <a:srgbClr val="0000FF"/>
              </a:buClr>
              <a:buFont typeface="Symbol"/>
              <a:buChar char=""/>
              <a:defRPr/>
            </a:pPr>
            <a:r>
              <a:rPr lang="fa-IR" dirty="0" smtClean="0">
                <a:solidFill>
                  <a:srgbClr val="008000"/>
                </a:solidFill>
                <a:latin typeface="Times New Roman"/>
                <a:ea typeface="Times New Roman"/>
                <a:cs typeface="Mitra"/>
              </a:rPr>
              <a:t>مفهوم</a:t>
            </a:r>
            <a:r>
              <a:rPr lang="fa-IR" dirty="0" smtClean="0">
                <a:latin typeface="Times New Roman"/>
                <a:ea typeface="Times New Roman"/>
                <a:cs typeface="Mitra"/>
              </a:rPr>
              <a:t>: لازمه رسيدن به اهداف بلندمدت سازمان</a:t>
            </a:r>
            <a:endParaRPr lang="en-US" dirty="0" smtClean="0">
              <a:latin typeface="Times New Roman"/>
              <a:ea typeface="Times New Roman"/>
            </a:endParaRPr>
          </a:p>
          <a:p>
            <a:pPr marL="342900" indent="-342900" fontAlgn="auto">
              <a:spcAft>
                <a:spcPts val="0"/>
              </a:spcAft>
              <a:buClr>
                <a:srgbClr val="0000FF"/>
              </a:buClr>
              <a:buFont typeface="Symbol"/>
              <a:buChar char=""/>
              <a:defRPr/>
            </a:pPr>
            <a:r>
              <a:rPr lang="fa-IR" dirty="0" smtClean="0">
                <a:solidFill>
                  <a:srgbClr val="008000"/>
                </a:solidFill>
                <a:latin typeface="Times New Roman"/>
                <a:ea typeface="Times New Roman"/>
                <a:cs typeface="Mitra"/>
              </a:rPr>
              <a:t>ويژگيها</a:t>
            </a:r>
            <a:r>
              <a:rPr lang="fa-IR" dirty="0" smtClean="0">
                <a:solidFill>
                  <a:srgbClr val="FF9900"/>
                </a:solidFill>
                <a:latin typeface="Times New Roman"/>
                <a:ea typeface="Times New Roman"/>
                <a:cs typeface="Mitra"/>
              </a:rPr>
              <a:t>:</a:t>
            </a:r>
            <a:r>
              <a:rPr lang="fa-IR" dirty="0" smtClean="0">
                <a:latin typeface="Times New Roman"/>
                <a:ea typeface="Times New Roman"/>
                <a:cs typeface="Mitra"/>
              </a:rPr>
              <a:t> علاوه بر داشتن ويژگيهاي اهداف بلندمدت، سازگار با ديگر اهداف و اولويت بندي شده.</a:t>
            </a:r>
            <a:endParaRPr lang="en-US" dirty="0" smtClean="0">
              <a:latin typeface="Times New Roman"/>
              <a:ea typeface="Times New Roman"/>
            </a:endParaRPr>
          </a:p>
          <a:p>
            <a:pPr marL="342900" indent="-342900" fontAlgn="auto">
              <a:spcAft>
                <a:spcPts val="0"/>
              </a:spcAft>
              <a:buClr>
                <a:srgbClr val="0000FF"/>
              </a:buClr>
              <a:buFont typeface="Symbol"/>
              <a:buChar char=""/>
              <a:defRPr/>
            </a:pPr>
            <a:r>
              <a:rPr lang="fa-IR" dirty="0" smtClean="0">
                <a:solidFill>
                  <a:srgbClr val="008000"/>
                </a:solidFill>
                <a:latin typeface="Times New Roman"/>
                <a:ea typeface="Times New Roman"/>
                <a:cs typeface="Mitra"/>
              </a:rPr>
              <a:t>انواع: </a:t>
            </a:r>
            <a:endParaRPr lang="en-US" dirty="0" smtClean="0">
              <a:latin typeface="Times New Roman"/>
              <a:ea typeface="Times New Roman"/>
            </a:endParaRPr>
          </a:p>
          <a:p>
            <a:pPr marL="742950" lvl="1" indent="-285750" fontAlgn="auto">
              <a:spcAft>
                <a:spcPts val="0"/>
              </a:spcAft>
              <a:buFont typeface="+mj-lt"/>
              <a:buAutoNum type="alphaLcPeriod"/>
              <a:defRPr/>
            </a:pPr>
            <a:r>
              <a:rPr lang="fa-IR" dirty="0" smtClean="0">
                <a:solidFill>
                  <a:srgbClr val="008000"/>
                </a:solidFill>
                <a:latin typeface="Times New Roman"/>
                <a:ea typeface="Times New Roman"/>
                <a:cs typeface="Mitra"/>
              </a:rPr>
              <a:t>بر حسب سطوح:</a:t>
            </a:r>
            <a:r>
              <a:rPr lang="fa-IR" dirty="0" smtClean="0">
                <a:latin typeface="Times New Roman"/>
                <a:ea typeface="Times New Roman"/>
                <a:cs typeface="Mitra"/>
              </a:rPr>
              <a:t> کل شرکت، بخش‌ها و واحدهاي وظيفه‌اي</a:t>
            </a:r>
            <a:endParaRPr lang="en-US" dirty="0" smtClean="0">
              <a:latin typeface="Times New Roman"/>
              <a:ea typeface="Times New Roman"/>
            </a:endParaRPr>
          </a:p>
          <a:p>
            <a:pPr marL="742950" lvl="1" indent="-285750" fontAlgn="auto">
              <a:spcAft>
                <a:spcPts val="0"/>
              </a:spcAft>
              <a:buFont typeface="+mj-lt"/>
              <a:buAutoNum type="alphaLcPeriod"/>
              <a:defRPr/>
            </a:pPr>
            <a:r>
              <a:rPr lang="fa-IR" dirty="0" smtClean="0">
                <a:solidFill>
                  <a:srgbClr val="008000"/>
                </a:solidFill>
                <a:latin typeface="Times New Roman"/>
                <a:ea typeface="Times New Roman"/>
                <a:cs typeface="Mitra"/>
              </a:rPr>
              <a:t>بر حسب بخش‌ها: </a:t>
            </a:r>
            <a:r>
              <a:rPr lang="fa-IR" dirty="0" smtClean="0">
                <a:latin typeface="Times New Roman"/>
                <a:ea typeface="Times New Roman"/>
                <a:cs typeface="Mitra"/>
              </a:rPr>
              <a:t>بازاريابي، مالي، توليد و ...</a:t>
            </a:r>
            <a:endParaRPr lang="en-US" dirty="0" smtClean="0">
              <a:latin typeface="Times New Roman"/>
              <a:ea typeface="Times New Roman"/>
            </a:endParaRPr>
          </a:p>
          <a:p>
            <a:pPr marL="742950" lvl="1" indent="-285750" fontAlgn="auto">
              <a:spcAft>
                <a:spcPts val="0"/>
              </a:spcAft>
              <a:buFont typeface="+mj-lt"/>
              <a:buAutoNum type="alphaLcPeriod"/>
              <a:defRPr/>
            </a:pPr>
            <a:r>
              <a:rPr lang="fa-IR" dirty="0" smtClean="0">
                <a:solidFill>
                  <a:srgbClr val="008000"/>
                </a:solidFill>
                <a:latin typeface="Times New Roman"/>
                <a:ea typeface="Times New Roman"/>
                <a:cs typeface="Mitra"/>
              </a:rPr>
              <a:t>بر حسب اهداف بلندمدت:</a:t>
            </a:r>
            <a:r>
              <a:rPr lang="fa-IR" dirty="0" smtClean="0">
                <a:latin typeface="Times New Roman"/>
                <a:ea typeface="Times New Roman"/>
                <a:cs typeface="Mitra"/>
              </a:rPr>
              <a:t> هر هدف شامل مجموعه‌اي از اهداف سالانه</a:t>
            </a:r>
            <a:endParaRPr lang="en-US" dirty="0" smtClean="0">
              <a:latin typeface="Times New Roman"/>
              <a:ea typeface="Times New Roman"/>
            </a:endParaRPr>
          </a:p>
          <a:p>
            <a:pPr marL="342900" indent="-342900" fontAlgn="auto">
              <a:spcAft>
                <a:spcPts val="0"/>
              </a:spcAft>
              <a:buClr>
                <a:srgbClr val="0000FF"/>
              </a:buClr>
              <a:buFont typeface="Symbol"/>
              <a:buChar char=""/>
              <a:defRPr/>
            </a:pPr>
            <a:r>
              <a:rPr lang="fa-IR" dirty="0" smtClean="0">
                <a:solidFill>
                  <a:srgbClr val="008000"/>
                </a:solidFill>
                <a:latin typeface="Times New Roman"/>
                <a:ea typeface="Times New Roman"/>
                <a:cs typeface="Mitra"/>
              </a:rPr>
              <a:t>کارکرد: </a:t>
            </a:r>
            <a:r>
              <a:rPr lang="fa-IR" dirty="0" smtClean="0">
                <a:latin typeface="Times New Roman"/>
                <a:ea typeface="Times New Roman"/>
                <a:cs typeface="Mitra"/>
              </a:rPr>
              <a:t>مبناي تخصيص منابع</a:t>
            </a:r>
            <a:endParaRPr lang="en-US" dirty="0" smtClean="0">
              <a:latin typeface="Times New Roman"/>
              <a:ea typeface="Times New Roman"/>
            </a:endParaRPr>
          </a:p>
          <a:p>
            <a:pPr marL="596646" indent="-514350" algn="just" fontAlgn="auto">
              <a:spcAft>
                <a:spcPts val="0"/>
              </a:spcAft>
              <a:buFont typeface="Wingdings 2"/>
              <a:buNone/>
              <a:defRPr/>
            </a:pPr>
            <a:endParaRPr lang="fa-IR" b="1" dirty="0" smtClean="0">
              <a:solidFill>
                <a:srgbClr val="C00000"/>
              </a:solidFill>
              <a:cs typeface="Mitra" pitchFamily="2" charset="-78"/>
            </a:endParaRPr>
          </a:p>
          <a:p>
            <a:pPr marL="596646" indent="-514350" algn="just" fontAlgn="auto">
              <a:spcAft>
                <a:spcPts val="0"/>
              </a:spcAft>
              <a:buFont typeface="Wingdings 2"/>
              <a:buNone/>
              <a:defRPr/>
            </a:pPr>
            <a:endParaRPr lang="fa-IR" dirty="0" smtClean="0">
              <a:cs typeface="Mitra" pitchFamily="2" charset="-78"/>
            </a:endParaRPr>
          </a:p>
          <a:p>
            <a:pPr marL="596646" indent="-514350" algn="just" fontAlgn="auto">
              <a:spcAft>
                <a:spcPts val="0"/>
              </a:spcAft>
              <a:buFont typeface="Wingdings 2"/>
              <a:buNone/>
              <a:defRPr/>
            </a:pPr>
            <a:endParaRPr lang="fa-IR" dirty="0">
              <a:cs typeface="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ox(in)">
                                      <p:cBhvr>
                                        <p:cTn id="25" dur="500"/>
                                        <p:tgtEl>
                                          <p:spTgt spid="3">
                                            <p:txEl>
                                              <p:pRg st="4" end="4"/>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ox(in)">
                                      <p:cBhvr>
                                        <p:cTn id="28" dur="500"/>
                                        <p:tgtEl>
                                          <p:spTgt spid="3">
                                            <p:txEl>
                                              <p:pRg st="5" end="5"/>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ox(in)">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ox(in)">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fontAlgn="auto">
              <a:spcAft>
                <a:spcPts val="0"/>
              </a:spcAft>
              <a:defRPr/>
            </a:pPr>
            <a:r>
              <a:rPr lang="fa-IR" sz="4400" dirty="0" smtClean="0">
                <a:solidFill>
                  <a:schemeClr val="tx2">
                    <a:satMod val="130000"/>
                  </a:schemeClr>
                </a:solidFill>
                <a:cs typeface="Titr" pitchFamily="2" charset="-78"/>
              </a:rPr>
              <a:t>تعريف اصطلاحات</a:t>
            </a:r>
            <a:endParaRPr lang="fa-IR" sz="4400" dirty="0">
              <a:solidFill>
                <a:schemeClr val="tx2">
                  <a:satMod val="130000"/>
                </a:schemeClr>
              </a:solidFill>
            </a:endParaRPr>
          </a:p>
        </p:txBody>
      </p:sp>
      <p:sp>
        <p:nvSpPr>
          <p:cNvPr id="3" name="Content Placeholder 2"/>
          <p:cNvSpPr>
            <a:spLocks noGrp="1"/>
          </p:cNvSpPr>
          <p:nvPr>
            <p:ph idx="1"/>
          </p:nvPr>
        </p:nvSpPr>
        <p:spPr/>
        <p:txBody>
          <a:bodyPr>
            <a:normAutofit fontScale="85000" lnSpcReduction="10000"/>
          </a:bodyPr>
          <a:lstStyle/>
          <a:p>
            <a:pPr marL="85725" indent="-283464" fontAlgn="auto">
              <a:spcAft>
                <a:spcPts val="0"/>
              </a:spcAft>
              <a:buFont typeface="Wingdings 2"/>
              <a:buNone/>
              <a:defRPr/>
            </a:pPr>
            <a:r>
              <a:rPr lang="fa-IR" b="1" dirty="0" smtClean="0">
                <a:solidFill>
                  <a:srgbClr val="C00000"/>
                </a:solidFill>
                <a:cs typeface="Mitra" pitchFamily="2" charset="-78"/>
              </a:rPr>
              <a:t>8. </a:t>
            </a:r>
            <a:r>
              <a:rPr lang="fa-IR" b="1" dirty="0" smtClean="0">
                <a:solidFill>
                  <a:srgbClr val="C00000"/>
                </a:solidFill>
                <a:latin typeface="Times New Roman"/>
                <a:ea typeface="Times New Roman"/>
                <a:cs typeface="Mitra"/>
              </a:rPr>
              <a:t>سياست</a:t>
            </a:r>
            <a:r>
              <a:rPr lang="fa-IR" dirty="0" smtClean="0">
                <a:solidFill>
                  <a:srgbClr val="C00000"/>
                </a:solidFill>
                <a:latin typeface="Times New Roman"/>
                <a:ea typeface="Times New Roman"/>
                <a:cs typeface="Mitra"/>
              </a:rPr>
              <a:t>: </a:t>
            </a:r>
            <a:endParaRPr lang="en-US" dirty="0" smtClean="0">
              <a:solidFill>
                <a:srgbClr val="C00000"/>
              </a:solidFill>
              <a:latin typeface="Times New Roman"/>
              <a:ea typeface="Times New Roman"/>
            </a:endParaRPr>
          </a:p>
          <a:p>
            <a:pPr marL="342900" indent="-342900" fontAlgn="auto">
              <a:spcAft>
                <a:spcPts val="0"/>
              </a:spcAft>
              <a:buClr>
                <a:srgbClr val="0000FF"/>
              </a:buClr>
              <a:buFont typeface="Symbol"/>
              <a:buChar char=""/>
              <a:defRPr/>
            </a:pPr>
            <a:r>
              <a:rPr lang="fa-IR" dirty="0" smtClean="0">
                <a:solidFill>
                  <a:srgbClr val="008000"/>
                </a:solidFill>
                <a:latin typeface="Times New Roman"/>
                <a:ea typeface="Times New Roman"/>
                <a:cs typeface="Mitra"/>
              </a:rPr>
              <a:t>جايگاه: </a:t>
            </a:r>
            <a:r>
              <a:rPr lang="fa-IR" dirty="0" smtClean="0">
                <a:latin typeface="Times New Roman"/>
                <a:ea typeface="Times New Roman"/>
                <a:cs typeface="Mitra"/>
              </a:rPr>
              <a:t>ابزار رسيدن به اهداف كوتاه مدت</a:t>
            </a:r>
            <a:endParaRPr lang="en-US" dirty="0" smtClean="0">
              <a:latin typeface="Times New Roman"/>
              <a:ea typeface="Times New Roman"/>
            </a:endParaRPr>
          </a:p>
          <a:p>
            <a:pPr marL="342900" indent="-342900" fontAlgn="auto">
              <a:spcAft>
                <a:spcPts val="0"/>
              </a:spcAft>
              <a:buClr>
                <a:srgbClr val="0000FF"/>
              </a:buClr>
              <a:buFont typeface="Symbol"/>
              <a:buChar char=""/>
              <a:defRPr/>
            </a:pPr>
            <a:r>
              <a:rPr lang="fa-IR" dirty="0" smtClean="0">
                <a:solidFill>
                  <a:srgbClr val="008000"/>
                </a:solidFill>
                <a:latin typeface="Times New Roman"/>
                <a:ea typeface="Times New Roman"/>
                <a:cs typeface="Mitra"/>
              </a:rPr>
              <a:t>تعريف</a:t>
            </a:r>
            <a:r>
              <a:rPr lang="fa-IR" dirty="0" smtClean="0">
                <a:latin typeface="Times New Roman"/>
                <a:ea typeface="Times New Roman"/>
                <a:cs typeface="Mitra"/>
              </a:rPr>
              <a:t>: رهنمودها، مقررات و رويه‌هايي كه شركت براي رسيدن به اهداف رعايت مي‌كند؛</a:t>
            </a:r>
            <a:r>
              <a:rPr lang="fa-IR" sz="1800" dirty="0" smtClean="0">
                <a:latin typeface="Times New Roman"/>
                <a:ea typeface="Times New Roman"/>
                <a:cs typeface="Mitra"/>
              </a:rPr>
              <a:t> رهنمود: هنگام تصميم‌گيري/ مقررات و رويه در شرايط روزمره و تكراري سازمان.</a:t>
            </a:r>
            <a:endParaRPr lang="en-US" dirty="0" smtClean="0">
              <a:latin typeface="Times New Roman"/>
              <a:ea typeface="Times New Roman"/>
            </a:endParaRPr>
          </a:p>
          <a:p>
            <a:pPr marL="342900" indent="-342900" fontAlgn="auto">
              <a:spcAft>
                <a:spcPts val="0"/>
              </a:spcAft>
              <a:buClr>
                <a:srgbClr val="0000FF"/>
              </a:buClr>
              <a:buFont typeface="Symbol"/>
              <a:buChar char=""/>
              <a:defRPr/>
            </a:pPr>
            <a:r>
              <a:rPr lang="fa-IR" dirty="0" smtClean="0">
                <a:solidFill>
                  <a:srgbClr val="008000"/>
                </a:solidFill>
                <a:latin typeface="Times New Roman"/>
                <a:ea typeface="Times New Roman"/>
                <a:cs typeface="Mitra"/>
              </a:rPr>
              <a:t>انواع: </a:t>
            </a:r>
            <a:r>
              <a:rPr lang="fa-IR" dirty="0" smtClean="0">
                <a:latin typeface="Times New Roman"/>
                <a:ea typeface="Times New Roman"/>
                <a:cs typeface="Mitra"/>
              </a:rPr>
              <a:t>1. براي کل شرکت 2. مخصوص برخي واحدها (بازاريابي يا ....)</a:t>
            </a:r>
            <a:endParaRPr lang="en-US" dirty="0" smtClean="0">
              <a:latin typeface="Times New Roman"/>
              <a:ea typeface="Times New Roman"/>
            </a:endParaRPr>
          </a:p>
          <a:p>
            <a:pPr marL="342900" indent="-342900" fontAlgn="auto">
              <a:spcAft>
                <a:spcPts val="0"/>
              </a:spcAft>
              <a:buClr>
                <a:srgbClr val="0000FF"/>
              </a:buClr>
              <a:buFont typeface="Symbol"/>
              <a:buChar char=""/>
              <a:defRPr/>
            </a:pPr>
            <a:r>
              <a:rPr lang="fa-IR" dirty="0" smtClean="0">
                <a:solidFill>
                  <a:srgbClr val="008000"/>
                </a:solidFill>
                <a:latin typeface="Times New Roman"/>
                <a:ea typeface="Times New Roman"/>
                <a:cs typeface="Mitra"/>
              </a:rPr>
              <a:t>کارکرد:</a:t>
            </a:r>
            <a:r>
              <a:rPr lang="fa-IR" dirty="0" smtClean="0">
                <a:latin typeface="Times New Roman"/>
                <a:ea typeface="Times New Roman"/>
                <a:cs typeface="Mitra"/>
              </a:rPr>
              <a:t> 1. بيان انتظارات سازمان از کارکنان و مديران 2. ايجاد هماهنگي و ثبات رويه بين واحدها</a:t>
            </a:r>
            <a:endParaRPr lang="en-US" dirty="0" smtClean="0">
              <a:latin typeface="Times New Roman"/>
              <a:ea typeface="Times New Roman"/>
            </a:endParaRPr>
          </a:p>
          <a:p>
            <a:pPr marL="342900" indent="-342900" fontAlgn="auto">
              <a:spcAft>
                <a:spcPts val="0"/>
              </a:spcAft>
              <a:buClr>
                <a:srgbClr val="0000FF"/>
              </a:buClr>
              <a:buFont typeface="Symbol"/>
              <a:buChar char=""/>
              <a:defRPr/>
            </a:pPr>
            <a:r>
              <a:rPr lang="fa-IR" dirty="0" smtClean="0">
                <a:solidFill>
                  <a:srgbClr val="008000"/>
                </a:solidFill>
                <a:latin typeface="Times New Roman"/>
                <a:ea typeface="Times New Roman"/>
                <a:cs typeface="Mitra"/>
              </a:rPr>
              <a:t>مثال:</a:t>
            </a:r>
            <a:r>
              <a:rPr lang="fa-IR" dirty="0" smtClean="0">
                <a:latin typeface="Times New Roman"/>
                <a:ea typeface="Times New Roman"/>
                <a:cs typeface="Mitra"/>
              </a:rPr>
              <a:t> سياست ممنوعيت استعمال دخانيات؛ برگرفته از اهداف سالانه (کاهش هزينه‌هاي پزشکي کارکنان)؛ مثلاً لزوم پرداخت هزينه بيمه بيشتر سيگاريها. در 80% شركتهاي آمريكايي : سياست عدم مصرف دخانيات.</a:t>
            </a:r>
            <a:endParaRPr lang="en-US" sz="2000" dirty="0" smtClean="0">
              <a:latin typeface="Times New Roman"/>
              <a:ea typeface="Times New Roman"/>
            </a:endParaRPr>
          </a:p>
          <a:p>
            <a:pPr marL="596646" indent="-514350" algn="just" fontAlgn="auto">
              <a:spcAft>
                <a:spcPts val="0"/>
              </a:spcAft>
              <a:buFont typeface="Wingdings 2"/>
              <a:buNone/>
              <a:defRPr/>
            </a:pPr>
            <a:endParaRPr lang="fa-IR" b="1" dirty="0" smtClean="0">
              <a:solidFill>
                <a:srgbClr val="C00000"/>
              </a:solidFill>
              <a:cs typeface="Mitra" pitchFamily="2" charset="-78"/>
            </a:endParaRPr>
          </a:p>
          <a:p>
            <a:pPr marL="596646" indent="-514350" algn="just" fontAlgn="auto">
              <a:spcAft>
                <a:spcPts val="0"/>
              </a:spcAft>
              <a:buFont typeface="Wingdings 2"/>
              <a:buNone/>
              <a:defRPr/>
            </a:pPr>
            <a:endParaRPr lang="fa-IR" dirty="0" smtClean="0">
              <a:cs typeface="Mitra" pitchFamily="2" charset="-78"/>
            </a:endParaRPr>
          </a:p>
          <a:p>
            <a:pPr marL="596646" indent="-514350" algn="just" fontAlgn="auto">
              <a:spcAft>
                <a:spcPts val="0"/>
              </a:spcAft>
              <a:buFont typeface="Wingdings 2"/>
              <a:buNone/>
              <a:defRPr/>
            </a:pPr>
            <a:endParaRPr lang="fa-IR" dirty="0">
              <a:cs typeface="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fontAlgn="auto">
              <a:spcAft>
                <a:spcPts val="0"/>
              </a:spcAft>
              <a:defRPr/>
            </a:pPr>
            <a:r>
              <a:rPr lang="fa-IR" sz="4400" dirty="0" smtClean="0">
                <a:solidFill>
                  <a:schemeClr val="tx2">
                    <a:satMod val="130000"/>
                  </a:schemeClr>
                </a:solidFill>
                <a:cs typeface="Titr" pitchFamily="2" charset="-78"/>
              </a:rPr>
              <a:t>مدل جامع مديريت استراتژيک</a:t>
            </a:r>
            <a:endParaRPr lang="fa-IR" sz="4400" dirty="0">
              <a:solidFill>
                <a:schemeClr val="tx2">
                  <a:satMod val="130000"/>
                </a:schemeClr>
              </a:solidFill>
            </a:endParaRPr>
          </a:p>
        </p:txBody>
      </p:sp>
      <p:pic>
        <p:nvPicPr>
          <p:cNvPr id="1026" name="Picture 2" descr="Model"/>
          <p:cNvPicPr>
            <a:picLocks noChangeAspect="1" noChangeArrowheads="1"/>
          </p:cNvPicPr>
          <p:nvPr/>
        </p:nvPicPr>
        <p:blipFill>
          <a:blip r:embed="rId2" cstate="print"/>
          <a:srcRect/>
          <a:stretch>
            <a:fillRect/>
          </a:stretch>
        </p:blipFill>
        <p:spPr bwMode="auto">
          <a:xfrm>
            <a:off x="390525" y="1752600"/>
            <a:ext cx="8753475" cy="4343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0" fill="hold"/>
                                        <p:tgtEl>
                                          <p:spTgt spid="1026"/>
                                        </p:tgtEl>
                                        <p:attrNameLst>
                                          <p:attrName>ppt_x</p:attrName>
                                        </p:attrNameLst>
                                      </p:cBhvr>
                                      <p:tavLst>
                                        <p:tav tm="0">
                                          <p:val>
                                            <p:strVal val="#ppt_x-.2"/>
                                          </p:val>
                                        </p:tav>
                                        <p:tav tm="100000">
                                          <p:val>
                                            <p:strVal val="#ppt_x"/>
                                          </p:val>
                                        </p:tav>
                                      </p:tavLst>
                                    </p:anim>
                                    <p:anim calcmode="lin" valueType="num">
                                      <p:cBhvr>
                                        <p:cTn id="8" dur="5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5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fontAlgn="auto">
              <a:spcAft>
                <a:spcPts val="0"/>
              </a:spcAft>
              <a:defRPr/>
            </a:pPr>
            <a:r>
              <a:rPr lang="fa-IR" sz="4400" dirty="0" smtClean="0">
                <a:solidFill>
                  <a:schemeClr val="tx2">
                    <a:satMod val="130000"/>
                  </a:schemeClr>
                </a:solidFill>
                <a:cs typeface="Titr" pitchFamily="2" charset="-78"/>
              </a:rPr>
              <a:t>مدل مديريت استراتژيک</a:t>
            </a:r>
            <a:endParaRPr lang="fa-IR" sz="4400" dirty="0">
              <a:solidFill>
                <a:schemeClr val="tx2">
                  <a:satMod val="130000"/>
                </a:schemeClr>
              </a:solidFill>
            </a:endParaRPr>
          </a:p>
        </p:txBody>
      </p:sp>
      <p:sp>
        <p:nvSpPr>
          <p:cNvPr id="3" name="Content Placeholder 2"/>
          <p:cNvSpPr>
            <a:spLocks noGrp="1"/>
          </p:cNvSpPr>
          <p:nvPr>
            <p:ph idx="1"/>
          </p:nvPr>
        </p:nvSpPr>
        <p:spPr/>
        <p:txBody>
          <a:bodyPr>
            <a:normAutofit fontScale="92500" lnSpcReduction="20000"/>
          </a:bodyPr>
          <a:lstStyle/>
          <a:p>
            <a:pPr marL="342900" indent="-342900" fontAlgn="auto">
              <a:spcAft>
                <a:spcPts val="0"/>
              </a:spcAft>
              <a:buClr>
                <a:srgbClr val="0000FF"/>
              </a:buClr>
              <a:buFont typeface="+mj-lt"/>
              <a:buAutoNum type="arabicPeriod"/>
              <a:defRPr/>
            </a:pPr>
            <a:r>
              <a:rPr lang="fa-IR" dirty="0" smtClean="0">
                <a:solidFill>
                  <a:srgbClr val="0000FF"/>
                </a:solidFill>
                <a:latin typeface="Times New Roman"/>
                <a:ea typeface="Times New Roman"/>
                <a:cs typeface="Mitra"/>
              </a:rPr>
              <a:t>زمان تنظيم:</a:t>
            </a:r>
            <a:r>
              <a:rPr lang="fa-IR" dirty="0" smtClean="0">
                <a:latin typeface="Times New Roman"/>
                <a:ea typeface="Times New Roman"/>
                <a:cs typeface="Mitra"/>
              </a:rPr>
              <a:t> هر سال يا هر 6 ماه يكبار به صورت رسمي. اما انجام اين كار به صورت فرايندي پويا و مستمر (تغيير هر يک از  ارکان الگو، موجب تغيير در ديگر اجزا و يا همه اجزا) و بي‌پايان؛ </a:t>
            </a:r>
            <a:r>
              <a:rPr lang="fa-IR" sz="2000" dirty="0" smtClean="0">
                <a:latin typeface="Times New Roman"/>
                <a:ea typeface="Times New Roman"/>
                <a:cs typeface="Mitra"/>
              </a:rPr>
              <a:t>مثال: تغيير در سيستم اقتصادي، در نتيجه ايجاد فرصتي بزرگ؛ لزوم تعيين استراتژي‌هاي جديد.</a:t>
            </a:r>
          </a:p>
          <a:p>
            <a:pPr marL="342900" indent="-342900" fontAlgn="auto">
              <a:spcAft>
                <a:spcPts val="0"/>
              </a:spcAft>
              <a:buClr>
                <a:srgbClr val="0000FF"/>
              </a:buClr>
              <a:buFont typeface="+mj-lt"/>
              <a:buAutoNum type="arabicPeriod"/>
              <a:defRPr/>
            </a:pPr>
            <a:endParaRPr lang="en-US" dirty="0" smtClean="0">
              <a:latin typeface="Times New Roman"/>
              <a:ea typeface="Times New Roman"/>
            </a:endParaRPr>
          </a:p>
          <a:p>
            <a:pPr marL="342900" indent="-342900" fontAlgn="auto">
              <a:spcAft>
                <a:spcPts val="0"/>
              </a:spcAft>
              <a:buClr>
                <a:srgbClr val="0000FF"/>
              </a:buClr>
              <a:buFont typeface="+mj-lt"/>
              <a:buAutoNum type="arabicPeriod"/>
              <a:defRPr/>
            </a:pPr>
            <a:r>
              <a:rPr lang="fa-IR" dirty="0" smtClean="0">
                <a:solidFill>
                  <a:srgbClr val="0000FF"/>
                </a:solidFill>
                <a:latin typeface="Times New Roman"/>
                <a:ea typeface="Times New Roman"/>
                <a:cs typeface="Mitra"/>
              </a:rPr>
              <a:t>ميزان رسميت فرايند: </a:t>
            </a:r>
            <a:r>
              <a:rPr lang="fa-IR" dirty="0" smtClean="0">
                <a:latin typeface="Times New Roman"/>
                <a:ea typeface="Times New Roman"/>
                <a:cs typeface="Mitra"/>
              </a:rPr>
              <a:t>تحت تاثير عوامل مختلف: </a:t>
            </a:r>
          </a:p>
          <a:p>
            <a:pPr marL="617220" lvl="1" indent="-342900" fontAlgn="auto">
              <a:spcAft>
                <a:spcPts val="0"/>
              </a:spcAft>
              <a:buClr>
                <a:srgbClr val="0000FF"/>
              </a:buClr>
              <a:buFont typeface="+mj-lt"/>
              <a:buAutoNum type="arabicPeriod"/>
              <a:defRPr/>
            </a:pPr>
            <a:r>
              <a:rPr lang="fa-IR" dirty="0" smtClean="0">
                <a:latin typeface="Times New Roman"/>
                <a:ea typeface="Times New Roman"/>
                <a:cs typeface="Mitra"/>
              </a:rPr>
              <a:t>اندازه و بزرگي سازمان</a:t>
            </a:r>
          </a:p>
          <a:p>
            <a:pPr marL="617220" lvl="1" indent="-342900" fontAlgn="auto">
              <a:spcAft>
                <a:spcPts val="0"/>
              </a:spcAft>
              <a:buClr>
                <a:srgbClr val="0000FF"/>
              </a:buClr>
              <a:buFont typeface="+mj-lt"/>
              <a:buAutoNum type="arabicPeriod"/>
              <a:defRPr/>
            </a:pPr>
            <a:r>
              <a:rPr lang="fa-IR" dirty="0" smtClean="0">
                <a:latin typeface="Times New Roman"/>
                <a:ea typeface="Times New Roman"/>
                <a:cs typeface="Mitra"/>
              </a:rPr>
              <a:t>شيوه مديريت</a:t>
            </a:r>
          </a:p>
          <a:p>
            <a:pPr marL="617220" lvl="1" indent="-342900" fontAlgn="auto">
              <a:spcAft>
                <a:spcPts val="0"/>
              </a:spcAft>
              <a:buClr>
                <a:srgbClr val="0000FF"/>
              </a:buClr>
              <a:buFont typeface="+mj-lt"/>
              <a:buAutoNum type="arabicPeriod"/>
              <a:defRPr/>
            </a:pPr>
            <a:r>
              <a:rPr lang="fa-IR" dirty="0" smtClean="0">
                <a:latin typeface="Times New Roman"/>
                <a:ea typeface="Times New Roman"/>
                <a:cs typeface="Mitra"/>
              </a:rPr>
              <a:t>پيچيدگي محيط</a:t>
            </a:r>
          </a:p>
          <a:p>
            <a:pPr marL="617220" lvl="1" indent="-342900" fontAlgn="auto">
              <a:spcAft>
                <a:spcPts val="0"/>
              </a:spcAft>
              <a:buClr>
                <a:srgbClr val="0000FF"/>
              </a:buClr>
              <a:buFont typeface="+mj-lt"/>
              <a:buAutoNum type="arabicPeriod"/>
              <a:defRPr/>
            </a:pPr>
            <a:r>
              <a:rPr lang="fa-IR" dirty="0" smtClean="0">
                <a:latin typeface="Times New Roman"/>
                <a:ea typeface="Times New Roman"/>
                <a:cs typeface="Mitra"/>
              </a:rPr>
              <a:t>پيچيدگي فرايند توليد</a:t>
            </a:r>
          </a:p>
          <a:p>
            <a:pPr marL="617220" lvl="1" indent="-342900" fontAlgn="auto">
              <a:spcAft>
                <a:spcPts val="0"/>
              </a:spcAft>
              <a:buClr>
                <a:srgbClr val="0000FF"/>
              </a:buClr>
              <a:buFont typeface="+mj-lt"/>
              <a:buAutoNum type="arabicPeriod"/>
              <a:defRPr/>
            </a:pPr>
            <a:r>
              <a:rPr lang="fa-IR" dirty="0" smtClean="0">
                <a:latin typeface="Times New Roman"/>
                <a:ea typeface="Times New Roman"/>
                <a:cs typeface="Mitra"/>
              </a:rPr>
              <a:t>ماهيت مسائل</a:t>
            </a:r>
          </a:p>
          <a:p>
            <a:pPr marL="617220" lvl="1" indent="-342900" fontAlgn="auto">
              <a:spcAft>
                <a:spcPts val="0"/>
              </a:spcAft>
              <a:buClr>
                <a:srgbClr val="0000FF"/>
              </a:buClr>
              <a:buFont typeface="+mj-lt"/>
              <a:buAutoNum type="arabicPeriod"/>
              <a:defRPr/>
            </a:pPr>
            <a:r>
              <a:rPr lang="fa-IR" dirty="0" smtClean="0">
                <a:latin typeface="Times New Roman"/>
                <a:ea typeface="Times New Roman"/>
                <a:cs typeface="Mitra"/>
              </a:rPr>
              <a:t>هدف سيستم برنامه‌ريزي (پيوست 2)</a:t>
            </a:r>
            <a:endParaRPr lang="en-US" dirty="0">
              <a:latin typeface="Times New Roman"/>
              <a:ea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linds(horizontal)">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fontAlgn="auto">
              <a:spcAft>
                <a:spcPts val="0"/>
              </a:spcAft>
              <a:defRPr/>
            </a:pPr>
            <a:r>
              <a:rPr lang="fa-IR" sz="4400" dirty="0" smtClean="0">
                <a:solidFill>
                  <a:schemeClr val="tx2">
                    <a:satMod val="130000"/>
                  </a:schemeClr>
                </a:solidFill>
                <a:cs typeface="Titr" pitchFamily="2" charset="-78"/>
              </a:rPr>
              <a:t>مزاياي مديريت استراتژيک</a:t>
            </a:r>
            <a:endParaRPr lang="fa-IR" sz="4400" dirty="0">
              <a:solidFill>
                <a:schemeClr val="tx2">
                  <a:satMod val="130000"/>
                </a:schemeClr>
              </a:solidFill>
            </a:endParaRPr>
          </a:p>
        </p:txBody>
      </p:sp>
      <p:sp>
        <p:nvSpPr>
          <p:cNvPr id="3" name="Content Placeholder 2"/>
          <p:cNvSpPr>
            <a:spLocks noGrp="1"/>
          </p:cNvSpPr>
          <p:nvPr>
            <p:ph idx="1"/>
          </p:nvPr>
        </p:nvSpPr>
        <p:spPr/>
        <p:txBody>
          <a:bodyPr>
            <a:normAutofit fontScale="85000" lnSpcReduction="20000"/>
          </a:bodyPr>
          <a:lstStyle/>
          <a:p>
            <a:pPr marL="342900" indent="-342900" fontAlgn="auto">
              <a:spcAft>
                <a:spcPts val="0"/>
              </a:spcAft>
              <a:buClr>
                <a:srgbClr val="0000FF"/>
              </a:buClr>
              <a:buFont typeface="+mj-lt"/>
              <a:buAutoNum type="arabicPeriod"/>
              <a:defRPr/>
            </a:pPr>
            <a:r>
              <a:rPr lang="fa-IR" dirty="0" smtClean="0">
                <a:solidFill>
                  <a:srgbClr val="0000FF"/>
                </a:solidFill>
                <a:latin typeface="Times New Roman"/>
                <a:ea typeface="Times New Roman"/>
                <a:cs typeface="Mitra"/>
              </a:rPr>
              <a:t>شكل دادن آينده به جاي انفعالي عمل کردن</a:t>
            </a:r>
            <a:r>
              <a:rPr lang="fa-IR" dirty="0" smtClean="0">
                <a:latin typeface="Times New Roman"/>
                <a:ea typeface="Times New Roman"/>
                <a:cs typeface="Mitra"/>
              </a:rPr>
              <a:t> </a:t>
            </a:r>
            <a:r>
              <a:rPr lang="fa-IR" sz="2000" dirty="0" smtClean="0">
                <a:latin typeface="Times New Roman"/>
                <a:ea typeface="Times New Roman"/>
                <a:cs typeface="Mitra"/>
              </a:rPr>
              <a:t>(مديران سازمان‌هاي غيرانتفاعي نيز اين چنين واقعيتي را پذيرفته‌اند)</a:t>
            </a:r>
            <a:endParaRPr lang="en-US" dirty="0" smtClean="0">
              <a:latin typeface="Times New Roman"/>
              <a:ea typeface="Times New Roman"/>
            </a:endParaRPr>
          </a:p>
          <a:p>
            <a:pPr marL="342900" indent="-342900" fontAlgn="auto">
              <a:spcAft>
                <a:spcPts val="0"/>
              </a:spcAft>
              <a:buClr>
                <a:srgbClr val="0000FF"/>
              </a:buClr>
              <a:buFont typeface="+mj-lt"/>
              <a:buAutoNum type="arabicPeriod"/>
              <a:defRPr/>
            </a:pPr>
            <a:r>
              <a:rPr lang="fa-IR" dirty="0" smtClean="0">
                <a:solidFill>
                  <a:srgbClr val="0000FF"/>
                </a:solidFill>
                <a:latin typeface="Times New Roman"/>
                <a:ea typeface="Times New Roman"/>
                <a:cs typeface="Mitra"/>
              </a:rPr>
              <a:t>تدوين استراتژي‌ها بهتر</a:t>
            </a:r>
            <a:r>
              <a:rPr lang="fa-IR" dirty="0" smtClean="0">
                <a:latin typeface="Times New Roman"/>
                <a:ea typeface="Times New Roman"/>
                <a:cs typeface="Mitra"/>
              </a:rPr>
              <a:t> با روشي منظم‌تر و منطقي‌تر</a:t>
            </a:r>
            <a:endParaRPr lang="en-US" dirty="0" smtClean="0">
              <a:latin typeface="Times New Roman"/>
              <a:ea typeface="Times New Roman"/>
            </a:endParaRPr>
          </a:p>
          <a:p>
            <a:pPr marL="342900" indent="-342900" fontAlgn="auto">
              <a:spcAft>
                <a:spcPts val="0"/>
              </a:spcAft>
              <a:buClr>
                <a:srgbClr val="0000FF"/>
              </a:buClr>
              <a:buFont typeface="+mj-lt"/>
              <a:buAutoNum type="arabicPeriod"/>
              <a:defRPr/>
            </a:pPr>
            <a:r>
              <a:rPr lang="fa-IR" dirty="0" smtClean="0">
                <a:solidFill>
                  <a:srgbClr val="0000FF"/>
                </a:solidFill>
                <a:latin typeface="Times New Roman"/>
                <a:ea typeface="Times New Roman"/>
                <a:cs typeface="Mitra"/>
              </a:rPr>
              <a:t>ايجاد انگيزه، تعهد، تفاهم و فهم بسيار بالا</a:t>
            </a:r>
            <a:r>
              <a:rPr lang="fa-IR" dirty="0" smtClean="0">
                <a:latin typeface="Times New Roman"/>
                <a:ea typeface="Times New Roman"/>
                <a:cs typeface="Mitra"/>
              </a:rPr>
              <a:t> از طريق انجام فرايند </a:t>
            </a:r>
            <a:r>
              <a:rPr lang="en-US" dirty="0" smtClean="0">
                <a:latin typeface="Times New Roman"/>
                <a:ea typeface="Times New Roman"/>
                <a:cs typeface="Mitra"/>
              </a:rPr>
              <a:t>SM</a:t>
            </a:r>
            <a:r>
              <a:rPr lang="fa-IR" dirty="0" smtClean="0">
                <a:latin typeface="Times New Roman"/>
                <a:ea typeface="Times New Roman"/>
                <a:cs typeface="Mitra"/>
              </a:rPr>
              <a:t>. لذا </a:t>
            </a:r>
            <a:r>
              <a:rPr lang="en-US" dirty="0" smtClean="0">
                <a:latin typeface="Times New Roman"/>
                <a:ea typeface="Times New Roman"/>
                <a:cs typeface="Mitra"/>
                <a:sym typeface="Wingdings"/>
              </a:rPr>
              <a:t></a:t>
            </a:r>
            <a:r>
              <a:rPr lang="fa-IR" dirty="0" smtClean="0">
                <a:latin typeface="Times New Roman"/>
                <a:ea typeface="Times New Roman"/>
                <a:cs typeface="Mitra"/>
              </a:rPr>
              <a:t> لزوم بكارگيري همه سازمان </a:t>
            </a:r>
            <a:r>
              <a:rPr lang="fa-IR" dirty="0" smtClean="0">
                <a:latin typeface="Times New Roman"/>
                <a:ea typeface="Times New Roman"/>
                <a:cs typeface="Mitra"/>
                <a:sym typeface="Wingdings"/>
              </a:rPr>
              <a:t></a:t>
            </a:r>
            <a:r>
              <a:rPr lang="fa-IR" dirty="0" smtClean="0">
                <a:latin typeface="Times New Roman"/>
                <a:ea typeface="Times New Roman"/>
                <a:cs typeface="Mitra"/>
              </a:rPr>
              <a:t> فرايند </a:t>
            </a:r>
            <a:r>
              <a:rPr lang="en-US" dirty="0" smtClean="0">
                <a:latin typeface="Times New Roman"/>
                <a:ea typeface="Times New Roman"/>
                <a:cs typeface="Mitra"/>
              </a:rPr>
              <a:t>SM</a:t>
            </a:r>
            <a:r>
              <a:rPr lang="fa-IR" dirty="0" smtClean="0">
                <a:latin typeface="Times New Roman"/>
                <a:ea typeface="Times New Roman"/>
                <a:cs typeface="Mitra"/>
              </a:rPr>
              <a:t> مهمتر از نتيجه آن.</a:t>
            </a:r>
            <a:endParaRPr lang="en-US" dirty="0" smtClean="0">
              <a:latin typeface="Times New Roman"/>
              <a:ea typeface="Times New Roman"/>
            </a:endParaRPr>
          </a:p>
          <a:p>
            <a:pPr marL="457200" indent="-283464" fontAlgn="auto">
              <a:spcAft>
                <a:spcPts val="0"/>
              </a:spcAft>
              <a:buFont typeface="Wingdings 2"/>
              <a:buChar char=""/>
              <a:defRPr/>
            </a:pPr>
            <a:r>
              <a:rPr lang="fa-IR" dirty="0" smtClean="0">
                <a:latin typeface="Times New Roman"/>
                <a:ea typeface="Times New Roman"/>
                <a:cs typeface="Mitra"/>
              </a:rPr>
              <a:t>کارکنان بايد بين عملکرد سازمان و ميزان جبران خدمت، رابطه‌اي منطقي مشاهده کنند.</a:t>
            </a:r>
            <a:endParaRPr lang="en-US" dirty="0" smtClean="0">
              <a:latin typeface="Times New Roman"/>
              <a:ea typeface="Times New Roman"/>
            </a:endParaRPr>
          </a:p>
          <a:p>
            <a:pPr marL="457200" indent="-283464" fontAlgn="auto">
              <a:spcAft>
                <a:spcPts val="0"/>
              </a:spcAft>
              <a:buFont typeface="Wingdings 2"/>
              <a:buChar char=""/>
              <a:defRPr/>
            </a:pPr>
            <a:r>
              <a:rPr lang="fa-IR" dirty="0" smtClean="0">
                <a:latin typeface="Times New Roman"/>
                <a:ea typeface="Times New Roman"/>
                <a:cs typeface="Mitra"/>
              </a:rPr>
              <a:t>مديران و کارکنان هنگامي که به ماموريت و اهداف و استراتژي‌هاي سازمان پي برند، به شيوه‌اي شگفت‌انگيز خلاق و نوآور مي‌شوند.</a:t>
            </a:r>
            <a:endParaRPr lang="en-US" dirty="0" smtClean="0">
              <a:latin typeface="Times New Roman"/>
              <a:ea typeface="Times New Roman"/>
            </a:endParaRPr>
          </a:p>
          <a:p>
            <a:pPr marL="457200" indent="-283464" fontAlgn="auto">
              <a:spcAft>
                <a:spcPts val="0"/>
              </a:spcAft>
              <a:buFont typeface="Wingdings 2"/>
              <a:buChar char=""/>
              <a:defRPr/>
            </a:pPr>
            <a:r>
              <a:rPr lang="fa-IR" dirty="0" smtClean="0">
                <a:latin typeface="Times New Roman"/>
                <a:ea typeface="Times New Roman"/>
                <a:cs typeface="Mitra"/>
              </a:rPr>
              <a:t>امکان تفويض اختيار به کارکنان.</a:t>
            </a:r>
            <a:endParaRPr lang="en-US" dirty="0" smtClean="0">
              <a:latin typeface="Times New Roman"/>
              <a:ea typeface="Times New Roman"/>
            </a:endParaRPr>
          </a:p>
          <a:p>
            <a:pPr marL="457200" indent="-283464" fontAlgn="auto">
              <a:spcAft>
                <a:spcPts val="0"/>
              </a:spcAft>
              <a:buFont typeface="Wingdings 2"/>
              <a:buChar char=""/>
              <a:defRPr/>
            </a:pPr>
            <a:r>
              <a:rPr lang="fa-IR" dirty="0" smtClean="0">
                <a:latin typeface="Times New Roman"/>
                <a:ea typeface="Times New Roman"/>
                <a:cs typeface="Mitra"/>
              </a:rPr>
              <a:t>بدترين خطاي استراتژيست‌ها اين است که </a:t>
            </a:r>
            <a:r>
              <a:rPr lang="en-US" dirty="0" smtClean="0">
                <a:latin typeface="Times New Roman"/>
                <a:ea typeface="Times New Roman"/>
                <a:cs typeface="Mitra"/>
              </a:rPr>
              <a:t>SP</a:t>
            </a:r>
            <a:r>
              <a:rPr lang="fa-IR" dirty="0" smtClean="0">
                <a:latin typeface="Times New Roman"/>
                <a:ea typeface="Times New Roman"/>
                <a:cs typeface="Mitra"/>
              </a:rPr>
              <a:t> را تدوين و سپس براي اجرا به مديران اعلام کنند.</a:t>
            </a:r>
            <a:endParaRPr lang="en-US" dirty="0" smtClean="0">
              <a:latin typeface="Times New Roman"/>
              <a:ea typeface="Times New Roman"/>
            </a:endParaRPr>
          </a:p>
          <a:p>
            <a:pPr marL="342900" indent="-342900" fontAlgn="auto">
              <a:spcAft>
                <a:spcPts val="0"/>
              </a:spcAft>
              <a:buClr>
                <a:srgbClr val="0000FF"/>
              </a:buClr>
              <a:buFont typeface="Wingdings 2"/>
              <a:buNone/>
              <a:defRPr/>
            </a:pPr>
            <a:endParaRPr lang="en-US" dirty="0">
              <a:latin typeface="Times New Roman"/>
              <a:ea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fontAlgn="auto">
              <a:spcAft>
                <a:spcPts val="0"/>
              </a:spcAft>
              <a:defRPr/>
            </a:pPr>
            <a:r>
              <a:rPr lang="fa-IR" dirty="0" smtClean="0">
                <a:solidFill>
                  <a:schemeClr val="tx2">
                    <a:satMod val="130000"/>
                  </a:schemeClr>
                </a:solidFill>
                <a:cs typeface="Titr" pitchFamily="2" charset="-78"/>
              </a:rPr>
              <a:t>تعريف مديريت استراتژيک</a:t>
            </a:r>
            <a:endParaRPr lang="fa-IR" dirty="0">
              <a:solidFill>
                <a:schemeClr val="tx2">
                  <a:satMod val="130000"/>
                </a:schemeClr>
              </a:solidFill>
            </a:endParaRPr>
          </a:p>
        </p:txBody>
      </p:sp>
      <p:sp>
        <p:nvSpPr>
          <p:cNvPr id="3" name="Content Placeholder 2"/>
          <p:cNvSpPr>
            <a:spLocks noGrp="1"/>
          </p:cNvSpPr>
          <p:nvPr>
            <p:ph idx="1"/>
          </p:nvPr>
        </p:nvSpPr>
        <p:spPr/>
        <p:txBody>
          <a:bodyPr/>
          <a:lstStyle/>
          <a:p>
            <a:pPr algn="just">
              <a:buFont typeface="Wingdings 2" pitchFamily="18" charset="2"/>
              <a:buNone/>
            </a:pPr>
            <a:r>
              <a:rPr lang="fa-IR" b="1" smtClean="0">
                <a:cs typeface="Mitra" pitchFamily="2" charset="-78"/>
              </a:rPr>
              <a:t>هنر و علم تدوين، اجرا و ارزيابي تصميمات وظيفه‌اي چندگانه که سازمان را قادر مي‌سازد به اهداف بلندمدت خود برسد.</a:t>
            </a:r>
          </a:p>
          <a:p>
            <a:r>
              <a:rPr lang="fa-IR" smtClean="0">
                <a:cs typeface="Mitra" pitchFamily="2" charset="-78"/>
              </a:rPr>
              <a:t>هنر و علم</a:t>
            </a:r>
          </a:p>
          <a:p>
            <a:r>
              <a:rPr lang="fa-IR" smtClean="0">
                <a:cs typeface="Mitra" pitchFamily="2" charset="-78"/>
              </a:rPr>
              <a:t>تدوين، اجرا و ارزيابي</a:t>
            </a:r>
          </a:p>
          <a:p>
            <a:r>
              <a:rPr lang="fa-IR" smtClean="0">
                <a:cs typeface="Mitra" pitchFamily="2" charset="-78"/>
              </a:rPr>
              <a:t>تصميمات وظيفه‌اي چندگانه</a:t>
            </a:r>
          </a:p>
          <a:p>
            <a:r>
              <a:rPr lang="fa-IR" smtClean="0">
                <a:cs typeface="Mitra" pitchFamily="2" charset="-78"/>
              </a:rPr>
              <a:t>رسيدن به اهداف بلندمدت</a:t>
            </a:r>
          </a:p>
          <a:p>
            <a:endParaRPr lang="fa-IR" smtClean="0">
              <a:cs typeface="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fontAlgn="auto">
              <a:spcAft>
                <a:spcPts val="0"/>
              </a:spcAft>
              <a:defRPr/>
            </a:pPr>
            <a:r>
              <a:rPr lang="fa-IR" sz="4400" dirty="0" smtClean="0">
                <a:solidFill>
                  <a:schemeClr val="tx2">
                    <a:satMod val="130000"/>
                  </a:schemeClr>
                </a:solidFill>
                <a:cs typeface="Titr" pitchFamily="2" charset="-78"/>
              </a:rPr>
              <a:t>ادامه مزاياي مديريت استراتژيک</a:t>
            </a:r>
            <a:endParaRPr lang="fa-IR" sz="4400" dirty="0">
              <a:solidFill>
                <a:schemeClr val="tx2">
                  <a:satMod val="130000"/>
                </a:schemeClr>
              </a:solidFill>
            </a:endParaRPr>
          </a:p>
        </p:txBody>
      </p:sp>
      <p:sp>
        <p:nvSpPr>
          <p:cNvPr id="3" name="Content Placeholder 2"/>
          <p:cNvSpPr>
            <a:spLocks noGrp="1"/>
          </p:cNvSpPr>
          <p:nvPr>
            <p:ph idx="1"/>
          </p:nvPr>
        </p:nvSpPr>
        <p:spPr/>
        <p:txBody>
          <a:bodyPr>
            <a:normAutofit fontScale="77500" lnSpcReduction="20000"/>
          </a:bodyPr>
          <a:lstStyle/>
          <a:p>
            <a:pPr marL="342900" indent="-342900" fontAlgn="auto">
              <a:spcAft>
                <a:spcPts val="0"/>
              </a:spcAft>
              <a:buClr>
                <a:srgbClr val="0000FF"/>
              </a:buClr>
              <a:buFont typeface="Wingdings 2"/>
              <a:buNone/>
              <a:defRPr/>
            </a:pPr>
            <a:r>
              <a:rPr lang="fa-IR" dirty="0" smtClean="0">
                <a:solidFill>
                  <a:srgbClr val="0000FF"/>
                </a:solidFill>
                <a:latin typeface="Times New Roman"/>
                <a:ea typeface="Times New Roman"/>
                <a:cs typeface="Mitra"/>
              </a:rPr>
              <a:t>4. منافع مالي.</a:t>
            </a:r>
            <a:r>
              <a:rPr lang="fa-IR" dirty="0" smtClean="0">
                <a:latin typeface="Times New Roman"/>
                <a:ea typeface="Times New Roman"/>
                <a:cs typeface="Mitra"/>
              </a:rPr>
              <a:t> سودآوري بيشتر شرکت‌هاي به‌کارگيرنده </a:t>
            </a:r>
            <a:r>
              <a:rPr lang="en-US" dirty="0" smtClean="0">
                <a:latin typeface="Times New Roman"/>
                <a:ea typeface="Times New Roman"/>
                <a:cs typeface="Mitra"/>
              </a:rPr>
              <a:t>SM</a:t>
            </a:r>
            <a:r>
              <a:rPr lang="fa-IR" dirty="0" smtClean="0">
                <a:latin typeface="Times New Roman"/>
                <a:ea typeface="Times New Roman"/>
                <a:cs typeface="Mitra"/>
              </a:rPr>
              <a:t>، آينده‌نگري و اتخاذ تصميمات بر اساس آن. سازمان‌هاي با عملکرد ضعيف درگير مسائل </a:t>
            </a:r>
            <a:r>
              <a:rPr lang="fa-IR" u="sng" dirty="0" smtClean="0">
                <a:latin typeface="Times New Roman"/>
                <a:ea typeface="Times New Roman"/>
                <a:cs typeface="Mitra"/>
              </a:rPr>
              <a:t>داخلي</a:t>
            </a:r>
            <a:r>
              <a:rPr lang="fa-IR" dirty="0" smtClean="0">
                <a:latin typeface="Times New Roman"/>
                <a:ea typeface="Times New Roman"/>
                <a:cs typeface="Mitra"/>
              </a:rPr>
              <a:t> و </a:t>
            </a:r>
            <a:r>
              <a:rPr lang="fa-IR" u="sng" dirty="0" smtClean="0">
                <a:latin typeface="Times New Roman"/>
                <a:ea typeface="Times New Roman"/>
                <a:cs typeface="Mitra"/>
              </a:rPr>
              <a:t>روزمره</a:t>
            </a:r>
            <a:r>
              <a:rPr lang="fa-IR" dirty="0" smtClean="0">
                <a:latin typeface="Times New Roman"/>
                <a:ea typeface="Times New Roman"/>
                <a:cs typeface="Mitra"/>
              </a:rPr>
              <a:t>. </a:t>
            </a:r>
            <a:endParaRPr lang="en-US" dirty="0" smtClean="0">
              <a:latin typeface="Times New Roman"/>
              <a:ea typeface="Times New Roman"/>
            </a:endParaRPr>
          </a:p>
          <a:p>
            <a:pPr marL="365760" indent="-283464" algn="just" fontAlgn="auto">
              <a:spcAft>
                <a:spcPts val="0"/>
              </a:spcAft>
              <a:buFont typeface="Wingdings 2"/>
              <a:buChar char=""/>
              <a:defRPr/>
            </a:pPr>
            <a:r>
              <a:rPr lang="ar-SA" sz="1700" dirty="0" smtClean="0">
                <a:latin typeface="Times New Roman"/>
                <a:ea typeface="Times New Roman"/>
                <a:cs typeface="Mitra"/>
              </a:rPr>
              <a:t>ميزان بكارگيري </a:t>
            </a:r>
            <a:r>
              <a:rPr lang="en-US" sz="1700" dirty="0" smtClean="0">
                <a:latin typeface="Times New Roman"/>
                <a:ea typeface="Times New Roman"/>
                <a:cs typeface="Mitra"/>
              </a:rPr>
              <a:t>SM</a:t>
            </a:r>
            <a:r>
              <a:rPr lang="ar-SA" sz="1700" dirty="0" smtClean="0">
                <a:latin typeface="Times New Roman"/>
                <a:ea typeface="Times New Roman"/>
                <a:cs typeface="Mitra"/>
              </a:rPr>
              <a:t>: 1979: 25% سازمانها </a:t>
            </a:r>
            <a:r>
              <a:rPr lang="ar-SA" sz="1700" dirty="0" smtClean="0">
                <a:latin typeface="Times New Roman"/>
                <a:ea typeface="Times New Roman"/>
                <a:cs typeface="Mitra"/>
                <a:sym typeface="Wingdings"/>
              </a:rPr>
              <a:t></a:t>
            </a:r>
            <a:r>
              <a:rPr lang="ar-SA" sz="1700" dirty="0" smtClean="0">
                <a:latin typeface="Times New Roman"/>
                <a:ea typeface="Times New Roman"/>
                <a:cs typeface="Mitra"/>
              </a:rPr>
              <a:t> 1999: 75% سازمانها؛ </a:t>
            </a:r>
            <a:endParaRPr lang="fa-IR" sz="1700" dirty="0" smtClean="0">
              <a:latin typeface="Times New Roman"/>
              <a:ea typeface="Times New Roman"/>
              <a:cs typeface="Mitra"/>
            </a:endParaRPr>
          </a:p>
          <a:p>
            <a:pPr marL="365760" indent="-283464" algn="just" fontAlgn="auto">
              <a:spcAft>
                <a:spcPts val="0"/>
              </a:spcAft>
              <a:buFont typeface="Wingdings 2"/>
              <a:buChar char=""/>
              <a:defRPr/>
            </a:pPr>
            <a:r>
              <a:rPr lang="ar-SA" sz="1700" dirty="0" smtClean="0">
                <a:latin typeface="Times New Roman"/>
                <a:ea typeface="Times New Roman"/>
                <a:cs typeface="Mitra"/>
              </a:rPr>
              <a:t>هر چند هر شركتي داراي استراتژي است هر چند به صورت نامنظم، بدون ساختار و غير رسمي باشد. </a:t>
            </a:r>
            <a:endParaRPr lang="fa-IR" sz="1700" dirty="0" smtClean="0">
              <a:latin typeface="Times New Roman"/>
              <a:ea typeface="Times New Roman"/>
              <a:cs typeface="Mitra"/>
            </a:endParaRPr>
          </a:p>
          <a:p>
            <a:pPr marL="342900" indent="-342900" fontAlgn="auto">
              <a:spcAft>
                <a:spcPts val="0"/>
              </a:spcAft>
              <a:buClr>
                <a:srgbClr val="0000FF"/>
              </a:buClr>
              <a:buFont typeface="Wingdings 2"/>
              <a:buNone/>
              <a:defRPr/>
            </a:pPr>
            <a:r>
              <a:rPr lang="fa-IR" dirty="0" smtClean="0">
                <a:solidFill>
                  <a:srgbClr val="0000FF"/>
                </a:solidFill>
                <a:latin typeface="Times New Roman"/>
                <a:ea typeface="Times New Roman"/>
                <a:cs typeface="Mitra"/>
              </a:rPr>
              <a:t>5. منافع غير مالي</a:t>
            </a:r>
            <a:r>
              <a:rPr lang="fa-IR" sz="2000" dirty="0" smtClean="0">
                <a:solidFill>
                  <a:srgbClr val="0000FF"/>
                </a:solidFill>
                <a:latin typeface="Times New Roman"/>
                <a:ea typeface="Times New Roman"/>
                <a:cs typeface="Mitra"/>
              </a:rPr>
              <a:t>:</a:t>
            </a:r>
            <a:endParaRPr lang="en-US" sz="2000" dirty="0" smtClean="0">
              <a:latin typeface="Times New Roman"/>
              <a:ea typeface="Times New Roman"/>
            </a:endParaRPr>
          </a:p>
          <a:p>
            <a:pPr marL="617220" lvl="1" indent="-342900" fontAlgn="auto">
              <a:spcAft>
                <a:spcPts val="0"/>
              </a:spcAft>
              <a:buClr>
                <a:srgbClr val="0000FF"/>
              </a:buClr>
              <a:buFont typeface="Verdana"/>
              <a:buChar char="◦"/>
              <a:defRPr/>
            </a:pPr>
            <a:r>
              <a:rPr lang="fa-IR" sz="3200" dirty="0" smtClean="0">
                <a:latin typeface="Times New Roman"/>
                <a:ea typeface="Times New Roman"/>
                <a:cs typeface="Mitra"/>
              </a:rPr>
              <a:t>افزايش بهره‌وري كاركنان .</a:t>
            </a:r>
            <a:endParaRPr lang="en-US" sz="3200" dirty="0" smtClean="0">
              <a:latin typeface="Times New Roman"/>
              <a:ea typeface="Times New Roman"/>
              <a:cs typeface="Mitra"/>
            </a:endParaRPr>
          </a:p>
          <a:p>
            <a:pPr marL="617220" lvl="1" indent="-342900" fontAlgn="auto">
              <a:spcAft>
                <a:spcPts val="0"/>
              </a:spcAft>
              <a:buClr>
                <a:srgbClr val="0000FF"/>
              </a:buClr>
              <a:buFont typeface="Verdana"/>
              <a:buChar char="◦"/>
              <a:defRPr/>
            </a:pPr>
            <a:r>
              <a:rPr lang="fa-IR" sz="3200" dirty="0" smtClean="0">
                <a:latin typeface="Times New Roman"/>
                <a:ea typeface="Times New Roman"/>
                <a:cs typeface="Mitra"/>
              </a:rPr>
              <a:t>كاهش مقاومت در برابر تغييرات.</a:t>
            </a:r>
            <a:endParaRPr lang="en-US" sz="3200" dirty="0" smtClean="0">
              <a:latin typeface="Times New Roman"/>
              <a:ea typeface="Times New Roman"/>
              <a:cs typeface="Mitra"/>
            </a:endParaRPr>
          </a:p>
          <a:p>
            <a:pPr marL="617220" lvl="1" indent="-342900" fontAlgn="auto">
              <a:spcAft>
                <a:spcPts val="0"/>
              </a:spcAft>
              <a:buClr>
                <a:srgbClr val="0000FF"/>
              </a:buClr>
              <a:buFont typeface="Verdana"/>
              <a:buChar char="◦"/>
              <a:defRPr/>
            </a:pPr>
            <a:r>
              <a:rPr lang="fa-IR" sz="3200" dirty="0" smtClean="0">
                <a:latin typeface="Times New Roman"/>
                <a:ea typeface="Times New Roman"/>
                <a:cs typeface="Mitra"/>
              </a:rPr>
              <a:t>درك بهتر رابطه بين عملكرد و پاداش كاركنان.</a:t>
            </a:r>
            <a:endParaRPr lang="en-US" sz="3200" dirty="0" smtClean="0">
              <a:latin typeface="Times New Roman"/>
              <a:ea typeface="Times New Roman"/>
              <a:cs typeface="Mitra"/>
            </a:endParaRPr>
          </a:p>
          <a:p>
            <a:pPr marL="617220" lvl="1" indent="-342900" fontAlgn="auto">
              <a:spcAft>
                <a:spcPts val="0"/>
              </a:spcAft>
              <a:buClr>
                <a:srgbClr val="0000FF"/>
              </a:buClr>
              <a:buFont typeface="Verdana"/>
              <a:buChar char="◦"/>
              <a:defRPr/>
            </a:pPr>
            <a:r>
              <a:rPr lang="fa-IR" sz="3200" dirty="0" smtClean="0">
                <a:latin typeface="Times New Roman"/>
                <a:ea typeface="Times New Roman"/>
                <a:cs typeface="Mitra"/>
              </a:rPr>
              <a:t>افزايش قدرت حل مسئله و جلوگيري از ايجاد مسائل با ايجاد روابط متقابل بين مديران بخشها.</a:t>
            </a:r>
            <a:endParaRPr lang="en-US" sz="3200" dirty="0" smtClean="0">
              <a:latin typeface="Times New Roman"/>
              <a:ea typeface="Times New Roman"/>
              <a:cs typeface="Mitra"/>
            </a:endParaRPr>
          </a:p>
          <a:p>
            <a:pPr marL="617220" lvl="1" indent="-342900" fontAlgn="auto">
              <a:spcAft>
                <a:spcPts val="0"/>
              </a:spcAft>
              <a:buClr>
                <a:srgbClr val="0000FF"/>
              </a:buClr>
              <a:buFont typeface="Verdana"/>
              <a:buChar char="◦"/>
              <a:defRPr/>
            </a:pPr>
            <a:r>
              <a:rPr lang="fa-IR" sz="3200" dirty="0" smtClean="0">
                <a:latin typeface="Times New Roman"/>
                <a:ea typeface="Times New Roman"/>
                <a:cs typeface="Mitra"/>
              </a:rPr>
              <a:t>تفويض اختيار بيشتر به همراه دادن اطلاعات و آزاديهاي بيشتر.</a:t>
            </a:r>
            <a:endParaRPr lang="en-US" sz="3200" dirty="0" smtClean="0">
              <a:latin typeface="Times New Roman"/>
              <a:ea typeface="Times New Roman"/>
              <a:cs typeface="Mitra"/>
            </a:endParaRPr>
          </a:p>
          <a:p>
            <a:pPr marL="617220" lvl="1" indent="-342900" fontAlgn="auto">
              <a:spcAft>
                <a:spcPts val="0"/>
              </a:spcAft>
              <a:buClr>
                <a:srgbClr val="0000FF"/>
              </a:buClr>
              <a:buFont typeface="Verdana"/>
              <a:buChar char="◦"/>
              <a:defRPr/>
            </a:pPr>
            <a:r>
              <a:rPr lang="fa-IR" sz="3200" dirty="0" smtClean="0">
                <a:latin typeface="Times New Roman"/>
                <a:ea typeface="Times New Roman"/>
                <a:cs typeface="Mitra"/>
              </a:rPr>
              <a:t>افزايش نظم و انضباط. </a:t>
            </a:r>
            <a:endParaRPr lang="en-US" sz="3200" dirty="0" smtClean="0">
              <a:latin typeface="Times New Roman"/>
              <a:ea typeface="Times New Roman"/>
              <a:cs typeface="Mitra"/>
            </a:endParaRPr>
          </a:p>
          <a:p>
            <a:pPr marL="365760" indent="-283464" algn="just" fontAlgn="auto">
              <a:spcAft>
                <a:spcPts val="0"/>
              </a:spcAft>
              <a:buFont typeface="Wingdings 2"/>
              <a:buChar char=""/>
              <a:defRPr/>
            </a:pPr>
            <a:r>
              <a:rPr lang="fa-IR" sz="2000" dirty="0" smtClean="0">
                <a:latin typeface="Times New Roman"/>
                <a:ea typeface="Times New Roman"/>
                <a:cs typeface="Mitra"/>
              </a:rPr>
              <a:t>تام پيترز: تفاوت بين نيروهايي كه شركت به كار مي گيرد و يا نه: نه 10،20%بلكه 100،200% است.</a:t>
            </a:r>
            <a:endParaRPr lang="en-US" sz="1400" dirty="0" smtClean="0">
              <a:latin typeface="Times New Roman"/>
              <a:ea typeface="Times New Roman"/>
            </a:endParaRPr>
          </a:p>
          <a:p>
            <a:pPr marL="365760" indent="-283464" algn="just" fontAlgn="auto">
              <a:spcAft>
                <a:spcPts val="0"/>
              </a:spcAft>
              <a:buFont typeface="Wingdings 2"/>
              <a:buChar char=""/>
              <a:defRPr/>
            </a:pPr>
            <a:endParaRPr lang="en-US" sz="1400" dirty="0" smtClean="0">
              <a:latin typeface="Times New Roman"/>
              <a:ea typeface="Times New Roman"/>
            </a:endParaRPr>
          </a:p>
          <a:p>
            <a:pPr marL="365760" indent="-283464" algn="just" fontAlgn="auto">
              <a:spcAft>
                <a:spcPts val="0"/>
              </a:spcAft>
              <a:buFont typeface="Wingdings 2"/>
              <a:buChar char=""/>
              <a:defRPr/>
            </a:pPr>
            <a:endParaRPr lang="en-US" sz="2000" dirty="0" smtClean="0">
              <a:latin typeface="Times New Roman"/>
              <a:ea typeface="Times New Roman"/>
            </a:endParaRPr>
          </a:p>
          <a:p>
            <a:pPr marL="342900" indent="-342900" fontAlgn="auto">
              <a:spcAft>
                <a:spcPts val="0"/>
              </a:spcAft>
              <a:buClr>
                <a:srgbClr val="0000FF"/>
              </a:buClr>
              <a:buFont typeface="Wingdings 2"/>
              <a:buNone/>
              <a:defRPr/>
            </a:pPr>
            <a:endParaRPr lang="en-US" dirty="0">
              <a:latin typeface="Times New Roman"/>
              <a:ea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fontAlgn="auto">
              <a:spcAft>
                <a:spcPts val="0"/>
              </a:spcAft>
              <a:defRPr/>
            </a:pPr>
            <a:r>
              <a:rPr lang="fa-IR" sz="4400" dirty="0" smtClean="0">
                <a:solidFill>
                  <a:schemeClr val="tx2">
                    <a:satMod val="130000"/>
                  </a:schemeClr>
                </a:solidFill>
                <a:cs typeface="Titr" pitchFamily="2" charset="-78"/>
              </a:rPr>
              <a:t>ادامه مزاياي مديريت استراتژيک</a:t>
            </a:r>
            <a:endParaRPr lang="fa-IR" sz="4400" dirty="0">
              <a:solidFill>
                <a:schemeClr val="tx2">
                  <a:satMod val="130000"/>
                </a:schemeClr>
              </a:solidFill>
            </a:endParaRPr>
          </a:p>
        </p:txBody>
      </p:sp>
      <p:sp>
        <p:nvSpPr>
          <p:cNvPr id="3" name="Content Placeholder 2"/>
          <p:cNvSpPr>
            <a:spLocks noGrp="1"/>
          </p:cNvSpPr>
          <p:nvPr>
            <p:ph idx="1"/>
          </p:nvPr>
        </p:nvSpPr>
        <p:spPr/>
        <p:txBody>
          <a:bodyPr>
            <a:normAutofit/>
          </a:bodyPr>
          <a:lstStyle/>
          <a:p>
            <a:pPr marL="365760" indent="-283464" algn="just" fontAlgn="auto">
              <a:spcAft>
                <a:spcPts val="0"/>
              </a:spcAft>
              <a:buFont typeface="Wingdings 2"/>
              <a:buChar char=""/>
              <a:defRPr/>
            </a:pPr>
            <a:r>
              <a:rPr lang="fa-IR" sz="2500" dirty="0" smtClean="0">
                <a:latin typeface="Times New Roman"/>
                <a:ea typeface="Times New Roman"/>
                <a:cs typeface="Mitra"/>
              </a:rPr>
              <a:t>منافع </a:t>
            </a:r>
            <a:r>
              <a:rPr lang="en-US" sz="2500" dirty="0" smtClean="0">
                <a:latin typeface="Times New Roman"/>
                <a:ea typeface="Times New Roman"/>
                <a:cs typeface="Mitra"/>
              </a:rPr>
              <a:t>SM</a:t>
            </a:r>
            <a:r>
              <a:rPr lang="fa-IR" sz="2500" dirty="0" smtClean="0">
                <a:latin typeface="Times New Roman"/>
                <a:ea typeface="Times New Roman"/>
                <a:cs typeface="Mitra"/>
              </a:rPr>
              <a:t> از نگاه گرين‌لي ص 52</a:t>
            </a:r>
            <a:endParaRPr lang="en-US" sz="2500" dirty="0" smtClean="0">
              <a:latin typeface="Times New Roman"/>
              <a:ea typeface="Times New Roman"/>
              <a:cs typeface="Mitra"/>
            </a:endParaRPr>
          </a:p>
          <a:p>
            <a:pPr marL="365760" indent="-283464" algn="just" fontAlgn="auto">
              <a:spcAft>
                <a:spcPts val="0"/>
              </a:spcAft>
              <a:buFont typeface="Wingdings 2"/>
              <a:buChar char=""/>
              <a:defRPr/>
            </a:pPr>
            <a:endParaRPr lang="fa-IR" sz="2500" dirty="0" smtClean="0">
              <a:latin typeface="Times New Roman"/>
              <a:ea typeface="Times New Roman"/>
              <a:cs typeface="Mitra"/>
            </a:endParaRPr>
          </a:p>
          <a:p>
            <a:pPr marL="365760" indent="-283464" algn="just" fontAlgn="auto">
              <a:spcAft>
                <a:spcPts val="0"/>
              </a:spcAft>
              <a:buFont typeface="Wingdings 2"/>
              <a:buNone/>
              <a:defRPr/>
            </a:pPr>
            <a:r>
              <a:rPr lang="ar-SA" sz="2500" b="1" dirty="0" smtClean="0">
                <a:solidFill>
                  <a:srgbClr val="C00000"/>
                </a:solidFill>
                <a:latin typeface="Times New Roman"/>
                <a:ea typeface="Times New Roman"/>
                <a:cs typeface="Mitra"/>
              </a:rPr>
              <a:t>جمع‌بندي منافع مديريت استراتژيک:</a:t>
            </a:r>
            <a:endParaRPr lang="fa-IR" sz="2500" b="1" dirty="0" smtClean="0">
              <a:solidFill>
                <a:srgbClr val="C00000"/>
              </a:solidFill>
              <a:latin typeface="Times New Roman"/>
              <a:ea typeface="Times New Roman"/>
              <a:cs typeface="Mitra"/>
            </a:endParaRPr>
          </a:p>
          <a:p>
            <a:pPr marL="365760" indent="-283464" algn="just" fontAlgn="auto">
              <a:spcAft>
                <a:spcPts val="0"/>
              </a:spcAft>
              <a:buFont typeface="Wingdings 2"/>
              <a:buChar char=""/>
              <a:defRPr/>
            </a:pPr>
            <a:r>
              <a:rPr lang="ar-SA" sz="2500" dirty="0" smtClean="0">
                <a:latin typeface="Times New Roman"/>
                <a:ea typeface="Times New Roman"/>
                <a:cs typeface="Mitra"/>
              </a:rPr>
              <a:t>ساختن آينده مطابق اهداف (رويکرد فعال در مقابل منفعل)؛ </a:t>
            </a:r>
            <a:r>
              <a:rPr lang="en-US" sz="2500" dirty="0" smtClean="0">
                <a:latin typeface="Times New Roman"/>
                <a:ea typeface="Times New Roman"/>
                <a:cs typeface="Mitra"/>
              </a:rPr>
              <a:t>a</a:t>
            </a:r>
            <a:r>
              <a:rPr lang="ar-SA" sz="2500" dirty="0" smtClean="0">
                <a:latin typeface="Times New Roman"/>
                <a:ea typeface="Times New Roman"/>
                <a:cs typeface="Mitra"/>
              </a:rPr>
              <a:t>. استفاده از فرصت‌ها و قوت‌ها </a:t>
            </a:r>
            <a:r>
              <a:rPr lang="en-US" sz="2500" dirty="0" smtClean="0">
                <a:latin typeface="Times New Roman"/>
                <a:ea typeface="Times New Roman"/>
                <a:cs typeface="Mitra"/>
              </a:rPr>
              <a:t>b</a:t>
            </a:r>
            <a:r>
              <a:rPr lang="ar-SA" sz="2500" dirty="0" smtClean="0">
                <a:latin typeface="Times New Roman"/>
                <a:ea typeface="Times New Roman"/>
                <a:cs typeface="Mitra"/>
              </a:rPr>
              <a:t>. پيروي از يک روش منظم </a:t>
            </a:r>
            <a:r>
              <a:rPr lang="en-US" sz="2500" dirty="0" smtClean="0">
                <a:latin typeface="Times New Roman"/>
                <a:ea typeface="Times New Roman"/>
                <a:cs typeface="Mitra"/>
              </a:rPr>
              <a:t>c</a:t>
            </a:r>
            <a:r>
              <a:rPr lang="fa-IR" sz="2500" dirty="0" smtClean="0">
                <a:latin typeface="Times New Roman"/>
                <a:ea typeface="Times New Roman"/>
                <a:cs typeface="Mitra"/>
              </a:rPr>
              <a:t>. توسعه سازمان</a:t>
            </a:r>
          </a:p>
          <a:p>
            <a:pPr marL="365760" indent="-283464" algn="just" fontAlgn="auto">
              <a:spcAft>
                <a:spcPts val="0"/>
              </a:spcAft>
              <a:buFont typeface="Wingdings 2"/>
              <a:buChar char=""/>
              <a:defRPr/>
            </a:pPr>
            <a:r>
              <a:rPr lang="ar-SA" sz="2500" dirty="0" smtClean="0">
                <a:latin typeface="Times New Roman"/>
                <a:ea typeface="Times New Roman"/>
                <a:cs typeface="Mitra"/>
              </a:rPr>
              <a:t>تدبير و عاقبت‌انديشي</a:t>
            </a:r>
            <a:endParaRPr lang="fa-IR" sz="2500" dirty="0" smtClean="0">
              <a:latin typeface="Times New Roman"/>
              <a:ea typeface="Times New Roman"/>
              <a:cs typeface="Mitra"/>
            </a:endParaRPr>
          </a:p>
          <a:p>
            <a:pPr marL="365760" indent="-283464" algn="just" fontAlgn="auto">
              <a:spcAft>
                <a:spcPts val="0"/>
              </a:spcAft>
              <a:buFont typeface="Wingdings 2"/>
              <a:buChar char=""/>
              <a:defRPr/>
            </a:pPr>
            <a:r>
              <a:rPr lang="ar-SA" sz="2500" dirty="0" smtClean="0">
                <a:latin typeface="Times New Roman"/>
                <a:ea typeface="Times New Roman"/>
                <a:cs typeface="Mitra"/>
              </a:rPr>
              <a:t>رفتن توان حل مساله، چابکي، انعطاف</a:t>
            </a:r>
            <a:endParaRPr lang="fa-IR" sz="2500" dirty="0" smtClean="0">
              <a:latin typeface="Times New Roman"/>
              <a:ea typeface="Times New Roman"/>
              <a:cs typeface="Mitra"/>
            </a:endParaRPr>
          </a:p>
          <a:p>
            <a:pPr marL="365760" indent="-283464" algn="just" fontAlgn="auto">
              <a:spcAft>
                <a:spcPts val="0"/>
              </a:spcAft>
              <a:buFont typeface="Wingdings 2"/>
              <a:buChar char=""/>
              <a:defRPr/>
            </a:pPr>
            <a:r>
              <a:rPr lang="ar-SA" sz="2500" dirty="0" smtClean="0">
                <a:latin typeface="Times New Roman"/>
                <a:ea typeface="Times New Roman"/>
                <a:cs typeface="Mitra"/>
              </a:rPr>
              <a:t>امکان بقاء در محيط آشفته</a:t>
            </a:r>
            <a:endParaRPr lang="fa-IR" sz="2500" dirty="0" smtClean="0">
              <a:latin typeface="Times New Roman"/>
              <a:ea typeface="Times New Roman"/>
              <a:cs typeface="Mitra"/>
            </a:endParaRPr>
          </a:p>
          <a:p>
            <a:pPr marL="365760" indent="-283464" algn="just" fontAlgn="auto">
              <a:spcAft>
                <a:spcPts val="0"/>
              </a:spcAft>
              <a:buFont typeface="Wingdings 2"/>
              <a:buChar char=""/>
              <a:defRPr/>
            </a:pPr>
            <a:r>
              <a:rPr lang="ar-SA" sz="2500" dirty="0" smtClean="0">
                <a:latin typeface="Times New Roman"/>
                <a:ea typeface="Times New Roman"/>
                <a:cs typeface="Mitra"/>
              </a:rPr>
              <a:t>کسب سود بيشتر</a:t>
            </a:r>
            <a:endParaRPr lang="fa-IR" sz="2500" dirty="0" smtClean="0">
              <a:latin typeface="Times New Roman"/>
              <a:ea typeface="Times New Roman"/>
              <a:cs typeface="Mitra"/>
            </a:endParaRPr>
          </a:p>
          <a:p>
            <a:pPr marL="365760" indent="-283464" algn="just" fontAlgn="auto">
              <a:spcAft>
                <a:spcPts val="0"/>
              </a:spcAft>
              <a:buFont typeface="Wingdings 2"/>
              <a:buChar char=""/>
              <a:defRPr/>
            </a:pPr>
            <a:r>
              <a:rPr lang="ar-SA" sz="2500" dirty="0" smtClean="0">
                <a:latin typeface="Times New Roman"/>
                <a:ea typeface="Times New Roman"/>
                <a:cs typeface="Mitra"/>
              </a:rPr>
              <a:t>مشارکت و تعهد همه اعضا و کاهش مقاومت در برابر تغيير</a:t>
            </a:r>
            <a:endParaRPr lang="en-US" sz="2500" dirty="0" smtClean="0">
              <a:latin typeface="Times New Roman"/>
              <a:ea typeface="Times New Roman"/>
              <a:cs typeface="Mitra"/>
            </a:endParaRPr>
          </a:p>
          <a:p>
            <a:pPr marL="342900" indent="-342900" fontAlgn="auto">
              <a:spcAft>
                <a:spcPts val="0"/>
              </a:spcAft>
              <a:buClr>
                <a:srgbClr val="0000FF"/>
              </a:buClr>
              <a:buFont typeface="Wingdings 2"/>
              <a:buNone/>
              <a:defRPr/>
            </a:pPr>
            <a:endParaRPr lang="en-US" sz="1400" dirty="0" smtClean="0">
              <a:latin typeface="Times New Roman"/>
              <a:ea typeface="Times New Roman"/>
            </a:endParaRPr>
          </a:p>
          <a:p>
            <a:pPr marL="365760" indent="-283464" algn="just" fontAlgn="auto">
              <a:spcAft>
                <a:spcPts val="0"/>
              </a:spcAft>
              <a:buFont typeface="Wingdings 2"/>
              <a:buChar char=""/>
              <a:defRPr/>
            </a:pPr>
            <a:endParaRPr lang="en-US" sz="2000" dirty="0" smtClean="0">
              <a:latin typeface="Times New Roman"/>
              <a:ea typeface="Times New Roman"/>
            </a:endParaRPr>
          </a:p>
          <a:p>
            <a:pPr marL="342900" indent="-342900" fontAlgn="auto">
              <a:spcAft>
                <a:spcPts val="0"/>
              </a:spcAft>
              <a:buClr>
                <a:srgbClr val="0000FF"/>
              </a:buClr>
              <a:buFont typeface="Wingdings 2"/>
              <a:buNone/>
              <a:defRPr/>
            </a:pPr>
            <a:endParaRPr lang="en-US" dirty="0">
              <a:latin typeface="Times New Roman"/>
              <a:ea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linds(horizontal)">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fontAlgn="auto">
              <a:spcAft>
                <a:spcPts val="0"/>
              </a:spcAft>
              <a:defRPr/>
            </a:pPr>
            <a:r>
              <a:rPr lang="fa-IR" sz="3200" dirty="0" smtClean="0">
                <a:solidFill>
                  <a:schemeClr val="tx2">
                    <a:satMod val="130000"/>
                  </a:schemeClr>
                </a:solidFill>
                <a:cs typeface="Titr" pitchFamily="2" charset="-78"/>
              </a:rPr>
              <a:t>اصول اخلاقي و رابطه آن با مديريت استراتژيک</a:t>
            </a:r>
            <a:endParaRPr lang="fa-IR" sz="3200" dirty="0">
              <a:solidFill>
                <a:schemeClr val="tx2">
                  <a:satMod val="130000"/>
                </a:schemeClr>
              </a:solidFill>
            </a:endParaRPr>
          </a:p>
        </p:txBody>
      </p:sp>
      <p:sp>
        <p:nvSpPr>
          <p:cNvPr id="3" name="Content Placeholder 2"/>
          <p:cNvSpPr>
            <a:spLocks noGrp="1"/>
          </p:cNvSpPr>
          <p:nvPr>
            <p:ph idx="1"/>
          </p:nvPr>
        </p:nvSpPr>
        <p:spPr/>
        <p:txBody>
          <a:bodyPr>
            <a:normAutofit fontScale="85000" lnSpcReduction="20000"/>
          </a:bodyPr>
          <a:lstStyle/>
          <a:p>
            <a:pPr marL="342900" indent="-342900" algn="just" fontAlgn="auto">
              <a:spcAft>
                <a:spcPts val="0"/>
              </a:spcAft>
              <a:buClr>
                <a:srgbClr val="0000FF"/>
              </a:buClr>
              <a:buFont typeface="Symbol"/>
              <a:buChar char=""/>
              <a:defRPr/>
            </a:pPr>
            <a:r>
              <a:rPr lang="fa-IR" dirty="0" smtClean="0">
                <a:solidFill>
                  <a:srgbClr val="0000FF"/>
                </a:solidFill>
                <a:latin typeface="Times New Roman"/>
                <a:ea typeface="Times New Roman"/>
                <a:cs typeface="Mitra"/>
              </a:rPr>
              <a:t>اصول اخلاقي</a:t>
            </a:r>
            <a:r>
              <a:rPr lang="fa-IR" dirty="0" smtClean="0">
                <a:latin typeface="Times New Roman"/>
                <a:ea typeface="Times New Roman"/>
                <a:cs typeface="Mitra"/>
              </a:rPr>
              <a:t>: </a:t>
            </a:r>
            <a:endParaRPr lang="en-US" dirty="0" smtClean="0">
              <a:latin typeface="Times New Roman"/>
              <a:ea typeface="Times New Roman"/>
            </a:endParaRPr>
          </a:p>
          <a:p>
            <a:pPr marL="742950" lvl="1" indent="-285750" fontAlgn="auto">
              <a:spcAft>
                <a:spcPts val="0"/>
              </a:spcAft>
              <a:buFont typeface="Courier New"/>
              <a:buChar char="o"/>
              <a:defRPr/>
            </a:pPr>
            <a:r>
              <a:rPr lang="fa-IR" dirty="0" smtClean="0">
                <a:solidFill>
                  <a:srgbClr val="008000"/>
                </a:solidFill>
                <a:latin typeface="Times New Roman"/>
                <a:ea typeface="Times New Roman"/>
                <a:cs typeface="Mitra"/>
              </a:rPr>
              <a:t>تعريف:</a:t>
            </a:r>
            <a:r>
              <a:rPr lang="fa-IR" dirty="0" smtClean="0">
                <a:latin typeface="Times New Roman"/>
                <a:ea typeface="Times New Roman"/>
                <a:cs typeface="Mitra"/>
              </a:rPr>
              <a:t> اصول راهنماي سازمان كه رهنمودي براي تصميم گيري و رفتار خواهد بود.</a:t>
            </a:r>
            <a:endParaRPr lang="en-US" dirty="0" smtClean="0">
              <a:latin typeface="Times New Roman"/>
              <a:ea typeface="Times New Roman"/>
              <a:cs typeface="Times New Roman"/>
            </a:endParaRPr>
          </a:p>
          <a:p>
            <a:pPr marL="742950" lvl="1" indent="-285750" fontAlgn="auto">
              <a:spcAft>
                <a:spcPts val="0"/>
              </a:spcAft>
              <a:buFont typeface="Courier New"/>
              <a:buChar char="o"/>
              <a:defRPr/>
            </a:pPr>
            <a:r>
              <a:rPr lang="fa-IR" dirty="0" smtClean="0">
                <a:solidFill>
                  <a:srgbClr val="008000"/>
                </a:solidFill>
                <a:latin typeface="Times New Roman"/>
                <a:ea typeface="Times New Roman"/>
                <a:cs typeface="Mitra"/>
              </a:rPr>
              <a:t>برخي موضوعات:</a:t>
            </a:r>
            <a:r>
              <a:rPr lang="fa-IR" dirty="0" smtClean="0">
                <a:latin typeface="Times New Roman"/>
                <a:ea typeface="Times New Roman"/>
                <a:cs typeface="Mitra"/>
              </a:rPr>
              <a:t> حفط محيط زيست، حفظ اطلاعات مشتريان، حفظ حريم شخصي در شبکه اينترنت، صداقت، تبليغات درست و ...</a:t>
            </a:r>
            <a:endParaRPr lang="en-US" dirty="0" smtClean="0">
              <a:latin typeface="Times New Roman"/>
              <a:ea typeface="Times New Roman"/>
              <a:cs typeface="Times New Roman"/>
            </a:endParaRPr>
          </a:p>
          <a:p>
            <a:pPr marL="742950" lvl="1" indent="-285750" fontAlgn="auto">
              <a:spcAft>
                <a:spcPts val="0"/>
              </a:spcAft>
              <a:buFont typeface="Courier New"/>
              <a:buChar char="o"/>
              <a:defRPr/>
            </a:pPr>
            <a:r>
              <a:rPr lang="fa-IR" dirty="0" smtClean="0">
                <a:solidFill>
                  <a:srgbClr val="008000"/>
                </a:solidFill>
                <a:latin typeface="Times New Roman"/>
                <a:ea typeface="Times New Roman"/>
                <a:cs typeface="Mitra"/>
              </a:rPr>
              <a:t>جايگاه:</a:t>
            </a:r>
            <a:endParaRPr lang="en-US" dirty="0" smtClean="0">
              <a:latin typeface="Times New Roman"/>
              <a:ea typeface="Times New Roman"/>
              <a:cs typeface="Times New Roman"/>
            </a:endParaRPr>
          </a:p>
          <a:p>
            <a:pPr marL="1143000" lvl="2" fontAlgn="auto">
              <a:spcAft>
                <a:spcPts val="0"/>
              </a:spcAft>
              <a:buFont typeface="+mj-lt"/>
              <a:buAutoNum type="arabicPeriod"/>
              <a:defRPr/>
            </a:pPr>
            <a:r>
              <a:rPr lang="fa-IR" dirty="0" smtClean="0">
                <a:solidFill>
                  <a:srgbClr val="FF9900"/>
                </a:solidFill>
                <a:latin typeface="Times New Roman"/>
                <a:ea typeface="Times New Roman"/>
                <a:cs typeface="Mitra"/>
              </a:rPr>
              <a:t>ايجاد كدهاي اخلاقي در سازمانها </a:t>
            </a:r>
            <a:r>
              <a:rPr lang="fa-IR" dirty="0" smtClean="0">
                <a:latin typeface="Times New Roman"/>
                <a:ea typeface="Times New Roman"/>
                <a:cs typeface="Mitra"/>
              </a:rPr>
              <a:t>(نه به عنوان پديده زائد و يا براي گول زدن مخاطبان بلكه براي تمرين و  يادآوري، با كارگاهها و ... نمونه: شركت هريس: اگر كارمندي مورد نقض مقررات و عدم رعايت كدهاي اخلاقي را ديد و گزارش نكرد: اخراج)</a:t>
            </a:r>
            <a:endParaRPr lang="en-US" dirty="0" smtClean="0">
              <a:latin typeface="Times New Roman"/>
              <a:ea typeface="Times New Roman"/>
            </a:endParaRPr>
          </a:p>
          <a:p>
            <a:pPr marL="1143000" lvl="2" fontAlgn="auto">
              <a:spcAft>
                <a:spcPts val="0"/>
              </a:spcAft>
              <a:buFont typeface="+mj-lt"/>
              <a:buAutoNum type="arabicPeriod"/>
              <a:defRPr/>
            </a:pPr>
            <a:r>
              <a:rPr lang="fa-IR" dirty="0" smtClean="0">
                <a:solidFill>
                  <a:srgbClr val="FF9900"/>
                </a:solidFill>
                <a:latin typeface="Times New Roman"/>
                <a:ea typeface="Times New Roman"/>
                <a:cs typeface="Mitra"/>
              </a:rPr>
              <a:t>ايجاد پست نظارتي بر اصول اخلاقي</a:t>
            </a:r>
            <a:endParaRPr lang="en-US" dirty="0" smtClean="0">
              <a:latin typeface="Times New Roman"/>
              <a:ea typeface="Times New Roman"/>
            </a:endParaRPr>
          </a:p>
          <a:p>
            <a:pPr marL="342900" indent="-342900" algn="just" fontAlgn="auto">
              <a:spcAft>
                <a:spcPts val="0"/>
              </a:spcAft>
              <a:buClr>
                <a:srgbClr val="0000FF"/>
              </a:buClr>
              <a:buFont typeface="Symbol"/>
              <a:buChar char=""/>
              <a:defRPr/>
            </a:pPr>
            <a:r>
              <a:rPr lang="fa-IR" dirty="0" smtClean="0">
                <a:solidFill>
                  <a:srgbClr val="0000FF"/>
                </a:solidFill>
                <a:latin typeface="Times New Roman"/>
                <a:ea typeface="Times New Roman"/>
                <a:cs typeface="Mitra"/>
              </a:rPr>
              <a:t>رابطه با </a:t>
            </a:r>
            <a:r>
              <a:rPr lang="en-US" dirty="0" smtClean="0">
                <a:solidFill>
                  <a:srgbClr val="0000FF"/>
                </a:solidFill>
                <a:latin typeface="Times New Roman"/>
                <a:ea typeface="Times New Roman"/>
                <a:cs typeface="Mitra"/>
              </a:rPr>
              <a:t>SM</a:t>
            </a:r>
            <a:r>
              <a:rPr lang="fa-IR" dirty="0" smtClean="0">
                <a:solidFill>
                  <a:srgbClr val="0000FF"/>
                </a:solidFill>
                <a:latin typeface="Times New Roman"/>
                <a:ea typeface="Times New Roman"/>
                <a:cs typeface="Mitra"/>
              </a:rPr>
              <a:t>:</a:t>
            </a:r>
            <a:r>
              <a:rPr lang="fa-IR" dirty="0" smtClean="0">
                <a:latin typeface="Times New Roman"/>
                <a:ea typeface="Times New Roman"/>
                <a:cs typeface="Mitra"/>
              </a:rPr>
              <a:t> پذيرش مسووليت نظارت بر سازمان‌ها براي اطمينان از رعايت اصول اخلاقي </a:t>
            </a:r>
            <a:r>
              <a:rPr lang="fa-IR" sz="2000" dirty="0" smtClean="0">
                <a:latin typeface="Times New Roman"/>
                <a:ea typeface="Times New Roman"/>
                <a:cs typeface="Mitra"/>
              </a:rPr>
              <a:t>(يکي از دلايل بالا بودن حقوق استراتژيست‌ها، اين است که آنها بايد خطرات معنوي شرکت را بر عهده گيرند.)</a:t>
            </a:r>
            <a:r>
              <a:rPr lang="fa-IR" dirty="0" smtClean="0">
                <a:latin typeface="Times New Roman"/>
                <a:ea typeface="Times New Roman"/>
                <a:cs typeface="Mitra"/>
              </a:rPr>
              <a:t>/ رعايت اصول اخلاقي در سه گام تدوين، اجراو ارزيابي </a:t>
            </a:r>
            <a:r>
              <a:rPr lang="en-US" dirty="0" smtClean="0">
                <a:latin typeface="Times New Roman"/>
                <a:ea typeface="Times New Roman"/>
                <a:cs typeface="Mitra"/>
              </a:rPr>
              <a:t>SM</a:t>
            </a:r>
            <a:r>
              <a:rPr lang="fa-IR" dirty="0" smtClean="0">
                <a:latin typeface="Times New Roman"/>
                <a:ea typeface="Times New Roman"/>
                <a:cs typeface="Mitra"/>
              </a:rPr>
              <a:t> .</a:t>
            </a:r>
            <a:endParaRPr lang="en-US" dirty="0" smtClean="0">
              <a:latin typeface="Times New Roman"/>
              <a:ea typeface="Times New Roman"/>
            </a:endParaRPr>
          </a:p>
          <a:p>
            <a:pPr marL="342900" indent="-342900" fontAlgn="auto">
              <a:spcAft>
                <a:spcPts val="0"/>
              </a:spcAft>
              <a:buClr>
                <a:srgbClr val="0000FF"/>
              </a:buClr>
              <a:buFont typeface="Wingdings 2"/>
              <a:buNone/>
              <a:defRPr/>
            </a:pPr>
            <a:endParaRPr lang="en-US" sz="1400" dirty="0" smtClean="0">
              <a:latin typeface="Times New Roman"/>
              <a:ea typeface="Times New Roman"/>
            </a:endParaRPr>
          </a:p>
          <a:p>
            <a:pPr marL="365760" indent="-283464" algn="just" fontAlgn="auto">
              <a:spcAft>
                <a:spcPts val="0"/>
              </a:spcAft>
              <a:buFont typeface="Wingdings 2"/>
              <a:buChar char=""/>
              <a:defRPr/>
            </a:pPr>
            <a:endParaRPr lang="en-US" sz="2000" dirty="0" smtClean="0">
              <a:latin typeface="Times New Roman"/>
              <a:ea typeface="Times New Roman"/>
            </a:endParaRPr>
          </a:p>
          <a:p>
            <a:pPr marL="342900" indent="-342900" fontAlgn="auto">
              <a:spcAft>
                <a:spcPts val="0"/>
              </a:spcAft>
              <a:buClr>
                <a:srgbClr val="0000FF"/>
              </a:buClr>
              <a:buFont typeface="Wingdings 2"/>
              <a:buNone/>
              <a:defRPr/>
            </a:pPr>
            <a:endParaRPr lang="en-US" dirty="0">
              <a:latin typeface="Times New Roman"/>
              <a:ea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linds(horizontal)">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linds(horizontal)">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850" cy="1143000"/>
          </a:xfrm>
        </p:spPr>
        <p:txBody>
          <a:bodyPr>
            <a:noAutofit/>
          </a:bodyPr>
          <a:lstStyle/>
          <a:p>
            <a:pPr algn="r" fontAlgn="auto">
              <a:spcAft>
                <a:spcPts val="0"/>
              </a:spcAft>
              <a:defRPr/>
            </a:pPr>
            <a:r>
              <a:rPr lang="fa-IR" sz="3600" dirty="0" smtClean="0">
                <a:solidFill>
                  <a:schemeClr val="tx2">
                    <a:satMod val="130000"/>
                  </a:schemeClr>
                </a:solidFill>
                <a:cs typeface="Titr" pitchFamily="2" charset="-78"/>
              </a:rPr>
              <a:t>مقايسه استراتژي در سازمان‌هاي تجاري و نظامي</a:t>
            </a:r>
            <a:endParaRPr lang="fa-IR" sz="3600" dirty="0">
              <a:solidFill>
                <a:schemeClr val="tx2">
                  <a:satMod val="130000"/>
                </a:schemeClr>
              </a:solidFill>
            </a:endParaRPr>
          </a:p>
        </p:txBody>
      </p:sp>
      <p:sp>
        <p:nvSpPr>
          <p:cNvPr id="3" name="Content Placeholder 2"/>
          <p:cNvSpPr>
            <a:spLocks noGrp="1"/>
          </p:cNvSpPr>
          <p:nvPr>
            <p:ph idx="1"/>
          </p:nvPr>
        </p:nvSpPr>
        <p:spPr/>
        <p:txBody>
          <a:bodyPr>
            <a:normAutofit fontScale="92500" lnSpcReduction="20000"/>
          </a:bodyPr>
          <a:lstStyle/>
          <a:p>
            <a:pPr marL="342900" indent="-342900" algn="just" fontAlgn="auto">
              <a:spcAft>
                <a:spcPts val="0"/>
              </a:spcAft>
              <a:buClr>
                <a:srgbClr val="0000FF"/>
              </a:buClr>
              <a:buFont typeface="Wingdings 2"/>
              <a:buNone/>
              <a:defRPr/>
            </a:pPr>
            <a:r>
              <a:rPr lang="fa-IR" sz="3600" dirty="0" smtClean="0">
                <a:latin typeface="Times New Roman"/>
                <a:ea typeface="Times New Roman"/>
                <a:cs typeface="Mitra"/>
              </a:rPr>
              <a:t>مطالعه مديريت استراتژيک از ارثيه‌هاي ارتش است.</a:t>
            </a:r>
            <a:endParaRPr lang="en-US" sz="3600" dirty="0" smtClean="0">
              <a:latin typeface="Times New Roman"/>
              <a:ea typeface="Times New Roman"/>
            </a:endParaRPr>
          </a:p>
          <a:p>
            <a:pPr marL="342900" indent="-342900" algn="just" fontAlgn="auto">
              <a:spcAft>
                <a:spcPts val="0"/>
              </a:spcAft>
              <a:buClr>
                <a:srgbClr val="0000FF"/>
              </a:buClr>
              <a:buFont typeface="Wingdings 2"/>
              <a:buNone/>
              <a:defRPr/>
            </a:pPr>
            <a:endParaRPr lang="fa-IR" sz="3600" dirty="0" smtClean="0">
              <a:solidFill>
                <a:srgbClr val="0000FF"/>
              </a:solidFill>
              <a:latin typeface="Times New Roman"/>
              <a:ea typeface="Times New Roman"/>
              <a:cs typeface="Mitra"/>
            </a:endParaRPr>
          </a:p>
          <a:p>
            <a:pPr marL="342900" indent="-342900" algn="just" fontAlgn="auto">
              <a:spcAft>
                <a:spcPts val="0"/>
              </a:spcAft>
              <a:buClr>
                <a:srgbClr val="0000FF"/>
              </a:buClr>
              <a:buFont typeface="Symbol"/>
              <a:buChar char=""/>
              <a:defRPr/>
            </a:pPr>
            <a:r>
              <a:rPr lang="fa-IR" sz="3600" b="1" dirty="0" smtClean="0">
                <a:solidFill>
                  <a:srgbClr val="0000FF"/>
                </a:solidFill>
                <a:latin typeface="Times New Roman"/>
                <a:ea typeface="Times New Roman"/>
                <a:cs typeface="Mitra"/>
              </a:rPr>
              <a:t>تشابه</a:t>
            </a:r>
            <a:r>
              <a:rPr lang="fa-IR" sz="3600" dirty="0" smtClean="0">
                <a:latin typeface="Times New Roman"/>
                <a:ea typeface="Times New Roman"/>
                <a:cs typeface="Mitra"/>
              </a:rPr>
              <a:t>: </a:t>
            </a:r>
          </a:p>
          <a:p>
            <a:pPr marL="342900" indent="-342900" algn="just" fontAlgn="auto">
              <a:spcAft>
                <a:spcPts val="0"/>
              </a:spcAft>
              <a:buClr>
                <a:srgbClr val="0000FF"/>
              </a:buClr>
              <a:buFont typeface="Wingdings 2"/>
              <a:buNone/>
              <a:defRPr/>
            </a:pPr>
            <a:r>
              <a:rPr lang="fa-IR" sz="3600" dirty="0" smtClean="0">
                <a:latin typeface="Times New Roman"/>
                <a:ea typeface="Times New Roman"/>
                <a:cs typeface="Mitra"/>
              </a:rPr>
              <a:t>	استفاده از نقاط قوت خودي و ضعف رقيب و استفاده از فرصت‌ها و پرهيز از تهديدات براي پيروزي./ لزوم سازگاري هر دو نوع سازمان با تغييرات و بهبود وضع سازمان مطابق آن.</a:t>
            </a:r>
            <a:endParaRPr lang="en-US" sz="3600" dirty="0" smtClean="0">
              <a:latin typeface="Times New Roman"/>
              <a:ea typeface="Times New Roman"/>
            </a:endParaRPr>
          </a:p>
          <a:p>
            <a:pPr marL="342900" indent="-342900" algn="just" fontAlgn="auto">
              <a:spcAft>
                <a:spcPts val="0"/>
              </a:spcAft>
              <a:buClr>
                <a:srgbClr val="0000FF"/>
              </a:buClr>
              <a:buFont typeface="Symbol"/>
              <a:buChar char=""/>
              <a:defRPr/>
            </a:pPr>
            <a:r>
              <a:rPr lang="fa-IR" sz="3600" b="1" dirty="0" smtClean="0">
                <a:solidFill>
                  <a:srgbClr val="0000FF"/>
                </a:solidFill>
                <a:latin typeface="Times New Roman"/>
                <a:ea typeface="Times New Roman"/>
                <a:cs typeface="Mitra"/>
              </a:rPr>
              <a:t>تفاوت</a:t>
            </a:r>
            <a:r>
              <a:rPr lang="fa-IR" sz="3600" dirty="0" smtClean="0">
                <a:latin typeface="Times New Roman"/>
                <a:ea typeface="Times New Roman"/>
                <a:cs typeface="Mitra"/>
              </a:rPr>
              <a:t>: </a:t>
            </a:r>
          </a:p>
          <a:p>
            <a:pPr marL="342900" indent="-342900" algn="just" fontAlgn="auto">
              <a:spcAft>
                <a:spcPts val="0"/>
              </a:spcAft>
              <a:buClr>
                <a:srgbClr val="0000FF"/>
              </a:buClr>
              <a:buFont typeface="Wingdings 2"/>
              <a:buNone/>
              <a:defRPr/>
            </a:pPr>
            <a:r>
              <a:rPr lang="fa-IR" sz="3600" dirty="0" smtClean="0">
                <a:latin typeface="Times New Roman"/>
                <a:ea typeface="Times New Roman"/>
                <a:cs typeface="Mitra"/>
              </a:rPr>
              <a:t>	تجاري بر پايه رقابت و نظامي بر پايه تعارض (البته رقابت تقريباً=تعارض)</a:t>
            </a:r>
            <a:endParaRPr lang="en-US" sz="3600" dirty="0" smtClean="0">
              <a:latin typeface="Times New Roman"/>
              <a:ea typeface="Times New Roman"/>
            </a:endParaRPr>
          </a:p>
          <a:p>
            <a:pPr marL="342900" indent="-342900" fontAlgn="auto">
              <a:spcAft>
                <a:spcPts val="0"/>
              </a:spcAft>
              <a:buClr>
                <a:srgbClr val="0000FF"/>
              </a:buClr>
              <a:buFont typeface="Wingdings 2"/>
              <a:buNone/>
              <a:defRPr/>
            </a:pPr>
            <a:endParaRPr lang="en-US" sz="1400" dirty="0" smtClean="0">
              <a:latin typeface="Times New Roman"/>
              <a:ea typeface="Times New Roman"/>
            </a:endParaRPr>
          </a:p>
          <a:p>
            <a:pPr marL="365760" indent="-283464" algn="just" fontAlgn="auto">
              <a:spcAft>
                <a:spcPts val="0"/>
              </a:spcAft>
              <a:buFont typeface="Wingdings 2"/>
              <a:buChar char=""/>
              <a:defRPr/>
            </a:pPr>
            <a:endParaRPr lang="en-US" sz="2000" dirty="0" smtClean="0">
              <a:latin typeface="Times New Roman"/>
              <a:ea typeface="Times New Roman"/>
            </a:endParaRPr>
          </a:p>
          <a:p>
            <a:pPr marL="342900" indent="-342900" fontAlgn="auto">
              <a:spcAft>
                <a:spcPts val="0"/>
              </a:spcAft>
              <a:buClr>
                <a:srgbClr val="0000FF"/>
              </a:buClr>
              <a:buFont typeface="Wingdings 2"/>
              <a:buNone/>
              <a:defRPr/>
            </a:pPr>
            <a:endParaRPr lang="en-US" dirty="0">
              <a:latin typeface="Times New Roman"/>
              <a:ea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linds(horizontal)">
                                      <p:cBhvr>
                                        <p:cTn id="20" dur="500"/>
                                        <p:tgtEl>
                                          <p:spTgt spid="3">
                                            <p:txEl>
                                              <p:pRg st="4" end="4"/>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linds(horizontal)">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Titr" pitchFamily="2" charset="-78"/>
              </a:rPr>
              <a:t>مقدمه</a:t>
            </a:r>
            <a:endParaRPr lang="fa-IR" dirty="0">
              <a:solidFill>
                <a:srgbClr val="C00000"/>
              </a:solidFill>
              <a:cs typeface="Titr" pitchFamily="2" charset="-78"/>
            </a:endParaRPr>
          </a:p>
        </p:txBody>
      </p:sp>
      <p:sp>
        <p:nvSpPr>
          <p:cNvPr id="3" name="Content Placeholder 2"/>
          <p:cNvSpPr>
            <a:spLocks noGrp="1"/>
          </p:cNvSpPr>
          <p:nvPr>
            <p:ph idx="1"/>
          </p:nvPr>
        </p:nvSpPr>
        <p:spPr/>
        <p:txBody>
          <a:bodyPr>
            <a:normAutofit/>
          </a:bodyPr>
          <a:lstStyle/>
          <a:p>
            <a:pPr>
              <a:buNone/>
            </a:pPr>
            <a:r>
              <a:rPr lang="fa-IR" dirty="0" smtClean="0">
                <a:cs typeface="Mitra" pitchFamily="2" charset="-78"/>
              </a:rPr>
              <a:t>موضوعاتي براي تحقيق</a:t>
            </a:r>
          </a:p>
          <a:p>
            <a:pPr>
              <a:buNone/>
            </a:pPr>
            <a:endParaRPr lang="fa-IR" dirty="0">
              <a:cs typeface="Mitra" pitchFamily="2" charset="-78"/>
            </a:endParaRPr>
          </a:p>
        </p:txBody>
      </p:sp>
      <p:graphicFrame>
        <p:nvGraphicFramePr>
          <p:cNvPr id="8" name="Table 7"/>
          <p:cNvGraphicFramePr>
            <a:graphicFrameLocks noGrp="1"/>
          </p:cNvGraphicFramePr>
          <p:nvPr/>
        </p:nvGraphicFramePr>
        <p:xfrm>
          <a:off x="228600" y="2133600"/>
          <a:ext cx="8686801" cy="4446478"/>
        </p:xfrm>
        <a:graphic>
          <a:graphicData uri="http://schemas.openxmlformats.org/drawingml/2006/table">
            <a:tbl>
              <a:tblPr rtl="1"/>
              <a:tblGrid>
                <a:gridCol w="590298"/>
                <a:gridCol w="489878"/>
                <a:gridCol w="4002843"/>
                <a:gridCol w="2803912"/>
                <a:gridCol w="799870"/>
              </a:tblGrid>
              <a:tr h="394855">
                <a:tc>
                  <a:txBody>
                    <a:bodyPr/>
                    <a:lstStyle/>
                    <a:p>
                      <a:pPr algn="ctr" rtl="1">
                        <a:lnSpc>
                          <a:spcPct val="115000"/>
                        </a:lnSpc>
                        <a:spcAft>
                          <a:spcPts val="0"/>
                        </a:spcAft>
                      </a:pPr>
                      <a:r>
                        <a:rPr lang="fa-IR" sz="1600" b="1" dirty="0">
                          <a:latin typeface="Calibri"/>
                          <a:ea typeface="Calibri"/>
                          <a:cs typeface="Mitra"/>
                        </a:rPr>
                        <a:t>فصل</a:t>
                      </a:r>
                      <a:endParaRPr lang="en-US" sz="1200" dirty="0">
                        <a:latin typeface="Calibri"/>
                        <a:ea typeface="Calibri"/>
                        <a:cs typeface="Arial"/>
                      </a:endParaRPr>
                    </a:p>
                  </a:txBody>
                  <a:tcPr marL="61221" marR="612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1">
                        <a:lnSpc>
                          <a:spcPct val="115000"/>
                        </a:lnSpc>
                        <a:spcAft>
                          <a:spcPts val="0"/>
                        </a:spcAft>
                      </a:pPr>
                      <a:r>
                        <a:rPr lang="fa-IR" sz="1600" b="1">
                          <a:latin typeface="Calibri"/>
                          <a:ea typeface="Calibri"/>
                          <a:cs typeface="Mitra"/>
                        </a:rPr>
                        <a:t>ص</a:t>
                      </a:r>
                      <a:endParaRPr lang="en-US" sz="1200">
                        <a:latin typeface="Calibri"/>
                        <a:ea typeface="Calibri"/>
                        <a:cs typeface="Arial"/>
                      </a:endParaRPr>
                    </a:p>
                  </a:txBody>
                  <a:tcPr marL="61221" marR="612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1">
                        <a:lnSpc>
                          <a:spcPct val="115000"/>
                        </a:lnSpc>
                        <a:spcAft>
                          <a:spcPts val="0"/>
                        </a:spcAft>
                      </a:pPr>
                      <a:r>
                        <a:rPr lang="fa-IR" sz="1600" b="1" dirty="0">
                          <a:latin typeface="Calibri"/>
                          <a:ea typeface="Calibri"/>
                          <a:cs typeface="Mitra"/>
                        </a:rPr>
                        <a:t>جمله</a:t>
                      </a:r>
                      <a:endParaRPr lang="en-US" sz="1200" dirty="0">
                        <a:latin typeface="Calibri"/>
                        <a:ea typeface="Calibri"/>
                        <a:cs typeface="Arial"/>
                      </a:endParaRPr>
                    </a:p>
                  </a:txBody>
                  <a:tcPr marL="61221" marR="612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1">
                        <a:lnSpc>
                          <a:spcPct val="115000"/>
                        </a:lnSpc>
                        <a:spcAft>
                          <a:spcPts val="0"/>
                        </a:spcAft>
                      </a:pPr>
                      <a:r>
                        <a:rPr lang="fa-IR" sz="1600" b="1">
                          <a:latin typeface="Calibri"/>
                          <a:ea typeface="Calibri"/>
                          <a:cs typeface="Mitra"/>
                        </a:rPr>
                        <a:t>موضوع تحقيق</a:t>
                      </a:r>
                      <a:endParaRPr lang="en-US" sz="1200">
                        <a:latin typeface="Calibri"/>
                        <a:ea typeface="Calibri"/>
                        <a:cs typeface="Arial"/>
                      </a:endParaRPr>
                    </a:p>
                  </a:txBody>
                  <a:tcPr marL="61221" marR="612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1">
                        <a:lnSpc>
                          <a:spcPct val="115000"/>
                        </a:lnSpc>
                        <a:spcAft>
                          <a:spcPts val="0"/>
                        </a:spcAft>
                      </a:pPr>
                      <a:r>
                        <a:rPr lang="fa-IR" sz="1600" b="1">
                          <a:latin typeface="Calibri"/>
                          <a:ea typeface="Calibri"/>
                          <a:cs typeface="Mitra"/>
                        </a:rPr>
                        <a:t>منبع</a:t>
                      </a:r>
                      <a:endParaRPr lang="en-US" sz="1200">
                        <a:latin typeface="Calibri"/>
                        <a:ea typeface="Calibri"/>
                        <a:cs typeface="Arial"/>
                      </a:endParaRPr>
                    </a:p>
                  </a:txBody>
                  <a:tcPr marL="61221" marR="612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789709">
                <a:tc>
                  <a:txBody>
                    <a:bodyPr/>
                    <a:lstStyle/>
                    <a:p>
                      <a:pPr algn="ctr" rtl="1">
                        <a:lnSpc>
                          <a:spcPct val="115000"/>
                        </a:lnSpc>
                        <a:spcAft>
                          <a:spcPts val="0"/>
                        </a:spcAft>
                      </a:pPr>
                      <a:r>
                        <a:rPr lang="fa-IR" sz="1600">
                          <a:latin typeface="Calibri"/>
                          <a:ea typeface="Calibri"/>
                          <a:cs typeface="Mitra"/>
                        </a:rPr>
                        <a:t>1</a:t>
                      </a:r>
                      <a:endParaRPr lang="en-US" sz="1200">
                        <a:latin typeface="Calibri"/>
                        <a:ea typeface="Calibri"/>
                        <a:cs typeface="Arial"/>
                      </a:endParaRPr>
                    </a:p>
                  </a:txBody>
                  <a:tcPr marL="61221" marR="612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a:latin typeface="Calibri"/>
                          <a:ea typeface="Calibri"/>
                          <a:cs typeface="Mitra"/>
                        </a:rPr>
                        <a:t>48</a:t>
                      </a:r>
                      <a:endParaRPr lang="en-US" sz="1200">
                        <a:latin typeface="Calibri"/>
                        <a:ea typeface="Calibri"/>
                        <a:cs typeface="Arial"/>
                      </a:endParaRPr>
                    </a:p>
                  </a:txBody>
                  <a:tcPr marL="61221" marR="612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dirty="0">
                          <a:latin typeface="Calibri"/>
                          <a:ea typeface="Calibri"/>
                          <a:cs typeface="Mitra"/>
                        </a:rPr>
                        <a:t>اکنون بيش از 75% شرکت‌ها از </a:t>
                      </a:r>
                      <a:r>
                        <a:rPr lang="en-US" sz="1600" b="1" dirty="0">
                          <a:latin typeface="Calibri"/>
                          <a:ea typeface="Calibri"/>
                          <a:cs typeface="Mitra"/>
                        </a:rPr>
                        <a:t>SM</a:t>
                      </a:r>
                      <a:r>
                        <a:rPr lang="fa-IR" sz="1600" b="1" dirty="0">
                          <a:latin typeface="Calibri"/>
                          <a:ea typeface="Calibri"/>
                          <a:cs typeface="Mitra"/>
                        </a:rPr>
                        <a:t> استفاده مي‌کنند. اين رقم در سال 1979، 25% بود.</a:t>
                      </a:r>
                      <a:endParaRPr lang="en-US" sz="1200" b="1" dirty="0">
                        <a:latin typeface="Calibri"/>
                        <a:ea typeface="Calibri"/>
                        <a:cs typeface="Arial"/>
                      </a:endParaRPr>
                    </a:p>
                  </a:txBody>
                  <a:tcPr marL="61221" marR="612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Calibri"/>
                          <a:ea typeface="Calibri"/>
                          <a:cs typeface="Mitra"/>
                        </a:rPr>
                        <a:t>بررسي ميزان استفاده شرکت‌ها از </a:t>
                      </a:r>
                      <a:r>
                        <a:rPr lang="en-US" sz="1600" b="1">
                          <a:latin typeface="Calibri"/>
                          <a:ea typeface="Calibri"/>
                          <a:cs typeface="Mitra"/>
                        </a:rPr>
                        <a:t>SM</a:t>
                      </a:r>
                      <a:endParaRPr lang="en-US" sz="1200" b="1">
                        <a:latin typeface="Calibri"/>
                        <a:ea typeface="Calibri"/>
                        <a:cs typeface="Arial"/>
                      </a:endParaRPr>
                    </a:p>
                  </a:txBody>
                  <a:tcPr marL="61221" marR="612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a:latin typeface="Calibri"/>
                          <a:ea typeface="Calibri"/>
                          <a:cs typeface="Mitra"/>
                        </a:rPr>
                        <a:t>19</a:t>
                      </a:r>
                      <a:endParaRPr lang="en-US" sz="1200">
                        <a:latin typeface="Calibri"/>
                        <a:ea typeface="Calibri"/>
                        <a:cs typeface="Arial"/>
                      </a:endParaRPr>
                    </a:p>
                  </a:txBody>
                  <a:tcPr marL="61221" marR="612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9709">
                <a:tc>
                  <a:txBody>
                    <a:bodyPr/>
                    <a:lstStyle/>
                    <a:p>
                      <a:pPr algn="ctr" rtl="1">
                        <a:lnSpc>
                          <a:spcPct val="115000"/>
                        </a:lnSpc>
                        <a:spcAft>
                          <a:spcPts val="0"/>
                        </a:spcAft>
                      </a:pPr>
                      <a:r>
                        <a:rPr lang="fa-IR" sz="1600">
                          <a:latin typeface="Calibri"/>
                          <a:ea typeface="Calibri"/>
                          <a:cs typeface="Mitra"/>
                        </a:rPr>
                        <a:t>1</a:t>
                      </a:r>
                      <a:endParaRPr lang="en-US" sz="1200">
                        <a:latin typeface="Calibri"/>
                        <a:ea typeface="Calibri"/>
                        <a:cs typeface="Arial"/>
                      </a:endParaRPr>
                    </a:p>
                  </a:txBody>
                  <a:tcPr marL="61221" marR="612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a:latin typeface="Calibri"/>
                          <a:ea typeface="Calibri"/>
                          <a:cs typeface="Mitra"/>
                        </a:rPr>
                        <a:t>50</a:t>
                      </a:r>
                      <a:endParaRPr lang="en-US" sz="1200">
                        <a:latin typeface="Calibri"/>
                        <a:ea typeface="Calibri"/>
                        <a:cs typeface="Arial"/>
                      </a:endParaRPr>
                    </a:p>
                  </a:txBody>
                  <a:tcPr marL="61221" marR="612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Calibri"/>
                          <a:ea typeface="Calibri"/>
                          <a:cs typeface="Mitra"/>
                        </a:rPr>
                        <a:t>نتيجه تحقيقات: سازمان‌هاي استفاده‌کننده از </a:t>
                      </a:r>
                      <a:r>
                        <a:rPr lang="en-US" sz="1600" b="1">
                          <a:latin typeface="Calibri"/>
                          <a:ea typeface="Calibri"/>
                          <a:cs typeface="Mitra"/>
                        </a:rPr>
                        <a:t>SM</a:t>
                      </a:r>
                      <a:r>
                        <a:rPr lang="fa-IR" sz="1600" b="1">
                          <a:latin typeface="Calibri"/>
                          <a:ea typeface="Calibri"/>
                          <a:cs typeface="Mitra"/>
                        </a:rPr>
                        <a:t> سودآورترند و ...</a:t>
                      </a:r>
                      <a:endParaRPr lang="en-US" sz="1200" b="1">
                        <a:latin typeface="Calibri"/>
                        <a:ea typeface="Calibri"/>
                        <a:cs typeface="Arial"/>
                      </a:endParaRPr>
                    </a:p>
                  </a:txBody>
                  <a:tcPr marL="61221" marR="612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dirty="0">
                          <a:latin typeface="Calibri"/>
                          <a:ea typeface="Calibri"/>
                          <a:cs typeface="Mitra"/>
                        </a:rPr>
                        <a:t>مقايسه سودآوري، عملکرد و ... سازمان‌هاي استفاده‌کننده از </a:t>
                      </a:r>
                      <a:r>
                        <a:rPr lang="en-US" sz="1600" b="1" dirty="0">
                          <a:latin typeface="Calibri"/>
                          <a:ea typeface="Calibri"/>
                          <a:cs typeface="Mitra"/>
                        </a:rPr>
                        <a:t>SM</a:t>
                      </a:r>
                      <a:r>
                        <a:rPr lang="fa-IR" sz="1600" b="1" dirty="0">
                          <a:latin typeface="Calibri"/>
                          <a:ea typeface="Calibri"/>
                          <a:cs typeface="Mitra"/>
                        </a:rPr>
                        <a:t> با ديگران</a:t>
                      </a:r>
                      <a:endParaRPr lang="en-US" sz="1200" b="1" dirty="0">
                        <a:latin typeface="Calibri"/>
                        <a:ea typeface="Calibri"/>
                        <a:cs typeface="Arial"/>
                      </a:endParaRPr>
                    </a:p>
                  </a:txBody>
                  <a:tcPr marL="61221" marR="612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a:latin typeface="Calibri"/>
                          <a:ea typeface="Calibri"/>
                          <a:cs typeface="Mitra"/>
                        </a:rPr>
                        <a:t>21</a:t>
                      </a:r>
                      <a:endParaRPr lang="en-US" sz="1200">
                        <a:latin typeface="Calibri"/>
                        <a:ea typeface="Calibri"/>
                        <a:cs typeface="Arial"/>
                      </a:endParaRPr>
                    </a:p>
                  </a:txBody>
                  <a:tcPr marL="61221" marR="612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9709">
                <a:tc>
                  <a:txBody>
                    <a:bodyPr/>
                    <a:lstStyle/>
                    <a:p>
                      <a:pPr algn="ctr" rtl="1">
                        <a:lnSpc>
                          <a:spcPct val="115000"/>
                        </a:lnSpc>
                        <a:spcAft>
                          <a:spcPts val="0"/>
                        </a:spcAft>
                      </a:pPr>
                      <a:r>
                        <a:rPr lang="fa-IR" sz="1600">
                          <a:latin typeface="Calibri"/>
                          <a:ea typeface="Calibri"/>
                          <a:cs typeface="Mitra"/>
                        </a:rPr>
                        <a:t>1</a:t>
                      </a:r>
                      <a:endParaRPr lang="en-US" sz="1200">
                        <a:latin typeface="Calibri"/>
                        <a:ea typeface="Calibri"/>
                        <a:cs typeface="Arial"/>
                      </a:endParaRPr>
                    </a:p>
                  </a:txBody>
                  <a:tcPr marL="61221" marR="612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a:latin typeface="Calibri"/>
                          <a:ea typeface="Calibri"/>
                          <a:cs typeface="Mitra"/>
                        </a:rPr>
                        <a:t>50</a:t>
                      </a:r>
                      <a:endParaRPr lang="en-US" sz="1200">
                        <a:latin typeface="Calibri"/>
                        <a:ea typeface="Calibri"/>
                        <a:cs typeface="Arial"/>
                      </a:endParaRPr>
                    </a:p>
                  </a:txBody>
                  <a:tcPr marL="61221" marR="612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Calibri"/>
                          <a:ea typeface="Calibri"/>
                          <a:cs typeface="Mitra"/>
                        </a:rPr>
                        <a:t>مايکل آلن به اين نتيجه رسيد که </a:t>
                      </a:r>
                      <a:r>
                        <a:rPr lang="en-US" sz="1600" b="1">
                          <a:latin typeface="Calibri"/>
                          <a:ea typeface="Calibri"/>
                          <a:cs typeface="Mitra"/>
                        </a:rPr>
                        <a:t>SM</a:t>
                      </a:r>
                      <a:r>
                        <a:rPr lang="fa-IR" sz="1600" b="1">
                          <a:latin typeface="Calibri"/>
                          <a:ea typeface="Calibri"/>
                          <a:cs typeface="Mitra"/>
                        </a:rPr>
                        <a:t> توانسته عملکرد بسياري از شرکت‌هاي بزرگ مانند ... را بهبود بخشد</a:t>
                      </a:r>
                      <a:endParaRPr lang="en-US" sz="1200" b="1">
                        <a:latin typeface="Calibri"/>
                        <a:ea typeface="Calibri"/>
                        <a:cs typeface="Arial"/>
                      </a:endParaRPr>
                    </a:p>
                  </a:txBody>
                  <a:tcPr marL="61221" marR="612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Calibri"/>
                          <a:ea typeface="Calibri"/>
                          <a:cs typeface="Mitra"/>
                        </a:rPr>
                        <a:t>مقايسه سودآوري، عملکرد و ... سازمان‌هاي استفاده‌کننده از </a:t>
                      </a:r>
                      <a:r>
                        <a:rPr lang="en-US" sz="1600" b="1">
                          <a:latin typeface="Calibri"/>
                          <a:ea typeface="Calibri"/>
                          <a:cs typeface="Mitra"/>
                        </a:rPr>
                        <a:t>SM</a:t>
                      </a:r>
                      <a:r>
                        <a:rPr lang="fa-IR" sz="1600" b="1">
                          <a:latin typeface="Calibri"/>
                          <a:ea typeface="Calibri"/>
                          <a:cs typeface="Mitra"/>
                        </a:rPr>
                        <a:t> قبل و بعد از آن</a:t>
                      </a:r>
                      <a:endParaRPr lang="en-US" sz="1200" b="1">
                        <a:latin typeface="Calibri"/>
                        <a:ea typeface="Calibri"/>
                        <a:cs typeface="Arial"/>
                      </a:endParaRPr>
                    </a:p>
                  </a:txBody>
                  <a:tcPr marL="61221" marR="612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a:latin typeface="Calibri"/>
                          <a:ea typeface="Calibri"/>
                          <a:cs typeface="Mitra"/>
                        </a:rPr>
                        <a:t>22</a:t>
                      </a:r>
                      <a:endParaRPr lang="en-US" sz="1200">
                        <a:latin typeface="Calibri"/>
                        <a:ea typeface="Calibri"/>
                        <a:cs typeface="Arial"/>
                      </a:endParaRPr>
                    </a:p>
                  </a:txBody>
                  <a:tcPr marL="61221" marR="612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9709">
                <a:tc>
                  <a:txBody>
                    <a:bodyPr/>
                    <a:lstStyle/>
                    <a:p>
                      <a:pPr algn="ctr" rtl="1">
                        <a:lnSpc>
                          <a:spcPct val="115000"/>
                        </a:lnSpc>
                        <a:spcAft>
                          <a:spcPts val="0"/>
                        </a:spcAft>
                      </a:pPr>
                      <a:r>
                        <a:rPr lang="fa-IR" sz="1600">
                          <a:latin typeface="Calibri"/>
                          <a:ea typeface="Calibri"/>
                          <a:cs typeface="Mitra"/>
                        </a:rPr>
                        <a:t>1</a:t>
                      </a:r>
                      <a:endParaRPr lang="en-US" sz="1200">
                        <a:latin typeface="Calibri"/>
                        <a:ea typeface="Calibri"/>
                        <a:cs typeface="Arial"/>
                      </a:endParaRPr>
                    </a:p>
                  </a:txBody>
                  <a:tcPr marL="61221" marR="612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a:latin typeface="Calibri"/>
                          <a:ea typeface="Calibri"/>
                          <a:cs typeface="Mitra"/>
                        </a:rPr>
                        <a:t>61</a:t>
                      </a:r>
                      <a:endParaRPr lang="en-US" sz="1200">
                        <a:latin typeface="Calibri"/>
                        <a:ea typeface="Calibri"/>
                        <a:cs typeface="Arial"/>
                      </a:endParaRPr>
                    </a:p>
                  </a:txBody>
                  <a:tcPr marL="61221" marR="612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dirty="0">
                          <a:latin typeface="Calibri"/>
                          <a:ea typeface="Calibri"/>
                          <a:cs typeface="Mitra"/>
                        </a:rPr>
                        <a:t>نتيجة يک تحقيق: از </a:t>
                      </a:r>
                      <a:r>
                        <a:rPr lang="fa-IR" sz="1600" b="1">
                          <a:latin typeface="Calibri"/>
                          <a:ea typeface="Calibri"/>
                          <a:cs typeface="Mitra"/>
                        </a:rPr>
                        <a:t>نظر </a:t>
                      </a:r>
                      <a:r>
                        <a:rPr lang="fa-IR" sz="1600" b="1" smtClean="0">
                          <a:latin typeface="Calibri"/>
                          <a:ea typeface="Calibri"/>
                          <a:cs typeface="Mitra"/>
                        </a:rPr>
                        <a:t>مصرف‌کنندگان، </a:t>
                      </a:r>
                      <a:r>
                        <a:rPr lang="fa-IR" sz="1600" b="1" dirty="0">
                          <a:latin typeface="Calibri"/>
                          <a:ea typeface="Calibri"/>
                          <a:cs typeface="Mitra"/>
                        </a:rPr>
                        <a:t>شرکت‌هاي ژاپني بيشتر پايبند اصول اخلاقي هستند</a:t>
                      </a:r>
                      <a:endParaRPr lang="en-US" sz="1200" b="1" dirty="0">
                        <a:latin typeface="Calibri"/>
                        <a:ea typeface="Calibri"/>
                        <a:cs typeface="Arial"/>
                      </a:endParaRPr>
                    </a:p>
                  </a:txBody>
                  <a:tcPr marL="61221" marR="612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Calibri"/>
                          <a:ea typeface="Calibri"/>
                          <a:cs typeface="Mitra"/>
                        </a:rPr>
                        <a:t>مقايسه ميزان رعايت اصول اخلاقي ميان دو کشور، صنعت، سازمان و ...</a:t>
                      </a:r>
                      <a:endParaRPr lang="en-US" sz="1200" b="1">
                        <a:latin typeface="Calibri"/>
                        <a:ea typeface="Calibri"/>
                        <a:cs typeface="Arial"/>
                      </a:endParaRPr>
                    </a:p>
                  </a:txBody>
                  <a:tcPr marL="61221" marR="612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a:latin typeface="Calibri"/>
                          <a:ea typeface="Calibri"/>
                          <a:cs typeface="Mitra"/>
                        </a:rPr>
                        <a:t>30</a:t>
                      </a:r>
                      <a:endParaRPr lang="en-US" sz="1200">
                        <a:latin typeface="Calibri"/>
                        <a:ea typeface="Calibri"/>
                        <a:cs typeface="Arial"/>
                      </a:endParaRPr>
                    </a:p>
                  </a:txBody>
                  <a:tcPr marL="61221" marR="612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9709">
                <a:tc>
                  <a:txBody>
                    <a:bodyPr/>
                    <a:lstStyle/>
                    <a:p>
                      <a:pPr algn="ctr" rtl="1">
                        <a:lnSpc>
                          <a:spcPct val="115000"/>
                        </a:lnSpc>
                        <a:spcAft>
                          <a:spcPts val="0"/>
                        </a:spcAft>
                      </a:pPr>
                      <a:r>
                        <a:rPr lang="fa-IR" sz="1600">
                          <a:latin typeface="Calibri"/>
                          <a:ea typeface="Calibri"/>
                          <a:cs typeface="Mitra"/>
                        </a:rPr>
                        <a:t>1</a:t>
                      </a:r>
                      <a:endParaRPr lang="en-US" sz="1200">
                        <a:latin typeface="Calibri"/>
                        <a:ea typeface="Calibri"/>
                        <a:cs typeface="Arial"/>
                      </a:endParaRPr>
                    </a:p>
                  </a:txBody>
                  <a:tcPr marL="61221" marR="612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a:latin typeface="Calibri"/>
                          <a:ea typeface="Calibri"/>
                          <a:cs typeface="Mitra"/>
                        </a:rPr>
                        <a:t>63</a:t>
                      </a:r>
                      <a:endParaRPr lang="en-US" sz="1200">
                        <a:latin typeface="Calibri"/>
                        <a:ea typeface="Calibri"/>
                        <a:cs typeface="Arial"/>
                      </a:endParaRPr>
                    </a:p>
                  </a:txBody>
                  <a:tcPr marL="61221" marR="612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Calibri"/>
                          <a:ea typeface="Calibri"/>
                          <a:cs typeface="Mitra"/>
                        </a:rPr>
                        <a:t>مطالعه مديريت استراتژيک از ارثيه‌هاي ارتش است.</a:t>
                      </a:r>
                      <a:endParaRPr lang="en-US" sz="1200" b="1">
                        <a:latin typeface="Calibri"/>
                        <a:ea typeface="Calibri"/>
                        <a:cs typeface="Arial"/>
                      </a:endParaRPr>
                    </a:p>
                  </a:txBody>
                  <a:tcPr marL="61221" marR="612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dirty="0">
                          <a:latin typeface="Calibri"/>
                          <a:ea typeface="Calibri"/>
                          <a:cs typeface="Mitra"/>
                        </a:rPr>
                        <a:t>کدام شاخه‌هاي رشته مديريت برگرفته از مباحث نظامي است؟</a:t>
                      </a:r>
                      <a:endParaRPr lang="en-US" sz="1200" b="1" dirty="0">
                        <a:latin typeface="Calibri"/>
                        <a:ea typeface="Calibri"/>
                        <a:cs typeface="Arial"/>
                      </a:endParaRPr>
                    </a:p>
                  </a:txBody>
                  <a:tcPr marL="61221" marR="612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dirty="0">
                          <a:latin typeface="Calibri"/>
                          <a:ea typeface="Calibri"/>
                          <a:cs typeface="Mitra"/>
                        </a:rPr>
                        <a:t>-</a:t>
                      </a:r>
                      <a:endParaRPr lang="en-US" sz="1200" dirty="0">
                        <a:latin typeface="Calibri"/>
                        <a:ea typeface="Calibri"/>
                        <a:cs typeface="Arial"/>
                      </a:endParaRPr>
                    </a:p>
                  </a:txBody>
                  <a:tcPr marL="61221" marR="612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fontAlgn="auto">
              <a:spcAft>
                <a:spcPts val="0"/>
              </a:spcAft>
              <a:defRPr/>
            </a:pPr>
            <a:r>
              <a:rPr lang="fa-IR" dirty="0" smtClean="0">
                <a:solidFill>
                  <a:schemeClr val="tx2">
                    <a:satMod val="130000"/>
                  </a:schemeClr>
                </a:solidFill>
                <a:cs typeface="Titr" pitchFamily="2" charset="-78"/>
              </a:rPr>
              <a:t>توصيف مديريت استراتژيک</a:t>
            </a:r>
            <a:endParaRPr lang="fa-IR" dirty="0">
              <a:solidFill>
                <a:schemeClr val="tx2">
                  <a:satMod val="130000"/>
                </a:schemeClr>
              </a:solidFill>
            </a:endParaRPr>
          </a:p>
        </p:txBody>
      </p:sp>
      <p:sp>
        <p:nvSpPr>
          <p:cNvPr id="10243" name="Content Placeholder 2"/>
          <p:cNvSpPr>
            <a:spLocks noGrp="1"/>
          </p:cNvSpPr>
          <p:nvPr>
            <p:ph idx="1"/>
          </p:nvPr>
        </p:nvSpPr>
        <p:spPr/>
        <p:txBody>
          <a:bodyPr/>
          <a:lstStyle/>
          <a:p>
            <a:pPr algn="just">
              <a:buFont typeface="Wingdings 2" pitchFamily="18" charset="2"/>
              <a:buNone/>
            </a:pPr>
            <a:r>
              <a:rPr lang="fa-IR" b="1" smtClean="0">
                <a:cs typeface="Mitra" pitchFamily="2" charset="-78"/>
              </a:rPr>
              <a:t>روش منطقي، عيني و سيستماتيک براي اتخاذ تصميمات بزرگ در يک سازمان</a:t>
            </a:r>
            <a:endParaRPr lang="fa-IR" smtClean="0">
              <a:cs typeface="Mitra"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fontAlgn="auto">
              <a:spcAft>
                <a:spcPts val="0"/>
              </a:spcAft>
              <a:defRPr/>
            </a:pPr>
            <a:r>
              <a:rPr lang="fa-IR" dirty="0" smtClean="0">
                <a:solidFill>
                  <a:schemeClr val="tx2">
                    <a:satMod val="130000"/>
                  </a:schemeClr>
                </a:solidFill>
                <a:cs typeface="Titr" pitchFamily="2" charset="-78"/>
              </a:rPr>
              <a:t>مراحل مديريت استراتژيک</a:t>
            </a:r>
            <a:endParaRPr lang="fa-IR" dirty="0">
              <a:solidFill>
                <a:schemeClr val="tx2">
                  <a:satMod val="130000"/>
                </a:schemeClr>
              </a:solidFill>
            </a:endParaRPr>
          </a:p>
        </p:txBody>
      </p:sp>
      <p:sp>
        <p:nvSpPr>
          <p:cNvPr id="3" name="Content Placeholder 2"/>
          <p:cNvSpPr>
            <a:spLocks noGrp="1"/>
          </p:cNvSpPr>
          <p:nvPr>
            <p:ph idx="1"/>
          </p:nvPr>
        </p:nvSpPr>
        <p:spPr/>
        <p:txBody>
          <a:bodyPr>
            <a:normAutofit fontScale="77500" lnSpcReduction="20000"/>
          </a:bodyPr>
          <a:lstStyle/>
          <a:p>
            <a:pPr marL="596646" indent="-514350" algn="just" fontAlgn="auto">
              <a:spcAft>
                <a:spcPts val="0"/>
              </a:spcAft>
              <a:buFont typeface="Wingdings 2"/>
              <a:buChar char=""/>
              <a:defRPr/>
            </a:pPr>
            <a:r>
              <a:rPr lang="fa-IR" b="1" dirty="0" smtClean="0">
                <a:solidFill>
                  <a:srgbClr val="FF0000"/>
                </a:solidFill>
                <a:cs typeface="Mitra" pitchFamily="2" charset="-78"/>
              </a:rPr>
              <a:t>تدوين </a:t>
            </a:r>
            <a:r>
              <a:rPr lang="pl-PL" b="1" dirty="0" smtClean="0">
                <a:solidFill>
                  <a:srgbClr val="FF0000"/>
                </a:solidFill>
                <a:cs typeface="Mitra" pitchFamily="2" charset="-78"/>
              </a:rPr>
              <a:t>formulation</a:t>
            </a:r>
            <a:endParaRPr lang="fa-IR" b="1" dirty="0" smtClean="0">
              <a:solidFill>
                <a:srgbClr val="FF0000"/>
              </a:solidFill>
              <a:cs typeface="Mitra" pitchFamily="2" charset="-78"/>
            </a:endParaRPr>
          </a:p>
          <a:p>
            <a:pPr marL="596646" indent="-514350" algn="just" fontAlgn="auto">
              <a:spcAft>
                <a:spcPts val="0"/>
              </a:spcAft>
              <a:buFont typeface="Wingdings 2"/>
              <a:buNone/>
              <a:defRPr/>
            </a:pPr>
            <a:r>
              <a:rPr lang="fa-IR" b="1" dirty="0" smtClean="0">
                <a:cs typeface="Mitra" pitchFamily="2" charset="-78"/>
              </a:rPr>
              <a:t>	تعيين ماموريت شركت، شناخت عوامل محيطي و تهديدها و فرصتهاي آن، شناخت ضعفها و قوتهاي سازمان، تعيين اهداف بلندمدت و استراتژي‌ها.</a:t>
            </a:r>
          </a:p>
          <a:p>
            <a:pPr marL="365760" indent="-283464" algn="just" fontAlgn="auto">
              <a:spcAft>
                <a:spcPts val="0"/>
              </a:spcAft>
              <a:buClr>
                <a:srgbClr val="3891A7"/>
              </a:buClr>
              <a:buFont typeface="Wingdings 2"/>
              <a:buNone/>
              <a:defRPr/>
            </a:pPr>
            <a:r>
              <a:rPr lang="fa-IR" sz="3500" dirty="0" smtClean="0">
                <a:solidFill>
                  <a:prstClr val="black"/>
                </a:solidFill>
                <a:cs typeface="Mitra" pitchFamily="2" charset="-78"/>
              </a:rPr>
              <a:t>	پيتر دراكر</a:t>
            </a:r>
            <a:r>
              <a:rPr lang="fa-IR" sz="3500" b="1" dirty="0" smtClean="0">
                <a:solidFill>
                  <a:prstClr val="black"/>
                </a:solidFill>
                <a:cs typeface="Mitra" pitchFamily="2" charset="-78"/>
              </a:rPr>
              <a:t>: </a:t>
            </a:r>
            <a:r>
              <a:rPr lang="fa-IR" sz="2100" b="1" dirty="0" smtClean="0">
                <a:solidFill>
                  <a:prstClr val="black"/>
                </a:solidFill>
                <a:cs typeface="Mitra" pitchFamily="2" charset="-78"/>
              </a:rPr>
              <a:t>كار اصلي مديريت استراتژيك، نگاه به سازمان از زاويه ديد ماموريت سازمان است.</a:t>
            </a:r>
            <a:endParaRPr lang="fa-IR" sz="3500" b="1" dirty="0" smtClean="0">
              <a:solidFill>
                <a:prstClr val="black"/>
              </a:solidFill>
              <a:cs typeface="Mitra" pitchFamily="2" charset="-78"/>
            </a:endParaRPr>
          </a:p>
          <a:p>
            <a:pPr marL="596646" indent="-514350" algn="just" fontAlgn="auto">
              <a:spcAft>
                <a:spcPts val="0"/>
              </a:spcAft>
              <a:buFont typeface="Wingdings 2"/>
              <a:buNone/>
              <a:defRPr/>
            </a:pPr>
            <a:endParaRPr lang="fa-IR" b="1" dirty="0" smtClean="0">
              <a:cs typeface="Mitra" pitchFamily="2" charset="-78"/>
            </a:endParaRPr>
          </a:p>
          <a:p>
            <a:pPr marL="596646" indent="-514350" algn="just" fontAlgn="auto">
              <a:spcAft>
                <a:spcPts val="0"/>
              </a:spcAft>
              <a:buFont typeface="Wingdings 2"/>
              <a:buChar char=""/>
              <a:defRPr/>
            </a:pPr>
            <a:r>
              <a:rPr lang="fa-IR" b="1" dirty="0" smtClean="0">
                <a:solidFill>
                  <a:srgbClr val="FF0000"/>
                </a:solidFill>
                <a:cs typeface="Mitra" pitchFamily="2" charset="-78"/>
              </a:rPr>
              <a:t>اجرا </a:t>
            </a:r>
            <a:r>
              <a:rPr lang="pl-PL" b="1" dirty="0" smtClean="0">
                <a:solidFill>
                  <a:srgbClr val="FF0000"/>
                </a:solidFill>
                <a:cs typeface="Mitra" pitchFamily="2" charset="-78"/>
              </a:rPr>
              <a:t>implementation</a:t>
            </a:r>
            <a:endParaRPr lang="fa-IR" b="1" dirty="0" smtClean="0">
              <a:solidFill>
                <a:srgbClr val="FF0000"/>
              </a:solidFill>
              <a:cs typeface="Mitra" pitchFamily="2" charset="-78"/>
            </a:endParaRPr>
          </a:p>
          <a:p>
            <a:pPr marL="596646" indent="-514350" algn="just" fontAlgn="auto">
              <a:spcAft>
                <a:spcPts val="0"/>
              </a:spcAft>
              <a:buFont typeface="Wingdings 2"/>
              <a:buNone/>
              <a:defRPr/>
            </a:pPr>
            <a:r>
              <a:rPr lang="fa-IR" b="1" dirty="0" smtClean="0">
                <a:cs typeface="Mitra" pitchFamily="2" charset="-78"/>
              </a:rPr>
              <a:t>	اجراي </a:t>
            </a:r>
            <a:r>
              <a:rPr lang="pl-PL" b="1" dirty="0" smtClean="0">
                <a:cs typeface="Mitra" pitchFamily="2" charset="-78"/>
              </a:rPr>
              <a:t>S</a:t>
            </a:r>
            <a:r>
              <a:rPr lang="fa-IR" b="1" dirty="0" smtClean="0">
                <a:cs typeface="Mitra" pitchFamily="2" charset="-78"/>
              </a:rPr>
              <a:t>ها نيازمند فرهنگ سازماني و ساختار مناسب، ايجاد انگيزه در نيروها (هنر و نه علم) و ...</a:t>
            </a:r>
          </a:p>
          <a:p>
            <a:pPr marL="596646" indent="-514350" algn="just" fontAlgn="auto">
              <a:spcAft>
                <a:spcPts val="0"/>
              </a:spcAft>
              <a:buFont typeface="Wingdings 2"/>
              <a:buChar char=""/>
              <a:defRPr/>
            </a:pPr>
            <a:r>
              <a:rPr lang="fa-IR" b="1" dirty="0" smtClean="0">
                <a:solidFill>
                  <a:srgbClr val="FF0000"/>
                </a:solidFill>
                <a:cs typeface="Mitra" pitchFamily="2" charset="-78"/>
              </a:rPr>
              <a:t>ارزيابي </a:t>
            </a:r>
            <a:r>
              <a:rPr lang="pl-PL" b="1" dirty="0" smtClean="0">
                <a:solidFill>
                  <a:srgbClr val="FF0000"/>
                </a:solidFill>
                <a:cs typeface="Mitra" pitchFamily="2" charset="-78"/>
              </a:rPr>
              <a:t>evaluation</a:t>
            </a:r>
            <a:endParaRPr lang="fa-IR" b="1" dirty="0" smtClean="0">
              <a:solidFill>
                <a:srgbClr val="FF0000"/>
              </a:solidFill>
              <a:cs typeface="Mitra" pitchFamily="2" charset="-78"/>
            </a:endParaRPr>
          </a:p>
          <a:p>
            <a:pPr marL="596646" indent="-514350" algn="just" fontAlgn="auto">
              <a:spcAft>
                <a:spcPts val="0"/>
              </a:spcAft>
              <a:buFont typeface="Wingdings 2"/>
              <a:buNone/>
              <a:defRPr/>
            </a:pPr>
            <a:r>
              <a:rPr lang="fa-IR" b="1" dirty="0" smtClean="0">
                <a:cs typeface="Mitra" pitchFamily="2" charset="-78"/>
              </a:rPr>
              <a:t>	بررسي مستمر محيط خارجي + ارزيابي عملکرد و سپس انجام اقدامات اصلاحي</a:t>
            </a:r>
          </a:p>
          <a:p>
            <a:pPr marL="365760" indent="-283464" algn="just" fontAlgn="auto">
              <a:spcAft>
                <a:spcPts val="0"/>
              </a:spcAft>
              <a:buFont typeface="Wingdings 2"/>
              <a:buNone/>
              <a:defRPr/>
            </a:pPr>
            <a:endParaRPr lang="fa-IR" b="1" dirty="0" smtClean="0">
              <a:cs typeface="Mitra" pitchFamily="2" charset="-78"/>
            </a:endParaRPr>
          </a:p>
          <a:p>
            <a:pPr marL="365760" indent="-283464" algn="just" fontAlgn="auto">
              <a:spcAft>
                <a:spcPts val="0"/>
              </a:spcAft>
              <a:buFont typeface="Wingdings 2"/>
              <a:buNone/>
              <a:defRPr/>
            </a:pPr>
            <a:endParaRPr lang="fa-IR" dirty="0">
              <a:cs typeface="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linds(horizontal)">
                                      <p:cBhvr>
                                        <p:cTn id="20" dur="500"/>
                                        <p:tgtEl>
                                          <p:spTgt spid="3">
                                            <p:txEl>
                                              <p:pRg st="4" end="4"/>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linds(horizontal)">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blinds(horizontal)">
                                      <p:cBhvr>
                                        <p:cTn id="28" dur="500"/>
                                        <p:tgtEl>
                                          <p:spTgt spid="3">
                                            <p:txEl>
                                              <p:pRg st="6" end="6"/>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blinds(horizontal)">
                                      <p:cBhvr>
                                        <p:cTn id="3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fontAlgn="auto">
              <a:spcAft>
                <a:spcPts val="0"/>
              </a:spcAft>
              <a:defRPr/>
            </a:pPr>
            <a:r>
              <a:rPr lang="fa-IR" dirty="0" smtClean="0">
                <a:solidFill>
                  <a:schemeClr val="tx2">
                    <a:satMod val="130000"/>
                  </a:schemeClr>
                </a:solidFill>
                <a:cs typeface="Titr" pitchFamily="2" charset="-78"/>
              </a:rPr>
              <a:t>سطوح مديريت استراتژيک</a:t>
            </a:r>
            <a:endParaRPr lang="fa-IR" dirty="0">
              <a:solidFill>
                <a:schemeClr val="tx2">
                  <a:satMod val="130000"/>
                </a:schemeClr>
              </a:solidFill>
            </a:endParaRPr>
          </a:p>
        </p:txBody>
      </p:sp>
      <p:sp>
        <p:nvSpPr>
          <p:cNvPr id="3" name="Content Placeholder 2"/>
          <p:cNvSpPr>
            <a:spLocks noGrp="1"/>
          </p:cNvSpPr>
          <p:nvPr>
            <p:ph idx="1"/>
          </p:nvPr>
        </p:nvSpPr>
        <p:spPr/>
        <p:txBody>
          <a:bodyPr>
            <a:normAutofit lnSpcReduction="10000"/>
          </a:bodyPr>
          <a:lstStyle/>
          <a:p>
            <a:pPr marL="365760" indent="-283464" algn="just" fontAlgn="auto">
              <a:spcAft>
                <a:spcPts val="0"/>
              </a:spcAft>
              <a:buFont typeface="Wingdings 2"/>
              <a:buNone/>
              <a:defRPr/>
            </a:pPr>
            <a:r>
              <a:rPr lang="fa-IR" dirty="0" smtClean="0">
                <a:cs typeface="Mitra" pitchFamily="2" charset="-78"/>
              </a:rPr>
              <a:t>تدوين، اجرا و ارزيابي </a:t>
            </a:r>
            <a:r>
              <a:rPr lang="pl-PL" dirty="0" smtClean="0">
                <a:cs typeface="Mitra" pitchFamily="2" charset="-78"/>
              </a:rPr>
              <a:t>S</a:t>
            </a:r>
            <a:r>
              <a:rPr lang="fa-IR" dirty="0" smtClean="0">
                <a:cs typeface="Mitra" pitchFamily="2" charset="-78"/>
              </a:rPr>
              <a:t>ها در سه سطح زير انجام مي‌گيرد</a:t>
            </a:r>
          </a:p>
          <a:p>
            <a:pPr marL="365760" indent="-283464" algn="just" fontAlgn="auto">
              <a:spcAft>
                <a:spcPts val="0"/>
              </a:spcAft>
              <a:buFont typeface="Wingdings 2"/>
              <a:buNone/>
              <a:defRPr/>
            </a:pPr>
            <a:endParaRPr lang="fa-IR" dirty="0" smtClean="0">
              <a:cs typeface="Mitra" pitchFamily="2" charset="-78"/>
            </a:endParaRPr>
          </a:p>
          <a:p>
            <a:pPr marL="365760" indent="-283464" algn="just" fontAlgn="auto">
              <a:spcAft>
                <a:spcPts val="0"/>
              </a:spcAft>
              <a:buFont typeface="Wingdings 2"/>
              <a:buChar char=""/>
              <a:defRPr/>
            </a:pPr>
            <a:r>
              <a:rPr lang="fa-IR" b="1" dirty="0" smtClean="0">
                <a:solidFill>
                  <a:srgbClr val="FF0000"/>
                </a:solidFill>
                <a:cs typeface="Mitra" pitchFamily="2" charset="-78"/>
              </a:rPr>
              <a:t>كل شركت</a:t>
            </a:r>
            <a:r>
              <a:rPr lang="fa-IR" dirty="0" smtClean="0">
                <a:cs typeface="Mitra" pitchFamily="2" charset="-78"/>
              </a:rPr>
              <a:t>: </a:t>
            </a:r>
            <a:r>
              <a:rPr lang="pl-PL" dirty="0" smtClean="0">
                <a:cs typeface="Mitra" pitchFamily="2" charset="-78"/>
              </a:rPr>
              <a:t>Corporate level</a:t>
            </a:r>
            <a:endParaRPr lang="fa-IR" dirty="0" smtClean="0">
              <a:cs typeface="Mitra" pitchFamily="2" charset="-78"/>
            </a:endParaRPr>
          </a:p>
          <a:p>
            <a:pPr marL="365760" indent="-283464" algn="just" fontAlgn="auto">
              <a:spcAft>
                <a:spcPts val="0"/>
              </a:spcAft>
              <a:buFont typeface="Wingdings 2"/>
              <a:buNone/>
              <a:defRPr/>
            </a:pPr>
            <a:endParaRPr lang="pl-PL" dirty="0" smtClean="0">
              <a:cs typeface="Mitra" pitchFamily="2" charset="-78"/>
            </a:endParaRPr>
          </a:p>
          <a:p>
            <a:pPr marL="365760" indent="-283464" algn="just" fontAlgn="auto">
              <a:spcAft>
                <a:spcPts val="0"/>
              </a:spcAft>
              <a:buFont typeface="Wingdings 2"/>
              <a:buChar char=""/>
              <a:defRPr/>
            </a:pPr>
            <a:r>
              <a:rPr lang="fa-IR" b="1" dirty="0" smtClean="0">
                <a:solidFill>
                  <a:srgbClr val="FF0000"/>
                </a:solidFill>
                <a:cs typeface="Mitra" pitchFamily="2" charset="-78"/>
              </a:rPr>
              <a:t>واحدهاي تجاري استراتژيك</a:t>
            </a:r>
            <a:r>
              <a:rPr lang="fa-IR" dirty="0" smtClean="0">
                <a:cs typeface="Mitra" pitchFamily="2" charset="-78"/>
              </a:rPr>
              <a:t>: </a:t>
            </a:r>
            <a:r>
              <a:rPr lang="pl-PL" dirty="0" smtClean="0">
                <a:cs typeface="Mitra" pitchFamily="2" charset="-78"/>
              </a:rPr>
              <a:t>Business level؛ SBU</a:t>
            </a:r>
            <a:r>
              <a:rPr lang="fa-IR" dirty="0" smtClean="0">
                <a:cs typeface="Mitra" pitchFamily="2" charset="-78"/>
              </a:rPr>
              <a:t> </a:t>
            </a:r>
          </a:p>
          <a:p>
            <a:pPr marL="365760" indent="-283464" algn="just" fontAlgn="auto">
              <a:spcAft>
                <a:spcPts val="0"/>
              </a:spcAft>
              <a:buFont typeface="Wingdings 2"/>
              <a:buNone/>
              <a:defRPr/>
            </a:pPr>
            <a:r>
              <a:rPr lang="fa-IR" dirty="0" smtClean="0">
                <a:cs typeface="Mitra" pitchFamily="2" charset="-78"/>
              </a:rPr>
              <a:t>	سازمانهاي كوچك اين بخش را ندارند</a:t>
            </a:r>
          </a:p>
          <a:p>
            <a:pPr marL="365760" indent="-283464" algn="just" fontAlgn="auto">
              <a:spcAft>
                <a:spcPts val="0"/>
              </a:spcAft>
              <a:buFont typeface="Wingdings 2"/>
              <a:buNone/>
              <a:defRPr/>
            </a:pPr>
            <a:endParaRPr lang="fa-IR" dirty="0" smtClean="0">
              <a:cs typeface="Mitra" pitchFamily="2" charset="-78"/>
            </a:endParaRPr>
          </a:p>
          <a:p>
            <a:pPr marL="365760" indent="-283464" algn="just" fontAlgn="auto">
              <a:spcAft>
                <a:spcPts val="0"/>
              </a:spcAft>
              <a:buFont typeface="Wingdings 2"/>
              <a:buChar char=""/>
              <a:defRPr/>
            </a:pPr>
            <a:r>
              <a:rPr lang="fa-IR" b="1" dirty="0" smtClean="0">
                <a:solidFill>
                  <a:srgbClr val="FF0000"/>
                </a:solidFill>
                <a:cs typeface="Mitra" pitchFamily="2" charset="-78"/>
              </a:rPr>
              <a:t>سطح وظيفه‌اي</a:t>
            </a:r>
            <a:r>
              <a:rPr lang="fa-IR" dirty="0" smtClean="0">
                <a:cs typeface="Mitra" pitchFamily="2" charset="-78"/>
              </a:rPr>
              <a:t>: </a:t>
            </a:r>
            <a:r>
              <a:rPr lang="pl-PL" dirty="0" smtClean="0">
                <a:cs typeface="Mitra" pitchFamily="2" charset="-78"/>
              </a:rPr>
              <a:t>Functional level </a:t>
            </a:r>
          </a:p>
          <a:p>
            <a:pPr marL="365760" indent="-283464" algn="just" fontAlgn="auto">
              <a:spcAft>
                <a:spcPts val="0"/>
              </a:spcAft>
              <a:buFont typeface="Wingdings 2"/>
              <a:buNone/>
              <a:defRPr/>
            </a:pPr>
            <a:endParaRPr lang="fa-IR" dirty="0">
              <a:cs typeface="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blinds(horizontal)">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blinds(horizontal)">
                                      <p:cBhvr>
                                        <p:cTn id="2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fontAlgn="auto">
              <a:spcAft>
                <a:spcPts val="0"/>
              </a:spcAft>
              <a:defRPr/>
            </a:pPr>
            <a:r>
              <a:rPr lang="fa-IR" sz="4000" dirty="0" smtClean="0">
                <a:solidFill>
                  <a:schemeClr val="tx2">
                    <a:satMod val="130000"/>
                  </a:schemeClr>
                </a:solidFill>
                <a:cs typeface="Titr" pitchFamily="2" charset="-78"/>
              </a:rPr>
              <a:t>خصويت محيط و نحوه تصميم‌گيري در آن</a:t>
            </a:r>
            <a:endParaRPr lang="fa-IR" sz="4000" dirty="0">
              <a:solidFill>
                <a:schemeClr val="tx2">
                  <a:satMod val="130000"/>
                </a:schemeClr>
              </a:solidFill>
            </a:endParaRPr>
          </a:p>
        </p:txBody>
      </p:sp>
      <p:sp>
        <p:nvSpPr>
          <p:cNvPr id="3" name="Content Placeholder 2"/>
          <p:cNvSpPr>
            <a:spLocks noGrp="1"/>
          </p:cNvSpPr>
          <p:nvPr>
            <p:ph idx="1"/>
          </p:nvPr>
        </p:nvSpPr>
        <p:spPr/>
        <p:txBody>
          <a:bodyPr>
            <a:normAutofit fontScale="92500" lnSpcReduction="20000"/>
          </a:bodyPr>
          <a:lstStyle/>
          <a:p>
            <a:pPr marL="365760" indent="-283464" algn="just" fontAlgn="auto">
              <a:spcAft>
                <a:spcPts val="0"/>
              </a:spcAft>
              <a:buFont typeface="Wingdings 2"/>
              <a:buChar char=""/>
              <a:defRPr/>
            </a:pPr>
            <a:r>
              <a:rPr lang="fa-IR" b="1" dirty="0" smtClean="0">
                <a:solidFill>
                  <a:srgbClr val="FF0000"/>
                </a:solidFill>
                <a:cs typeface="Mitra" pitchFamily="2" charset="-78"/>
              </a:rPr>
              <a:t>ويژگي محيط</a:t>
            </a:r>
            <a:r>
              <a:rPr lang="fa-IR" dirty="0" smtClean="0">
                <a:cs typeface="Mitra" pitchFamily="2" charset="-78"/>
              </a:rPr>
              <a:t>: شرايط عدم اطمينان (نبود نمونه قبلي، وجود متغيرهاي بسيار به هم وابسته، فشار زياد محيط و ...) </a:t>
            </a:r>
          </a:p>
          <a:p>
            <a:pPr marL="365760" indent="-283464" algn="just" fontAlgn="auto">
              <a:spcAft>
                <a:spcPts val="0"/>
              </a:spcAft>
              <a:buFont typeface="Wingdings 2"/>
              <a:buNone/>
              <a:defRPr/>
            </a:pPr>
            <a:endParaRPr lang="fa-IR" dirty="0" smtClean="0">
              <a:cs typeface="Mitra" pitchFamily="2" charset="-78"/>
            </a:endParaRPr>
          </a:p>
          <a:p>
            <a:pPr marL="365760" indent="-283464" algn="just" fontAlgn="auto">
              <a:spcAft>
                <a:spcPts val="0"/>
              </a:spcAft>
              <a:buFont typeface="Wingdings 2"/>
              <a:buNone/>
              <a:defRPr/>
            </a:pPr>
            <a:r>
              <a:rPr lang="fa-IR" b="1" dirty="0" smtClean="0">
                <a:solidFill>
                  <a:srgbClr val="C00000"/>
                </a:solidFill>
                <a:cs typeface="Mitra" pitchFamily="2" charset="-78"/>
              </a:rPr>
              <a:t>هدف مديريت استراتژيک</a:t>
            </a:r>
            <a:r>
              <a:rPr lang="fa-IR" dirty="0" smtClean="0">
                <a:cs typeface="Mitra" pitchFamily="2" charset="-78"/>
              </a:rPr>
              <a:t>: در دوره هاي بلندمدت به شيوه‌اي موفقيت آميز شركتها را با شرايط محيط در حال تغيير وفق دادن.</a:t>
            </a:r>
          </a:p>
          <a:p>
            <a:pPr marL="365760" indent="-283464" algn="just" fontAlgn="auto">
              <a:spcAft>
                <a:spcPts val="0"/>
              </a:spcAft>
              <a:buFont typeface="Wingdings 2"/>
              <a:buNone/>
              <a:defRPr/>
            </a:pPr>
            <a:endParaRPr lang="fa-IR" dirty="0" smtClean="0">
              <a:cs typeface="Mitra" pitchFamily="2" charset="-78"/>
            </a:endParaRPr>
          </a:p>
          <a:p>
            <a:pPr marL="365760" indent="-283464" algn="just" fontAlgn="auto">
              <a:spcAft>
                <a:spcPts val="0"/>
              </a:spcAft>
              <a:buFont typeface="Wingdings 2"/>
              <a:buNone/>
              <a:defRPr/>
            </a:pPr>
            <a:r>
              <a:rPr lang="fa-IR" dirty="0" smtClean="0">
                <a:cs typeface="Mitra" pitchFamily="2" charset="-78"/>
              </a:rPr>
              <a:t>در مديريت استراتژيک تلاش مي‌شود اطلاعات کمي و کيفي به گونه‌اي تنظيم شود که بتوان </a:t>
            </a:r>
            <a:r>
              <a:rPr lang="fa-IR" dirty="0" smtClean="0">
                <a:solidFill>
                  <a:srgbClr val="C00000"/>
                </a:solidFill>
                <a:cs typeface="Mitra" pitchFamily="2" charset="-78"/>
              </a:rPr>
              <a:t>تصميماتي اثربخش </a:t>
            </a:r>
            <a:r>
              <a:rPr lang="fa-IR" dirty="0" smtClean="0">
                <a:cs typeface="Mitra" pitchFamily="2" charset="-78"/>
              </a:rPr>
              <a:t>اتخاذ کرد</a:t>
            </a:r>
          </a:p>
          <a:p>
            <a:pPr marL="365760" indent="-283464" algn="just" fontAlgn="auto">
              <a:spcAft>
                <a:spcPts val="0"/>
              </a:spcAft>
              <a:buFont typeface="Wingdings 2"/>
              <a:buNone/>
              <a:defRPr/>
            </a:pPr>
            <a:endParaRPr lang="fa-IR" dirty="0" smtClean="0">
              <a:cs typeface="Mitra" pitchFamily="2" charset="-78"/>
            </a:endParaRPr>
          </a:p>
          <a:p>
            <a:pPr marL="365760" indent="-283464" algn="just" fontAlgn="auto">
              <a:spcAft>
                <a:spcPts val="0"/>
              </a:spcAft>
              <a:buFont typeface="Wingdings 2"/>
              <a:buNone/>
              <a:defRPr/>
            </a:pPr>
            <a:endParaRPr lang="fa-IR" dirty="0" smtClean="0">
              <a:cs typeface="Mitra" pitchFamily="2" charset="-78"/>
            </a:endParaRPr>
          </a:p>
          <a:p>
            <a:pPr marL="365760" indent="-283464" algn="ctr" fontAlgn="auto">
              <a:spcAft>
                <a:spcPts val="0"/>
              </a:spcAft>
              <a:buFont typeface="Wingdings 2"/>
              <a:buNone/>
              <a:defRPr/>
            </a:pPr>
            <a:r>
              <a:rPr lang="fa-IR" b="1" dirty="0" smtClean="0">
                <a:solidFill>
                  <a:srgbClr val="C00000"/>
                </a:solidFill>
                <a:cs typeface="Mitra" pitchFamily="2" charset="-78"/>
              </a:rPr>
              <a:t>قضاوت شهودي</a:t>
            </a:r>
          </a:p>
          <a:p>
            <a:pPr marL="365760" indent="-283464" algn="just" fontAlgn="auto">
              <a:spcAft>
                <a:spcPts val="0"/>
              </a:spcAft>
              <a:buFont typeface="Wingdings 2"/>
              <a:buNone/>
              <a:defRPr/>
            </a:pPr>
            <a:endParaRPr lang="fa-IR" dirty="0" smtClean="0">
              <a:cs typeface="Mitra" pitchFamily="2" charset="-78"/>
            </a:endParaRPr>
          </a:p>
          <a:p>
            <a:pPr marL="365760" indent="-283464" algn="just" fontAlgn="auto">
              <a:spcAft>
                <a:spcPts val="0"/>
              </a:spcAft>
              <a:buFont typeface="Wingdings 2"/>
              <a:buNone/>
              <a:defRPr/>
            </a:pPr>
            <a:endParaRPr lang="fa-IR" dirty="0">
              <a:cs typeface="Mitra" pitchFamily="2" charset="-78"/>
            </a:endParaRPr>
          </a:p>
        </p:txBody>
      </p:sp>
      <p:sp>
        <p:nvSpPr>
          <p:cNvPr id="6" name="Down Arrow 5"/>
          <p:cNvSpPr/>
          <p:nvPr/>
        </p:nvSpPr>
        <p:spPr>
          <a:xfrm>
            <a:off x="4191000" y="2209800"/>
            <a:ext cx="18288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fa-IR" b="1" dirty="0">
                <a:solidFill>
                  <a:schemeClr val="tx1"/>
                </a:solidFill>
                <a:cs typeface="Mitra" pitchFamily="2" charset="-78"/>
              </a:rPr>
              <a:t>در نتيجه</a:t>
            </a:r>
          </a:p>
        </p:txBody>
      </p:sp>
      <p:sp>
        <p:nvSpPr>
          <p:cNvPr id="7" name="Down Arrow 6"/>
          <p:cNvSpPr/>
          <p:nvPr/>
        </p:nvSpPr>
        <p:spPr>
          <a:xfrm>
            <a:off x="3352800" y="5029200"/>
            <a:ext cx="38100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fa-IR" b="1" dirty="0">
                <a:solidFill>
                  <a:schemeClr val="tx1"/>
                </a:solidFill>
                <a:cs typeface="Mitra" pitchFamily="2" charset="-78"/>
              </a:rPr>
              <a:t>لازمه چنين تصميمي</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fontAlgn="auto">
              <a:spcAft>
                <a:spcPts val="0"/>
              </a:spcAft>
              <a:defRPr/>
            </a:pPr>
            <a:r>
              <a:rPr lang="fa-IR" sz="4400" dirty="0" smtClean="0">
                <a:solidFill>
                  <a:schemeClr val="tx2">
                    <a:satMod val="130000"/>
                  </a:schemeClr>
                </a:solidFill>
                <a:cs typeface="Titr" pitchFamily="2" charset="-78"/>
              </a:rPr>
              <a:t>قضاوت شهودي</a:t>
            </a:r>
            <a:endParaRPr lang="fa-IR" sz="4400" dirty="0">
              <a:solidFill>
                <a:schemeClr val="tx2">
                  <a:satMod val="130000"/>
                </a:schemeClr>
              </a:solidFill>
            </a:endParaRPr>
          </a:p>
        </p:txBody>
      </p:sp>
      <p:sp>
        <p:nvSpPr>
          <p:cNvPr id="3" name="Content Placeholder 2"/>
          <p:cNvSpPr>
            <a:spLocks noGrp="1"/>
          </p:cNvSpPr>
          <p:nvPr>
            <p:ph idx="1"/>
          </p:nvPr>
        </p:nvSpPr>
        <p:spPr/>
        <p:txBody>
          <a:bodyPr>
            <a:normAutofit fontScale="92500" lnSpcReduction="20000"/>
          </a:bodyPr>
          <a:lstStyle/>
          <a:p>
            <a:pPr marL="365760" indent="-283464" algn="just" fontAlgn="auto">
              <a:spcAft>
                <a:spcPts val="0"/>
              </a:spcAft>
              <a:buFont typeface="Wingdings 2"/>
              <a:buChar char=""/>
              <a:defRPr/>
            </a:pPr>
            <a:r>
              <a:rPr lang="fa-IR" b="1" dirty="0" smtClean="0">
                <a:solidFill>
                  <a:srgbClr val="C00000"/>
                </a:solidFill>
                <a:cs typeface="Mitra" pitchFamily="2" charset="-78"/>
              </a:rPr>
              <a:t>مويد وجود چنين تواني</a:t>
            </a:r>
            <a:r>
              <a:rPr lang="fa-IR" dirty="0" smtClean="0">
                <a:cs typeface="Mitra" pitchFamily="2" charset="-78"/>
              </a:rPr>
              <a:t>: </a:t>
            </a:r>
          </a:p>
          <a:p>
            <a:pPr marL="365760" indent="-283464" algn="just" fontAlgn="auto">
              <a:spcAft>
                <a:spcPts val="0"/>
              </a:spcAft>
              <a:buFont typeface="Wingdings 2"/>
              <a:buNone/>
              <a:defRPr/>
            </a:pPr>
            <a:r>
              <a:rPr lang="fa-IR" dirty="0" smtClean="0">
                <a:cs typeface="Mitra" pitchFamily="2" charset="-78"/>
              </a:rPr>
              <a:t>اينشتين: من الهام و قضاوت‌هاي شهودي را باور دارم. قدرت تخيل بسيار مهم‌تر از دانش است.</a:t>
            </a:r>
          </a:p>
          <a:p>
            <a:pPr marL="365760" indent="-283464" algn="just" fontAlgn="auto">
              <a:spcAft>
                <a:spcPts val="0"/>
              </a:spcAft>
              <a:buFont typeface="Wingdings 2"/>
              <a:buChar char=""/>
              <a:defRPr/>
            </a:pPr>
            <a:r>
              <a:rPr lang="fa-IR" b="1" dirty="0" smtClean="0">
                <a:solidFill>
                  <a:srgbClr val="C00000"/>
                </a:solidFill>
                <a:cs typeface="Mitra" pitchFamily="2" charset="-78"/>
              </a:rPr>
              <a:t>برخي از مديران شرکت‌ها داراي چنين تواني </a:t>
            </a:r>
          </a:p>
          <a:p>
            <a:pPr marL="365760" indent="-283464" algn="just" fontAlgn="auto">
              <a:spcAft>
                <a:spcPts val="0"/>
              </a:spcAft>
              <a:buFont typeface="Wingdings 2"/>
              <a:buNone/>
              <a:defRPr/>
            </a:pPr>
            <a:r>
              <a:rPr lang="fa-IR" dirty="0" smtClean="0">
                <a:cs typeface="Mitra" pitchFamily="2" charset="-78"/>
              </a:rPr>
              <a:t>نظر آلفرد اسلون درباره ويل دورانت (بنيانگذار جنرال موتورز): </a:t>
            </a:r>
          </a:p>
          <a:p>
            <a:pPr marL="365760" indent="-283464" algn="just" fontAlgn="auto">
              <a:spcAft>
                <a:spcPts val="0"/>
              </a:spcAft>
              <a:buFont typeface="Wingdings 2"/>
              <a:buNone/>
              <a:defRPr/>
            </a:pPr>
            <a:r>
              <a:rPr lang="fa-IR" dirty="0" smtClean="0">
                <a:cs typeface="Mitra" pitchFamily="2" charset="-78"/>
              </a:rPr>
              <a:t>تا آنجا که من مي‌دانم، تنها بر اساس الهام گرفتن عمل مي‌نمود. در بسياري از موارد قضاوت‌هايي بسيار عالي مي‌نمود.</a:t>
            </a:r>
          </a:p>
          <a:p>
            <a:pPr marL="365760" indent="-283464" algn="just" fontAlgn="auto">
              <a:spcAft>
                <a:spcPts val="0"/>
              </a:spcAft>
              <a:buFont typeface="Wingdings 2"/>
              <a:buNone/>
              <a:defRPr/>
            </a:pPr>
            <a:endParaRPr lang="fa-IR" dirty="0" smtClean="0">
              <a:cs typeface="Mitra" pitchFamily="2" charset="-78"/>
            </a:endParaRPr>
          </a:p>
          <a:p>
            <a:pPr marL="365760" indent="-283464" algn="just" fontAlgn="auto">
              <a:spcAft>
                <a:spcPts val="0"/>
              </a:spcAft>
              <a:buFont typeface="Wingdings 2"/>
              <a:buNone/>
              <a:defRPr/>
            </a:pPr>
            <a:r>
              <a:rPr lang="fa-IR" b="1" dirty="0" smtClean="0">
                <a:solidFill>
                  <a:srgbClr val="C00000"/>
                </a:solidFill>
                <a:cs typeface="Mitra" pitchFamily="2" charset="-78"/>
              </a:rPr>
              <a:t>تذکر</a:t>
            </a:r>
            <a:r>
              <a:rPr lang="fa-IR" dirty="0" smtClean="0">
                <a:cs typeface="Mitra" pitchFamily="2" charset="-78"/>
              </a:rPr>
              <a:t>: تفاوت ميان قضاوت شهودي و اين گفته که من تصميمم را گرفته‌ام و کاري به اعداد و ارقام ندارم تفاوت است. </a:t>
            </a:r>
          </a:p>
          <a:p>
            <a:pPr marL="365760" indent="-283464" algn="just" fontAlgn="auto">
              <a:spcAft>
                <a:spcPts val="0"/>
              </a:spcAft>
              <a:buFont typeface="Wingdings 2"/>
              <a:buNone/>
              <a:defRPr/>
            </a:pPr>
            <a:r>
              <a:rPr lang="fa-IR" dirty="0" smtClean="0">
                <a:cs typeface="Mitra" pitchFamily="2" charset="-78"/>
              </a:rPr>
              <a:t>	اين گفته نشانگر </a:t>
            </a:r>
            <a:r>
              <a:rPr lang="fa-IR" i="1" u="sng" dirty="0" smtClean="0">
                <a:cs typeface="Mitra" pitchFamily="2" charset="-78"/>
              </a:rPr>
              <a:t>مديريت مبتني بر جهل </a:t>
            </a:r>
            <a:r>
              <a:rPr lang="fa-IR" dirty="0" smtClean="0">
                <a:cs typeface="Mitra" pitchFamily="2" charset="-78"/>
              </a:rPr>
              <a:t>است.</a:t>
            </a:r>
          </a:p>
          <a:p>
            <a:pPr marL="365760" indent="-283464" algn="just" fontAlgn="auto">
              <a:spcAft>
                <a:spcPts val="0"/>
              </a:spcAft>
              <a:buFont typeface="Wingdings 2"/>
              <a:buNone/>
              <a:defRPr/>
            </a:pPr>
            <a:endParaRPr lang="fa-IR" dirty="0">
              <a:cs typeface="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blinds(horizontal)">
                                      <p:cBhvr>
                                        <p:cTn id="26" dur="500"/>
                                        <p:tgtEl>
                                          <p:spTgt spid="3">
                                            <p:txEl>
                                              <p:pRg st="6" end="6"/>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blinds(horizontal)">
                                      <p:cBhvr>
                                        <p:cTn id="2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fontAlgn="auto">
              <a:spcAft>
                <a:spcPts val="0"/>
              </a:spcAft>
              <a:defRPr/>
            </a:pPr>
            <a:r>
              <a:rPr lang="fa-IR" sz="4400" dirty="0" smtClean="0">
                <a:solidFill>
                  <a:schemeClr val="tx2">
                    <a:satMod val="130000"/>
                  </a:schemeClr>
                </a:solidFill>
                <a:cs typeface="Titr" pitchFamily="2" charset="-78"/>
              </a:rPr>
              <a:t>تعريف اصطلاحات</a:t>
            </a:r>
            <a:endParaRPr lang="fa-IR" sz="4400" dirty="0">
              <a:solidFill>
                <a:schemeClr val="tx2">
                  <a:satMod val="130000"/>
                </a:schemeClr>
              </a:solidFill>
            </a:endParaRPr>
          </a:p>
        </p:txBody>
      </p:sp>
      <p:sp>
        <p:nvSpPr>
          <p:cNvPr id="3" name="Content Placeholder 2"/>
          <p:cNvSpPr>
            <a:spLocks noGrp="1"/>
          </p:cNvSpPr>
          <p:nvPr>
            <p:ph idx="1"/>
          </p:nvPr>
        </p:nvSpPr>
        <p:spPr/>
        <p:txBody>
          <a:bodyPr>
            <a:normAutofit fontScale="92500" lnSpcReduction="20000"/>
          </a:bodyPr>
          <a:lstStyle/>
          <a:p>
            <a:pPr marL="365760" indent="-283464" algn="just" fontAlgn="auto">
              <a:spcAft>
                <a:spcPts val="0"/>
              </a:spcAft>
              <a:buFont typeface="Wingdings 2"/>
              <a:buNone/>
              <a:defRPr/>
            </a:pPr>
            <a:r>
              <a:rPr lang="fa-IR" b="1" dirty="0" smtClean="0">
                <a:solidFill>
                  <a:srgbClr val="C00000"/>
                </a:solidFill>
                <a:cs typeface="Mitra" pitchFamily="2" charset="-78"/>
              </a:rPr>
              <a:t>1. استراتژيست</a:t>
            </a:r>
            <a:r>
              <a:rPr lang="fa-IR" dirty="0" smtClean="0">
                <a:cs typeface="Mitra" pitchFamily="2" charset="-78"/>
              </a:rPr>
              <a:t>: </a:t>
            </a:r>
          </a:p>
          <a:p>
            <a:pPr marL="365760" indent="-283464" algn="just" fontAlgn="auto">
              <a:spcAft>
                <a:spcPts val="0"/>
              </a:spcAft>
              <a:buFont typeface="Wingdings 2"/>
              <a:buChar char=""/>
              <a:defRPr/>
            </a:pPr>
            <a:r>
              <a:rPr lang="fa-IR" dirty="0" smtClean="0">
                <a:cs typeface="Mitra" pitchFamily="2" charset="-78"/>
              </a:rPr>
              <a:t>متولي موفقيت يا شکست سازمان؛ مديرعامل، رئيس، مالک، مدير اجرايي يا ...؛ </a:t>
            </a:r>
          </a:p>
          <a:p>
            <a:pPr marL="365760" indent="-283464" algn="just" fontAlgn="auto">
              <a:spcAft>
                <a:spcPts val="0"/>
              </a:spcAft>
              <a:buFont typeface="Wingdings 2"/>
              <a:buChar char=""/>
              <a:defRPr/>
            </a:pPr>
            <a:r>
              <a:rPr lang="fa-IR" dirty="0" smtClean="0">
                <a:cs typeface="Mitra" pitchFamily="2" charset="-78"/>
              </a:rPr>
              <a:t>سه مسووليت اصلي: ايجاد بستر براي تغيير، ايجاد احساس مالكيت و تعهد و ايجاد توازن بين ثبات و نوآوري.</a:t>
            </a:r>
          </a:p>
          <a:p>
            <a:pPr marL="365760" indent="-283464" algn="just" fontAlgn="auto">
              <a:spcAft>
                <a:spcPts val="0"/>
              </a:spcAft>
              <a:buFont typeface="Wingdings 2"/>
              <a:buChar char=""/>
              <a:defRPr/>
            </a:pPr>
            <a:endParaRPr lang="fa-IR" dirty="0" smtClean="0">
              <a:cs typeface="Mitra" pitchFamily="2" charset="-78"/>
            </a:endParaRPr>
          </a:p>
          <a:p>
            <a:pPr marL="365760" indent="-283464" algn="just" fontAlgn="auto">
              <a:spcAft>
                <a:spcPts val="0"/>
              </a:spcAft>
              <a:buFont typeface="Wingdings 2"/>
              <a:buNone/>
              <a:defRPr/>
            </a:pPr>
            <a:r>
              <a:rPr lang="fa-IR" b="1" dirty="0" smtClean="0">
                <a:solidFill>
                  <a:srgbClr val="C00000"/>
                </a:solidFill>
                <a:cs typeface="Mitra" pitchFamily="2" charset="-78"/>
              </a:rPr>
              <a:t>حاشيه</a:t>
            </a:r>
          </a:p>
          <a:p>
            <a:pPr marL="365760" indent="-283464" algn="just" fontAlgn="auto">
              <a:spcAft>
                <a:spcPts val="0"/>
              </a:spcAft>
              <a:buFont typeface="Wingdings 2"/>
              <a:buChar char=""/>
              <a:defRPr/>
            </a:pPr>
            <a:r>
              <a:rPr lang="fa-IR" sz="2100" dirty="0" smtClean="0">
                <a:cs typeface="Mitra" pitchFamily="2" charset="-78"/>
              </a:rPr>
              <a:t>مقايسه ويژگي‌هايي که مديران عامل (در اينجا به عنوان استراتژيست) در حال حاضر و گذشته؛ ص 33</a:t>
            </a:r>
          </a:p>
          <a:p>
            <a:pPr marL="365760" indent="-283464" algn="just" fontAlgn="auto">
              <a:spcAft>
                <a:spcPts val="0"/>
              </a:spcAft>
              <a:buFont typeface="Wingdings 2"/>
              <a:buChar char=""/>
              <a:defRPr/>
            </a:pPr>
            <a:r>
              <a:rPr lang="fa-IR" sz="2100" dirty="0" smtClean="0">
                <a:cs typeface="Mitra" pitchFamily="2" charset="-78"/>
              </a:rPr>
              <a:t>وال استريت ژورنال ده شرکت بزرگ در سه زمينه بانکداري، بيمه و الکترونيک را فهرست کرد که نشان مي‌دهد آمريکا از بقيه کشورها عقب مانده است.</a:t>
            </a:r>
          </a:p>
          <a:p>
            <a:pPr marL="365760" indent="-283464" algn="just" fontAlgn="auto">
              <a:spcAft>
                <a:spcPts val="0"/>
              </a:spcAft>
              <a:buFont typeface="Wingdings 2"/>
              <a:buChar char=""/>
              <a:defRPr/>
            </a:pPr>
            <a:r>
              <a:rPr lang="fa-IR" sz="2100" dirty="0" smtClean="0">
                <a:cs typeface="Mitra" pitchFamily="2" charset="-78"/>
              </a:rPr>
              <a:t>بيشتر استراتژيست‌ها با اين ديدگاه موافق هستند که نخستين مسووليت اجتماعي هر شرکت اين است که سودي را به دست آورد، زيرا اگر چنين سودي به دست نيايد، از عهده هيچ مسووليت اجتماعي ديگري بر نخواهد آمد.</a:t>
            </a:r>
          </a:p>
          <a:p>
            <a:pPr marL="365760" indent="-283464" algn="just" fontAlgn="auto">
              <a:spcAft>
                <a:spcPts val="0"/>
              </a:spcAft>
              <a:buFont typeface="Wingdings 2"/>
              <a:buChar char=""/>
              <a:defRPr/>
            </a:pPr>
            <a:endParaRPr lang="fa-IR" dirty="0">
              <a:cs typeface="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fontAlgn="auto">
              <a:spcAft>
                <a:spcPts val="0"/>
              </a:spcAft>
              <a:defRPr/>
            </a:pPr>
            <a:r>
              <a:rPr lang="fa-IR" sz="4400" dirty="0" smtClean="0">
                <a:solidFill>
                  <a:schemeClr val="tx2">
                    <a:satMod val="130000"/>
                  </a:schemeClr>
                </a:solidFill>
                <a:cs typeface="Titr" pitchFamily="2" charset="-78"/>
              </a:rPr>
              <a:t>تعريف اصطلاحات</a:t>
            </a:r>
            <a:endParaRPr lang="fa-IR" sz="4400" dirty="0">
              <a:solidFill>
                <a:schemeClr val="tx2">
                  <a:satMod val="130000"/>
                </a:schemeClr>
              </a:solidFill>
            </a:endParaRPr>
          </a:p>
        </p:txBody>
      </p:sp>
      <p:sp>
        <p:nvSpPr>
          <p:cNvPr id="3" name="Content Placeholder 2"/>
          <p:cNvSpPr>
            <a:spLocks noGrp="1"/>
          </p:cNvSpPr>
          <p:nvPr>
            <p:ph idx="1"/>
          </p:nvPr>
        </p:nvSpPr>
        <p:spPr/>
        <p:txBody>
          <a:bodyPr>
            <a:normAutofit/>
          </a:bodyPr>
          <a:lstStyle/>
          <a:p>
            <a:pPr marL="596646" indent="-514350" algn="just" fontAlgn="auto">
              <a:spcAft>
                <a:spcPts val="0"/>
              </a:spcAft>
              <a:buFont typeface="Wingdings 2"/>
              <a:buNone/>
              <a:defRPr/>
            </a:pPr>
            <a:r>
              <a:rPr lang="fa-IR" b="1" dirty="0" smtClean="0">
                <a:solidFill>
                  <a:srgbClr val="C00000"/>
                </a:solidFill>
                <a:cs typeface="Mitra" pitchFamily="2" charset="-78"/>
              </a:rPr>
              <a:t>2. ماموريت</a:t>
            </a:r>
            <a:r>
              <a:rPr lang="fa-IR" dirty="0" smtClean="0">
                <a:cs typeface="Mitra" pitchFamily="2" charset="-78"/>
              </a:rPr>
              <a:t>: </a:t>
            </a:r>
          </a:p>
          <a:p>
            <a:pPr marL="596646" indent="-514350" algn="just" fontAlgn="auto">
              <a:spcAft>
                <a:spcPts val="0"/>
              </a:spcAft>
              <a:buFont typeface="Wingdings 2"/>
              <a:buChar char=""/>
              <a:defRPr/>
            </a:pPr>
            <a:r>
              <a:rPr lang="fa-IR" b="1" dirty="0" smtClean="0">
                <a:solidFill>
                  <a:schemeClr val="accent1">
                    <a:lumMod val="50000"/>
                  </a:schemeClr>
                </a:solidFill>
                <a:cs typeface="Mitra" pitchFamily="2" charset="-78"/>
              </a:rPr>
              <a:t>ويژگي</a:t>
            </a:r>
            <a:r>
              <a:rPr lang="fa-IR" dirty="0" smtClean="0">
                <a:cs typeface="Mitra" pitchFamily="2" charset="-78"/>
              </a:rPr>
              <a:t>: متمايز كننده سازمان از سازمانهاي مشابه</a:t>
            </a:r>
          </a:p>
          <a:p>
            <a:pPr marL="596646" indent="-514350" algn="just" fontAlgn="auto">
              <a:spcAft>
                <a:spcPts val="0"/>
              </a:spcAft>
              <a:buFont typeface="Wingdings 2"/>
              <a:buChar char=""/>
              <a:defRPr/>
            </a:pPr>
            <a:r>
              <a:rPr lang="fa-IR" b="1" dirty="0" smtClean="0">
                <a:solidFill>
                  <a:schemeClr val="accent1">
                    <a:lumMod val="50000"/>
                  </a:schemeClr>
                </a:solidFill>
                <a:cs typeface="Mitra" pitchFamily="2" charset="-78"/>
              </a:rPr>
              <a:t>محتوا</a:t>
            </a:r>
            <a:r>
              <a:rPr lang="fa-IR" dirty="0" smtClean="0">
                <a:cs typeface="Mitra" pitchFamily="2" charset="-78"/>
              </a:rPr>
              <a:t>: نشان دهنده طيف فعاليتهاي سازمان (ماهيت و دامنه فعاليت‌ها)، بيان كننده ارزشها و اولويتهاي سازمان، سازمان به چه كاري مشغول است.</a:t>
            </a:r>
          </a:p>
          <a:p>
            <a:pPr marL="596646" indent="-514350" algn="just" fontAlgn="auto">
              <a:spcAft>
                <a:spcPts val="0"/>
              </a:spcAft>
              <a:buFont typeface="Wingdings 2"/>
              <a:buNone/>
              <a:defRPr/>
            </a:pPr>
            <a:r>
              <a:rPr lang="fa-IR" b="1" dirty="0" smtClean="0">
                <a:solidFill>
                  <a:srgbClr val="C00000"/>
                </a:solidFill>
                <a:cs typeface="Mitra" pitchFamily="2" charset="-78"/>
              </a:rPr>
              <a:t>حاشيه</a:t>
            </a:r>
            <a:r>
              <a:rPr lang="fa-IR" dirty="0" smtClean="0">
                <a:cs typeface="Mitra" pitchFamily="2" charset="-78"/>
              </a:rPr>
              <a:t>:</a:t>
            </a:r>
          </a:p>
          <a:p>
            <a:pPr marL="596646" indent="-514350" algn="just" fontAlgn="auto">
              <a:spcAft>
                <a:spcPts val="0"/>
              </a:spcAft>
              <a:buFont typeface="Wingdings 2"/>
              <a:buChar char=""/>
              <a:defRPr/>
            </a:pPr>
            <a:r>
              <a:rPr lang="fa-IR" dirty="0" smtClean="0">
                <a:cs typeface="Mitra" pitchFamily="2" charset="-78"/>
              </a:rPr>
              <a:t> </a:t>
            </a:r>
            <a:r>
              <a:rPr lang="fa-IR" sz="2000" dirty="0" smtClean="0">
                <a:cs typeface="Mitra" pitchFamily="2" charset="-78"/>
              </a:rPr>
              <a:t>60% سازمانها ماموريت رسمي دارند.</a:t>
            </a:r>
          </a:p>
          <a:p>
            <a:pPr marL="596646" indent="-514350" algn="just" fontAlgn="auto">
              <a:spcAft>
                <a:spcPts val="0"/>
              </a:spcAft>
              <a:buFont typeface="Wingdings 2"/>
              <a:buChar char=""/>
              <a:defRPr/>
            </a:pPr>
            <a:r>
              <a:rPr lang="fa-IR" sz="2000" dirty="0" smtClean="0">
                <a:cs typeface="Mitra" pitchFamily="2" charset="-78"/>
              </a:rPr>
              <a:t>تاسيس شركت هرشي با هدف رسيدگي به بچه هاي بي سرپرست از سود شركت: مدرسه مخصوص براي 1000 نفر.</a:t>
            </a:r>
          </a:p>
          <a:p>
            <a:pPr marL="596646" indent="-514350" algn="just" fontAlgn="auto">
              <a:spcAft>
                <a:spcPts val="0"/>
              </a:spcAft>
              <a:buFont typeface="Wingdings 2"/>
              <a:buAutoNum type="arabicPeriod"/>
              <a:defRPr/>
            </a:pPr>
            <a:endParaRPr lang="fa-IR" dirty="0">
              <a:cs typeface="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466</TotalTime>
  <Words>1877</Words>
  <Application>Microsoft Office PowerPoint</Application>
  <PresentationFormat>On-screen Show (4:3)</PresentationFormat>
  <Paragraphs>208</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Solstice</vt:lpstr>
      <vt:lpstr>مديريت استراتژيک</vt:lpstr>
      <vt:lpstr>تعريف مديريت استراتژيک</vt:lpstr>
      <vt:lpstr>توصيف مديريت استراتژيک</vt:lpstr>
      <vt:lpstr>مراحل مديريت استراتژيک</vt:lpstr>
      <vt:lpstr>سطوح مديريت استراتژيک</vt:lpstr>
      <vt:lpstr>خصويت محيط و نحوه تصميم‌گيري در آن</vt:lpstr>
      <vt:lpstr>قضاوت شهودي</vt:lpstr>
      <vt:lpstr>تعريف اصطلاحات</vt:lpstr>
      <vt:lpstr>تعريف اصطلاحات</vt:lpstr>
      <vt:lpstr>تعريف اصطلاحات</vt:lpstr>
      <vt:lpstr>تعريف اصطلاحات</vt:lpstr>
      <vt:lpstr>تعريف اصطلاحات</vt:lpstr>
      <vt:lpstr>تعريف اصطلاحات</vt:lpstr>
      <vt:lpstr>تعريف اصطلاحات</vt:lpstr>
      <vt:lpstr>تعريف اصطلاحات</vt:lpstr>
      <vt:lpstr>تعريف اصطلاحات</vt:lpstr>
      <vt:lpstr>مدل جامع مديريت استراتژيک</vt:lpstr>
      <vt:lpstr>مدل مديريت استراتژيک</vt:lpstr>
      <vt:lpstr>مزاياي مديريت استراتژيک</vt:lpstr>
      <vt:lpstr>ادامه مزاياي مديريت استراتژيک</vt:lpstr>
      <vt:lpstr>ادامه مزاياي مديريت استراتژيک</vt:lpstr>
      <vt:lpstr>اصول اخلاقي و رابطه آن با مديريت استراتژيک</vt:lpstr>
      <vt:lpstr>مقايسه استراتژي در سازمان‌هاي تجاري و نظامي</vt:lpstr>
      <vt:lpstr>مقدمه</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مديريت استراتژيک</dc:title>
  <dc:creator/>
  <cp:lastModifiedBy>M</cp:lastModifiedBy>
  <cp:revision>76</cp:revision>
  <dcterms:created xsi:type="dcterms:W3CDTF">2006-08-16T00:00:00Z</dcterms:created>
  <dcterms:modified xsi:type="dcterms:W3CDTF">2013-09-21T03:42:32Z</dcterms:modified>
</cp:coreProperties>
</file>