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7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81" r:id="rId11"/>
    <p:sldId id="263" r:id="rId12"/>
    <p:sldId id="278" r:id="rId13"/>
    <p:sldId id="279" r:id="rId14"/>
    <p:sldId id="280" r:id="rId15"/>
    <p:sldId id="264" r:id="rId16"/>
    <p:sldId id="257" r:id="rId17"/>
    <p:sldId id="258" r:id="rId18"/>
    <p:sldId id="259" r:id="rId19"/>
    <p:sldId id="260" r:id="rId20"/>
    <p:sldId id="261" r:id="rId21"/>
    <p:sldId id="262" r:id="rId22"/>
    <p:sldId id="276" r:id="rId23"/>
    <p:sldId id="275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E64EC-67C4-4ADE-80D3-06EE45F6BFD6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6577-0AEB-44AD-A503-EA3C67F8E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1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45/5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6577-0AEB-44AD-A503-EA3C67F8E9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B32461A-250E-4A29-9E9B-599CA3838FA1}" type="datetime1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6E82007-CDD1-4BCF-B9F4-9D458EFEEFE1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4A4F265-CA88-4C30-A9AD-02E6A5184734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823242C-D747-4ADD-80D8-99421268E3A8}" type="datetime1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1"/>
            <a:ext cx="7467600" cy="2057400"/>
          </a:xfrm>
        </p:spPr>
        <p:txBody>
          <a:bodyPr>
            <a:noAutofit/>
          </a:bodyPr>
          <a:lstStyle/>
          <a:p>
            <a:pPr algn="r"/>
            <a:r>
              <a:rPr lang="fa-IR" sz="2800" dirty="0" smtClean="0">
                <a:solidFill>
                  <a:schemeClr val="accent1"/>
                </a:solidFill>
              </a:rPr>
              <a:t>اعضای گروه:</a:t>
            </a: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</a:rPr>
              <a:t>پرهام خسروبیگی،</a:t>
            </a:r>
            <a:r>
              <a:rPr lang="fa-IR" sz="2800" dirty="0" smtClean="0">
                <a:solidFill>
                  <a:schemeClr val="bg2">
                    <a:lumMod val="10000"/>
                  </a:schemeClr>
                </a:solidFill>
              </a:rPr>
              <a:t>شایان ملایی،</a:t>
            </a:r>
            <a:r>
              <a:rPr lang="fa-IR" sz="2800" dirty="0" smtClean="0">
                <a:solidFill>
                  <a:schemeClr val="accent5">
                    <a:lumMod val="75000"/>
                  </a:schemeClr>
                </a:solidFill>
              </a:rPr>
              <a:t>هادی مطلبی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2743199"/>
          </a:xfrm>
        </p:spPr>
        <p:txBody>
          <a:bodyPr>
            <a:normAutofit/>
          </a:bodyPr>
          <a:lstStyle/>
          <a:p>
            <a:r>
              <a:rPr lang="fa-IR" sz="5400" dirty="0" smtClean="0"/>
              <a:t>به نام خدا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663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چرا ای اس بیشتر برای انسان اتفاق می افتد: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6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C00000"/>
                </a:solidFill>
              </a:rPr>
              <a:t>رعد</a:t>
            </a:r>
            <a:r>
              <a:rPr lang="fa-IR" dirty="0" smtClean="0"/>
              <a:t> و </a:t>
            </a:r>
            <a:r>
              <a:rPr lang="fa-IR" dirty="0" smtClean="0">
                <a:solidFill>
                  <a:srgbClr val="7030A0"/>
                </a:solidFill>
              </a:rPr>
              <a:t>برق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/>
              <a:t>پدیده رعد و برق یک تخلیه ی الکتریکی شدید و بسیار سریع در </a:t>
            </a:r>
            <a:r>
              <a:rPr lang="fa-IR" dirty="0" smtClean="0"/>
              <a:t>هواست.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/>
              <a:t>چگونگی تشکیل رعد و برقبر اثر برخورد ابرهای دارای بارهای غیر همنام، واکنش‎های الکتریکی شدیدی به صورت نور و صدای شدید بنام صاعقه یا رعد و برق تولید می‎گردد و براساس مطالعات به عمل آمده توسط متخصصین تعداد رعد و برق در هر لحظه در سراسر دنیا بین 1500 تا 2000 بار </a:t>
            </a:r>
            <a:r>
              <a:rPr lang="fa-IR" dirty="0" smtClean="0"/>
              <a:t>‎میباشد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5229528" cy="3917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43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6336322" cy="358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777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740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4800"/>
            <a:ext cx="8077201" cy="6019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8200"/>
            <a:ext cx="6918960" cy="6477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>
                <a:solidFill>
                  <a:srgbClr val="FF0000"/>
                </a:solidFill>
              </a:rPr>
              <a:t>این پدیده یک تخلیه ی الکتریکی شدید و بسیار سریع در هواست و همین تخلیه الکتریکی است که نور و صدا تولید میکند؛ در هنگام رعد و برق، برق در جریانات هوایی ِبالا و پایین ِ قوی داخل ابرهایی موسوم به کومولونیمبوس تاریک شکل می گیرد ؛ در این شرایط قطرات آب، تگرگ و کریستال های یخ با یکدیگر برخورد می کنند، دانشمندان عقیده دارند که این برخوردها بارهای الکتریکی را در ابر به وجود می آورد ؛ بارهای الکتریکی منفی و مثبت در ابر از یکدیگر جدا می شوند، بارهای منفی به بخش پایین تر ابر سقوط می کنند و بارهای مثبت در بخش های میانی و بالاتر می مانند، موقعی که اختلاف بارها به قدر کافی بزرگ می شود، یک جریان الکتریسیته از ابر به پایین و به زمین جریان پیدا می کند یا از یک بخش ابر به بخش دیگر یا از یک ابر به ابر دیگر جریان می یابد، که این بار معمولا مثبت و روی سطح زمین بار منفی القا میکند.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حفاظت در مقابل صاعقه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/>
              <a:t>گاهی اوقات با برخورد صاعقه به زمین خسارات جانی و مالی فراوانی بر جای می ماند. بطور کلی حوادثی که توسط صاعقه پدید می آید به دو گروه تقسیم می شوند</a:t>
            </a:r>
            <a:r>
              <a:rPr lang="fa-IR" dirty="0" smtClean="0"/>
              <a:t>:</a:t>
            </a:r>
          </a:p>
          <a:p>
            <a:pPr marL="0" indent="0" algn="r" rtl="1">
              <a:buNone/>
            </a:pPr>
            <a:endParaRPr lang="fa-IR" dirty="0" smtClean="0">
              <a:solidFill>
                <a:schemeClr val="accent5"/>
              </a:solidFill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accent5"/>
                </a:solidFill>
              </a:rPr>
              <a:t>• </a:t>
            </a:r>
            <a:r>
              <a:rPr lang="fa-IR" dirty="0">
                <a:solidFill>
                  <a:schemeClr val="accent5"/>
                </a:solidFill>
              </a:rPr>
              <a:t>حوادث ناشی از برخورد مستقیم </a:t>
            </a:r>
            <a:r>
              <a:rPr lang="fa-IR" dirty="0" smtClean="0">
                <a:solidFill>
                  <a:schemeClr val="accent5"/>
                </a:solidFill>
              </a:rPr>
              <a:t>صاعقه</a:t>
            </a:r>
          </a:p>
          <a:p>
            <a:pPr marL="0" indent="0" algn="r" rtl="1">
              <a:buNone/>
            </a:pPr>
            <a:endParaRPr lang="fa-IR" dirty="0">
              <a:solidFill>
                <a:schemeClr val="accent5"/>
              </a:solidFill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accent5"/>
                </a:solidFill>
              </a:rPr>
              <a:t>• </a:t>
            </a:r>
            <a:r>
              <a:rPr lang="fa-IR" dirty="0">
                <a:solidFill>
                  <a:schemeClr val="accent5"/>
                </a:solidFill>
              </a:rPr>
              <a:t>حوادث ناشی از اثرات غیر مستقیم صاعقه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6196405" cy="480866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dirty="0"/>
              <a:t>عواملی که میتوانند شدیداً تجهیزات الکتریکی و الکترونیکی را به خطر انداخته یا غیر قابل استفاده کنند عبارتند از </a:t>
            </a:r>
            <a:r>
              <a:rPr lang="fa-IR" dirty="0" smtClean="0"/>
              <a:t>:</a:t>
            </a:r>
          </a:p>
          <a:p>
            <a:pPr marL="0" indent="0" algn="r" rtl="1">
              <a:buNone/>
            </a:pPr>
            <a:r>
              <a:rPr lang="fa-IR" dirty="0" smtClean="0"/>
              <a:t> </a:t>
            </a:r>
            <a:r>
              <a:rPr lang="fa-IR" dirty="0">
                <a:solidFill>
                  <a:srgbClr val="FF0000"/>
                </a:solidFill>
              </a:rPr>
              <a:t>• اضافه ولتاژ های ناشی از تخلیه های </a:t>
            </a:r>
            <a:r>
              <a:rPr lang="fa-IR" dirty="0" smtClean="0">
                <a:solidFill>
                  <a:srgbClr val="FF0000"/>
                </a:solidFill>
              </a:rPr>
              <a:t>الکترواستاتیک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Discharge </a:t>
            </a:r>
            <a:r>
              <a:rPr lang="en-US" dirty="0">
                <a:solidFill>
                  <a:srgbClr val="FF0000"/>
                </a:solidFill>
              </a:rPr>
              <a:t>Electrostatic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fa-IR" dirty="0" smtClean="0">
                <a:solidFill>
                  <a:srgbClr val="FF0000"/>
                </a:solidFill>
              </a:rPr>
              <a:t>)</a:t>
            </a:r>
            <a:endParaRPr lang="fa-IR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• 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</a:rPr>
              <a:t>اضافه </a:t>
            </a:r>
            <a:r>
              <a:rPr lang="fa-IR" dirty="0">
                <a:solidFill>
                  <a:schemeClr val="accent1">
                    <a:lumMod val="50000"/>
                  </a:schemeClr>
                </a:solidFill>
              </a:rPr>
              <a:t>ولتاژ های 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</a:rPr>
              <a:t>ناشی </a:t>
            </a:r>
            <a:r>
              <a:rPr lang="fa-IR" dirty="0">
                <a:solidFill>
                  <a:schemeClr val="accent1">
                    <a:lumMod val="50000"/>
                  </a:schemeClr>
                </a:solidFill>
              </a:rPr>
              <a:t>از قطع و وصل مدارات 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</a:rPr>
              <a:t>جریان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Pulse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Electromagnetic Switching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fa-I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 rtl="1">
              <a:buNone/>
            </a:pPr>
            <a:r>
              <a:rPr lang="en-US" dirty="0"/>
              <a:t>•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fa-IR" dirty="0">
                <a:solidFill>
                  <a:srgbClr val="00B050"/>
                </a:solidFill>
              </a:rPr>
              <a:t>اضافه ولتاژ های ناشی از ضربه های مستقیم </a:t>
            </a:r>
            <a:r>
              <a:rPr lang="fa-IR" dirty="0" smtClean="0">
                <a:solidFill>
                  <a:srgbClr val="00B050"/>
                </a:solidFill>
              </a:rPr>
              <a:t>صاعقه 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00B050"/>
                </a:solidFill>
              </a:rPr>
              <a:t> و میدانهای </a:t>
            </a:r>
            <a:r>
              <a:rPr lang="fa-IR" dirty="0">
                <a:solidFill>
                  <a:srgbClr val="00B050"/>
                </a:solidFill>
              </a:rPr>
              <a:t>الکترومغناطیسی آن </a:t>
            </a:r>
            <a:endParaRPr lang="fa-IR" dirty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Pulse </a:t>
            </a:r>
            <a:r>
              <a:rPr lang="en-US" dirty="0">
                <a:solidFill>
                  <a:srgbClr val="00B050"/>
                </a:solidFill>
              </a:rPr>
              <a:t>Electromagnetic </a:t>
            </a:r>
            <a:r>
              <a:rPr lang="en-US" dirty="0" smtClean="0">
                <a:solidFill>
                  <a:srgbClr val="00B050"/>
                </a:solidFill>
              </a:rPr>
              <a:t>Lightning)</a:t>
            </a:r>
            <a:r>
              <a:rPr lang="fa-IR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410200"/>
            <a:ext cx="7069668" cy="1295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85800"/>
            <a:ext cx="5100814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2743200" y="4536995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/>
              <a:t>عملکرد صاعقه گیر نصب شده در بالای برج میلاد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19200"/>
            <a:ext cx="7010400" cy="1524000"/>
          </a:xfrm>
        </p:spPr>
        <p:txBody>
          <a:bodyPr>
            <a:normAutofit fontScale="90000"/>
          </a:bodyPr>
          <a:lstStyle/>
          <a:p>
            <a:r>
              <a:rPr lang="fa-IR" sz="3600" dirty="0"/>
              <a:t>چگونگی عملکرد یک صاعقه گیر الکترونیکی: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196405" cy="360381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 smtClean="0"/>
              <a:t>انرژی </a:t>
            </a:r>
            <a:r>
              <a:rPr lang="fa-IR" dirty="0"/>
              <a:t>مورد نیاز خود را بطور طبیعی از میدان الکتریکی 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اتمسفر </a:t>
            </a:r>
            <a:r>
              <a:rPr lang="fa-IR" dirty="0"/>
              <a:t>دریافت می </a:t>
            </a:r>
            <a:r>
              <a:rPr lang="fa-IR" dirty="0" smtClean="0"/>
              <a:t>کند</a:t>
            </a:r>
          </a:p>
          <a:p>
            <a:pPr marL="0" indent="0" algn="r">
              <a:buNone/>
            </a:pPr>
            <a:r>
              <a:rPr lang="fa-IR" sz="2000" dirty="0"/>
              <a:t>قبل از وقوع صاعقه، شدت میدان الکتریکی سریعا افزایش می یابد و این تغییرات به سرعت توسط صاعقه گیر حس شده و در این زمان انرژی ذخیره شده به نوک میانی تخلیه و منجر به یونیزاسیون محیط اطراف می </a:t>
            </a:r>
            <a:r>
              <a:rPr lang="fa-IR" sz="2000" dirty="0" smtClean="0"/>
              <a:t>شود</a:t>
            </a:r>
            <a:r>
              <a:rPr lang="fa-IR" sz="2000" dirty="0"/>
              <a:t>. </a:t>
            </a:r>
            <a:endParaRPr lang="fa-IR" sz="2000" dirty="0" smtClean="0"/>
          </a:p>
          <a:p>
            <a:pPr marL="0" indent="0" algn="r">
              <a:buNone/>
            </a:pPr>
            <a:r>
              <a:rPr lang="fa-IR" sz="2000" dirty="0"/>
              <a:t>باید آزاد سازی یون ها درست چند میکرو ثانیه قبل از وقوع صاعقه صورت </a:t>
            </a:r>
            <a:r>
              <a:rPr lang="fa-IR" sz="2000" dirty="0" smtClean="0"/>
              <a:t>دهد.</a:t>
            </a:r>
          </a:p>
          <a:p>
            <a:pPr marL="0" indent="0" algn="r">
              <a:buNone/>
            </a:pPr>
            <a:r>
              <a:rPr lang="fa-IR" sz="2000" dirty="0"/>
              <a:t>صاعقه گیر باید نقطه ترجیحی دریافت صاعقه در محیط تحت حفاظت باشد.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19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chemeClr val="accent1"/>
                </a:solidFill>
              </a:rPr>
              <a:t>موضوعات:</a:t>
            </a:r>
            <a:br>
              <a:rPr lang="fa-IR" dirty="0">
                <a:solidFill>
                  <a:schemeClr val="accent1"/>
                </a:solidFill>
              </a:rPr>
            </a:br>
            <a:r>
              <a:rPr lang="fa-IR" dirty="0">
                <a:solidFill>
                  <a:srgbClr val="FF0000"/>
                </a:solidFill>
              </a:rPr>
              <a:t>روش های بار دار شدن اجسام:</a:t>
            </a:r>
            <a:r>
              <a:rPr lang="fa-IR" dirty="0">
                <a:solidFill>
                  <a:schemeClr val="accent1">
                    <a:lumMod val="50000"/>
                  </a:schemeClr>
                </a:solidFill>
              </a:rPr>
              <a:t>تخلیه الکتریکی،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</a:rPr>
              <a:t>رعد و برق،</a:t>
            </a:r>
            <a:r>
              <a:rPr lang="fa-IR" dirty="0">
                <a:solidFill>
                  <a:schemeClr val="accent5">
                    <a:lumMod val="75000"/>
                  </a:schemeClr>
                </a:solidFill>
              </a:rPr>
              <a:t>حفاظت در مقابل صاعقه،</a:t>
            </a:r>
            <a:r>
              <a:rPr lang="fa-IR" dirty="0">
                <a:solidFill>
                  <a:schemeClr val="accent2">
                    <a:lumMod val="50000"/>
                  </a:schemeClr>
                </a:solidFill>
              </a:rPr>
              <a:t>تجمع بار روی سطح فلزات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6965245" cy="1202485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:</a:t>
            </a:r>
            <a:r>
              <a:rPr lang="fa-IR" sz="3200" dirty="0" smtClean="0"/>
              <a:t>برخورد </a:t>
            </a:r>
            <a:r>
              <a:rPr lang="fa-IR" sz="3200" dirty="0"/>
              <a:t>صاعقه با خطوط انتقال برق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dirty="0"/>
              <a:t>به محض رسیدن این امواج به ترمینال های خط، در طول 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خط </a:t>
            </a:r>
            <a:r>
              <a:rPr lang="fa-IR" dirty="0"/>
              <a:t>بر می گردند و با امواج اولیه ترکیب می شوند</a:t>
            </a:r>
            <a:r>
              <a:rPr lang="fa-IR" dirty="0" smtClean="0"/>
              <a:t>.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/>
              <a:t>امواج سیار بعد از چند انعکاس تضعیف شده و از بین می روند. کلیدهای قطع کن فشار قوی که می توانند در 50 میلی ثانیه عمل کنند برای اینکه در مقابل صاعقه عملیات محافظت را صورت دهند خیلی کند </a:t>
            </a:r>
            <a:r>
              <a:rPr lang="fa-IR" dirty="0" smtClean="0"/>
              <a:t>هستند.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/>
              <a:t>دستگاه های حفاظتی ای به نام برقگیر وجود دارند </a:t>
            </a:r>
            <a:r>
              <a:rPr lang="fa-I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accent5">
                    <a:lumMod val="50000"/>
                  </a:schemeClr>
                </a:solidFill>
              </a:rPr>
              <a:t>تجمع بار روی سطح فلزات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الکترون ها همیشه در حال دفع یکدیگرند و در یک جسم رسانا آنها در دور ترین فاصله ممکن نسبت به هم قرار می گیرند.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5323681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7256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2200"/>
            <a:ext cx="61722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390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000"/>
            <a:ext cx="4571999" cy="4241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01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ت</a:t>
            </a:r>
            <a:r>
              <a:rPr lang="fa-IR" dirty="0" smtClean="0">
                <a:solidFill>
                  <a:srgbClr val="0070C0"/>
                </a:solidFill>
              </a:rPr>
              <a:t>خ</a:t>
            </a:r>
            <a:r>
              <a:rPr lang="fa-IR" dirty="0" smtClean="0">
                <a:solidFill>
                  <a:srgbClr val="FF0000"/>
                </a:solidFill>
              </a:rPr>
              <a:t>ل</a:t>
            </a:r>
            <a:r>
              <a:rPr lang="fa-IR" dirty="0" smtClean="0">
                <a:solidFill>
                  <a:srgbClr val="0070C0"/>
                </a:solidFill>
              </a:rPr>
              <a:t>ی</a:t>
            </a:r>
            <a:r>
              <a:rPr lang="fa-IR" dirty="0" smtClean="0">
                <a:solidFill>
                  <a:srgbClr val="FF0000"/>
                </a:solidFill>
              </a:rPr>
              <a:t>ه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0070C0"/>
                </a:solidFill>
              </a:rPr>
              <a:t>ا</a:t>
            </a:r>
            <a:r>
              <a:rPr lang="fa-IR" dirty="0" smtClean="0">
                <a:solidFill>
                  <a:srgbClr val="FF0000"/>
                </a:solidFill>
              </a:rPr>
              <a:t>ل</a:t>
            </a:r>
            <a:r>
              <a:rPr lang="fa-IR" dirty="0" smtClean="0">
                <a:solidFill>
                  <a:srgbClr val="0070C0"/>
                </a:solidFill>
              </a:rPr>
              <a:t>ک</a:t>
            </a:r>
            <a:r>
              <a:rPr lang="fa-IR" dirty="0" smtClean="0">
                <a:solidFill>
                  <a:srgbClr val="FF0000"/>
                </a:solidFill>
              </a:rPr>
              <a:t>ت</a:t>
            </a:r>
            <a:r>
              <a:rPr lang="fa-IR" dirty="0" smtClean="0">
                <a:solidFill>
                  <a:srgbClr val="0070C0"/>
                </a:solidFill>
              </a:rPr>
              <a:t>ر</a:t>
            </a:r>
            <a:r>
              <a:rPr lang="fa-IR" dirty="0" smtClean="0">
                <a:solidFill>
                  <a:srgbClr val="FF0000"/>
                </a:solidFill>
              </a:rPr>
              <a:t>ی</a:t>
            </a:r>
            <a:r>
              <a:rPr lang="fa-IR" dirty="0" smtClean="0">
                <a:solidFill>
                  <a:srgbClr val="0070C0"/>
                </a:solidFill>
              </a:rPr>
              <a:t>ک</a:t>
            </a:r>
            <a:r>
              <a:rPr lang="fa-IR" dirty="0" smtClean="0">
                <a:solidFill>
                  <a:srgbClr val="FF0000"/>
                </a:solidFill>
              </a:rPr>
              <a:t>ی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/>
        </p:blipFill>
        <p:spPr>
          <a:xfrm>
            <a:off x="2865858" y="2119313"/>
            <a:ext cx="3391647" cy="3367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3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5"/>
          <a:stretch/>
        </p:blipFill>
        <p:spPr>
          <a:xfrm>
            <a:off x="2021252" y="1371601"/>
            <a:ext cx="5049108" cy="4373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36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8200"/>
            <a:ext cx="6196405" cy="488486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4800" dirty="0" smtClean="0"/>
              <a:t>ای اس دی چیست؟</a:t>
            </a:r>
          </a:p>
        </p:txBody>
      </p:sp>
    </p:spTree>
    <p:extLst>
      <p:ext uri="{BB962C8B-B14F-4D97-AF65-F5344CB8AC3E}">
        <p14:creationId xmlns:p14="http://schemas.microsoft.com/office/powerpoint/2010/main" val="2254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8200"/>
            <a:ext cx="6196405" cy="488486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400" dirty="0"/>
              <a:t>ای اس دی چگونه اتفاق می </a:t>
            </a:r>
            <a:r>
              <a:rPr lang="fa-IR" sz="4400" dirty="0" smtClean="0"/>
              <a:t>افتد</a:t>
            </a:r>
            <a:r>
              <a:rPr lang="en-US" sz="4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200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1463675" y="762000"/>
            <a:ext cx="6196013" cy="4960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600" dirty="0"/>
              <a:t>چرا وقتی ای اس دی اتفاق می افتد ما آسیب نمی بینیم: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97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762000"/>
            <a:ext cx="6196405" cy="496106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600" dirty="0"/>
              <a:t>آیا ای اس دی </a:t>
            </a:r>
            <a:r>
              <a:rPr lang="fa-IR" sz="3600" dirty="0" smtClean="0"/>
              <a:t>باعث خسارت میشود؟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03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463675" y="838200"/>
            <a:ext cx="6196013" cy="4884738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000" dirty="0"/>
              <a:t>ای اس دی چه زمانی رخ می دهد: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9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645</TotalTime>
  <Words>660</Words>
  <Application>Microsoft Office PowerPoint</Application>
  <PresentationFormat>On-screen Show (4:3)</PresentationFormat>
  <Paragraphs>48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Pushpin</vt:lpstr>
      <vt:lpstr>اعضای گروه:پرهام خسروبیگی،شایان ملایی،هادی مطلبی</vt:lpstr>
      <vt:lpstr>PowerPoint Presentation</vt:lpstr>
      <vt:lpstr>تخلیه الکتریکی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چرا ای اس بیشتر برای انسان اتفاق می افتد:</vt:lpstr>
      <vt:lpstr>رعد و برق</vt:lpstr>
      <vt:lpstr>PowerPoint Presentation</vt:lpstr>
      <vt:lpstr>PowerPoint Presentation</vt:lpstr>
      <vt:lpstr>PowerPoint Presentation</vt:lpstr>
      <vt:lpstr>PowerPoint Presentation</vt:lpstr>
      <vt:lpstr>حفاظت در مقابل صاعقه</vt:lpstr>
      <vt:lpstr>PowerPoint Presentation</vt:lpstr>
      <vt:lpstr>PowerPoint Presentation</vt:lpstr>
      <vt:lpstr>چگونگی عملکرد یک صاعقه گیر الکترونیکی: </vt:lpstr>
      <vt:lpstr>:برخورد صاعقه با خطوط انتقال برق</vt:lpstr>
      <vt:lpstr>تجمع بار روی سطح فلزات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موضوعات: روش های بار دار شدن اجسام</dc:title>
  <dc:creator>Windows User</dc:creator>
  <cp:lastModifiedBy>ABC</cp:lastModifiedBy>
  <cp:revision>32</cp:revision>
  <dcterms:created xsi:type="dcterms:W3CDTF">2020-10-10T14:03:35Z</dcterms:created>
  <dcterms:modified xsi:type="dcterms:W3CDTF">2020-10-25T19:18:09Z</dcterms:modified>
</cp:coreProperties>
</file>