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7" r:id="rId17"/>
    <p:sldId id="271" r:id="rId18"/>
    <p:sldId id="272" r:id="rId19"/>
    <p:sldId id="273" r:id="rId20"/>
    <p:sldId id="274" r:id="rId21"/>
    <p:sldId id="275" r:id="rId22"/>
    <p:sldId id="276" r:id="rId23"/>
    <p:sldId id="278" r:id="rId24"/>
    <p:sldId id="279" r:id="rId25"/>
    <p:sldId id="280" r:id="rId26"/>
    <p:sldId id="281" r:id="rId27"/>
    <p:sldId id="282" r:id="rId28"/>
    <p:sldId id="285" r:id="rId29"/>
    <p:sldId id="283" r:id="rId30"/>
    <p:sldId id="284"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618646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9215F-D8ED-435F-8A61-60C41CF25F27}" type="datetimeFigureOut">
              <a:rPr lang="en-US" smtClean="0"/>
              <a:pPr/>
              <a:t>3/10/2015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3632815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2250498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3408857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916803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949215F-D8ED-435F-8A61-60C41CF25F27}" type="datetimeFigureOut">
              <a:rPr lang="en-US" smtClean="0"/>
              <a:pPr/>
              <a:t>3/10/2015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7191309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949215F-D8ED-435F-8A61-60C41CF25F27}" type="datetimeFigureOut">
              <a:rPr lang="en-US" smtClean="0"/>
              <a:pPr/>
              <a:t>3/10/2015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2540585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3034277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2690004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3677405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9215F-D8ED-435F-8A61-60C41CF25F27}" type="datetimeFigureOut">
              <a:rPr lang="en-US" smtClean="0"/>
              <a:pPr/>
              <a:t>3/10/2015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30399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49215F-D8ED-435F-8A61-60C41CF25F27}" type="datetimeFigureOut">
              <a:rPr lang="en-US" smtClean="0"/>
              <a:pPr/>
              <a:t>3/10/2015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137991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49215F-D8ED-435F-8A61-60C41CF25F27}" type="datetimeFigureOut">
              <a:rPr lang="en-US" smtClean="0"/>
              <a:pPr/>
              <a:t>3/10/2015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372340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49215F-D8ED-435F-8A61-60C41CF25F27}" type="datetimeFigureOut">
              <a:rPr lang="en-US" smtClean="0"/>
              <a:pPr/>
              <a:t>3/10/2015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228115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9215F-D8ED-435F-8A61-60C41CF25F27}" type="datetimeFigureOut">
              <a:rPr lang="en-US" smtClean="0"/>
              <a:pPr/>
              <a:t>3/10/2015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205699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9215F-D8ED-435F-8A61-60C41CF25F27}" type="datetimeFigureOut">
              <a:rPr lang="en-US" smtClean="0"/>
              <a:pPr/>
              <a:t>3/10/2015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68268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9215F-D8ED-435F-8A61-60C41CF25F27}" type="datetimeFigureOut">
              <a:rPr lang="en-US" smtClean="0"/>
              <a:pPr/>
              <a:t>3/10/2015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44C0E5-A82C-45FD-BFEA-2F5223036260}" type="slidenum">
              <a:rPr lang="en-US" smtClean="0"/>
              <a:pPr/>
              <a:t>‹#›</a:t>
            </a:fld>
            <a:endParaRPr lang="en-US"/>
          </a:p>
        </p:txBody>
      </p:sp>
    </p:spTree>
    <p:extLst>
      <p:ext uri="{BB962C8B-B14F-4D97-AF65-F5344CB8AC3E}">
        <p14:creationId xmlns:p14="http://schemas.microsoft.com/office/powerpoint/2010/main" val="793820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949215F-D8ED-435F-8A61-60C41CF25F27}" type="datetimeFigureOut">
              <a:rPr lang="en-US" smtClean="0"/>
              <a:pPr/>
              <a:t>3/10/2015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144C0E5-A82C-45FD-BFEA-2F5223036260}" type="slidenum">
              <a:rPr lang="en-US" smtClean="0"/>
              <a:pPr/>
              <a:t>‹#›</a:t>
            </a:fld>
            <a:endParaRPr lang="en-US"/>
          </a:p>
        </p:txBody>
      </p:sp>
    </p:spTree>
    <p:extLst>
      <p:ext uri="{BB962C8B-B14F-4D97-AF65-F5344CB8AC3E}">
        <p14:creationId xmlns:p14="http://schemas.microsoft.com/office/powerpoint/2010/main" val="415514779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825658" cy="1171501"/>
          </a:xfrm>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Cohesion and Coherence</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pPr algn="ctr"/>
            <a:endParaRPr lang="en-US" sz="2000" b="1" dirty="0">
              <a:latin typeface="Lucida Handwriting" panose="03010101010101010101" pitchFamily="66" charset="0"/>
              <a:cs typeface="Times New Roman" panose="02020603050405020304" pitchFamily="18" charset="0"/>
            </a:endParaRPr>
          </a:p>
        </p:txBody>
      </p:sp>
    </p:spTree>
    <p:extLst>
      <p:ext uri="{BB962C8B-B14F-4D97-AF65-F5344CB8AC3E}">
        <p14:creationId xmlns:p14="http://schemas.microsoft.com/office/powerpoint/2010/main" val="1070819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Lexical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b="1" dirty="0" smtClean="0">
                <a:solidFill>
                  <a:schemeClr val="accent6">
                    <a:lumMod val="75000"/>
                  </a:schemeClr>
                </a:solidFill>
                <a:latin typeface="Times New Roman" panose="02020603050405020304" pitchFamily="18" charset="0"/>
                <a:cs typeface="Times New Roman" panose="02020603050405020304" pitchFamily="18" charset="0"/>
              </a:rPr>
              <a:t>Superordinate: </a:t>
            </a:r>
          </a:p>
          <a:p>
            <a:pPr marL="0" indent="0" algn="just">
              <a:buNone/>
            </a:pPr>
            <a:r>
              <a:rPr lang="en-US" sz="2200" dirty="0" smtClean="0">
                <a:latin typeface="Times New Roman" panose="02020603050405020304" pitchFamily="18" charset="0"/>
                <a:cs typeface="Times New Roman" panose="02020603050405020304" pitchFamily="18" charset="0"/>
              </a:rPr>
              <a:t>These are words with general </a:t>
            </a:r>
            <a:r>
              <a:rPr lang="en-US" sz="2200" dirty="0" smtClean="0">
                <a:latin typeface="Times New Roman" panose="02020603050405020304" pitchFamily="18" charset="0"/>
                <a:cs typeface="Times New Roman" panose="02020603050405020304" pitchFamily="18" charset="0"/>
              </a:rPr>
              <a:t>meanings (Brazil-Country</a:t>
            </a:r>
            <a:r>
              <a:rPr lang="en-US" sz="2200" dirty="0" smtClean="0">
                <a:latin typeface="Times New Roman" panose="02020603050405020304" pitchFamily="18" charset="0"/>
                <a:cs typeface="Times New Roman" panose="02020603050405020304" pitchFamily="18" charset="0"/>
              </a:rPr>
              <a:t>). The general word is superordinate and the other specification is hyponym. Other related hyponyms are called co-hyponyms. A hyponym has a fuller and richer meaning than its superordinate. The usual pattern is for the hyponym to come first in text, followed by superordinate.</a:t>
            </a:r>
          </a:p>
          <a:p>
            <a:pPr marL="0" indent="0" algn="just">
              <a:buNone/>
            </a:pPr>
            <a:r>
              <a:rPr lang="en-US" sz="2200" dirty="0" smtClean="0">
                <a:latin typeface="Times New Roman" panose="02020603050405020304" pitchFamily="18" charset="0"/>
                <a:cs typeface="Times New Roman" panose="02020603050405020304" pitchFamily="18" charset="0"/>
              </a:rPr>
              <a:t>Example:</a:t>
            </a:r>
          </a:p>
          <a:p>
            <a:pPr marL="0" indent="0" algn="just">
              <a:buNone/>
            </a:pPr>
            <a:r>
              <a:rPr lang="en-US" sz="2200" dirty="0" smtClean="0">
                <a:latin typeface="Times New Roman" panose="02020603050405020304" pitchFamily="18" charset="0"/>
                <a:cs typeface="Times New Roman" panose="02020603050405020304" pitchFamily="18" charset="0"/>
              </a:rPr>
              <a:t>We learned </a:t>
            </a:r>
            <a:r>
              <a:rPr lang="en-US" sz="2200" u="sng" dirty="0" smtClean="0">
                <a:latin typeface="Times New Roman" panose="02020603050405020304" pitchFamily="18" charset="0"/>
                <a:cs typeface="Times New Roman" panose="02020603050405020304" pitchFamily="18" charset="0"/>
              </a:rPr>
              <a:t>Esperanto</a:t>
            </a:r>
            <a:r>
              <a:rPr lang="en-US" sz="2200" dirty="0" smtClean="0">
                <a:latin typeface="Times New Roman" panose="02020603050405020304" pitchFamily="18" charset="0"/>
                <a:cs typeface="Times New Roman" panose="02020603050405020304" pitchFamily="18" charset="0"/>
              </a:rPr>
              <a:t>, but it was not a good </a:t>
            </a:r>
            <a:r>
              <a:rPr lang="en-US" sz="2200" u="sng" dirty="0" smtClean="0">
                <a:latin typeface="Times New Roman" panose="02020603050405020304" pitchFamily="18" charset="0"/>
                <a:cs typeface="Times New Roman" panose="02020603050405020304" pitchFamily="18" charset="0"/>
              </a:rPr>
              <a:t>language</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7232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Lexical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b="1" dirty="0" smtClean="0">
                <a:solidFill>
                  <a:schemeClr val="accent6">
                    <a:lumMod val="75000"/>
                  </a:schemeClr>
                </a:solidFill>
                <a:latin typeface="Times New Roman" panose="02020603050405020304" pitchFamily="18" charset="0"/>
                <a:cs typeface="Times New Roman" panose="02020603050405020304" pitchFamily="18" charset="0"/>
              </a:rPr>
              <a:t>Opposites: </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Words with opposite meanings are another device. Opposites are words that lie in an inherently incompatible binary relationship.</a:t>
            </a:r>
          </a:p>
          <a:p>
            <a:pPr marL="0" indent="0" algn="just">
              <a:buNone/>
            </a:pPr>
            <a:r>
              <a:rPr lang="en-US" dirty="0" smtClean="0">
                <a:latin typeface="Times New Roman" panose="02020603050405020304" pitchFamily="18" charset="0"/>
                <a:cs typeface="Times New Roman" panose="02020603050405020304" pitchFamily="18" charset="0"/>
              </a:rPr>
              <a:t>Types of opposites:</a:t>
            </a:r>
          </a:p>
          <a:p>
            <a:pPr marL="0" indent="0" algn="just">
              <a:buNone/>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Binary Opposites: </a:t>
            </a:r>
            <a:r>
              <a:rPr lang="en-US" dirty="0" smtClean="0">
                <a:latin typeface="Times New Roman" panose="02020603050405020304" pitchFamily="18" charset="0"/>
                <a:cs typeface="Times New Roman" panose="02020603050405020304" pitchFamily="18" charset="0"/>
              </a:rPr>
              <a:t>either or type: example: male/ female</a:t>
            </a:r>
          </a:p>
          <a:p>
            <a:pPr marL="0" indent="0" algn="just">
              <a:buNone/>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Absolute Opposites</a:t>
            </a:r>
            <a:r>
              <a:rPr lang="en-US" dirty="0" smtClean="0">
                <a:latin typeface="Times New Roman" panose="02020603050405020304" pitchFamily="18" charset="0"/>
                <a:cs typeface="Times New Roman" panose="02020603050405020304" pitchFamily="18" charset="0"/>
              </a:rPr>
              <a:t>: You can’t be partly male or female. You are 100% male/ female. These words are incompatible with each other. Example: Dead/ alive</a:t>
            </a:r>
          </a:p>
          <a:p>
            <a:pPr marL="0" indent="0" algn="just">
              <a:buNone/>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Multiple Opposites</a:t>
            </a:r>
            <a:r>
              <a:rPr lang="en-US" dirty="0" smtClean="0">
                <a:latin typeface="Times New Roman" panose="02020603050405020304" pitchFamily="18" charset="0"/>
                <a:cs typeface="Times New Roman" panose="02020603050405020304" pitchFamily="18" charset="0"/>
              </a:rPr>
              <a:t>: Where there are more than two alternatives.</a:t>
            </a:r>
          </a:p>
          <a:p>
            <a:pPr marL="0" indent="0" algn="just">
              <a:buNone/>
            </a:pPr>
            <a:r>
              <a:rPr lang="en-US" dirty="0" smtClean="0">
                <a:latin typeface="Times New Roman" panose="02020603050405020304" pitchFamily="18" charset="0"/>
                <a:cs typeface="Times New Roman" panose="02020603050405020304" pitchFamily="18" charset="0"/>
              </a:rPr>
              <a:t> Example: Colors</a:t>
            </a:r>
          </a:p>
          <a:p>
            <a:pPr marL="0" indent="0" algn="just">
              <a:buNone/>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Antonyms</a:t>
            </a:r>
            <a:r>
              <a:rPr lang="en-US" b="1" dirty="0" smtClean="0">
                <a:latin typeface="Times New Roman" panose="02020603050405020304" pitchFamily="18" charset="0"/>
                <a:cs typeface="Times New Roman" panose="02020603050405020304" pitchFamily="18" charset="0"/>
              </a:rPr>
              <a:t>: They are on a scale. Example: Simple vs. complex</a:t>
            </a:r>
          </a:p>
          <a:p>
            <a:pPr marL="0" indent="0" algn="just">
              <a:buNone/>
            </a:pPr>
            <a:r>
              <a:rPr lang="en-US" b="1" dirty="0" smtClean="0">
                <a:latin typeface="Times New Roman" panose="02020603050405020304" pitchFamily="18" charset="0"/>
                <a:cs typeface="Times New Roman" panose="02020603050405020304" pitchFamily="18" charset="0"/>
              </a:rPr>
              <a:t>Converses</a:t>
            </a:r>
            <a:r>
              <a:rPr lang="en-US" dirty="0" smtClean="0">
                <a:latin typeface="Times New Roman" panose="02020603050405020304" pitchFamily="18" charset="0"/>
                <a:cs typeface="Times New Roman" panose="02020603050405020304" pitchFamily="18" charset="0"/>
              </a:rPr>
              <a:t>: Parents and children. X is the parent of Y and conversely.</a:t>
            </a:r>
          </a:p>
        </p:txBody>
      </p:sp>
    </p:spTree>
    <p:extLst>
      <p:ext uri="{BB962C8B-B14F-4D97-AF65-F5344CB8AC3E}">
        <p14:creationId xmlns:p14="http://schemas.microsoft.com/office/powerpoint/2010/main" val="2001323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Lexical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b="1" dirty="0" smtClean="0">
                <a:solidFill>
                  <a:schemeClr val="accent6">
                    <a:lumMod val="75000"/>
                  </a:schemeClr>
                </a:solidFill>
                <a:latin typeface="Times New Roman" panose="02020603050405020304" pitchFamily="18" charset="0"/>
                <a:cs typeface="Times New Roman" panose="02020603050405020304" pitchFamily="18" charset="0"/>
              </a:rPr>
              <a:t>Collocation:</a:t>
            </a:r>
          </a:p>
          <a:p>
            <a:pPr marL="0" indent="0" algn="just">
              <a:buNone/>
            </a:pPr>
            <a:r>
              <a:rPr lang="en-US" sz="2200" dirty="0" smtClean="0">
                <a:latin typeface="Times New Roman" panose="02020603050405020304" pitchFamily="18" charset="0"/>
                <a:cs typeface="Times New Roman" panose="02020603050405020304" pitchFamily="18" charset="0"/>
              </a:rPr>
              <a:t>A collocation is two or more words that often go together. These combinations just sound "right" to native English speakers, who use them all the time. On the other hand, other combinations may be unnatural and just sound "wrong".</a:t>
            </a:r>
          </a:p>
          <a:p>
            <a:pPr marL="0" indent="0" algn="just">
              <a:buNone/>
            </a:pPr>
            <a:r>
              <a:rPr lang="en-US" sz="2200" dirty="0" smtClean="0">
                <a:latin typeface="Times New Roman" panose="02020603050405020304" pitchFamily="18" charset="0"/>
                <a:cs typeface="Times New Roman" panose="02020603050405020304" pitchFamily="18" charset="0"/>
              </a:rPr>
              <a:t>Example:</a:t>
            </a:r>
          </a:p>
          <a:p>
            <a:pPr marL="0" indent="0" algn="just">
              <a:buNone/>
            </a:pP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3765934572"/>
              </p:ext>
            </p:extLst>
          </p:nvPr>
        </p:nvGraphicFramePr>
        <p:xfrm>
          <a:off x="2730321" y="4770661"/>
          <a:ext cx="6568226" cy="1651000"/>
        </p:xfrm>
        <a:graphic>
          <a:graphicData uri="http://schemas.openxmlformats.org/drawingml/2006/table">
            <a:tbl>
              <a:tblPr firstRow="1" bandRow="1">
                <a:tableStyleId>{5C22544A-7EE6-4342-B048-85BDC9FD1C3A}</a:tableStyleId>
              </a:tblPr>
              <a:tblGrid>
                <a:gridCol w="3284113"/>
                <a:gridCol w="3284113"/>
              </a:tblGrid>
              <a:tr h="370840">
                <a:tc>
                  <a:txBody>
                    <a:bodyPr/>
                    <a:lstStyle/>
                    <a:p>
                      <a:pPr algn="ctr"/>
                      <a:r>
                        <a:rPr lang="en-US" dirty="0">
                          <a:solidFill>
                            <a:srgbClr val="FFFF00"/>
                          </a:solidFill>
                          <a:latin typeface="Times New Roman" panose="02020603050405020304" pitchFamily="18" charset="0"/>
                          <a:cs typeface="Times New Roman" panose="02020603050405020304" pitchFamily="18" charset="0"/>
                        </a:rPr>
                        <a:t>Natural </a:t>
                      </a:r>
                      <a:r>
                        <a:rPr lang="en-US" dirty="0" smtClean="0">
                          <a:solidFill>
                            <a:srgbClr val="FFFF00"/>
                          </a:solidFill>
                          <a:latin typeface="Times New Roman" panose="02020603050405020304" pitchFamily="18" charset="0"/>
                          <a:cs typeface="Times New Roman" panose="02020603050405020304" pitchFamily="18" charset="0"/>
                        </a:rPr>
                        <a:t>English</a:t>
                      </a:r>
                      <a:endParaRPr lang="en-US" dirty="0">
                        <a:solidFill>
                          <a:srgbClr val="FFFF00"/>
                        </a:solidFill>
                        <a:latin typeface="Times New Roman" panose="02020603050405020304" pitchFamily="18" charset="0"/>
                        <a:cs typeface="Times New Roman" panose="02020603050405020304" pitchFamily="18" charset="0"/>
                      </a:endParaRPr>
                    </a:p>
                  </a:txBody>
                  <a:tcPr anchor="ctr"/>
                </a:tc>
                <a:tc>
                  <a:txBody>
                    <a:bodyPr/>
                    <a:lstStyle/>
                    <a:p>
                      <a:pPr algn="ctr"/>
                      <a:r>
                        <a:rPr lang="en-US" dirty="0">
                          <a:solidFill>
                            <a:srgbClr val="FFFF00"/>
                          </a:solidFill>
                          <a:latin typeface="Times New Roman" panose="02020603050405020304" pitchFamily="18" charset="0"/>
                          <a:cs typeface="Times New Roman" panose="02020603050405020304" pitchFamily="18" charset="0"/>
                        </a:rPr>
                        <a:t>Unnatural </a:t>
                      </a:r>
                      <a:r>
                        <a:rPr lang="en-US" dirty="0" smtClean="0">
                          <a:solidFill>
                            <a:srgbClr val="FFFF00"/>
                          </a:solidFill>
                          <a:latin typeface="Times New Roman" panose="02020603050405020304" pitchFamily="18" charset="0"/>
                          <a:cs typeface="Times New Roman" panose="02020603050405020304" pitchFamily="18" charset="0"/>
                        </a:rPr>
                        <a:t>English</a:t>
                      </a:r>
                      <a:endParaRPr lang="en-US" dirty="0">
                        <a:solidFill>
                          <a:srgbClr val="FFFF00"/>
                        </a:solidFill>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b="1" dirty="0">
                          <a:latin typeface="Times New Roman" panose="02020603050405020304" pitchFamily="18" charset="0"/>
                          <a:cs typeface="Times New Roman" panose="02020603050405020304" pitchFamily="18" charset="0"/>
                        </a:rPr>
                        <a:t>the fast train</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fast food</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latin typeface="Times New Roman" panose="02020603050405020304" pitchFamily="18" charset="0"/>
                          <a:cs typeface="Times New Roman" panose="02020603050405020304" pitchFamily="18" charset="0"/>
                        </a:rPr>
                        <a:t>the </a:t>
                      </a:r>
                      <a:r>
                        <a:rPr lang="en-US" strike="sngStrike" dirty="0">
                          <a:latin typeface="Times New Roman" panose="02020603050405020304" pitchFamily="18" charset="0"/>
                          <a:cs typeface="Times New Roman" panose="02020603050405020304" pitchFamily="18" charset="0"/>
                        </a:rPr>
                        <a:t>quick</a:t>
                      </a:r>
                      <a:r>
                        <a:rPr lang="en-US" dirty="0">
                          <a:latin typeface="Times New Roman" panose="02020603050405020304" pitchFamily="18" charset="0"/>
                          <a:cs typeface="Times New Roman" panose="02020603050405020304" pitchFamily="18" charset="0"/>
                        </a:rPr>
                        <a:t> train</a:t>
                      </a:r>
                      <a:br>
                        <a:rPr lang="en-US" dirty="0">
                          <a:latin typeface="Times New Roman" panose="02020603050405020304" pitchFamily="18" charset="0"/>
                          <a:cs typeface="Times New Roman" panose="02020603050405020304" pitchFamily="18" charset="0"/>
                        </a:rPr>
                      </a:br>
                      <a:r>
                        <a:rPr lang="en-US" strike="sngStrike" dirty="0">
                          <a:latin typeface="Times New Roman" panose="02020603050405020304" pitchFamily="18" charset="0"/>
                          <a:cs typeface="Times New Roman" panose="02020603050405020304" pitchFamily="18" charset="0"/>
                        </a:rPr>
                        <a:t>quick</a:t>
                      </a:r>
                      <a:r>
                        <a:rPr lang="en-US" dirty="0">
                          <a:latin typeface="Times New Roman" panose="02020603050405020304" pitchFamily="18" charset="0"/>
                          <a:cs typeface="Times New Roman" panose="02020603050405020304" pitchFamily="18" charset="0"/>
                        </a:rPr>
                        <a:t> food</a:t>
                      </a:r>
                    </a:p>
                  </a:txBody>
                  <a:tcPr anchor="ctr"/>
                </a:tc>
              </a:tr>
              <a:tr h="370840">
                <a:tc>
                  <a:txBody>
                    <a:bodyPr/>
                    <a:lstStyle/>
                    <a:p>
                      <a:pPr algn="ctr"/>
                      <a:r>
                        <a:rPr lang="en-US" b="1" dirty="0">
                          <a:latin typeface="Times New Roman" panose="02020603050405020304" pitchFamily="18" charset="0"/>
                          <a:cs typeface="Times New Roman" panose="02020603050405020304" pitchFamily="18" charset="0"/>
                        </a:rPr>
                        <a:t>a quick shower</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a quick meal</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latin typeface="Times New Roman" panose="02020603050405020304" pitchFamily="18" charset="0"/>
                          <a:cs typeface="Times New Roman" panose="02020603050405020304" pitchFamily="18" charset="0"/>
                        </a:rPr>
                        <a:t>a </a:t>
                      </a:r>
                      <a:r>
                        <a:rPr lang="en-US" strike="sngStrike" dirty="0">
                          <a:latin typeface="Times New Roman" panose="02020603050405020304" pitchFamily="18" charset="0"/>
                          <a:cs typeface="Times New Roman" panose="02020603050405020304" pitchFamily="18" charset="0"/>
                        </a:rPr>
                        <a:t>fast</a:t>
                      </a:r>
                      <a:r>
                        <a:rPr lang="en-US" dirty="0">
                          <a:latin typeface="Times New Roman" panose="02020603050405020304" pitchFamily="18" charset="0"/>
                          <a:cs typeface="Times New Roman" panose="02020603050405020304" pitchFamily="18" charset="0"/>
                        </a:rPr>
                        <a:t> shower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 </a:t>
                      </a:r>
                      <a:r>
                        <a:rPr lang="en-US" strike="sngStrike" dirty="0">
                          <a:latin typeface="Times New Roman" panose="02020603050405020304" pitchFamily="18" charset="0"/>
                          <a:cs typeface="Times New Roman" panose="02020603050405020304" pitchFamily="18" charset="0"/>
                        </a:rPr>
                        <a:t>fast</a:t>
                      </a:r>
                      <a:r>
                        <a:rPr lang="en-US" dirty="0">
                          <a:latin typeface="Times New Roman" panose="02020603050405020304" pitchFamily="18" charset="0"/>
                          <a:cs typeface="Times New Roman" panose="02020603050405020304" pitchFamily="18" charset="0"/>
                        </a:rPr>
                        <a:t> meal</a:t>
                      </a:r>
                    </a:p>
                  </a:txBody>
                  <a:tcPr anchor="ctr"/>
                </a:tc>
              </a:tr>
            </a:tbl>
          </a:graphicData>
        </a:graphic>
      </p:graphicFrame>
    </p:spTree>
    <p:extLst>
      <p:ext uri="{BB962C8B-B14F-4D97-AF65-F5344CB8AC3E}">
        <p14:creationId xmlns:p14="http://schemas.microsoft.com/office/powerpoint/2010/main" val="3835596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Grammatical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sz="2200" b="1" dirty="0" smtClean="0">
                <a:solidFill>
                  <a:schemeClr val="accent6">
                    <a:lumMod val="75000"/>
                  </a:schemeClr>
                </a:solidFill>
                <a:latin typeface="Times New Roman" panose="02020603050405020304" pitchFamily="18" charset="0"/>
                <a:cs typeface="Times New Roman" panose="02020603050405020304" pitchFamily="18" charset="0"/>
              </a:rPr>
              <a:t>Substitutes:</a:t>
            </a:r>
          </a:p>
          <a:p>
            <a:pPr marL="0" indent="0" algn="just">
              <a:buNone/>
            </a:pPr>
            <a:r>
              <a:rPr lang="en-US" sz="2200" dirty="0" smtClean="0">
                <a:latin typeface="Times New Roman" panose="02020603050405020304" pitchFamily="18" charset="0"/>
                <a:cs typeface="Times New Roman" panose="02020603050405020304" pitchFamily="18" charset="0"/>
              </a:rPr>
              <a:t> It is substituting words which have already been used. The most common are </a:t>
            </a:r>
            <a:r>
              <a:rPr lang="en-US" sz="2200" dirty="0" smtClean="0">
                <a:latin typeface="Times New Roman" panose="02020603050405020304" pitchFamily="18" charset="0"/>
                <a:cs typeface="Times New Roman" panose="02020603050405020304" pitchFamily="18" charset="0"/>
              </a:rPr>
              <a:t>(one</a:t>
            </a:r>
            <a:r>
              <a:rPr lang="en-US" sz="2200" dirty="0" smtClean="0">
                <a:latin typeface="Times New Roman" panose="02020603050405020304" pitchFamily="18" charset="0"/>
                <a:cs typeface="Times New Roman" panose="02020603050405020304" pitchFamily="18" charset="0"/>
              </a:rPr>
              <a:t>, do and so). Substitutes can be for nouns verbs and clauses.</a:t>
            </a:r>
          </a:p>
          <a:p>
            <a:pPr algn="just">
              <a:buFont typeface="Wingdings" panose="05000000000000000000" pitchFamily="2" charset="2"/>
              <a:buChar char="Ø"/>
            </a:pPr>
            <a:r>
              <a:rPr lang="en-US" sz="2200" b="1" dirty="0" smtClean="0">
                <a:solidFill>
                  <a:schemeClr val="accent6">
                    <a:lumMod val="75000"/>
                  </a:schemeClr>
                </a:solidFill>
                <a:latin typeface="Times New Roman" panose="02020603050405020304" pitchFamily="18" charset="0"/>
                <a:cs typeface="Times New Roman" panose="02020603050405020304" pitchFamily="18" charset="0"/>
              </a:rPr>
              <a:t>Ellipsis</a:t>
            </a:r>
            <a:r>
              <a:rPr lang="en-US" sz="2200" dirty="0" smtClean="0">
                <a:latin typeface="Times New Roman" panose="02020603050405020304" pitchFamily="18" charset="0"/>
                <a:cs typeface="Times New Roman" panose="02020603050405020304" pitchFamily="18" charset="0"/>
              </a:rPr>
              <a:t>:</a:t>
            </a:r>
          </a:p>
          <a:p>
            <a:pPr marL="0" indent="0" algn="just">
              <a:buNone/>
            </a:pPr>
            <a:r>
              <a:rPr lang="en-US" sz="2200" dirty="0" smtClean="0">
                <a:latin typeface="Times New Roman" panose="02020603050405020304" pitchFamily="18" charset="0"/>
                <a:cs typeface="Times New Roman" panose="02020603050405020304" pitchFamily="18" charset="0"/>
              </a:rPr>
              <a:t>In some contexts, it is possible to leave out a word or phrase rather than repeating it. This word ellipsis comes from the Greek word “</a:t>
            </a:r>
            <a:r>
              <a:rPr lang="en-US" sz="2200" dirty="0" err="1" smtClean="0">
                <a:latin typeface="Times New Roman" panose="02020603050405020304" pitchFamily="18" charset="0"/>
                <a:cs typeface="Times New Roman" panose="02020603050405020304" pitchFamily="18" charset="0"/>
              </a:rPr>
              <a:t>ellespian</a:t>
            </a:r>
            <a:r>
              <a:rPr lang="en-US" sz="2200" dirty="0" smtClean="0">
                <a:latin typeface="Times New Roman" panose="02020603050405020304" pitchFamily="18" charset="0"/>
                <a:cs typeface="Times New Roman" panose="02020603050405020304" pitchFamily="18" charset="0"/>
              </a:rPr>
              <a:t>”, meaning to leave out. Ellipsis can also be for nouns, verbs or clauses.</a:t>
            </a:r>
          </a:p>
          <a:p>
            <a:pPr algn="jus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 Substitution and ellipsis are very similar, but in substitution a particular word refers back to something </a:t>
            </a:r>
            <a:r>
              <a:rPr lang="en-US" sz="2200" dirty="0" smtClean="0">
                <a:latin typeface="Times New Roman" panose="02020603050405020304" pitchFamily="18" charset="0"/>
                <a:cs typeface="Times New Roman" panose="02020603050405020304" pitchFamily="18" charset="0"/>
              </a:rPr>
              <a:t>existing </a:t>
            </a:r>
            <a:r>
              <a:rPr lang="en-US" sz="2200" dirty="0" smtClean="0">
                <a:latin typeface="Times New Roman" panose="02020603050405020304" pitchFamily="18" charset="0"/>
                <a:cs typeface="Times New Roman" panose="02020603050405020304" pitchFamily="18" charset="0"/>
              </a:rPr>
              <a:t>in the text, while in ellipsis a gap in the text is </a:t>
            </a:r>
            <a:r>
              <a:rPr lang="en-US" sz="2200" dirty="0" err="1" smtClean="0">
                <a:latin typeface="Times New Roman" panose="02020603050405020304" pitchFamily="18" charset="0"/>
                <a:cs typeface="Times New Roman" panose="02020603050405020304" pitchFamily="18" charset="0"/>
              </a:rPr>
              <a:t>refered</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back to.</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613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Grammatical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b="1" dirty="0" smtClean="0">
                <a:solidFill>
                  <a:schemeClr val="accent6">
                    <a:lumMod val="75000"/>
                  </a:schemeClr>
                </a:solidFill>
                <a:latin typeface="Times New Roman" panose="02020603050405020304" pitchFamily="18" charset="0"/>
                <a:cs typeface="Times New Roman" panose="02020603050405020304" pitchFamily="18" charset="0"/>
              </a:rPr>
              <a:t>Reference Words:</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These are words whose meaning is understood  in their environment. They don’t have meaning on their own. They depend on the surrounding text and the real world. The first one is “ text reference” and second one is “situation reference”.</a:t>
            </a:r>
          </a:p>
          <a:p>
            <a:pPr marL="0" indent="0" algn="just">
              <a:buNone/>
            </a:pPr>
            <a:r>
              <a:rPr lang="en-US" dirty="0" smtClean="0">
                <a:latin typeface="Times New Roman" panose="02020603050405020304" pitchFamily="18" charset="0"/>
                <a:cs typeface="Times New Roman" panose="02020603050405020304" pitchFamily="18" charset="0"/>
              </a:rPr>
              <a:t>* Reference words include “personal pronouns”, “demonstratives” and “comparative constructions”. Reference can be </a:t>
            </a:r>
            <a:r>
              <a:rPr lang="en-US" b="1" dirty="0" err="1" smtClean="0">
                <a:latin typeface="Times New Roman" panose="02020603050405020304" pitchFamily="18" charset="0"/>
                <a:cs typeface="Times New Roman" panose="02020603050405020304" pitchFamily="18" charset="0"/>
              </a:rPr>
              <a:t>exophoric</a:t>
            </a:r>
            <a:r>
              <a:rPr lang="en-US" dirty="0" smtClean="0">
                <a:latin typeface="Times New Roman" panose="02020603050405020304" pitchFamily="18" charset="0"/>
                <a:cs typeface="Times New Roman" panose="02020603050405020304" pitchFamily="18" charset="0"/>
              </a:rPr>
              <a:t>              outside the text (look at that(……….)) or </a:t>
            </a:r>
            <a:r>
              <a:rPr lang="en-US" b="1" dirty="0" smtClean="0">
                <a:latin typeface="Times New Roman" panose="02020603050405020304" pitchFamily="18" charset="0"/>
                <a:cs typeface="Times New Roman" panose="02020603050405020304" pitchFamily="18" charset="0"/>
              </a:rPr>
              <a:t>endophoric</a:t>
            </a:r>
            <a:r>
              <a:rPr lang="en-US" dirty="0" smtClean="0">
                <a:latin typeface="Times New Roman" panose="02020603050405020304" pitchFamily="18" charset="0"/>
                <a:cs typeface="Times New Roman" panose="02020603050405020304" pitchFamily="18" charset="0"/>
              </a:rPr>
              <a:t>             inside the text.</a:t>
            </a:r>
            <a:endParaRPr lang="en-US" dirty="0">
              <a:latin typeface="Times New Roman" panose="02020603050405020304" pitchFamily="18" charset="0"/>
              <a:cs typeface="Times New Roman" panose="02020603050405020304" pitchFamily="18" charset="0"/>
            </a:endParaRPr>
          </a:p>
        </p:txBody>
      </p:sp>
      <p:sp>
        <p:nvSpPr>
          <p:cNvPr id="6" name="Striped Right Arrow 5"/>
          <p:cNvSpPr/>
          <p:nvPr/>
        </p:nvSpPr>
        <p:spPr>
          <a:xfrm>
            <a:off x="5357611" y="4311650"/>
            <a:ext cx="618186" cy="23182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7" name="Striped Right Arrow 6"/>
          <p:cNvSpPr/>
          <p:nvPr/>
        </p:nvSpPr>
        <p:spPr>
          <a:xfrm>
            <a:off x="2403060" y="4570301"/>
            <a:ext cx="594573" cy="25972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9910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Grammatical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Endophoric:</a:t>
            </a:r>
          </a:p>
          <a:p>
            <a:r>
              <a:rPr lang="en-US" dirty="0" smtClean="0">
                <a:latin typeface="Times New Roman" panose="02020603050405020304" pitchFamily="18" charset="0"/>
                <a:cs typeface="Times New Roman" panose="02020603050405020304" pitchFamily="18" charset="0"/>
              </a:rPr>
              <a:t>Endophoric references are either anaphoric (referring back in text) or cataphoric (refers forward in text) for their interpretation.</a:t>
            </a:r>
          </a:p>
          <a:p>
            <a:r>
              <a:rPr lang="en-US" dirty="0" smtClean="0">
                <a:latin typeface="Times New Roman" panose="02020603050405020304" pitchFamily="18" charset="0"/>
                <a:cs typeface="Times New Roman" panose="02020603050405020304" pitchFamily="18" charset="0"/>
              </a:rPr>
              <a:t>Example:</a:t>
            </a:r>
          </a:p>
          <a:p>
            <a:pPr marL="0" indent="0">
              <a:buNone/>
            </a:pPr>
            <a:r>
              <a:rPr lang="en-US" dirty="0" smtClean="0">
                <a:latin typeface="Times New Roman" panose="02020603050405020304" pitchFamily="18" charset="0"/>
                <a:cs typeface="Times New Roman" panose="02020603050405020304" pitchFamily="18" charset="0"/>
              </a:rPr>
              <a:t>a)Look at the </a:t>
            </a:r>
            <a:r>
              <a:rPr lang="en-US" u="sng" dirty="0" smtClean="0">
                <a:latin typeface="Times New Roman" panose="02020603050405020304" pitchFamily="18" charset="0"/>
                <a:cs typeface="Times New Roman" panose="02020603050405020304" pitchFamily="18" charset="0"/>
              </a:rPr>
              <a:t>sun</a:t>
            </a:r>
            <a:r>
              <a:rPr lang="en-US" dirty="0" smtClean="0">
                <a:latin typeface="Times New Roman" panose="02020603050405020304" pitchFamily="18" charset="0"/>
                <a:cs typeface="Times New Roman" panose="02020603050405020304" pitchFamily="18" charset="0"/>
              </a:rPr>
              <a:t>. </a:t>
            </a:r>
            <a:r>
              <a:rPr lang="en-US" u="sng" dirty="0" smtClean="0">
                <a:latin typeface="Times New Roman" panose="02020603050405020304" pitchFamily="18" charset="0"/>
                <a:cs typeface="Times New Roman" panose="02020603050405020304" pitchFamily="18" charset="0"/>
              </a:rPr>
              <a:t>It</a:t>
            </a:r>
            <a:r>
              <a:rPr lang="en-US" dirty="0" smtClean="0">
                <a:latin typeface="Times New Roman" panose="02020603050405020304" pitchFamily="18" charset="0"/>
                <a:cs typeface="Times New Roman" panose="02020603050405020304" pitchFamily="18" charset="0"/>
              </a:rPr>
              <a:t>’s going down quickly.</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anaphoric</a:t>
            </a:r>
          </a:p>
          <a:p>
            <a:pPr marL="0" indent="0">
              <a:buNone/>
            </a:pPr>
            <a:r>
              <a:rPr lang="en-US" dirty="0" smtClean="0">
                <a:latin typeface="Times New Roman" panose="02020603050405020304" pitchFamily="18" charset="0"/>
                <a:cs typeface="Times New Roman" panose="02020603050405020304" pitchFamily="18" charset="0"/>
              </a:rPr>
              <a:t>b) </a:t>
            </a:r>
            <a:r>
              <a:rPr lang="en-US" u="sng" dirty="0" smtClean="0">
                <a:latin typeface="Times New Roman" panose="02020603050405020304" pitchFamily="18" charset="0"/>
                <a:cs typeface="Times New Roman" panose="02020603050405020304" pitchFamily="18" charset="0"/>
              </a:rPr>
              <a:t>It</a:t>
            </a:r>
            <a:r>
              <a:rPr lang="en-US" dirty="0" smtClean="0">
                <a:latin typeface="Times New Roman" panose="02020603050405020304" pitchFamily="18" charset="0"/>
                <a:cs typeface="Times New Roman" panose="02020603050405020304" pitchFamily="18" charset="0"/>
              </a:rPr>
              <a:t>’s going down quickly, the </a:t>
            </a:r>
            <a:r>
              <a:rPr lang="en-US" u="sng" dirty="0" smtClean="0">
                <a:latin typeface="Times New Roman" panose="02020603050405020304" pitchFamily="18" charset="0"/>
                <a:cs typeface="Times New Roman" panose="02020603050405020304" pitchFamily="18" charset="0"/>
              </a:rPr>
              <a:t>sun</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cataphoric </a:t>
            </a:r>
          </a:p>
          <a:p>
            <a:pPr marL="0" indent="0">
              <a:buNone/>
            </a:pPr>
            <a:endParaRPr lang="en-US" dirty="0"/>
          </a:p>
        </p:txBody>
      </p:sp>
      <p:sp>
        <p:nvSpPr>
          <p:cNvPr id="4" name="Curved Up Arrow 3"/>
          <p:cNvSpPr/>
          <p:nvPr/>
        </p:nvSpPr>
        <p:spPr>
          <a:xfrm>
            <a:off x="2588654" y="4394142"/>
            <a:ext cx="553792" cy="28088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urved Up Arrow 4"/>
          <p:cNvSpPr/>
          <p:nvPr/>
        </p:nvSpPr>
        <p:spPr>
          <a:xfrm>
            <a:off x="1493949" y="5224412"/>
            <a:ext cx="2897747" cy="42500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1512" y="3719644"/>
            <a:ext cx="4886191" cy="2248907"/>
          </a:xfrm>
          <a:prstGeom prst="rect">
            <a:avLst/>
          </a:prstGeom>
        </p:spPr>
      </p:pic>
    </p:spTree>
    <p:extLst>
      <p:ext uri="{BB962C8B-B14F-4D97-AF65-F5344CB8AC3E}">
        <p14:creationId xmlns:p14="http://schemas.microsoft.com/office/powerpoint/2010/main" val="2821652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Grammatical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Co-reference relationships: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9714363"/>
              </p:ext>
            </p:extLst>
          </p:nvPr>
        </p:nvGraphicFramePr>
        <p:xfrm>
          <a:off x="1442434" y="2472743"/>
          <a:ext cx="10006883" cy="3876540"/>
        </p:xfrm>
        <a:graphic>
          <a:graphicData uri="http://schemas.openxmlformats.org/drawingml/2006/table">
            <a:tbl>
              <a:tblPr firstRow="1" bandRow="1">
                <a:tableStyleId>{5C22544A-7EE6-4342-B048-85BDC9FD1C3A}</a:tableStyleId>
              </a:tblPr>
              <a:tblGrid>
                <a:gridCol w="2059865"/>
                <a:gridCol w="7947018"/>
              </a:tblGrid>
              <a:tr h="430038">
                <a:tc>
                  <a: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Type</a:t>
                      </a:r>
                      <a:endParaRPr lang="en-US" dirty="0">
                        <a:solidFill>
                          <a:srgbClr val="FFFF00"/>
                        </a:solidFill>
                        <a:latin typeface="Times New Roman" panose="02020603050405020304" pitchFamily="18" charset="0"/>
                        <a:cs typeface="Times New Roman" panose="02020603050405020304" pitchFamily="18" charset="0"/>
                      </a:endParaRPr>
                    </a:p>
                  </a:txBody>
                  <a:tcPr/>
                </a:tc>
                <a:tc>
                  <a: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Example</a:t>
                      </a:r>
                      <a:endParaRPr lang="en-US" dirty="0">
                        <a:solidFill>
                          <a:srgbClr val="FFFF00"/>
                        </a:solidFill>
                        <a:latin typeface="Times New Roman" panose="02020603050405020304" pitchFamily="18" charset="0"/>
                        <a:cs typeface="Times New Roman" panose="02020603050405020304" pitchFamily="18" charset="0"/>
                      </a:endParaRPr>
                    </a:p>
                  </a:txBody>
                  <a:tcPr/>
                </a:tc>
              </a:tr>
              <a:tr h="718796">
                <a:tc>
                  <a:txBody>
                    <a:bodyPr/>
                    <a:lstStyle/>
                    <a:p>
                      <a:r>
                        <a:rPr lang="en-US" dirty="0" smtClean="0">
                          <a:latin typeface="Times New Roman" panose="02020603050405020304" pitchFamily="18" charset="0"/>
                          <a:cs typeface="Times New Roman" panose="02020603050405020304" pitchFamily="18" charset="0"/>
                        </a:rPr>
                        <a:t>Repeated form</a:t>
                      </a:r>
                      <a:endParaRPr lang="en-US" dirty="0">
                        <a:latin typeface="Times New Roman" panose="02020603050405020304" pitchFamily="18" charset="0"/>
                        <a:cs typeface="Times New Roman" panose="02020603050405020304" pitchFamily="18" charset="0"/>
                      </a:endParaRPr>
                    </a:p>
                  </a:txBody>
                  <a:tcPr/>
                </a:tc>
                <a:tc>
                  <a:txBody>
                    <a:bodyPr/>
                    <a:lstStyle/>
                    <a:p>
                      <a:r>
                        <a:rPr lang="en-US" u="sng" dirty="0" smtClean="0">
                          <a:latin typeface="Times New Roman" panose="02020603050405020304" pitchFamily="18" charset="0"/>
                          <a:cs typeface="Times New Roman" panose="02020603050405020304" pitchFamily="18" charset="0"/>
                        </a:rPr>
                        <a:t>The Prime</a:t>
                      </a:r>
                      <a:r>
                        <a:rPr lang="en-US" u="sng" baseline="0" dirty="0" smtClean="0">
                          <a:latin typeface="Times New Roman" panose="02020603050405020304" pitchFamily="18" charset="0"/>
                          <a:cs typeface="Times New Roman" panose="02020603050405020304" pitchFamily="18" charset="0"/>
                        </a:rPr>
                        <a:t> Minister </a:t>
                      </a:r>
                      <a:r>
                        <a:rPr lang="en-US" baseline="0" dirty="0" smtClean="0">
                          <a:latin typeface="Times New Roman" panose="02020603050405020304" pitchFamily="18" charset="0"/>
                          <a:cs typeface="Times New Roman" panose="02020603050405020304" pitchFamily="18" charset="0"/>
                        </a:rPr>
                        <a:t>recorded her thanks to the Foreign Secretary. </a:t>
                      </a:r>
                      <a:r>
                        <a:rPr lang="en-US" u="sng" baseline="0" dirty="0" smtClean="0">
                          <a:latin typeface="Times New Roman" panose="02020603050405020304" pitchFamily="18" charset="0"/>
                          <a:cs typeface="Times New Roman" panose="02020603050405020304" pitchFamily="18" charset="0"/>
                        </a:rPr>
                        <a:t>The Prime Minister </a:t>
                      </a:r>
                      <a:r>
                        <a:rPr lang="en-US" baseline="0" dirty="0" smtClean="0">
                          <a:latin typeface="Times New Roman" panose="02020603050405020304" pitchFamily="18" charset="0"/>
                          <a:cs typeface="Times New Roman" panose="02020603050405020304" pitchFamily="18" charset="0"/>
                        </a:rPr>
                        <a:t>was most eloquent.</a:t>
                      </a:r>
                    </a:p>
                  </a:txBody>
                  <a:tcPr/>
                </a:tc>
              </a:tr>
              <a:tr h="718796">
                <a:tc>
                  <a:txBody>
                    <a:bodyPr/>
                    <a:lstStyle/>
                    <a:p>
                      <a:r>
                        <a:rPr lang="en-US" dirty="0" smtClean="0">
                          <a:latin typeface="Times New Roman" panose="02020603050405020304" pitchFamily="18" charset="0"/>
                          <a:cs typeface="Times New Roman" panose="02020603050405020304" pitchFamily="18" charset="0"/>
                        </a:rPr>
                        <a:t>Partially repeated form</a:t>
                      </a:r>
                      <a:endParaRPr lang="en-US" dirty="0">
                        <a:latin typeface="Times New Roman" panose="02020603050405020304" pitchFamily="18" charset="0"/>
                        <a:cs typeface="Times New Roman" panose="02020603050405020304" pitchFamily="18" charset="0"/>
                      </a:endParaRPr>
                    </a:p>
                  </a:txBody>
                  <a:tcPr/>
                </a:tc>
                <a:tc>
                  <a:txBody>
                    <a:bodyPr/>
                    <a:lstStyle/>
                    <a:p>
                      <a:r>
                        <a:rPr lang="en-US" u="sng" baseline="0" dirty="0" smtClean="0">
                          <a:latin typeface="Times New Roman" panose="02020603050405020304" pitchFamily="18" charset="0"/>
                          <a:cs typeface="Times New Roman" panose="02020603050405020304" pitchFamily="18" charset="0"/>
                        </a:rPr>
                        <a:t>Dr. E.C.R. Reeve </a:t>
                      </a:r>
                      <a:r>
                        <a:rPr lang="en-US" baseline="0" dirty="0" smtClean="0">
                          <a:latin typeface="Times New Roman" panose="02020603050405020304" pitchFamily="18" charset="0"/>
                          <a:cs typeface="Times New Roman" panose="02020603050405020304" pitchFamily="18" charset="0"/>
                        </a:rPr>
                        <a:t>chaired the meeting.</a:t>
                      </a:r>
                      <a:r>
                        <a:rPr lang="en-US" u="sng" baseline="0" dirty="0" smtClean="0">
                          <a:latin typeface="Times New Roman" panose="02020603050405020304" pitchFamily="18" charset="0"/>
                          <a:cs typeface="Times New Roman" panose="02020603050405020304" pitchFamily="18" charset="0"/>
                        </a:rPr>
                        <a:t> Dr. Reeve </a:t>
                      </a:r>
                      <a:r>
                        <a:rPr lang="en-US" baseline="0" dirty="0" smtClean="0">
                          <a:latin typeface="Times New Roman" panose="02020603050405020304" pitchFamily="18" charset="0"/>
                          <a:cs typeface="Times New Roman" panose="02020603050405020304" pitchFamily="18" charset="0"/>
                        </a:rPr>
                        <a:t>invited Mr. Phillips to report on the state of the gardens.</a:t>
                      </a:r>
                    </a:p>
                  </a:txBody>
                  <a:tcPr/>
                </a:tc>
              </a:tr>
              <a:tr h="430038">
                <a:tc>
                  <a:txBody>
                    <a:bodyPr/>
                    <a:lstStyle/>
                    <a:p>
                      <a:r>
                        <a:rPr lang="en-US" dirty="0" smtClean="0">
                          <a:latin typeface="Times New Roman" panose="02020603050405020304" pitchFamily="18" charset="0"/>
                          <a:cs typeface="Times New Roman" panose="02020603050405020304" pitchFamily="18" charset="0"/>
                        </a:rPr>
                        <a:t>Lexical replacement</a:t>
                      </a:r>
                      <a:endParaRPr lang="en-US" dirty="0">
                        <a:latin typeface="Times New Roman" panose="02020603050405020304" pitchFamily="18" charset="0"/>
                        <a:cs typeface="Times New Roman" panose="02020603050405020304" pitchFamily="18" charset="0"/>
                      </a:endParaRPr>
                    </a:p>
                  </a:txBody>
                  <a:tcPr/>
                </a:tc>
                <a:tc>
                  <a:txBody>
                    <a:bodyPr/>
                    <a:lstStyle/>
                    <a:p>
                      <a:r>
                        <a:rPr lang="en-US" u="sng" baseline="0" dirty="0" smtClean="0">
                          <a:latin typeface="Times New Roman" panose="02020603050405020304" pitchFamily="18" charset="0"/>
                          <a:cs typeface="Times New Roman" panose="02020603050405020304" pitchFamily="18" charset="0"/>
                        </a:rPr>
                        <a:t>Ro’s daughter </a:t>
                      </a:r>
                      <a:r>
                        <a:rPr lang="en-US" baseline="0" dirty="0" smtClean="0">
                          <a:latin typeface="Times New Roman" panose="02020603050405020304" pitchFamily="18" charset="0"/>
                          <a:cs typeface="Times New Roman" panose="02020603050405020304" pitchFamily="18" charset="0"/>
                        </a:rPr>
                        <a:t>is ill again. </a:t>
                      </a:r>
                      <a:r>
                        <a:rPr lang="en-US" u="sng" baseline="0" dirty="0" smtClean="0">
                          <a:latin typeface="Times New Roman" panose="02020603050405020304" pitchFamily="18" charset="0"/>
                          <a:cs typeface="Times New Roman" panose="02020603050405020304" pitchFamily="18" charset="0"/>
                        </a:rPr>
                        <a:t>The child </a:t>
                      </a:r>
                      <a:r>
                        <a:rPr lang="en-US" baseline="0" dirty="0" smtClean="0">
                          <a:latin typeface="Times New Roman" panose="02020603050405020304" pitchFamily="18" charset="0"/>
                          <a:cs typeface="Times New Roman" panose="02020603050405020304" pitchFamily="18" charset="0"/>
                        </a:rPr>
                        <a:t>is hardly ever well.</a:t>
                      </a:r>
                    </a:p>
                  </a:txBody>
                  <a:tcPr/>
                </a:tc>
              </a:tr>
              <a:tr h="718796">
                <a:tc>
                  <a:txBody>
                    <a:bodyPr/>
                    <a:lstStyle/>
                    <a:p>
                      <a:r>
                        <a:rPr lang="en-US" dirty="0" smtClean="0">
                          <a:latin typeface="Times New Roman" panose="02020603050405020304" pitchFamily="18" charset="0"/>
                          <a:cs typeface="Times New Roman" panose="02020603050405020304" pitchFamily="18" charset="0"/>
                        </a:rPr>
                        <a:t>Pronominal form</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baseline="0" dirty="0" smtClean="0">
                          <a:latin typeface="Times New Roman" panose="02020603050405020304" pitchFamily="18" charset="0"/>
                          <a:cs typeface="Times New Roman" panose="02020603050405020304" pitchFamily="18" charset="0"/>
                        </a:rPr>
                        <a:t>Ro</a:t>
                      </a:r>
                      <a:r>
                        <a:rPr lang="en-US" baseline="0" dirty="0" smtClean="0">
                          <a:latin typeface="Times New Roman" panose="02020603050405020304" pitchFamily="18" charset="0"/>
                          <a:cs typeface="Times New Roman" panose="02020603050405020304" pitchFamily="18" charset="0"/>
                        </a:rPr>
                        <a:t> said </a:t>
                      </a:r>
                      <a:r>
                        <a:rPr lang="en-US" u="sng" baseline="0" dirty="0" smtClean="0">
                          <a:latin typeface="Times New Roman" panose="02020603050405020304" pitchFamily="18" charset="0"/>
                          <a:cs typeface="Times New Roman" panose="02020603050405020304" pitchFamily="18" charset="0"/>
                        </a:rPr>
                        <a:t>she</a:t>
                      </a:r>
                      <a:r>
                        <a:rPr lang="en-US" baseline="0" dirty="0" smtClean="0">
                          <a:latin typeface="Times New Roman" panose="02020603050405020304" pitchFamily="18" charset="0"/>
                          <a:cs typeface="Times New Roman" panose="02020603050405020304" pitchFamily="18" charset="0"/>
                        </a:rPr>
                        <a:t> would have to take Sophie to the doctor.</a:t>
                      </a:r>
                    </a:p>
                    <a:p>
                      <a:endParaRPr lang="en-US" baseline="0" dirty="0" smtClean="0">
                        <a:latin typeface="Times New Roman" panose="02020603050405020304" pitchFamily="18" charset="0"/>
                        <a:cs typeface="Times New Roman" panose="02020603050405020304" pitchFamily="18" charset="0"/>
                      </a:endParaRPr>
                    </a:p>
                  </a:txBody>
                  <a:tcPr/>
                </a:tc>
              </a:tr>
              <a:tr h="430038">
                <a:tc>
                  <a:txBody>
                    <a:bodyPr/>
                    <a:lstStyle/>
                    <a:p>
                      <a:r>
                        <a:rPr lang="en-US" dirty="0" smtClean="0">
                          <a:latin typeface="Times New Roman" panose="02020603050405020304" pitchFamily="18" charset="0"/>
                          <a:cs typeface="Times New Roman" panose="02020603050405020304" pitchFamily="18" charset="0"/>
                        </a:rPr>
                        <a:t>Substituted form</a:t>
                      </a:r>
                      <a:endParaRPr lang="en-US" dirty="0">
                        <a:latin typeface="Times New Roman" panose="02020603050405020304" pitchFamily="18" charset="0"/>
                        <a:cs typeface="Times New Roman" panose="02020603050405020304" pitchFamily="18" charset="0"/>
                      </a:endParaRPr>
                    </a:p>
                  </a:txBody>
                  <a:tcPr/>
                </a:tc>
                <a:tc>
                  <a:txBody>
                    <a:bodyPr/>
                    <a:lstStyle/>
                    <a:p>
                      <a:r>
                        <a:rPr lang="en-US" baseline="0" dirty="0" smtClean="0">
                          <a:latin typeface="Times New Roman" panose="02020603050405020304" pitchFamily="18" charset="0"/>
                          <a:cs typeface="Times New Roman" panose="02020603050405020304" pitchFamily="18" charset="0"/>
                        </a:rPr>
                        <a:t>Jules has a </a:t>
                      </a:r>
                      <a:r>
                        <a:rPr lang="en-US" u="sng" baseline="0" dirty="0" smtClean="0">
                          <a:latin typeface="Times New Roman" panose="02020603050405020304" pitchFamily="18" charset="0"/>
                          <a:cs typeface="Times New Roman" panose="02020603050405020304" pitchFamily="18" charset="0"/>
                        </a:rPr>
                        <a:t>birthday</a:t>
                      </a:r>
                      <a:r>
                        <a:rPr lang="en-US" baseline="0" dirty="0" smtClean="0">
                          <a:latin typeface="Times New Roman" panose="02020603050405020304" pitchFamily="18" charset="0"/>
                          <a:cs typeface="Times New Roman" panose="02020603050405020304" pitchFamily="18" charset="0"/>
                        </a:rPr>
                        <a:t> next month. Elspeth has </a:t>
                      </a:r>
                      <a:r>
                        <a:rPr lang="en-US" u="sng" baseline="0" dirty="0" smtClean="0">
                          <a:latin typeface="Times New Roman" panose="02020603050405020304" pitchFamily="18" charset="0"/>
                          <a:cs typeface="Times New Roman" panose="02020603050405020304" pitchFamily="18" charset="0"/>
                        </a:rPr>
                        <a:t>one</a:t>
                      </a:r>
                      <a:r>
                        <a:rPr lang="en-US" baseline="0" dirty="0" smtClean="0">
                          <a:latin typeface="Times New Roman" panose="02020603050405020304" pitchFamily="18" charset="0"/>
                          <a:cs typeface="Times New Roman" panose="02020603050405020304" pitchFamily="18" charset="0"/>
                        </a:rPr>
                        <a:t> too.</a:t>
                      </a:r>
                    </a:p>
                  </a:txBody>
                  <a:tcPr/>
                </a:tc>
              </a:tr>
              <a:tr h="430038">
                <a:tc>
                  <a:txBody>
                    <a:bodyPr/>
                    <a:lstStyle/>
                    <a:p>
                      <a:r>
                        <a:rPr lang="en-US" dirty="0" smtClean="0">
                          <a:latin typeface="Times New Roman" panose="02020603050405020304" pitchFamily="18" charset="0"/>
                          <a:cs typeface="Times New Roman" panose="02020603050405020304" pitchFamily="18" charset="0"/>
                        </a:rPr>
                        <a:t>Elided form</a:t>
                      </a:r>
                      <a:endParaRPr lang="en-US" dirty="0">
                        <a:latin typeface="Times New Roman" panose="02020603050405020304" pitchFamily="18" charset="0"/>
                        <a:cs typeface="Times New Roman" panose="02020603050405020304" pitchFamily="18" charset="0"/>
                      </a:endParaRPr>
                    </a:p>
                  </a:txBody>
                  <a:tcPr/>
                </a:tc>
                <a:tc>
                  <a:txBody>
                    <a:bodyPr/>
                    <a:lstStyle/>
                    <a:p>
                      <a:r>
                        <a:rPr lang="en-US" baseline="0" dirty="0" smtClean="0">
                          <a:latin typeface="Times New Roman" panose="02020603050405020304" pitchFamily="18" charset="0"/>
                          <a:cs typeface="Times New Roman" panose="02020603050405020304" pitchFamily="18" charset="0"/>
                        </a:rPr>
                        <a:t>Jules has a </a:t>
                      </a:r>
                      <a:r>
                        <a:rPr lang="en-US" u="sng" baseline="0" dirty="0" smtClean="0">
                          <a:latin typeface="Times New Roman" panose="02020603050405020304" pitchFamily="18" charset="0"/>
                          <a:cs typeface="Times New Roman" panose="02020603050405020304" pitchFamily="18" charset="0"/>
                        </a:rPr>
                        <a:t>birthday</a:t>
                      </a:r>
                      <a:r>
                        <a:rPr lang="en-US" baseline="0" dirty="0" smtClean="0">
                          <a:latin typeface="Times New Roman" panose="02020603050405020304" pitchFamily="18" charset="0"/>
                          <a:cs typeface="Times New Roman" panose="02020603050405020304" pitchFamily="18" charset="0"/>
                        </a:rPr>
                        <a:t> next month. Elspeth has too.</a:t>
                      </a:r>
                    </a:p>
                  </a:txBody>
                  <a:tcPr/>
                </a:tc>
              </a:tr>
            </a:tbl>
          </a:graphicData>
        </a:graphic>
      </p:graphicFrame>
    </p:spTree>
    <p:extLst>
      <p:ext uri="{BB962C8B-B14F-4D97-AF65-F5344CB8AC3E}">
        <p14:creationId xmlns:p14="http://schemas.microsoft.com/office/powerpoint/2010/main" val="3486743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32330638"/>
              </p:ext>
            </p:extLst>
          </p:nvPr>
        </p:nvGraphicFramePr>
        <p:xfrm>
          <a:off x="1568361" y="4262120"/>
          <a:ext cx="8127999" cy="2595880"/>
        </p:xfrm>
        <a:graphic>
          <a:graphicData uri="http://schemas.openxmlformats.org/drawingml/2006/table">
            <a:tbl>
              <a:tblPr firstRow="1" bandRow="1">
                <a:effectLst>
                  <a:innerShdw blurRad="114300">
                    <a:prstClr val="black"/>
                  </a:innerShdw>
                </a:effectLst>
                <a:tableStyleId>{5C22544A-7EE6-4342-B048-85BDC9FD1C3A}</a:tableStyleId>
              </a:tblPr>
              <a:tblGrid>
                <a:gridCol w="2709333"/>
                <a:gridCol w="2709333"/>
                <a:gridCol w="2709333"/>
              </a:tblGrid>
              <a:tr h="370840">
                <a:tc>
                  <a: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TYPE</a:t>
                      </a:r>
                      <a:endParaRPr lang="en-US" dirty="0">
                        <a:solidFill>
                          <a:srgbClr val="FFFF00"/>
                        </a:solidFill>
                        <a:latin typeface="Times New Roman" panose="02020603050405020304" pitchFamily="18" charset="0"/>
                        <a:cs typeface="Times New Roman" panose="02020603050405020304" pitchFamily="18" charset="0"/>
                      </a:endParaRPr>
                    </a:p>
                  </a:txBody>
                  <a:tcPr>
                    <a:solidFill>
                      <a:srgbClr val="FF0000"/>
                    </a:solidFill>
                  </a:tcPr>
                </a:tc>
                <a:tc>
                  <a: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SUBTYPES</a:t>
                      </a:r>
                      <a:endParaRPr lang="en-US" dirty="0">
                        <a:solidFill>
                          <a:srgbClr val="FFFF00"/>
                        </a:solidFill>
                        <a:latin typeface="Times New Roman" panose="02020603050405020304" pitchFamily="18" charset="0"/>
                        <a:cs typeface="Times New Roman" panose="02020603050405020304" pitchFamily="18" charset="0"/>
                      </a:endParaRPr>
                    </a:p>
                  </a:txBody>
                  <a:tcPr>
                    <a:solidFill>
                      <a:srgbClr val="FF0000"/>
                    </a:solidFill>
                  </a:tcPr>
                </a:tc>
                <a:tc>
                  <a: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EXAMPLES</a:t>
                      </a:r>
                      <a:endParaRPr lang="en-US" dirty="0">
                        <a:solidFill>
                          <a:srgbClr val="FFFF00"/>
                        </a:solidFill>
                        <a:latin typeface="Times New Roman" panose="02020603050405020304" pitchFamily="18" charset="0"/>
                        <a:cs typeface="Times New Roman" panose="02020603050405020304" pitchFamily="18" charset="0"/>
                      </a:endParaRPr>
                    </a:p>
                  </a:txBody>
                  <a:tcPr>
                    <a:solidFill>
                      <a:srgbClr val="FF0000"/>
                    </a:solidFill>
                  </a:tcPr>
                </a:tc>
              </a:tr>
              <a:tr h="370840">
                <a:tc rowSpan="2">
                  <a:txBody>
                    <a:bodyPr/>
                    <a:lstStyle/>
                    <a:p>
                      <a:endParaRPr lang="en-US" b="1" dirty="0" smtClean="0">
                        <a:latin typeface="Times New Roman" panose="02020603050405020304" pitchFamily="18" charset="0"/>
                        <a:cs typeface="Times New Roman" panose="02020603050405020304" pitchFamily="18" charset="0"/>
                      </a:endParaRPr>
                    </a:p>
                    <a:p>
                      <a:pPr algn="ctr"/>
                      <a:r>
                        <a:rPr lang="en-US" b="1" dirty="0" smtClean="0">
                          <a:latin typeface="Times New Roman" panose="02020603050405020304" pitchFamily="18" charset="0"/>
                          <a:cs typeface="Times New Roman" panose="02020603050405020304" pitchFamily="18" charset="0"/>
                        </a:rPr>
                        <a:t>Elaboration</a:t>
                      </a:r>
                      <a:endParaRPr lang="en-US" b="1"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Apposition</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In</a:t>
                      </a:r>
                      <a:r>
                        <a:rPr lang="en-US" baseline="0" dirty="0" smtClean="0">
                          <a:latin typeface="Times New Roman" panose="02020603050405020304" pitchFamily="18" charset="0"/>
                          <a:cs typeface="Times New Roman" panose="02020603050405020304" pitchFamily="18" charset="0"/>
                        </a:rPr>
                        <a:t> other words</a:t>
                      </a:r>
                      <a:endParaRPr lang="en-US" dirty="0">
                        <a:latin typeface="Times New Roman" panose="02020603050405020304" pitchFamily="18" charset="0"/>
                        <a:cs typeface="Times New Roman" panose="02020603050405020304" pitchFamily="18" charset="0"/>
                      </a:endParaRPr>
                    </a:p>
                  </a:txBody>
                  <a:tcPr/>
                </a:tc>
              </a:tr>
              <a:tr h="370840">
                <a:tc vMerge="1">
                  <a:txBody>
                    <a:bodyPr/>
                    <a:lstStyle/>
                    <a:p>
                      <a:endParaRPr lang="en-US" dirty="0"/>
                    </a:p>
                  </a:txBody>
                  <a:tcPr/>
                </a:tc>
                <a:tc>
                  <a:txBody>
                    <a:bodyPr/>
                    <a:lstStyle/>
                    <a:p>
                      <a:pPr algn="ctr"/>
                      <a:r>
                        <a:rPr lang="en-US" dirty="0" smtClean="0">
                          <a:latin typeface="Times New Roman" panose="02020603050405020304" pitchFamily="18" charset="0"/>
                          <a:cs typeface="Times New Roman" panose="02020603050405020304" pitchFamily="18" charset="0"/>
                        </a:rPr>
                        <a:t>Clarification</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Or, rather</a:t>
                      </a:r>
                      <a:endParaRPr lang="en-US" dirty="0">
                        <a:latin typeface="Times New Roman" panose="02020603050405020304" pitchFamily="18" charset="0"/>
                        <a:cs typeface="Times New Roman" panose="02020603050405020304" pitchFamily="18" charset="0"/>
                      </a:endParaRPr>
                    </a:p>
                  </a:txBody>
                  <a:tcPr/>
                </a:tc>
              </a:tr>
              <a:tr h="370840">
                <a:tc rowSpan="2">
                  <a:txBody>
                    <a:bodyPr/>
                    <a:lstStyle/>
                    <a:p>
                      <a:endParaRPr lang="en-US" b="1" dirty="0" smtClean="0">
                        <a:latin typeface="Times New Roman" panose="02020603050405020304" pitchFamily="18" charset="0"/>
                        <a:cs typeface="Times New Roman" panose="02020603050405020304" pitchFamily="18" charset="0"/>
                      </a:endParaRPr>
                    </a:p>
                    <a:p>
                      <a:pPr algn="ctr"/>
                      <a:r>
                        <a:rPr lang="en-US" b="1" dirty="0" smtClean="0">
                          <a:latin typeface="Times New Roman" panose="02020603050405020304" pitchFamily="18" charset="0"/>
                          <a:cs typeface="Times New Roman" panose="02020603050405020304" pitchFamily="18" charset="0"/>
                        </a:rPr>
                        <a:t>Extension</a:t>
                      </a:r>
                      <a:endParaRPr lang="en-US" b="1" dirty="0">
                        <a:latin typeface="Times New Roman" panose="02020603050405020304" pitchFamily="18" charset="0"/>
                        <a:cs typeface="Times New Roman" panose="02020603050405020304" pitchFamily="18" charset="0"/>
                      </a:endParaRPr>
                    </a:p>
                  </a:txBody>
                  <a:tcPr>
                    <a:solidFill>
                      <a:schemeClr val="accent2"/>
                    </a:solidFill>
                  </a:tcPr>
                </a:tc>
                <a:tc>
                  <a:txBody>
                    <a:bodyPr/>
                    <a:lstStyle/>
                    <a:p>
                      <a:pPr algn="ctr"/>
                      <a:r>
                        <a:rPr lang="en-US" dirty="0" smtClean="0">
                          <a:latin typeface="Times New Roman" panose="02020603050405020304" pitchFamily="18" charset="0"/>
                          <a:cs typeface="Times New Roman" panose="02020603050405020304" pitchFamily="18" charset="0"/>
                        </a:rPr>
                        <a:t>Addition</a:t>
                      </a:r>
                      <a:endParaRPr lang="en-US" dirty="0">
                        <a:latin typeface="Times New Roman" panose="02020603050405020304" pitchFamily="18" charset="0"/>
                        <a:cs typeface="Times New Roman" panose="02020603050405020304" pitchFamily="18" charset="0"/>
                      </a:endParaRPr>
                    </a:p>
                  </a:txBody>
                  <a:tcPr>
                    <a:solidFill>
                      <a:schemeClr val="accent2"/>
                    </a:solidFill>
                  </a:tcPr>
                </a:tc>
                <a:tc>
                  <a:txBody>
                    <a:bodyPr/>
                    <a:lstStyle/>
                    <a:p>
                      <a:pPr algn="ctr"/>
                      <a:r>
                        <a:rPr lang="en-US" dirty="0" smtClean="0">
                          <a:latin typeface="Times New Roman" panose="02020603050405020304" pitchFamily="18" charset="0"/>
                          <a:cs typeface="Times New Roman" panose="02020603050405020304" pitchFamily="18" charset="0"/>
                        </a:rPr>
                        <a:t>and,</a:t>
                      </a:r>
                      <a:r>
                        <a:rPr lang="en-US" baseline="0" dirty="0" smtClean="0">
                          <a:latin typeface="Times New Roman" panose="02020603050405020304" pitchFamily="18" charset="0"/>
                          <a:cs typeface="Times New Roman" panose="02020603050405020304" pitchFamily="18" charset="0"/>
                        </a:rPr>
                        <a:t> but</a:t>
                      </a:r>
                      <a:endParaRPr lang="en-US" dirty="0">
                        <a:latin typeface="Times New Roman" panose="02020603050405020304" pitchFamily="18" charset="0"/>
                        <a:cs typeface="Times New Roman" panose="02020603050405020304" pitchFamily="18" charset="0"/>
                      </a:endParaRPr>
                    </a:p>
                  </a:txBody>
                  <a:tcPr>
                    <a:solidFill>
                      <a:schemeClr val="accent2"/>
                    </a:solidFill>
                  </a:tcPr>
                </a:tc>
              </a:tr>
              <a:tr h="370840">
                <a:tc vMerge="1">
                  <a:txBody>
                    <a:bodyPr/>
                    <a:lstStyle/>
                    <a:p>
                      <a:endParaRPr lang="en-US" dirty="0"/>
                    </a:p>
                  </a:txBody>
                  <a:tcPr/>
                </a:tc>
                <a:tc>
                  <a:txBody>
                    <a:bodyPr/>
                    <a:lstStyle/>
                    <a:p>
                      <a:pPr algn="ctr"/>
                      <a:r>
                        <a:rPr lang="en-US" dirty="0" smtClean="0">
                          <a:latin typeface="Times New Roman" panose="02020603050405020304" pitchFamily="18" charset="0"/>
                          <a:cs typeface="Times New Roman" panose="02020603050405020304" pitchFamily="18" charset="0"/>
                        </a:rPr>
                        <a:t>Variation</a:t>
                      </a:r>
                      <a:endParaRPr lang="en-US" dirty="0">
                        <a:latin typeface="Times New Roman" panose="02020603050405020304" pitchFamily="18" charset="0"/>
                        <a:cs typeface="Times New Roman" panose="02020603050405020304" pitchFamily="18" charset="0"/>
                      </a:endParaRPr>
                    </a:p>
                  </a:txBody>
                  <a:tcPr>
                    <a:solidFill>
                      <a:schemeClr val="accent2">
                        <a:lumMod val="60000"/>
                        <a:lumOff val="40000"/>
                      </a:schemeClr>
                    </a:solidFill>
                  </a:tcPr>
                </a:tc>
                <a:tc>
                  <a:txBody>
                    <a:bodyPr/>
                    <a:lstStyle/>
                    <a:p>
                      <a:pPr algn="ctr"/>
                      <a:r>
                        <a:rPr lang="en-US" dirty="0" smtClean="0">
                          <a:latin typeface="Times New Roman" panose="02020603050405020304" pitchFamily="18" charset="0"/>
                          <a:cs typeface="Times New Roman" panose="02020603050405020304" pitchFamily="18" charset="0"/>
                        </a:rPr>
                        <a:t>Alternatively</a:t>
                      </a:r>
                      <a:endParaRPr lang="en-US" dirty="0">
                        <a:latin typeface="Times New Roman" panose="02020603050405020304" pitchFamily="18" charset="0"/>
                        <a:cs typeface="Times New Roman" panose="02020603050405020304" pitchFamily="18" charset="0"/>
                      </a:endParaRPr>
                    </a:p>
                  </a:txBody>
                  <a:tcPr>
                    <a:solidFill>
                      <a:schemeClr val="accent2">
                        <a:lumMod val="60000"/>
                        <a:lumOff val="40000"/>
                      </a:schemeClr>
                    </a:solidFill>
                  </a:tcPr>
                </a:tc>
              </a:tr>
              <a:tr h="370840">
                <a:tc rowSpan="2">
                  <a:txBody>
                    <a:bodyPr/>
                    <a:lstStyle/>
                    <a:p>
                      <a:endParaRPr lang="en-US" b="1" dirty="0" smtClean="0">
                        <a:latin typeface="Times New Roman" panose="02020603050405020304" pitchFamily="18" charset="0"/>
                        <a:cs typeface="Times New Roman" panose="02020603050405020304" pitchFamily="18" charset="0"/>
                      </a:endParaRPr>
                    </a:p>
                    <a:p>
                      <a:pPr algn="ctr"/>
                      <a:r>
                        <a:rPr lang="en-US" b="1" dirty="0" smtClean="0">
                          <a:latin typeface="Times New Roman" panose="02020603050405020304" pitchFamily="18" charset="0"/>
                          <a:cs typeface="Times New Roman" panose="02020603050405020304" pitchFamily="18" charset="0"/>
                        </a:rPr>
                        <a:t>Enhancement</a:t>
                      </a:r>
                      <a:endParaRPr lang="en-US" b="1" dirty="0">
                        <a:latin typeface="Times New Roman" panose="02020603050405020304" pitchFamily="18" charset="0"/>
                        <a:cs typeface="Times New Roman" panose="02020603050405020304" pitchFamily="18" charset="0"/>
                      </a:endParaRPr>
                    </a:p>
                  </a:txBody>
                  <a:tcPr>
                    <a:solidFill>
                      <a:schemeClr val="accent6">
                        <a:lumMod val="60000"/>
                        <a:lumOff val="40000"/>
                      </a:schemeClr>
                    </a:solidFill>
                  </a:tcPr>
                </a:tc>
                <a:tc>
                  <a:txBody>
                    <a:bodyPr/>
                    <a:lstStyle/>
                    <a:p>
                      <a:pPr algn="ctr"/>
                      <a:r>
                        <a:rPr lang="en-US" dirty="0" smtClean="0">
                          <a:latin typeface="Times New Roman" panose="02020603050405020304" pitchFamily="18" charset="0"/>
                          <a:cs typeface="Times New Roman" panose="02020603050405020304" pitchFamily="18" charset="0"/>
                        </a:rPr>
                        <a:t>Spatio-temporal</a:t>
                      </a:r>
                      <a:endParaRPr lang="en-US" dirty="0">
                        <a:latin typeface="Times New Roman" panose="02020603050405020304" pitchFamily="18" charset="0"/>
                        <a:cs typeface="Times New Roman" panose="02020603050405020304" pitchFamily="18" charset="0"/>
                      </a:endParaRPr>
                    </a:p>
                  </a:txBody>
                  <a:tcPr>
                    <a:solidFill>
                      <a:schemeClr val="accent6">
                        <a:lumMod val="60000"/>
                        <a:lumOff val="40000"/>
                      </a:schemeClr>
                    </a:solidFill>
                  </a:tcPr>
                </a:tc>
                <a:tc>
                  <a:txBody>
                    <a:bodyPr/>
                    <a:lstStyle/>
                    <a:p>
                      <a:pPr algn="ctr"/>
                      <a:r>
                        <a:rPr lang="en-US" dirty="0" smtClean="0">
                          <a:latin typeface="Times New Roman" panose="02020603050405020304" pitchFamily="18" charset="0"/>
                          <a:cs typeface="Times New Roman" panose="02020603050405020304" pitchFamily="18" charset="0"/>
                        </a:rPr>
                        <a:t>there, previously</a:t>
                      </a:r>
                      <a:endParaRPr lang="en-US" dirty="0">
                        <a:latin typeface="Times New Roman" panose="02020603050405020304" pitchFamily="18" charset="0"/>
                        <a:cs typeface="Times New Roman" panose="02020603050405020304" pitchFamily="18" charset="0"/>
                      </a:endParaRPr>
                    </a:p>
                  </a:txBody>
                  <a:tcPr>
                    <a:solidFill>
                      <a:schemeClr val="accent6">
                        <a:lumMod val="60000"/>
                        <a:lumOff val="40000"/>
                      </a:schemeClr>
                    </a:solidFill>
                  </a:tcPr>
                </a:tc>
              </a:tr>
              <a:tr h="370840">
                <a:tc vMerge="1">
                  <a:txBody>
                    <a:bodyPr/>
                    <a:lstStyle/>
                    <a:p>
                      <a:endParaRPr lang="en-US" dirty="0"/>
                    </a:p>
                  </a:txBody>
                  <a:tcPr/>
                </a:tc>
                <a:tc>
                  <a:txBody>
                    <a:bodyPr/>
                    <a:lstStyle/>
                    <a:p>
                      <a:pPr algn="ctr"/>
                      <a:r>
                        <a:rPr lang="en-US" dirty="0" smtClean="0">
                          <a:latin typeface="Times New Roman" panose="02020603050405020304" pitchFamily="18" charset="0"/>
                          <a:cs typeface="Times New Roman" panose="02020603050405020304" pitchFamily="18" charset="0"/>
                        </a:rPr>
                        <a:t>Casual- Conditional</a:t>
                      </a:r>
                      <a:endParaRPr lang="en-US" dirty="0">
                        <a:latin typeface="Times New Roman" panose="02020603050405020304" pitchFamily="18" charset="0"/>
                        <a:cs typeface="Times New Roman" panose="02020603050405020304" pitchFamily="18" charset="0"/>
                      </a:endParaRPr>
                    </a:p>
                  </a:txBody>
                  <a:tcPr>
                    <a:solidFill>
                      <a:schemeClr val="accent6">
                        <a:lumMod val="40000"/>
                        <a:lumOff val="60000"/>
                      </a:schemeClr>
                    </a:solidFill>
                  </a:tcPr>
                </a:tc>
                <a:tc>
                  <a:txBody>
                    <a:bodyPr/>
                    <a:lstStyle/>
                    <a:p>
                      <a:pPr algn="ctr"/>
                      <a:r>
                        <a:rPr lang="en-US" dirty="0" smtClean="0">
                          <a:latin typeface="Times New Roman" panose="02020603050405020304" pitchFamily="18" charset="0"/>
                          <a:cs typeface="Times New Roman" panose="02020603050405020304" pitchFamily="18" charset="0"/>
                        </a:rPr>
                        <a:t>consequently</a:t>
                      </a:r>
                      <a:endParaRPr lang="en-US" dirty="0">
                        <a:latin typeface="Times New Roman" panose="02020603050405020304" pitchFamily="18" charset="0"/>
                        <a:cs typeface="Times New Roman" panose="02020603050405020304" pitchFamily="18" charset="0"/>
                      </a:endParaRPr>
                    </a:p>
                  </a:txBody>
                  <a:tcPr>
                    <a:solidFill>
                      <a:schemeClr val="accent6">
                        <a:lumMod val="40000"/>
                        <a:lumOff val="60000"/>
                      </a:schemeClr>
                    </a:solidFill>
                  </a:tcPr>
                </a:tc>
              </a:tr>
            </a:tbl>
          </a:graphicData>
        </a:graphic>
      </p:graphicFrame>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Grammatical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sz="2200" dirty="0" smtClean="0">
                <a:solidFill>
                  <a:schemeClr val="accent6">
                    <a:lumMod val="75000"/>
                  </a:schemeClr>
                </a:solidFill>
                <a:latin typeface="Times New Roman" panose="02020603050405020304" pitchFamily="18" charset="0"/>
                <a:cs typeface="Times New Roman" panose="02020603050405020304" pitchFamily="18" charset="0"/>
              </a:rPr>
              <a:t>Connectives or Conjunctions:</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They are represent specific connection between parts of a text. They presuppose a textual sequence. They can be explicit or implicit; The most comprehensive category is by Halliday:</a:t>
            </a:r>
          </a:p>
          <a:p>
            <a:pPr marL="0" indent="0">
              <a:buNone/>
            </a:pPr>
            <a:r>
              <a:rPr lang="en-US" dirty="0" smtClean="0"/>
              <a:t>         </a:t>
            </a:r>
            <a:endParaRPr lang="en-US" dirty="0"/>
          </a:p>
        </p:txBody>
      </p:sp>
    </p:spTree>
    <p:extLst>
      <p:ext uri="{BB962C8B-B14F-4D97-AF65-F5344CB8AC3E}">
        <p14:creationId xmlns:p14="http://schemas.microsoft.com/office/powerpoint/2010/main" val="36332558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FF00"/>
                </a:solidFill>
                <a:latin typeface="Times New Roman" panose="02020603050405020304" pitchFamily="18" charset="0"/>
                <a:cs typeface="Times New Roman" panose="02020603050405020304" pitchFamily="18" charset="0"/>
              </a:rPr>
              <a:t>Q:  Should cohesive markers exist in a text?</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sz="2200" dirty="0" smtClean="0">
                <a:latin typeface="Times New Roman" panose="02020603050405020304" pitchFamily="18" charset="0"/>
                <a:cs typeface="Times New Roman" panose="02020603050405020304" pitchFamily="18" charset="0"/>
              </a:rPr>
              <a:t>A:</a:t>
            </a:r>
          </a:p>
          <a:p>
            <a:pPr algn="just"/>
            <a:r>
              <a:rPr lang="en-US" sz="2200" dirty="0" smtClean="0">
                <a:latin typeface="Times New Roman" panose="02020603050405020304" pitchFamily="18" charset="0"/>
                <a:cs typeface="Times New Roman" panose="02020603050405020304" pitchFamily="18" charset="0"/>
              </a:rPr>
              <a:t>Halliday and Hasan believe that it is the underlying semantic relation which actually has the cohesive power, rather than the particular cohesive marker. In other words, the relation can be held to exist in the absence of formal markers. But they insist that it is the presence of the cohesive markers which constitute textness.</a:t>
            </a:r>
          </a:p>
          <a:p>
            <a:pPr algn="just"/>
            <a:r>
              <a:rPr lang="en-US" sz="2200" dirty="0" smtClean="0">
                <a:latin typeface="Times New Roman" panose="02020603050405020304" pitchFamily="18" charset="0"/>
                <a:cs typeface="Times New Roman" panose="02020603050405020304" pitchFamily="18" charset="0"/>
              </a:rPr>
              <a:t>We should make a distinction between meaning relations which hold between items in a text and the explicit expression of these meaning relations within a text.</a:t>
            </a:r>
          </a:p>
          <a:p>
            <a:pPr algn="just"/>
            <a:r>
              <a:rPr lang="en-US" sz="2200" dirty="0" smtClean="0">
                <a:latin typeface="Times New Roman" panose="02020603050405020304" pitchFamily="18" charset="0"/>
                <a:cs typeface="Times New Roman" panose="02020603050405020304" pitchFamily="18" charset="0"/>
              </a:rPr>
              <a:t>It is the “underlying semantic relation” which has the cohesive power.</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820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549" y="658699"/>
            <a:ext cx="9913777" cy="1051551"/>
          </a:xfrm>
        </p:spPr>
        <p:txBody>
          <a:bodyPr>
            <a:normAutofit/>
          </a:bodyPr>
          <a:lstStyle/>
          <a:p>
            <a:pPr algn="ctr"/>
            <a:r>
              <a:rPr lang="en-US" dirty="0" smtClean="0">
                <a:solidFill>
                  <a:srgbClr val="FFFF00"/>
                </a:solidFill>
                <a:latin typeface="Times New Roman" panose="02020603050405020304" pitchFamily="18" charset="0"/>
                <a:cs typeface="Times New Roman" panose="02020603050405020304" pitchFamily="18" charset="0"/>
              </a:rPr>
              <a:t>Q:Should these relations be explicit?</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228044"/>
            <a:ext cx="10515600" cy="4198513"/>
          </a:xfrm>
        </p:spPr>
        <p:txBody>
          <a:bodyPr>
            <a:normAutofit/>
          </a:bodyPr>
          <a:lstStyle/>
          <a:p>
            <a:r>
              <a:rPr lang="en-US" dirty="0" smtClean="0">
                <a:latin typeface="Times New Roman" panose="02020603050405020304" pitchFamily="18" charset="0"/>
                <a:cs typeface="Times New Roman" panose="02020603050405020304" pitchFamily="18" charset="0"/>
              </a:rPr>
              <a:t>A:</a:t>
            </a:r>
          </a:p>
          <a:p>
            <a:pPr marL="0" indent="0">
              <a:buNone/>
            </a:pPr>
            <a:r>
              <a:rPr lang="en-US" dirty="0" smtClean="0">
                <a:latin typeface="Times New Roman" panose="02020603050405020304" pitchFamily="18" charset="0"/>
                <a:cs typeface="Times New Roman" panose="02020603050405020304" pitchFamily="18" charset="0"/>
              </a:rPr>
              <a:t>Halliday and Hasan insist on this explicit representation relations for a text to have texture. </a:t>
            </a:r>
            <a:r>
              <a:rPr lang="en-US" dirty="0" smtClean="0">
                <a:latin typeface="Times New Roman" panose="02020603050405020304" pitchFamily="18" charset="0"/>
                <a:cs typeface="Times New Roman" panose="02020603050405020304" pitchFamily="18" charset="0"/>
              </a:rPr>
              <a:t>However</a:t>
            </a:r>
            <a:r>
              <a:rPr lang="en-US" dirty="0" smtClean="0">
                <a:latin typeface="Times New Roman" panose="02020603050405020304" pitchFamily="18" charset="0"/>
                <a:cs typeface="Times New Roman" panose="02020603050405020304" pitchFamily="18" charset="0"/>
              </a:rPr>
              <a:t>, it is easy to find texts which we easily co-interpret, display few, if any, explicit markers of cohesive relations.</a:t>
            </a:r>
          </a:p>
          <a:p>
            <a:pPr marL="0" indent="0">
              <a:buNone/>
            </a:pPr>
            <a:r>
              <a:rPr lang="en-US" dirty="0" smtClean="0">
                <a:latin typeface="Times New Roman" panose="02020603050405020304" pitchFamily="18" charset="0"/>
                <a:cs typeface="Times New Roman" panose="02020603050405020304" pitchFamily="18" charset="0"/>
              </a:rPr>
              <a:t>Examples:</a:t>
            </a:r>
          </a:p>
          <a:p>
            <a:pPr marL="0" indent="0">
              <a:buNone/>
            </a:pPr>
            <a:r>
              <a:rPr lang="en-US" dirty="0" smtClean="0">
                <a:latin typeface="Times New Roman" panose="02020603050405020304" pitchFamily="18" charset="0"/>
                <a:cs typeface="Times New Roman" panose="02020603050405020304" pitchFamily="18" charset="0"/>
              </a:rPr>
              <a:t>A: There is the doorbell.  B: I am in the bath. </a:t>
            </a:r>
          </a:p>
          <a:p>
            <a:pPr marL="0" indent="0">
              <a:buNone/>
            </a:pPr>
            <a:r>
              <a:rPr lang="en-US" dirty="0" smtClean="0">
                <a:latin typeface="Times New Roman" panose="02020603050405020304" pitchFamily="18" charset="0"/>
                <a:cs typeface="Times New Roman" panose="02020603050405020304" pitchFamily="18" charset="0"/>
              </a:rPr>
              <a:t>Or</a:t>
            </a:r>
          </a:p>
          <a:p>
            <a:pPr marL="0" indent="0">
              <a:buNone/>
            </a:pPr>
            <a:r>
              <a:rPr lang="en-US" dirty="0" smtClean="0">
                <a:latin typeface="Times New Roman" panose="02020603050405020304" pitchFamily="18" charset="0"/>
                <a:cs typeface="Times New Roman" panose="02020603050405020304" pitchFamily="18" charset="0"/>
              </a:rPr>
              <a:t>A:Thank you very much for your comments about voicing. I will eventually get back to that lesson.</a:t>
            </a:r>
          </a:p>
          <a:p>
            <a:pPr marL="0" indent="0">
              <a:buNone/>
            </a:pPr>
            <a:r>
              <a:rPr lang="en-US" dirty="0" smtClean="0">
                <a:latin typeface="Times New Roman" panose="02020603050405020304" pitchFamily="18" charset="0"/>
                <a:cs typeface="Times New Roman" panose="02020603050405020304" pitchFamily="18" charset="0"/>
              </a:rPr>
              <a:t>     Here, there are semantic relations in the sentence, in the absence of any explicit representation.</a:t>
            </a:r>
          </a:p>
          <a:p>
            <a:pPr marL="0" indent="0">
              <a:buNone/>
            </a:pPr>
            <a:r>
              <a:rPr lang="en-US" dirty="0" smtClean="0">
                <a:latin typeface="Times New Roman" panose="02020603050405020304" pitchFamily="18" charset="0"/>
                <a:cs typeface="Times New Roman" panose="02020603050405020304" pitchFamily="18" charset="0"/>
              </a:rPr>
              <a:t>    Texture, in the sense of explicit realization of semantic relations, is not  critical to the identification and co-interpretation of texts.</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67303" y="3263631"/>
            <a:ext cx="2686497" cy="1269733"/>
          </a:xfrm>
          <a:prstGeom prst="rect">
            <a:avLst/>
          </a:prstGeom>
        </p:spPr>
      </p:pic>
      <p:sp>
        <p:nvSpPr>
          <p:cNvPr id="5" name="4-Point Star 4"/>
          <p:cNvSpPr/>
          <p:nvPr/>
        </p:nvSpPr>
        <p:spPr>
          <a:xfrm>
            <a:off x="838200" y="4939049"/>
            <a:ext cx="244698" cy="27045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4-Point Star 5"/>
          <p:cNvSpPr/>
          <p:nvPr/>
        </p:nvSpPr>
        <p:spPr>
          <a:xfrm>
            <a:off x="838200" y="5386589"/>
            <a:ext cx="244698" cy="27045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1603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859665"/>
          </a:xfrm>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TEXT</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1" y="2627289"/>
            <a:ext cx="10394707" cy="3915179"/>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In real life, a sentence is rarely used in isolation. Normally, sentences- whether spoken or written- appear in a sequence, such as a dialogue, a speech, a letter, or a book. Any set of sentences which ‘cohere’ in this way is called a text which applies to both spoken and written material.</a:t>
            </a:r>
          </a:p>
          <a:p>
            <a:pPr algn="just"/>
            <a:r>
              <a:rPr lang="en-US" sz="2200" dirty="0" smtClean="0">
                <a:latin typeface="Times New Roman" panose="02020603050405020304" pitchFamily="18" charset="0"/>
                <a:cs typeface="Times New Roman" panose="02020603050405020304" pitchFamily="18" charset="0"/>
              </a:rPr>
              <a:t>Texts are stretches of language treated only formally. It is the combination of formal features in our minds regardless of the contextual features outside the physical realization of language.</a:t>
            </a:r>
          </a:p>
          <a:p>
            <a:pPr algn="just"/>
            <a:r>
              <a:rPr lang="en-US" sz="2200" i="1" dirty="0" smtClean="0">
                <a:solidFill>
                  <a:schemeClr val="accent6">
                    <a:lumMod val="75000"/>
                  </a:schemeClr>
                </a:solidFill>
                <a:latin typeface="Times New Roman" panose="02020603050405020304" pitchFamily="18" charset="0"/>
                <a:cs typeface="Times New Roman" panose="02020603050405020304" pitchFamily="18" charset="0"/>
              </a:rPr>
              <a:t>Cohesive Device</a:t>
            </a:r>
            <a:r>
              <a:rPr lang="en-US" sz="2200" dirty="0" smtClean="0">
                <a:latin typeface="Times New Roman" panose="02020603050405020304" pitchFamily="18" charset="0"/>
                <a:cs typeface="Times New Roman" panose="02020603050405020304" pitchFamily="18" charset="0"/>
              </a:rPr>
              <a:t>: Cohesion device is the grammatical and lexical relationship within a text or sentences. It is used to connect ideas </a:t>
            </a:r>
            <a:r>
              <a:rPr lang="en-US" sz="2200" dirty="0" smtClean="0">
                <a:latin typeface="Times New Roman" panose="02020603050405020304" pitchFamily="18" charset="0"/>
                <a:cs typeface="Times New Roman" panose="02020603050405020304" pitchFamily="18" charset="0"/>
              </a:rPr>
              <a:t>together. </a:t>
            </a:r>
            <a:r>
              <a:rPr lang="en-US" sz="2200" dirty="0" smtClean="0">
                <a:latin typeface="Times New Roman" panose="02020603050405020304" pitchFamily="18" charset="0"/>
                <a:cs typeface="Times New Roman" panose="02020603050405020304" pitchFamily="18" charset="0"/>
              </a:rPr>
              <a:t>They are formal links between clauses.</a:t>
            </a:r>
          </a:p>
          <a:p>
            <a:pPr algn="just"/>
            <a:endParaRPr lang="en-US" dirty="0"/>
          </a:p>
        </p:txBody>
      </p:sp>
    </p:spTree>
    <p:extLst>
      <p:ext uri="{BB962C8B-B14F-4D97-AF65-F5344CB8AC3E}">
        <p14:creationId xmlns:p14="http://schemas.microsoft.com/office/powerpoint/2010/main" val="112903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677169" cy="706964"/>
          </a:xfrm>
        </p:spPr>
        <p:txBody>
          <a:bodyPr>
            <a:normAutofit fontScale="90000"/>
          </a:bodyPr>
          <a:lstStyle/>
          <a:p>
            <a:pPr algn="ctr"/>
            <a:r>
              <a:rPr lang="en-US" dirty="0" smtClean="0">
                <a:solidFill>
                  <a:srgbClr val="FFFF00"/>
                </a:solidFill>
                <a:latin typeface="Times New Roman" panose="02020603050405020304" pitchFamily="18" charset="0"/>
                <a:cs typeface="Times New Roman" panose="02020603050405020304" pitchFamily="18" charset="0"/>
              </a:rPr>
              <a:t>Q: Is formal cohesion sufficient to guarantee </a:t>
            </a:r>
            <a:r>
              <a:rPr lang="en-US" dirty="0" smtClean="0">
                <a:solidFill>
                  <a:srgbClr val="FFFF00"/>
                </a:solidFill>
                <a:latin typeface="Times New Roman" panose="02020603050405020304" pitchFamily="18" charset="0"/>
                <a:cs typeface="Times New Roman" panose="02020603050405020304" pitchFamily="18" charset="0"/>
              </a:rPr>
              <a:t>identification </a:t>
            </a:r>
            <a:r>
              <a:rPr lang="en-US" dirty="0" smtClean="0">
                <a:solidFill>
                  <a:srgbClr val="FFFF00"/>
                </a:solidFill>
                <a:latin typeface="Times New Roman" panose="02020603050405020304" pitchFamily="18" charset="0"/>
                <a:cs typeface="Times New Roman" panose="02020603050405020304" pitchFamily="18" charset="0"/>
              </a:rPr>
              <a:t>as a text?</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A:  Clearly, formal cohesion will not guarantee identification as a text, nor </a:t>
            </a:r>
            <a:r>
              <a:rPr lang="en-US" dirty="0" smtClean="0">
                <a:latin typeface="Times New Roman" panose="02020603050405020304" pitchFamily="18" charset="0"/>
                <a:cs typeface="Times New Roman" panose="02020603050405020304" pitchFamily="18" charset="0"/>
              </a:rPr>
              <a:t>does answering </a:t>
            </a:r>
            <a:r>
              <a:rPr lang="en-US" dirty="0" smtClean="0">
                <a:latin typeface="Times New Roman" panose="02020603050405020304" pitchFamily="18" charset="0"/>
                <a:cs typeface="Times New Roman" panose="02020603050405020304" pitchFamily="18" charset="0"/>
              </a:rPr>
              <a:t>our </a:t>
            </a:r>
            <a:r>
              <a:rPr lang="en-US" dirty="0" smtClean="0">
                <a:latin typeface="Times New Roman" panose="02020603050405020304" pitchFamily="18" charset="0"/>
                <a:cs typeface="Times New Roman" panose="02020603050405020304" pitchFamily="18" charset="0"/>
              </a:rPr>
              <a:t>question </a:t>
            </a:r>
            <a:r>
              <a:rPr lang="en-US" dirty="0" smtClean="0">
                <a:latin typeface="Times New Roman" panose="02020603050405020304" pitchFamily="18" charset="0"/>
                <a:cs typeface="Times New Roman" panose="02020603050405020304" pitchFamily="18" charset="0"/>
              </a:rPr>
              <a:t>guarantee textual coherence. An obvious test here would be to take out any narrative text and, leaving the first sentence, scramble the next few sentence. Does what follows constitute a text?</a:t>
            </a:r>
          </a:p>
          <a:p>
            <a:pPr algn="just"/>
            <a:r>
              <a:rPr lang="en-US" dirty="0" smtClean="0">
                <a:latin typeface="Times New Roman" panose="02020603050405020304" pitchFamily="18" charset="0"/>
                <a:cs typeface="Times New Roman" panose="02020603050405020304" pitchFamily="18" charset="0"/>
              </a:rPr>
              <a:t>Texts are what hearers or readers treat as text, they depend on interpretations and expectations.</a:t>
            </a:r>
          </a:p>
          <a:p>
            <a:pPr algn="just"/>
            <a:endParaRPr lang="en-US" dirty="0"/>
          </a:p>
        </p:txBody>
      </p:sp>
    </p:spTree>
    <p:extLst>
      <p:ext uri="{BB962C8B-B14F-4D97-AF65-F5344CB8AC3E}">
        <p14:creationId xmlns:p14="http://schemas.microsoft.com/office/powerpoint/2010/main" val="400866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705304" cy="706964"/>
          </a:xfrm>
        </p:spPr>
        <p:txBody>
          <a:bodyPr>
            <a:normAutofit fontScale="90000"/>
          </a:bodyPr>
          <a:lstStyle/>
          <a:p>
            <a:pPr algn="ctr"/>
            <a:r>
              <a:rPr lang="en-US" dirty="0">
                <a:solidFill>
                  <a:srgbClr val="FFFF00"/>
                </a:solidFill>
                <a:latin typeface="Times New Roman" panose="02020603050405020304" pitchFamily="18" charset="0"/>
                <a:cs typeface="Times New Roman" panose="02020603050405020304" pitchFamily="18" charset="0"/>
              </a:rPr>
              <a:t>Q: Is formal cohesion sufficient to guarantee </a:t>
            </a:r>
            <a:r>
              <a:rPr lang="en-US" dirty="0" smtClean="0">
                <a:solidFill>
                  <a:srgbClr val="FFFF00"/>
                </a:solidFill>
                <a:latin typeface="Times New Roman" panose="02020603050405020304" pitchFamily="18" charset="0"/>
                <a:cs typeface="Times New Roman" panose="02020603050405020304" pitchFamily="18" charset="0"/>
              </a:rPr>
              <a:t>identification </a:t>
            </a:r>
            <a:r>
              <a:rPr lang="en-US" dirty="0">
                <a:solidFill>
                  <a:srgbClr val="FFFF00"/>
                </a:solidFill>
                <a:latin typeface="Times New Roman" panose="02020603050405020304" pitchFamily="18" charset="0"/>
                <a:cs typeface="Times New Roman" panose="02020603050405020304" pitchFamily="18" charset="0"/>
              </a:rPr>
              <a:t>as a text?</a:t>
            </a: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Formal links reinforce textness and unity, but they cannot create it on their own. They are neither necessary nor sufficient. </a:t>
            </a:r>
          </a:p>
          <a:p>
            <a:pPr marL="0" indent="0">
              <a:buNone/>
            </a:pPr>
            <a:r>
              <a:rPr lang="en-US" dirty="0" smtClean="0">
                <a:latin typeface="Times New Roman" panose="02020603050405020304" pitchFamily="18" charset="0"/>
                <a:cs typeface="Times New Roman" panose="02020603050405020304" pitchFamily="18" charset="0"/>
              </a:rPr>
              <a:t>Example:</a:t>
            </a:r>
          </a:p>
          <a:p>
            <a:pPr marL="0" indent="0">
              <a:buNone/>
            </a:pPr>
            <a:r>
              <a:rPr lang="en-US" dirty="0" smtClean="0">
                <a:latin typeface="Times New Roman" panose="02020603050405020304" pitchFamily="18" charset="0"/>
                <a:cs typeface="Times New Roman" panose="02020603050405020304" pitchFamily="18" charset="0"/>
              </a:rPr>
              <a:t>A: The window is open.</a:t>
            </a:r>
          </a:p>
          <a:p>
            <a:pPr marL="0" indent="0">
              <a:buNone/>
            </a:pPr>
            <a:r>
              <a:rPr lang="en-US" dirty="0" smtClean="0">
                <a:latin typeface="Times New Roman" panose="02020603050405020304" pitchFamily="18" charset="0"/>
                <a:cs typeface="Times New Roman" panose="02020603050405020304" pitchFamily="18" charset="0"/>
              </a:rPr>
              <a:t>B: Go back to sleep, will you?    (or)</a:t>
            </a:r>
          </a:p>
          <a:p>
            <a:pPr marL="0" indent="0">
              <a:buNone/>
            </a:pPr>
            <a:r>
              <a:rPr lang="en-US" dirty="0" smtClean="0">
                <a:latin typeface="Times New Roman" panose="02020603050405020304" pitchFamily="18" charset="0"/>
                <a:cs typeface="Times New Roman" panose="02020603050405020304" pitchFamily="18" charset="0"/>
              </a:rPr>
              <a:t>B: Don’t worry.                             (or)</a:t>
            </a:r>
          </a:p>
          <a:p>
            <a:pPr marL="0" indent="0">
              <a:buNone/>
            </a:pPr>
            <a:r>
              <a:rPr lang="en-US" dirty="0" smtClean="0">
                <a:latin typeface="Times New Roman" panose="02020603050405020304" pitchFamily="18" charset="0"/>
                <a:cs typeface="Times New Roman" panose="02020603050405020304" pitchFamily="18" charset="0"/>
              </a:rPr>
              <a:t>B: Holmes! It was the gardener! </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80349" y="3086280"/>
            <a:ext cx="5211651" cy="2540000"/>
          </a:xfrm>
          <a:prstGeom prst="rect">
            <a:avLst/>
          </a:prstGeom>
        </p:spPr>
      </p:pic>
    </p:spTree>
    <p:extLst>
      <p:ext uri="{BB962C8B-B14F-4D97-AF65-F5344CB8AC3E}">
        <p14:creationId xmlns:p14="http://schemas.microsoft.com/office/powerpoint/2010/main" val="261083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Functions and </a:t>
            </a:r>
            <a:r>
              <a:rPr lang="en-US" dirty="0" smtClean="0">
                <a:solidFill>
                  <a:srgbClr val="FFFF00"/>
                </a:solidFill>
                <a:latin typeface="Times New Roman" panose="02020603050405020304" pitchFamily="18" charset="0"/>
                <a:cs typeface="Times New Roman" panose="02020603050405020304" pitchFamily="18" charset="0"/>
              </a:rPr>
              <a:t>Coherence</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We should look beyond the literal and formal meaning of what is said and consider the message, its function.</a:t>
            </a:r>
          </a:p>
          <a:p>
            <a:pPr algn="just"/>
            <a:r>
              <a:rPr lang="en-US" dirty="0" smtClean="0">
                <a:latin typeface="Times New Roman" panose="02020603050405020304" pitchFamily="18" charset="0"/>
                <a:cs typeface="Times New Roman" panose="02020603050405020304" pitchFamily="18" charset="0"/>
              </a:rPr>
              <a:t>People interpret functions of what others say and expect other people to interpret their own.</a:t>
            </a:r>
          </a:p>
          <a:p>
            <a:pPr marL="0" indent="0" algn="just">
              <a:buNone/>
            </a:pPr>
            <a:r>
              <a:rPr lang="en-US" dirty="0" smtClean="0">
                <a:latin typeface="Times New Roman" panose="02020603050405020304" pitchFamily="18" charset="0"/>
                <a:cs typeface="Times New Roman" panose="02020603050405020304" pitchFamily="18" charset="0"/>
              </a:rPr>
              <a:t>Example: </a:t>
            </a:r>
          </a:p>
          <a:p>
            <a:pPr marL="0" indent="0" algn="just">
              <a:buNone/>
            </a:pPr>
            <a:r>
              <a:rPr lang="en-US" dirty="0" smtClean="0">
                <a:latin typeface="Times New Roman" panose="02020603050405020304" pitchFamily="18" charset="0"/>
                <a:cs typeface="Times New Roman" panose="02020603050405020304" pitchFamily="18" charset="0"/>
              </a:rPr>
              <a:t>Old woman: Sorry, love. I saw you were home. There is a cat stuck on the tree. </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9897" y="4662152"/>
            <a:ext cx="4529339" cy="2079938"/>
          </a:xfrm>
          <a:prstGeom prst="rect">
            <a:avLst/>
          </a:prstGeom>
        </p:spPr>
      </p:pic>
    </p:spTree>
    <p:extLst>
      <p:ext uri="{BB962C8B-B14F-4D97-AF65-F5344CB8AC3E}">
        <p14:creationId xmlns:p14="http://schemas.microsoft.com/office/powerpoint/2010/main" val="1095613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161023" cy="706964"/>
          </a:xfrm>
        </p:spPr>
        <p:txBody>
          <a:bodyPr>
            <a:normAutofit fontScale="90000"/>
          </a:bodyPr>
          <a:lstStyle/>
          <a:p>
            <a:r>
              <a:rPr lang="en-US" sz="3600" dirty="0" smtClean="0">
                <a:solidFill>
                  <a:srgbClr val="FFFF00"/>
                </a:solidFill>
                <a:latin typeface="Times New Roman" panose="02020603050405020304" pitchFamily="18" charset="0"/>
                <a:cs typeface="Times New Roman" panose="02020603050405020304" pitchFamily="18" charset="0"/>
              </a:rPr>
              <a:t>Main aspects of interpreting the intended meaning</a:t>
            </a:r>
            <a:endParaRPr lang="en-US" sz="3600"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1) Computing the communicative function (how to take the message)</a:t>
            </a:r>
          </a:p>
          <a:p>
            <a:pPr algn="just"/>
            <a:r>
              <a:rPr lang="en-US" sz="2200" dirty="0" smtClean="0">
                <a:latin typeface="Times New Roman" panose="02020603050405020304" pitchFamily="18" charset="0"/>
                <a:cs typeface="Times New Roman" panose="02020603050405020304" pitchFamily="18" charset="0"/>
              </a:rPr>
              <a:t>2) Using general socio-cultural (world) knowledge</a:t>
            </a:r>
          </a:p>
          <a:p>
            <a:pPr algn="just"/>
            <a:r>
              <a:rPr lang="en-US" sz="2200" dirty="0" smtClean="0">
                <a:latin typeface="Times New Roman" panose="02020603050405020304" pitchFamily="18" charset="0"/>
                <a:cs typeface="Times New Roman" panose="02020603050405020304" pitchFamily="18" charset="0"/>
              </a:rPr>
              <a:t>3) Determining the inferences to be made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3690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Interpreting </a:t>
            </a:r>
            <a:r>
              <a:rPr lang="en-US" dirty="0">
                <a:solidFill>
                  <a:srgbClr val="FFFF00"/>
                </a:solidFill>
                <a:latin typeface="Times New Roman" panose="02020603050405020304" pitchFamily="18" charset="0"/>
                <a:cs typeface="Times New Roman" panose="02020603050405020304" pitchFamily="18" charset="0"/>
              </a:rPr>
              <a:t>the intended meaning</a:t>
            </a:r>
          </a:p>
        </p:txBody>
      </p:sp>
      <p:sp>
        <p:nvSpPr>
          <p:cNvPr id="3" name="Content Placeholder 2"/>
          <p:cNvSpPr>
            <a:spLocks noGrp="1"/>
          </p:cNvSpPr>
          <p:nvPr>
            <p:ph idx="1"/>
          </p:nvPr>
        </p:nvSpPr>
        <p:spPr/>
        <p:txBody>
          <a:bodyPr>
            <a:noAutofit/>
          </a:bodyPr>
          <a:lstStyle/>
          <a:p>
            <a:pPr algn="just"/>
            <a:r>
              <a:rPr lang="en-US" sz="2200" dirty="0" smtClean="0">
                <a:latin typeface="Times New Roman" panose="02020603050405020304" pitchFamily="18" charset="0"/>
                <a:cs typeface="Times New Roman" panose="02020603050405020304" pitchFamily="18" charset="0"/>
              </a:rPr>
              <a:t>Labov (1970</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rgues </a:t>
            </a:r>
            <a:r>
              <a:rPr lang="en-US" sz="2200" dirty="0" smtClean="0">
                <a:latin typeface="Times New Roman" panose="02020603050405020304" pitchFamily="18" charset="0"/>
                <a:cs typeface="Times New Roman" panose="02020603050405020304" pitchFamily="18" charset="0"/>
              </a:rPr>
              <a:t>that there are rules of interpretation which relate what is said to what is done and it is on the basis of such social, but not linguistic, rules that we interpret some conversational sequence as coherent and others as non-coherent. As an example of a non coherent conversational sequence, Labov quotes the following example of a doctor talking to a schizophrenic patient, from </a:t>
            </a:r>
            <a:r>
              <a:rPr lang="en-US" sz="2200" dirty="0" err="1" smtClean="0">
                <a:latin typeface="Times New Roman" panose="02020603050405020304" pitchFamily="18" charset="0"/>
                <a:cs typeface="Times New Roman" panose="02020603050405020304" pitchFamily="18" charset="0"/>
              </a:rPr>
              <a:t>Laffal</a:t>
            </a:r>
            <a:r>
              <a:rPr lang="en-US" sz="2200" dirty="0" smtClean="0">
                <a:latin typeface="Times New Roman" panose="02020603050405020304" pitchFamily="18" charset="0"/>
                <a:cs typeface="Times New Roman" panose="02020603050405020304" pitchFamily="18" charset="0"/>
              </a:rPr>
              <a:t> (1985).</a:t>
            </a: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A: What’s your name?</a:t>
            </a:r>
          </a:p>
          <a:p>
            <a:pPr marL="0" indent="0" algn="just">
              <a:buNone/>
            </a:pPr>
            <a:r>
              <a:rPr lang="en-US" sz="2200" dirty="0" smtClean="0">
                <a:latin typeface="Times New Roman" panose="02020603050405020304" pitchFamily="18" charset="0"/>
                <a:cs typeface="Times New Roman" panose="02020603050405020304" pitchFamily="18" charset="0"/>
              </a:rPr>
              <a:t>B: Well, let’s say you might have thought you had something from before, but you haven’t got it anymore. </a:t>
            </a:r>
          </a:p>
          <a:p>
            <a:pPr marL="0" indent="0" algn="just">
              <a:buNone/>
            </a:pPr>
            <a:r>
              <a:rPr lang="en-US" sz="2200" dirty="0" smtClean="0">
                <a:latin typeface="Times New Roman" panose="02020603050405020304" pitchFamily="18" charset="0"/>
                <a:cs typeface="Times New Roman" panose="02020603050405020304" pitchFamily="18" charset="0"/>
              </a:rPr>
              <a:t>A: I’m going to call you Dean.</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7245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latin typeface="Times New Roman" panose="02020603050405020304" pitchFamily="18" charset="0"/>
                <a:cs typeface="Times New Roman" panose="02020603050405020304" pitchFamily="18" charset="0"/>
              </a:rPr>
              <a:t>Interpreting the intended meaning</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Labove points out that the recognition of coherence or incoherence in conversational sequences is not based on a relationship between utterances, but “between the actions performed with those utterances”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474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Coherence</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What language users have in mind is an assumption of coherence, that what is said or written will make sense in terms of their “ normal experience” of things. That normal experience will be locally interpreted and will be tied to the familiar and the expected:</a:t>
            </a:r>
          </a:p>
          <a:p>
            <a:pPr marL="0" indent="0" algn="just">
              <a:buNone/>
            </a:pPr>
            <a:r>
              <a:rPr lang="en-US" dirty="0" smtClean="0">
                <a:latin typeface="Times New Roman" panose="02020603050405020304" pitchFamily="18" charset="0"/>
                <a:cs typeface="Times New Roman" panose="02020603050405020304" pitchFamily="18" charset="0"/>
              </a:rPr>
              <a:t>Example:          1</a:t>
            </a:r>
            <a:r>
              <a:rPr lang="en-US" dirty="0" smtClean="0">
                <a:latin typeface="Times New Roman" panose="02020603050405020304" pitchFamily="18" charset="0"/>
                <a:cs typeface="Times New Roman" panose="02020603050405020304" pitchFamily="18" charset="0"/>
              </a:rPr>
              <a:t>) Plant </a:t>
            </a:r>
            <a:r>
              <a:rPr lang="en-US" dirty="0" smtClean="0">
                <a:latin typeface="Times New Roman" panose="02020603050405020304" pitchFamily="18" charset="0"/>
                <a:cs typeface="Times New Roman" panose="02020603050405020304" pitchFamily="18" charset="0"/>
              </a:rPr>
              <a:t>Sale       vs.     2</a:t>
            </a:r>
            <a:r>
              <a:rPr lang="en-US" dirty="0" smtClean="0">
                <a:latin typeface="Times New Roman" panose="02020603050405020304" pitchFamily="18" charset="0"/>
                <a:cs typeface="Times New Roman" panose="02020603050405020304" pitchFamily="18" charset="0"/>
              </a:rPr>
              <a:t>) Garage </a:t>
            </a:r>
            <a:r>
              <a:rPr lang="en-US" dirty="0" smtClean="0">
                <a:latin typeface="Times New Roman" panose="02020603050405020304" pitchFamily="18" charset="0"/>
                <a:cs typeface="Times New Roman" panose="02020603050405020304" pitchFamily="18" charset="0"/>
              </a:rPr>
              <a:t>Sale</a:t>
            </a:r>
          </a:p>
          <a:p>
            <a:pPr marL="0" indent="0" algn="just">
              <a:buNone/>
            </a:pPr>
            <a:r>
              <a:rPr lang="en-US" dirty="0" smtClean="0">
                <a:latin typeface="Times New Roman" panose="02020603050405020304" pitchFamily="18" charset="0"/>
                <a:cs typeface="Times New Roman" panose="02020603050405020304" pitchFamily="18" charset="0"/>
              </a:rPr>
              <a:t>. We need to make instant interpretations of familiar material and tend not to see possible alternatives:</a:t>
            </a:r>
          </a:p>
          <a:p>
            <a:pPr marL="0" indent="0" algn="just">
              <a:buNone/>
            </a:pPr>
            <a:r>
              <a:rPr lang="en-US" dirty="0" smtClean="0">
                <a:latin typeface="Times New Roman" panose="02020603050405020304" pitchFamily="18" charset="0"/>
                <a:cs typeface="Times New Roman" panose="02020603050405020304" pitchFamily="18" charset="0"/>
              </a:rPr>
              <a:t>Example: How many animals of each type did Moses take on the ark?</a:t>
            </a:r>
          </a:p>
          <a:p>
            <a:pPr marL="0" indent="0" algn="just">
              <a:buNone/>
            </a:pP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50819" y="4675032"/>
            <a:ext cx="2859108" cy="1249250"/>
          </a:xfrm>
          <a:prstGeom prst="rect">
            <a:avLst/>
          </a:prstGeom>
        </p:spPr>
      </p:pic>
    </p:spTree>
    <p:extLst>
      <p:ext uri="{BB962C8B-B14F-4D97-AF65-F5344CB8AC3E}">
        <p14:creationId xmlns:p14="http://schemas.microsoft.com/office/powerpoint/2010/main" val="13804344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latin typeface="Times New Roman" panose="02020603050405020304" pitchFamily="18" charset="0"/>
                <a:cs typeface="Times New Roman" panose="02020603050405020304" pitchFamily="18" charset="0"/>
              </a:rPr>
              <a:t>Coherence</a:t>
            </a:r>
          </a:p>
        </p:txBody>
      </p:sp>
      <p:sp>
        <p:nvSpPr>
          <p:cNvPr id="3" name="Content Placeholder 2"/>
          <p:cNvSpPr>
            <a:spLocks noGrp="1"/>
          </p:cNvSpPr>
          <p:nvPr>
            <p:ph idx="1"/>
          </p:nvPr>
        </p:nvSpPr>
        <p:spPr/>
        <p:txBody>
          <a:bodyPr>
            <a:normAutofit lnSpcReduction="10000"/>
          </a:bodyPr>
          <a:lstStyle/>
          <a:p>
            <a:pPr marL="0" indent="0" algn="just">
              <a:buNone/>
            </a:pPr>
            <a:r>
              <a:rPr lang="en-US" sz="2200" dirty="0" smtClean="0">
                <a:latin typeface="Times New Roman" panose="02020603050405020304" pitchFamily="18" charset="0"/>
                <a:cs typeface="Times New Roman" panose="02020603050405020304" pitchFamily="18" charset="0"/>
              </a:rPr>
              <a:t>Example: </a:t>
            </a:r>
          </a:p>
          <a:p>
            <a:pPr marL="0" indent="0" algn="just">
              <a:buNone/>
            </a:pPr>
            <a:r>
              <a:rPr lang="en-US" sz="2200" dirty="0" smtClean="0">
                <a:latin typeface="Times New Roman" panose="02020603050405020304" pitchFamily="18" charset="0"/>
                <a:cs typeface="Times New Roman" panose="02020603050405020304" pitchFamily="18" charset="0"/>
              </a:rPr>
              <a:t>A motor vehicle accident was reported</a:t>
            </a:r>
          </a:p>
          <a:p>
            <a:pPr marL="0" indent="0" algn="just">
              <a:buNone/>
            </a:pPr>
            <a:r>
              <a:rPr lang="en-US" sz="2200" dirty="0" smtClean="0">
                <a:latin typeface="Times New Roman" panose="02020603050405020304" pitchFamily="18" charset="0"/>
                <a:cs typeface="Times New Roman" panose="02020603050405020304" pitchFamily="18" charset="0"/>
              </a:rPr>
              <a:t> involving a male and a female.</a:t>
            </a:r>
          </a:p>
          <a:p>
            <a:pPr marL="0" indent="0" algn="just">
              <a:buNone/>
            </a:pP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We automatically ‘fill in’ details to create coherence. We also construct familiar scenarios, in order to make sense of what might have happened.</a:t>
            </a:r>
          </a:p>
          <a:p>
            <a:pPr marL="0" indent="0" algn="just">
              <a:buNone/>
            </a:pPr>
            <a:r>
              <a:rPr lang="en-US" sz="2200" dirty="0" smtClean="0">
                <a:latin typeface="Times New Roman" panose="02020603050405020304" pitchFamily="18" charset="0"/>
                <a:cs typeface="Times New Roman" panose="02020603050405020304" pitchFamily="18" charset="0"/>
              </a:rPr>
              <a:t>Example:</a:t>
            </a:r>
          </a:p>
          <a:p>
            <a:pPr marL="0" indent="0" algn="ctr">
              <a:buNone/>
            </a:pPr>
            <a:r>
              <a:rPr lang="en-US" b="1" dirty="0" smtClean="0">
                <a:latin typeface="Times New Roman" panose="02020603050405020304" pitchFamily="18" charset="0"/>
                <a:cs typeface="Times New Roman" panose="02020603050405020304" pitchFamily="18" charset="0"/>
              </a:rPr>
              <a:t>Headline: Man Robs Hotel with Sandwich.</a:t>
            </a:r>
            <a:endParaRPr lang="en-US"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1712" y="2279560"/>
            <a:ext cx="4450724" cy="1822437"/>
          </a:xfrm>
          <a:prstGeom prst="rect">
            <a:avLst/>
          </a:prstGeom>
        </p:spPr>
      </p:pic>
    </p:spTree>
    <p:extLst>
      <p:ext uri="{BB962C8B-B14F-4D97-AF65-F5344CB8AC3E}">
        <p14:creationId xmlns:p14="http://schemas.microsoft.com/office/powerpoint/2010/main" val="15041833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Scheme</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It refers to the storage and use of background knowledge.(</a:t>
            </a:r>
            <a:r>
              <a:rPr lang="en-US" sz="2200" b="1" dirty="0" smtClean="0">
                <a:latin typeface="Times New Roman" panose="02020603050405020304" pitchFamily="18" charset="0"/>
                <a:cs typeface="Times New Roman" panose="02020603050405020304" pitchFamily="18" charset="0"/>
              </a:rPr>
              <a:t>plural</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schemata</a:t>
            </a:r>
            <a:r>
              <a:rPr lang="en-US" sz="2200" dirty="0" smtClean="0">
                <a:latin typeface="Times New Roman" panose="02020603050405020304" pitchFamily="18" charset="0"/>
                <a:cs typeface="Times New Roman" panose="02020603050405020304" pitchFamily="18" charset="0"/>
              </a:rPr>
              <a:t>). A scheme is </a:t>
            </a:r>
            <a:r>
              <a:rPr lang="en-US" sz="2200" dirty="0" smtClean="0">
                <a:latin typeface="Times New Roman" panose="02020603050405020304" pitchFamily="18" charset="0"/>
                <a:cs typeface="Times New Roman" panose="02020603050405020304" pitchFamily="18" charset="0"/>
              </a:rPr>
              <a:t>pre-existing </a:t>
            </a:r>
            <a:r>
              <a:rPr lang="en-US" sz="2200" dirty="0" smtClean="0">
                <a:latin typeface="Times New Roman" panose="02020603050405020304" pitchFamily="18" charset="0"/>
                <a:cs typeface="Times New Roman" panose="02020603050405020304" pitchFamily="18" charset="0"/>
              </a:rPr>
              <a:t>knowledge structure in memory.</a:t>
            </a:r>
          </a:p>
          <a:p>
            <a:pPr algn="just"/>
            <a:r>
              <a:rPr lang="en-US" sz="2200" dirty="0" smtClean="0">
                <a:latin typeface="Times New Roman" panose="02020603050405020304" pitchFamily="18" charset="0"/>
                <a:cs typeface="Times New Roman" panose="02020603050405020304" pitchFamily="18" charset="0"/>
              </a:rPr>
              <a:t>In a </a:t>
            </a:r>
            <a:r>
              <a:rPr lang="en-US" sz="2200" dirty="0" smtClean="0">
                <a:latin typeface="Times New Roman" panose="02020603050405020304" pitchFamily="18" charset="0"/>
                <a:cs typeface="Times New Roman" panose="02020603050405020304" pitchFamily="18" charset="0"/>
              </a:rPr>
              <a:t>strong view, schemata are considered to be deterministic, to predispose the experiencer to interpret his experience in a fixed way.</a:t>
            </a:r>
          </a:p>
          <a:p>
            <a:pPr algn="just"/>
            <a:r>
              <a:rPr lang="en-US" sz="2200" dirty="0" smtClean="0">
                <a:latin typeface="Times New Roman" panose="02020603050405020304" pitchFamily="18" charset="0"/>
                <a:cs typeface="Times New Roman" panose="02020603050405020304" pitchFamily="18" charset="0"/>
              </a:rPr>
              <a:t>Schemata can be seen as the organized background knowledge which leads us to expect or predict aspects in our interpretation of discourse. There is also evidence that such expectations influence what type of discourse we produce.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33464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Frames</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Our knowledge is stored in memory in the form of data structures, which is called ‘frames’, and which represent stereotyped situations. They are used in the following way:</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When </a:t>
            </a:r>
            <a:r>
              <a:rPr lang="en-US" sz="2200" dirty="0" smtClean="0">
                <a:latin typeface="Times New Roman" panose="02020603050405020304" pitchFamily="18" charset="0"/>
                <a:cs typeface="Times New Roman" panose="02020603050405020304" pitchFamily="18" charset="0"/>
              </a:rPr>
              <a:t>one encounters a new situation (or makes a substantial change in one’s view of the present problem) one selects from memory a structure called a Frame. This is a remembered framework to be adopted to fit reality by changing details as necessary.</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058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537138"/>
            <a:ext cx="10515600" cy="3639825"/>
          </a:xfrm>
        </p:spPr>
        <p:txBody>
          <a:bodyPr>
            <a:normAutofit/>
          </a:bodyPr>
          <a:lstStyle/>
          <a:p>
            <a:r>
              <a:rPr lang="en-US" dirty="0" smtClean="0">
                <a:latin typeface="Times New Roman" panose="02020603050405020304" pitchFamily="18" charset="0"/>
                <a:cs typeface="Times New Roman" panose="02020603050405020304" pitchFamily="18" charset="0"/>
              </a:rPr>
              <a:t>Halliday and Hasan take the view that the primary determinant of whether a set of sentences do or do not constitute a text depends on cohesive relationships within and between the sentences, which create </a:t>
            </a:r>
            <a:r>
              <a:rPr lang="en-US" u="sng" dirty="0" smtClean="0">
                <a:latin typeface="Times New Roman" panose="02020603050405020304" pitchFamily="18" charset="0"/>
                <a:cs typeface="Times New Roman" panose="02020603050405020304" pitchFamily="18" charset="0"/>
              </a:rPr>
              <a:t>texture</a:t>
            </a:r>
            <a:r>
              <a:rPr lang="en-US" dirty="0" smtClean="0">
                <a:latin typeface="Times New Roman" panose="02020603050405020304" pitchFamily="18" charset="0"/>
                <a:cs typeface="Times New Roman" panose="02020603050405020304" pitchFamily="18" charset="0"/>
              </a:rPr>
              <a:t>.</a:t>
            </a:r>
          </a:p>
          <a:p>
            <a:r>
              <a:rPr lang="en-US" i="1" dirty="0" smtClean="0">
                <a:solidFill>
                  <a:schemeClr val="accent6">
                    <a:lumMod val="75000"/>
                  </a:schemeClr>
                </a:solidFill>
                <a:latin typeface="Times New Roman" panose="02020603050405020304" pitchFamily="18" charset="0"/>
                <a:cs typeface="Times New Roman" panose="02020603050405020304" pitchFamily="18" charset="0"/>
              </a:rPr>
              <a:t>Texture</a:t>
            </a:r>
            <a:r>
              <a:rPr lang="en-US" dirty="0" smtClean="0">
                <a:latin typeface="Times New Roman" panose="02020603050405020304" pitchFamily="18" charset="0"/>
                <a:cs typeface="Times New Roman" panose="02020603050405020304" pitchFamily="18" charset="0"/>
              </a:rPr>
              <a:t>: A text has texture and this is what distinguishes it from something that is not a text. The texture is provided by </a:t>
            </a:r>
            <a:r>
              <a:rPr lang="en-US" i="1" u="sng" dirty="0" smtClean="0">
                <a:latin typeface="Times New Roman" panose="02020603050405020304" pitchFamily="18" charset="0"/>
                <a:cs typeface="Times New Roman" panose="02020603050405020304" pitchFamily="18" charset="0"/>
              </a:rPr>
              <a:t>cohesive relation</a:t>
            </a:r>
            <a:r>
              <a:rPr lang="en-US" i="1"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828287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latin typeface="Times New Roman" panose="02020603050405020304" pitchFamily="18" charset="0"/>
                <a:cs typeface="Times New Roman" panose="02020603050405020304" pitchFamily="18" charset="0"/>
              </a:rPr>
              <a:t>Frames</a:t>
            </a:r>
          </a:p>
        </p:txBody>
      </p:sp>
      <p:sp>
        <p:nvSpPr>
          <p:cNvPr id="3" name="Content Placeholder 2"/>
          <p:cNvSpPr>
            <a:spLocks noGrp="1"/>
          </p:cNvSpPr>
          <p:nvPr>
            <p:ph idx="1"/>
          </p:nvPr>
        </p:nvSpPr>
        <p:spPr>
          <a:xfrm>
            <a:off x="1154954" y="2292439"/>
            <a:ext cx="8825659" cy="3727361"/>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If there is a fixed, static pattern to schemata, it is called frame.</a:t>
            </a:r>
          </a:p>
          <a:p>
            <a:pPr algn="just"/>
            <a:r>
              <a:rPr lang="en-US" sz="2200" dirty="0" smtClean="0">
                <a:latin typeface="Times New Roman" panose="02020603050405020304" pitchFamily="18" charset="0"/>
                <a:cs typeface="Times New Roman" panose="02020603050405020304" pitchFamily="18" charset="0"/>
              </a:rPr>
              <a:t>A frame shared by every one within social </a:t>
            </a:r>
            <a:r>
              <a:rPr lang="en-US" sz="2200" dirty="0" smtClean="0">
                <a:latin typeface="Times New Roman" panose="02020603050405020304" pitchFamily="18" charset="0"/>
                <a:cs typeface="Times New Roman" panose="02020603050405020304" pitchFamily="18" charset="0"/>
              </a:rPr>
              <a:t>group </a:t>
            </a:r>
            <a:r>
              <a:rPr lang="en-US" sz="2200" dirty="0" smtClean="0">
                <a:latin typeface="Times New Roman" panose="02020603050405020304" pitchFamily="18" charset="0"/>
                <a:cs typeface="Times New Roman" panose="02020603050405020304" pitchFamily="18" charset="0"/>
              </a:rPr>
              <a:t>would be something like a prototypical version:</a:t>
            </a:r>
          </a:p>
          <a:p>
            <a:pPr marL="0" indent="0" algn="just">
              <a:buNone/>
            </a:pPr>
            <a:r>
              <a:rPr lang="en-US" sz="2200" dirty="0" smtClean="0">
                <a:latin typeface="Times New Roman" panose="02020603050405020304" pitchFamily="18" charset="0"/>
                <a:cs typeface="Times New Roman" panose="02020603050405020304" pitchFamily="18" charset="0"/>
              </a:rPr>
              <a:t>Example:</a:t>
            </a:r>
          </a:p>
          <a:p>
            <a:pPr marL="0" indent="0" algn="ctr">
              <a:buNone/>
            </a:pPr>
            <a:r>
              <a:rPr lang="en-US" sz="2200" dirty="0" smtClean="0">
                <a:latin typeface="Times New Roman" panose="02020603050405020304" pitchFamily="18" charset="0"/>
                <a:cs typeface="Times New Roman" panose="02020603050405020304" pitchFamily="18" charset="0"/>
              </a:rPr>
              <a:t>Advertisement: Apartment for rent,500$.</a:t>
            </a:r>
            <a:endParaRPr lang="en-US" sz="2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6422" y="4430333"/>
            <a:ext cx="6038850" cy="2646608"/>
          </a:xfrm>
          <a:prstGeom prst="rect">
            <a:avLst/>
          </a:prstGeom>
        </p:spPr>
      </p:pic>
    </p:spTree>
    <p:extLst>
      <p:ext uri="{BB962C8B-B14F-4D97-AF65-F5344CB8AC3E}">
        <p14:creationId xmlns:p14="http://schemas.microsoft.com/office/powerpoint/2010/main" val="36335476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Script</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When more dynamic types of schemata are considered, they are often described as scripts. It is a pre-existing knowledge structure involving event sequences</a:t>
            </a:r>
          </a:p>
          <a:p>
            <a:pPr algn="just"/>
            <a:r>
              <a:rPr lang="en-US" sz="2200" dirty="0" smtClean="0">
                <a:latin typeface="Times New Roman" panose="02020603050405020304" pitchFamily="18" charset="0"/>
                <a:cs typeface="Times New Roman" panose="02020603050405020304" pitchFamily="18" charset="0"/>
              </a:rPr>
              <a:t>We use frames and scripts to build interpretations of account of what happened, for example in doctor’s office, restaurant, etc.</a:t>
            </a:r>
          </a:p>
          <a:p>
            <a:pPr algn="just"/>
            <a:r>
              <a:rPr lang="en-US" sz="2200" dirty="0" smtClean="0">
                <a:latin typeface="Times New Roman" panose="02020603050405020304" pitchFamily="18" charset="0"/>
                <a:cs typeface="Times New Roman" panose="02020603050405020304" pitchFamily="18" charset="0"/>
              </a:rPr>
              <a:t>Because most details of a script are assumed to be known, they are unlikely to be stated. Shared scripts allow much to be communicated that is not shared.</a:t>
            </a:r>
          </a:p>
          <a:p>
            <a:pPr algn="just"/>
            <a:endParaRPr lang="en-US" sz="2200" dirty="0"/>
          </a:p>
        </p:txBody>
      </p:sp>
    </p:spTree>
    <p:extLst>
      <p:ext uri="{BB962C8B-B14F-4D97-AF65-F5344CB8AC3E}">
        <p14:creationId xmlns:p14="http://schemas.microsoft.com/office/powerpoint/2010/main" val="21683540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Scenarios</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305318"/>
            <a:ext cx="8825659" cy="3714482"/>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It is the extended domain of reference which is used in interpreting written texts, since one can think of knowledge of settings and situations as constituting the interpretive scenario behind a text.</a:t>
            </a:r>
          </a:p>
          <a:p>
            <a:pPr algn="just"/>
            <a:r>
              <a:rPr lang="en-US" sz="2200" dirty="0" smtClean="0">
                <a:latin typeface="Times New Roman" panose="02020603050405020304" pitchFamily="18" charset="0"/>
                <a:cs typeface="Times New Roman" panose="02020603050405020304" pitchFamily="18" charset="0"/>
              </a:rPr>
              <a:t>According to the scenario account, a text about Going to a Restaurant automatically brings a waiter slot into the representation.</a:t>
            </a:r>
          </a:p>
          <a:p>
            <a:pPr marL="0" indent="0">
              <a:buNone/>
            </a:pPr>
            <a:r>
              <a:rPr lang="en-US" dirty="0" smtClean="0">
                <a:latin typeface="Times New Roman" panose="02020603050405020304" pitchFamily="18" charset="0"/>
                <a:cs typeface="Times New Roman" panose="02020603050405020304" pitchFamily="18" charset="0"/>
              </a:rPr>
              <a:t>Example:</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75883793"/>
              </p:ext>
            </p:extLst>
          </p:nvPr>
        </p:nvGraphicFramePr>
        <p:xfrm>
          <a:off x="2289579" y="4292600"/>
          <a:ext cx="8128000" cy="256540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en-US" dirty="0" smtClean="0">
                          <a:solidFill>
                            <a:srgbClr val="FFFF00"/>
                          </a:solidFill>
                        </a:rPr>
                        <a:t>A</a:t>
                      </a:r>
                      <a:endParaRPr lang="en-US" dirty="0">
                        <a:solidFill>
                          <a:srgbClr val="FFFF00"/>
                        </a:solidFill>
                      </a:endParaRPr>
                    </a:p>
                  </a:txBody>
                  <a:tcPr/>
                </a:tc>
                <a:tc>
                  <a:txBody>
                    <a:bodyPr/>
                    <a:lstStyle/>
                    <a:p>
                      <a:pPr algn="ctr"/>
                      <a:r>
                        <a:rPr lang="en-US" dirty="0" smtClean="0">
                          <a:solidFill>
                            <a:srgbClr val="FFFF00"/>
                          </a:solidFill>
                        </a:rPr>
                        <a:t>B</a:t>
                      </a:r>
                      <a:endParaRPr lang="en-US" dirty="0">
                        <a:solidFill>
                          <a:srgbClr val="FFFF00"/>
                        </a:solidFill>
                      </a:endParaRPr>
                    </a:p>
                  </a:txBody>
                  <a:tcPr/>
                </a:tc>
              </a:tr>
              <a:tr h="370840">
                <a:tc>
                  <a:txBody>
                    <a:bodyPr/>
                    <a:lstStyle/>
                    <a:p>
                      <a:pPr marL="0" indent="0">
                        <a:buNone/>
                      </a:pPr>
                      <a:r>
                        <a:rPr lang="en-US" dirty="0" smtClean="0"/>
                        <a:t> </a:t>
                      </a:r>
                      <a:r>
                        <a:rPr lang="en-US" b="1" dirty="0" smtClean="0"/>
                        <a:t>Title</a:t>
                      </a:r>
                      <a:r>
                        <a:rPr lang="en-US" dirty="0" smtClean="0"/>
                        <a:t>: In court</a:t>
                      </a:r>
                    </a:p>
                    <a:p>
                      <a:endParaRPr lang="en-US" dirty="0"/>
                    </a:p>
                  </a:txBody>
                  <a:tcPr/>
                </a:tc>
                <a:tc>
                  <a:txBody>
                    <a:bodyPr/>
                    <a:lstStyle/>
                    <a:p>
                      <a:r>
                        <a:rPr lang="en-US" b="1" dirty="0" smtClean="0"/>
                        <a:t>Title</a:t>
                      </a:r>
                      <a:r>
                        <a:rPr lang="en-US" dirty="0" smtClean="0"/>
                        <a:t>: Telling a lie</a:t>
                      </a:r>
                      <a:endParaRPr lang="en-US" dirty="0"/>
                    </a:p>
                  </a:txBody>
                  <a:tcPr/>
                </a:tc>
              </a:tr>
              <a:tr h="741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Ss</a:t>
                      </a:r>
                      <a:r>
                        <a:rPr lang="en-US" dirty="0" smtClean="0"/>
                        <a:t>: Fred was being questioned.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 had been accused of murder.</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Ss</a:t>
                      </a:r>
                      <a:r>
                        <a:rPr lang="en-US" dirty="0" smtClean="0"/>
                        <a:t>: Fred was being questioned.</a:t>
                      </a:r>
                    </a:p>
                    <a:p>
                      <a:r>
                        <a:rPr lang="en-US" dirty="0" smtClean="0"/>
                        <a:t>He couldn’t tell the truth.</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Target</a:t>
                      </a:r>
                      <a:r>
                        <a:rPr lang="en-US" dirty="0" smtClean="0"/>
                        <a:t>: The lawyer was trying to prove his innocence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Target</a:t>
                      </a:r>
                      <a:r>
                        <a:rPr lang="en-US" dirty="0" smtClean="0"/>
                        <a:t>: The lawyer was trying to prove his innocence</a:t>
                      </a:r>
                    </a:p>
                  </a:txBody>
                  <a:tcPr/>
                </a:tc>
              </a:tr>
            </a:tbl>
          </a:graphicData>
        </a:graphic>
      </p:graphicFrame>
    </p:spTree>
    <p:extLst>
      <p:ext uri="{BB962C8B-B14F-4D97-AF65-F5344CB8AC3E}">
        <p14:creationId xmlns:p14="http://schemas.microsoft.com/office/powerpoint/2010/main" val="172065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331077"/>
            <a:ext cx="8825659" cy="3902298"/>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Cohesive relationships within a text are set up ‘ where the interpretation of some element in the discourse is dependent on that of another. The one presupposes the other in the sense that it cannot be effectively decoded except by resource to it. Consider Following sentence:</a:t>
            </a:r>
          </a:p>
          <a:p>
            <a:pPr marL="0" indent="0" algn="just">
              <a:buNone/>
            </a:pPr>
            <a:endParaRPr lang="en-US" sz="2200" dirty="0" smtClean="0">
              <a:latin typeface="Times New Roman" panose="02020603050405020304" pitchFamily="18" charset="0"/>
              <a:cs typeface="Times New Roman" panose="02020603050405020304" pitchFamily="18" charset="0"/>
            </a:endParaRPr>
          </a:p>
          <a:p>
            <a:pPr algn="just"/>
            <a:endParaRPr lang="en-US" sz="2200" dirty="0" smtClean="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Of this text they say (Halliday &amp; Hasan): ‘ It is clear that ‘</a:t>
            </a:r>
            <a:r>
              <a:rPr lang="en-US" sz="2200" i="1" u="sng" dirty="0" smtClean="0">
                <a:latin typeface="Times New Roman" panose="02020603050405020304" pitchFamily="18" charset="0"/>
                <a:cs typeface="Times New Roman" panose="02020603050405020304" pitchFamily="18" charset="0"/>
              </a:rPr>
              <a:t>them’</a:t>
            </a:r>
            <a:r>
              <a:rPr lang="en-US" sz="2200" dirty="0" smtClean="0">
                <a:latin typeface="Times New Roman" panose="02020603050405020304" pitchFamily="18" charset="0"/>
                <a:cs typeface="Times New Roman" panose="02020603050405020304" pitchFamily="18" charset="0"/>
              </a:rPr>
              <a:t> in the second sentence refers back to the ‘</a:t>
            </a:r>
            <a:r>
              <a:rPr lang="en-US" sz="2200" i="1" u="sng" dirty="0" smtClean="0">
                <a:latin typeface="Times New Roman" panose="02020603050405020304" pitchFamily="18" charset="0"/>
                <a:cs typeface="Times New Roman" panose="02020603050405020304" pitchFamily="18" charset="0"/>
              </a:rPr>
              <a:t>six cooking apples</a:t>
            </a:r>
            <a:r>
              <a:rPr lang="en-US" sz="2200" dirty="0" smtClean="0">
                <a:latin typeface="Times New Roman" panose="02020603050405020304" pitchFamily="18" charset="0"/>
                <a:cs typeface="Times New Roman" panose="02020603050405020304" pitchFamily="18" charset="0"/>
              </a:rPr>
              <a:t>’ in the first sentence. This function gives cohesion to the two sentences, so that we interpret them as a whole that two sentences together constitute a text.</a:t>
            </a:r>
            <a:endParaRPr lang="en-US" sz="2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459867" y="3944706"/>
            <a:ext cx="7083380"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“Wash and core six cooking apples. Put them into a fire-proof dish.”</a:t>
            </a:r>
          </a:p>
          <a:p>
            <a:endParaRPr lang="en-US" dirty="0"/>
          </a:p>
        </p:txBody>
      </p:sp>
    </p:spTree>
    <p:extLst>
      <p:ext uri="{BB962C8B-B14F-4D97-AF65-F5344CB8AC3E}">
        <p14:creationId xmlns:p14="http://schemas.microsoft.com/office/powerpoint/2010/main" val="3293193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Halliday and Hasan outlined a taxonomy of types of relationships which can be formally established within a text, providing cohesive ties which bind a text together.</a:t>
            </a:r>
          </a:p>
          <a:p>
            <a:pPr algn="just"/>
            <a:r>
              <a:rPr lang="en-US" sz="2200" dirty="0" smtClean="0">
                <a:latin typeface="Times New Roman" panose="02020603050405020304" pitchFamily="18" charset="0"/>
                <a:cs typeface="Times New Roman" panose="02020603050405020304" pitchFamily="18" charset="0"/>
              </a:rPr>
              <a:t>A familiar type of explicitly marked cohesive relationship in texts is indicated by formal markers which relate what is about to be said to what has been  said before- markers like and, but , so and then.</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3227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 Taxonomy of Types of Explicit Markers of Conjunctive Relations:</a:t>
            </a:r>
          </a:p>
        </p:txBody>
      </p:sp>
      <p:graphicFrame>
        <p:nvGraphicFramePr>
          <p:cNvPr id="4" name="Table 3"/>
          <p:cNvGraphicFramePr>
            <a:graphicFrameLocks noGrp="1"/>
          </p:cNvGraphicFramePr>
          <p:nvPr>
            <p:extLst>
              <p:ext uri="{D42A27DB-BD31-4B8C-83A1-F6EECF244321}">
                <p14:modId xmlns:p14="http://schemas.microsoft.com/office/powerpoint/2010/main" val="1166093440"/>
              </p:ext>
            </p:extLst>
          </p:nvPr>
        </p:nvGraphicFramePr>
        <p:xfrm>
          <a:off x="1452450" y="3256804"/>
          <a:ext cx="8128000" cy="185420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marL="0" indent="0" algn="ctr">
                        <a:buNone/>
                      </a:pPr>
                      <a:r>
                        <a:rPr lang="en-US" dirty="0" smtClean="0">
                          <a:solidFill>
                            <a:srgbClr val="FFFF00"/>
                          </a:solidFill>
                          <a:latin typeface="Times New Roman" panose="02020603050405020304" pitchFamily="18" charset="0"/>
                          <a:cs typeface="Times New Roman" panose="02020603050405020304" pitchFamily="18" charset="0"/>
                        </a:rPr>
                        <a:t>Type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FFFF00"/>
                          </a:solidFill>
                          <a:latin typeface="Times New Roman" panose="02020603050405020304" pitchFamily="18" charset="0"/>
                          <a:cs typeface="Times New Roman" panose="02020603050405020304" pitchFamily="18" charset="0"/>
                        </a:rPr>
                        <a:t>Examples</a:t>
                      </a: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anose="02020603050405020304" pitchFamily="18" charset="0"/>
                          <a:cs typeface="Times New Roman" panose="02020603050405020304" pitchFamily="18" charset="0"/>
                        </a:rPr>
                        <a:t>Adversative</a:t>
                      </a:r>
                      <a:endParaRPr lang="en-US" b="1"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but, however, on the other hand</a:t>
                      </a: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anose="02020603050405020304" pitchFamily="18" charset="0"/>
                          <a:cs typeface="Times New Roman" panose="02020603050405020304" pitchFamily="18" charset="0"/>
                        </a:rPr>
                        <a:t>Casual</a:t>
                      </a:r>
                    </a:p>
                  </a:txBody>
                  <a:tcPr/>
                </a:tc>
                <a:tc>
                  <a:txBody>
                    <a:bodyPr/>
                    <a:lstStyle/>
                    <a:p>
                      <a:pPr algn="ctr"/>
                      <a:r>
                        <a:rPr lang="en-US" dirty="0" smtClean="0">
                          <a:latin typeface="Times New Roman" panose="02020603050405020304" pitchFamily="18" charset="0"/>
                          <a:cs typeface="Times New Roman" panose="02020603050405020304" pitchFamily="18" charset="0"/>
                        </a:rPr>
                        <a:t>so , consequently, for this reason</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marL="0" indent="0" algn="ctr">
                        <a:buNone/>
                      </a:pPr>
                      <a:r>
                        <a:rPr lang="en-US" b="1" dirty="0" smtClean="0">
                          <a:latin typeface="Times New Roman" panose="02020603050405020304" pitchFamily="18" charset="0"/>
                          <a:cs typeface="Times New Roman" panose="02020603050405020304" pitchFamily="18" charset="0"/>
                        </a:rPr>
                        <a:t>Temporal</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then, finally, at last, after that</a:t>
                      </a: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anose="02020603050405020304" pitchFamily="18" charset="0"/>
                          <a:cs typeface="Times New Roman" panose="02020603050405020304" pitchFamily="18" charset="0"/>
                        </a:rPr>
                        <a:t>Additive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and, or, furthermore, in addition</a:t>
                      </a:r>
                    </a:p>
                  </a:txBody>
                  <a:tcPr/>
                </a:tc>
              </a:tr>
            </a:tbl>
          </a:graphicData>
        </a:graphic>
      </p:graphicFrame>
    </p:spTree>
    <p:extLst>
      <p:ext uri="{BB962C8B-B14F-4D97-AF65-F5344CB8AC3E}">
        <p14:creationId xmlns:p14="http://schemas.microsoft.com/office/powerpoint/2010/main" val="447725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Lexical and Grammatical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Cohesion can be achieved through lexical items and meaning and also through grammar. </a:t>
            </a:r>
            <a:r>
              <a:rPr lang="en-US" sz="2200" u="sng" dirty="0">
                <a:solidFill>
                  <a:schemeClr val="accent6">
                    <a:lumMod val="75000"/>
                  </a:schemeClr>
                </a:solidFill>
                <a:latin typeface="Times New Roman" panose="02020603050405020304" pitchFamily="18" charset="0"/>
                <a:cs typeface="Times New Roman" panose="02020603050405020304" pitchFamily="18" charset="0"/>
              </a:rPr>
              <a:t>L</a:t>
            </a:r>
            <a:r>
              <a:rPr lang="en-US" sz="2200" u="sng" dirty="0" smtClean="0">
                <a:solidFill>
                  <a:schemeClr val="accent6">
                    <a:lumMod val="75000"/>
                  </a:schemeClr>
                </a:solidFill>
                <a:latin typeface="Times New Roman" panose="02020603050405020304" pitchFamily="18" charset="0"/>
                <a:cs typeface="Times New Roman" panose="02020603050405020304" pitchFamily="18" charset="0"/>
              </a:rPr>
              <a:t>exical </a:t>
            </a:r>
            <a:r>
              <a:rPr lang="en-US" sz="2200" u="sng" dirty="0" smtClean="0">
                <a:solidFill>
                  <a:schemeClr val="accent6">
                    <a:lumMod val="75000"/>
                  </a:schemeClr>
                </a:solidFill>
                <a:latin typeface="Times New Roman" panose="02020603050405020304" pitchFamily="18" charset="0"/>
                <a:cs typeface="Times New Roman" panose="02020603050405020304" pitchFamily="18" charset="0"/>
              </a:rPr>
              <a:t>cohesion </a:t>
            </a:r>
            <a:r>
              <a:rPr lang="en-US" sz="2200" dirty="0" smtClean="0">
                <a:latin typeface="Times New Roman" panose="02020603050405020304" pitchFamily="18" charset="0"/>
                <a:cs typeface="Times New Roman" panose="02020603050405020304" pitchFamily="18" charset="0"/>
              </a:rPr>
              <a:t>can happen through </a:t>
            </a:r>
            <a:r>
              <a:rPr lang="en-US" sz="2200" i="1" dirty="0" smtClean="0">
                <a:latin typeface="Times New Roman" panose="02020603050405020304" pitchFamily="18" charset="0"/>
                <a:cs typeface="Times New Roman" panose="02020603050405020304" pitchFamily="18" charset="0"/>
              </a:rPr>
              <a:t>word repetition</a:t>
            </a:r>
            <a:r>
              <a:rPr lang="en-US" sz="2200"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synonyms</a:t>
            </a:r>
            <a:r>
              <a:rPr lang="en-US" sz="2200"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super-ordinates</a:t>
            </a:r>
            <a:r>
              <a:rPr lang="en-US" sz="2200"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opposites </a:t>
            </a:r>
            <a:r>
              <a:rPr lang="en-US" sz="2200" dirty="0" smtClean="0">
                <a:latin typeface="Times New Roman" panose="02020603050405020304" pitchFamily="18" charset="0"/>
                <a:cs typeface="Times New Roman" panose="02020603050405020304" pitchFamily="18" charset="0"/>
              </a:rPr>
              <a:t>and </a:t>
            </a:r>
            <a:r>
              <a:rPr lang="en-US" sz="2200" i="1" dirty="0" smtClean="0">
                <a:latin typeface="Times New Roman" panose="02020603050405020304" pitchFamily="18" charset="0"/>
                <a:cs typeface="Times New Roman" panose="02020603050405020304" pitchFamily="18" charset="0"/>
              </a:rPr>
              <a:t>collocation</a:t>
            </a:r>
            <a:r>
              <a:rPr lang="en-US" sz="2200" dirty="0" smtClean="0">
                <a:latin typeface="Times New Roman" panose="02020603050405020304" pitchFamily="18" charset="0"/>
                <a:cs typeface="Times New Roman" panose="02020603050405020304" pitchFamily="18" charset="0"/>
              </a:rPr>
              <a:t>. </a:t>
            </a:r>
            <a:r>
              <a:rPr lang="en-US" sz="2200" u="sng" dirty="0" smtClean="0">
                <a:solidFill>
                  <a:schemeClr val="accent6">
                    <a:lumMod val="75000"/>
                  </a:schemeClr>
                </a:solidFill>
                <a:latin typeface="Times New Roman" panose="02020603050405020304" pitchFamily="18" charset="0"/>
                <a:cs typeface="Times New Roman" panose="02020603050405020304" pitchFamily="18" charset="0"/>
              </a:rPr>
              <a:t>Grammatical cohesion </a:t>
            </a:r>
            <a:r>
              <a:rPr lang="en-US" sz="2200" dirty="0" smtClean="0">
                <a:latin typeface="Times New Roman" panose="02020603050405020304" pitchFamily="18" charset="0"/>
                <a:cs typeface="Times New Roman" panose="02020603050405020304" pitchFamily="18" charset="0"/>
              </a:rPr>
              <a:t>happens through </a:t>
            </a:r>
            <a:r>
              <a:rPr lang="en-US" sz="2200" i="1" dirty="0" smtClean="0">
                <a:latin typeface="Times New Roman" panose="02020603050405020304" pitchFamily="18" charset="0"/>
                <a:cs typeface="Times New Roman" panose="02020603050405020304" pitchFamily="18" charset="0"/>
              </a:rPr>
              <a:t>substitutes</a:t>
            </a:r>
            <a:r>
              <a:rPr lang="en-US" sz="2200"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ellipsis</a:t>
            </a:r>
            <a:r>
              <a:rPr lang="en-US" sz="2200"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reference</a:t>
            </a:r>
            <a:r>
              <a:rPr lang="en-US" sz="2200"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words</a:t>
            </a:r>
            <a:r>
              <a:rPr lang="en-US" sz="2200" dirty="0" smtClean="0">
                <a:latin typeface="Times New Roman" panose="02020603050405020304" pitchFamily="18" charset="0"/>
                <a:cs typeface="Times New Roman" panose="02020603050405020304" pitchFamily="18" charset="0"/>
              </a:rPr>
              <a:t> and </a:t>
            </a:r>
            <a:r>
              <a:rPr lang="en-US" sz="2200" i="1" dirty="0" smtClean="0">
                <a:latin typeface="Times New Roman" panose="02020603050405020304" pitchFamily="18" charset="0"/>
                <a:cs typeface="Times New Roman" panose="02020603050405020304" pitchFamily="18" charset="0"/>
              </a:rPr>
              <a:t>connectives</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052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Lexical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Word Repetition: It is one thing that makes texts cohesive and coherent. It includes both function words and content words, specially the latter. Repetition of patterns is another device, often used in speeches, poetry and prayers.</a:t>
            </a:r>
          </a:p>
          <a:p>
            <a:pPr algn="just"/>
            <a:r>
              <a:rPr lang="en-US" sz="2200" dirty="0" smtClean="0">
                <a:latin typeface="Times New Roman" panose="02020603050405020304" pitchFamily="18" charset="0"/>
                <a:cs typeface="Times New Roman" panose="02020603050405020304" pitchFamily="18" charset="0"/>
              </a:rPr>
              <a:t>Example:</a:t>
            </a:r>
          </a:p>
          <a:p>
            <a:pPr marL="0" indent="0" algn="just">
              <a:buNone/>
            </a:pPr>
            <a:endParaRPr lang="en-US" sz="22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519707" y="4597758"/>
            <a:ext cx="8847786" cy="92333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A: Oh, are you </a:t>
            </a:r>
            <a:r>
              <a:rPr lang="en-US" i="1" dirty="0">
                <a:latin typeface="Times New Roman" panose="02020603050405020304" pitchFamily="18" charset="0"/>
                <a:cs typeface="Times New Roman" panose="02020603050405020304" pitchFamily="18" charset="0"/>
              </a:rPr>
              <a:t>playing the recorder too</a:t>
            </a:r>
          </a:p>
          <a:p>
            <a:pPr algn="ctr"/>
            <a:r>
              <a:rPr lang="en-US" dirty="0">
                <a:latin typeface="Times New Roman" panose="02020603050405020304" pitchFamily="18" charset="0"/>
                <a:cs typeface="Times New Roman" panose="02020603050405020304" pitchFamily="18" charset="0"/>
              </a:rPr>
              <a:t>B: I </a:t>
            </a:r>
            <a:r>
              <a:rPr lang="en-US" i="1" dirty="0">
                <a:latin typeface="Times New Roman" panose="02020603050405020304" pitchFamily="18" charset="0"/>
                <a:cs typeface="Times New Roman" panose="02020603050405020304" pitchFamily="18" charset="0"/>
              </a:rPr>
              <a:t>play the recorder too</a:t>
            </a:r>
            <a:r>
              <a:rPr lang="en-US" dirty="0">
                <a:latin typeface="Times New Roman" panose="02020603050405020304" pitchFamily="18" charset="0"/>
                <a:cs typeface="Times New Roman" panose="02020603050405020304" pitchFamily="18" charset="0"/>
              </a:rPr>
              <a:t> and I find this quite amusing…</a:t>
            </a:r>
          </a:p>
          <a:p>
            <a:endParaRPr lang="en-US" dirty="0"/>
          </a:p>
        </p:txBody>
      </p:sp>
    </p:spTree>
    <p:extLst>
      <p:ext uri="{BB962C8B-B14F-4D97-AF65-F5344CB8AC3E}">
        <p14:creationId xmlns:p14="http://schemas.microsoft.com/office/powerpoint/2010/main" val="3930639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Times New Roman" panose="02020603050405020304" pitchFamily="18" charset="0"/>
                <a:cs typeface="Times New Roman" panose="02020603050405020304" pitchFamily="18" charset="0"/>
              </a:rPr>
              <a:t>Lexical Cohesion</a:t>
            </a:r>
            <a:endParaRPr lang="en-US"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Synonyms: Synonyms and words with a related meaning are another device but it is hard to find two words with exact meaning (sofa and couch). Using synonyms adds variety. We can use words of different parts of speech </a:t>
            </a:r>
            <a:r>
              <a:rPr lang="en-US" sz="2200" dirty="0" smtClean="0">
                <a:latin typeface="Times New Roman" panose="02020603050405020304" pitchFamily="18" charset="0"/>
                <a:cs typeface="Times New Roman" panose="02020603050405020304" pitchFamily="18" charset="0"/>
              </a:rPr>
              <a:t>(hammer</a:t>
            </a:r>
            <a:r>
              <a:rPr lang="en-US" sz="2200" dirty="0" smtClean="0">
                <a:latin typeface="Times New Roman" panose="02020603050405020304" pitchFamily="18" charset="0"/>
                <a:cs typeface="Times New Roman" panose="02020603050405020304" pitchFamily="18" charset="0"/>
              </a:rPr>
              <a:t>, hammering). Different synonyms are used in different registers </a:t>
            </a:r>
            <a:r>
              <a:rPr lang="en-US" sz="2200" dirty="0" smtClean="0">
                <a:latin typeface="Times New Roman" panose="02020603050405020304" pitchFamily="18" charset="0"/>
                <a:cs typeface="Times New Roman" panose="02020603050405020304" pitchFamily="18" charset="0"/>
              </a:rPr>
              <a:t>(bye</a:t>
            </a:r>
            <a:r>
              <a:rPr lang="en-US" sz="2200" dirty="0" smtClean="0">
                <a:latin typeface="Times New Roman" panose="02020603050405020304" pitchFamily="18" charset="0"/>
                <a:cs typeface="Times New Roman" panose="02020603050405020304" pitchFamily="18" charset="0"/>
              </a:rPr>
              <a:t>, farewell).</a:t>
            </a:r>
          </a:p>
          <a:p>
            <a:pPr algn="just"/>
            <a:r>
              <a:rPr lang="en-US" sz="2200" dirty="0" smtClean="0">
                <a:latin typeface="Times New Roman" panose="02020603050405020304" pitchFamily="18" charset="0"/>
                <a:cs typeface="Times New Roman" panose="02020603050405020304" pitchFamily="18" charset="0"/>
              </a:rPr>
              <a:t>Example:</a:t>
            </a:r>
          </a:p>
          <a:p>
            <a:pPr marL="0" indent="0" algn="just">
              <a:buNone/>
            </a:pPr>
            <a:r>
              <a:rPr lang="en-US" sz="2200" dirty="0" smtClean="0">
                <a:latin typeface="Times New Roman" panose="02020603050405020304" pitchFamily="18" charset="0"/>
                <a:cs typeface="Times New Roman" panose="02020603050405020304" pitchFamily="18" charset="0"/>
              </a:rPr>
              <a:t>I did well on the </a:t>
            </a:r>
            <a:r>
              <a:rPr lang="en-US" sz="2200" u="sng" dirty="0" smtClean="0">
                <a:latin typeface="Times New Roman" panose="02020603050405020304" pitchFamily="18" charset="0"/>
                <a:cs typeface="Times New Roman" panose="02020603050405020304" pitchFamily="18" charset="0"/>
              </a:rPr>
              <a:t>hard</a:t>
            </a:r>
            <a:r>
              <a:rPr lang="en-US" sz="2200" dirty="0" smtClean="0">
                <a:latin typeface="Times New Roman" panose="02020603050405020304" pitchFamily="18" charset="0"/>
                <a:cs typeface="Times New Roman" panose="02020603050405020304" pitchFamily="18" charset="0"/>
              </a:rPr>
              <a:t> science test because I studied the </a:t>
            </a:r>
            <a:r>
              <a:rPr lang="en-US" sz="2200" u="sng" dirty="0" smtClean="0">
                <a:latin typeface="Times New Roman" panose="02020603050405020304" pitchFamily="18" charset="0"/>
                <a:cs typeface="Times New Roman" panose="02020603050405020304" pitchFamily="18" charset="0"/>
              </a:rPr>
              <a:t>difficult</a:t>
            </a:r>
            <a:r>
              <a:rPr lang="en-US" sz="2200" dirty="0" smtClean="0">
                <a:latin typeface="Times New Roman" panose="02020603050405020304" pitchFamily="18" charset="0"/>
                <a:cs typeface="Times New Roman" panose="02020603050405020304" pitchFamily="18" charset="0"/>
              </a:rPr>
              <a:t> material.</a:t>
            </a:r>
          </a:p>
          <a:p>
            <a:pPr marL="0" indent="0" algn="just">
              <a:buNone/>
            </a:pPr>
            <a:r>
              <a:rPr lang="en-US" sz="2200" dirty="0" smtClean="0">
                <a:latin typeface="Times New Roman" panose="02020603050405020304" pitchFamily="18" charset="0"/>
                <a:cs typeface="Times New Roman" panose="02020603050405020304" pitchFamily="18" charset="0"/>
              </a:rPr>
              <a:t>We will find the </a:t>
            </a:r>
            <a:r>
              <a:rPr lang="en-US" sz="2200" u="sng" dirty="0" smtClean="0">
                <a:latin typeface="Times New Roman" panose="02020603050405020304" pitchFamily="18" charset="0"/>
                <a:cs typeface="Times New Roman" panose="02020603050405020304" pitchFamily="18" charset="0"/>
              </a:rPr>
              <a:t>way</a:t>
            </a:r>
            <a:r>
              <a:rPr lang="en-US" sz="2200" dirty="0" smtClean="0">
                <a:latin typeface="Times New Roman" panose="02020603050405020304" pitchFamily="18" charset="0"/>
                <a:cs typeface="Times New Roman" panose="02020603050405020304" pitchFamily="18" charset="0"/>
              </a:rPr>
              <a:t> if we stay on the right </a:t>
            </a:r>
            <a:r>
              <a:rPr lang="en-US" sz="2200" u="sng" dirty="0" smtClean="0">
                <a:latin typeface="Times New Roman" panose="02020603050405020304" pitchFamily="18" charset="0"/>
                <a:cs typeface="Times New Roman" panose="02020603050405020304" pitchFamily="18" charset="0"/>
              </a:rPr>
              <a:t>path</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3294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872</TotalTime>
  <Words>2567</Words>
  <Application>Microsoft Office PowerPoint</Application>
  <PresentationFormat>Custom</PresentationFormat>
  <Paragraphs>209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Ion Boardroom</vt:lpstr>
      <vt:lpstr>Cohesion and Coherence</vt:lpstr>
      <vt:lpstr>TEXT</vt:lpstr>
      <vt:lpstr>Cohesion</vt:lpstr>
      <vt:lpstr>Cohesion</vt:lpstr>
      <vt:lpstr>Cohesion</vt:lpstr>
      <vt:lpstr>Cohesion</vt:lpstr>
      <vt:lpstr>Lexical and Grammatical Cohesion</vt:lpstr>
      <vt:lpstr>Lexical Cohesion</vt:lpstr>
      <vt:lpstr>Lexical Cohesion</vt:lpstr>
      <vt:lpstr>Lexical Cohesion</vt:lpstr>
      <vt:lpstr>Lexical Cohesion</vt:lpstr>
      <vt:lpstr>Lexical Cohesion</vt:lpstr>
      <vt:lpstr>Grammatical Cohesion</vt:lpstr>
      <vt:lpstr>Grammatical Cohesion</vt:lpstr>
      <vt:lpstr>Grammatical Cohesion</vt:lpstr>
      <vt:lpstr>Grammatical Cohesion</vt:lpstr>
      <vt:lpstr>Grammatical Cohesion</vt:lpstr>
      <vt:lpstr>Q:  Should cohesive markers exist in a text?</vt:lpstr>
      <vt:lpstr>Q:Should these relations be explicit?</vt:lpstr>
      <vt:lpstr>Q: Is formal cohesion sufficient to guarantee identification as a text?</vt:lpstr>
      <vt:lpstr>Q: Is formal cohesion sufficient to guarantee identification as a text?</vt:lpstr>
      <vt:lpstr>Functions and Coherence</vt:lpstr>
      <vt:lpstr>Main aspects of interpreting the intended meaning</vt:lpstr>
      <vt:lpstr>Interpreting the intended meaning</vt:lpstr>
      <vt:lpstr>Interpreting the intended meaning</vt:lpstr>
      <vt:lpstr>Coherence</vt:lpstr>
      <vt:lpstr>Coherence</vt:lpstr>
      <vt:lpstr>Scheme</vt:lpstr>
      <vt:lpstr>Frames</vt:lpstr>
      <vt:lpstr>Frames</vt:lpstr>
      <vt:lpstr>Script</vt:lpstr>
      <vt:lpstr>Scenarios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Cohesion and Coherence</dc:title>
  <dc:creator>Mojtaba Marashi</dc:creator>
  <cp:lastModifiedBy>Asus Pc</cp:lastModifiedBy>
  <cp:revision>67</cp:revision>
  <dcterms:created xsi:type="dcterms:W3CDTF">2015-02-10T14:16:18Z</dcterms:created>
  <dcterms:modified xsi:type="dcterms:W3CDTF">2015-03-10T18:39:04Z</dcterms:modified>
</cp:coreProperties>
</file>