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bookmarkIdSeed="3">
  <p:sldMasterIdLst>
    <p:sldMasterId id="2147483648" r:id="rId1"/>
  </p:sldMasterIdLst>
  <p:notesMasterIdLst>
    <p:notesMasterId r:id="rId18"/>
  </p:notesMasterIdLst>
  <p:sldIdLst>
    <p:sldId id="256" r:id="rId2"/>
    <p:sldId id="296" r:id="rId3"/>
    <p:sldId id="257" r:id="rId4"/>
    <p:sldId id="310" r:id="rId5"/>
    <p:sldId id="309" r:id="rId6"/>
    <p:sldId id="287" r:id="rId7"/>
    <p:sldId id="311" r:id="rId8"/>
    <p:sldId id="312" r:id="rId9"/>
    <p:sldId id="313" r:id="rId10"/>
    <p:sldId id="315" r:id="rId11"/>
    <p:sldId id="316" r:id="rId12"/>
    <p:sldId id="317" r:id="rId13"/>
    <p:sldId id="318" r:id="rId14"/>
    <p:sldId id="319" r:id="rId15"/>
    <p:sldId id="308" r:id="rId16"/>
    <p:sldId id="320" r:id="rId17"/>
  </p:sldIdLst>
  <p:sldSz cx="9144000" cy="6858000" type="screen4x3"/>
  <p:notesSz cx="6858000" cy="9144000"/>
  <p:embeddedFontLst>
    <p:embeddedFont>
      <p:font typeface="Tahoma" panose="020B0604030504040204" pitchFamily="34" charset="0"/>
      <p:regular r:id="rId19"/>
      <p:bold r:id="rId20"/>
    </p:embeddedFont>
    <p:embeddedFont>
      <p:font typeface="B Koodak" panose="00000700000000000000" pitchFamily="2" charset="-78"/>
      <p:bold r:id="rId21"/>
    </p:embeddedFont>
    <p:embeddedFont>
      <p:font typeface="B Traffic" panose="00000400000000000000" pitchFamily="2" charset="-78"/>
      <p:regular r:id="rId22"/>
      <p:bold r:id="rId23"/>
    </p:embeddedFont>
    <p:embeddedFont>
      <p:font typeface="B Titr" panose="00000700000000000000" pitchFamily="2" charset="-78"/>
      <p:bold r:id="rId24"/>
    </p:embeddedFont>
    <p:embeddedFont>
      <p:font typeface="Calibri" panose="020F0502020204030204" pitchFamily="34" charset="0"/>
      <p:regular r:id="rId25"/>
      <p:bold r:id="rId26"/>
      <p:italic r:id="rId27"/>
      <p:boldItalic r:id="rId28"/>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AE3E"/>
    <a:srgbClr val="996600"/>
    <a:srgbClr val="6600CC"/>
    <a:srgbClr val="6600FF"/>
    <a:srgbClr val="CC6600"/>
    <a:srgbClr val="FF9900"/>
    <a:srgbClr val="9900CC"/>
    <a:srgbClr val="0033CC"/>
    <a:srgbClr val="3366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inimized">
    <p:restoredLeft sz="0" autoAdjust="0"/>
    <p:restoredTop sz="0" autoAdjust="0"/>
  </p:normalViewPr>
  <p:slideViewPr>
    <p:cSldViewPr>
      <p:cViewPr varScale="1">
        <p:scale>
          <a:sx n="19" d="100"/>
          <a:sy n="19" d="100"/>
        </p:scale>
        <p:origin x="221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B58D5CE-73DB-4FA1-809C-B44CEBA5911C}" type="datetimeFigureOut">
              <a:rPr lang="fa-IR" smtClean="0"/>
              <a:pPr/>
              <a:t>03/20/1438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7968A21-B85F-4CC2-B68A-80ED660EA89E}" type="slidenum">
              <a:rPr lang="fa-IR" smtClean="0"/>
              <a:pPr/>
              <a:t>‹#›</a:t>
            </a:fld>
            <a:endParaRPr lang="fa-IR"/>
          </a:p>
        </p:txBody>
      </p:sp>
    </p:spTree>
    <p:extLst>
      <p:ext uri="{BB962C8B-B14F-4D97-AF65-F5344CB8AC3E}">
        <p14:creationId xmlns:p14="http://schemas.microsoft.com/office/powerpoint/2010/main" val="180962055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7968A21-B85F-4CC2-B68A-80ED660EA89E}" type="slidenum">
              <a:rPr lang="fa-IR" smtClean="0"/>
              <a:pPr/>
              <a:t>15</a:t>
            </a:fld>
            <a:endParaRPr lang="fa-IR"/>
          </a:p>
        </p:txBody>
      </p:sp>
    </p:spTree>
    <p:extLst>
      <p:ext uri="{BB962C8B-B14F-4D97-AF65-F5344CB8AC3E}">
        <p14:creationId xmlns:p14="http://schemas.microsoft.com/office/powerpoint/2010/main" val="383870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E4C00FD-1E74-4DAB-A9C3-8DDE2FB33E99}" type="datetimeFigureOut">
              <a:rPr lang="fa-IR" smtClean="0"/>
              <a:pPr/>
              <a:t>03/20/1438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3BFBB69-9CFA-4638-AA68-1C0F873323E0}"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E4C00FD-1E74-4DAB-A9C3-8DDE2FB33E99}" type="datetimeFigureOut">
              <a:rPr lang="fa-IR" smtClean="0"/>
              <a:pPr/>
              <a:t>03/20/1438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3BFBB69-9CFA-4638-AA68-1C0F873323E0}"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E4C00FD-1E74-4DAB-A9C3-8DDE2FB33E99}" type="datetimeFigureOut">
              <a:rPr lang="fa-IR" smtClean="0"/>
              <a:pPr/>
              <a:t>03/20/1438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3BFBB69-9CFA-4638-AA68-1C0F873323E0}"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E4C00FD-1E74-4DAB-A9C3-8DDE2FB33E99}" type="datetimeFigureOut">
              <a:rPr lang="fa-IR" smtClean="0"/>
              <a:pPr/>
              <a:t>03/20/1438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3BFBB69-9CFA-4638-AA68-1C0F873323E0}"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4C00FD-1E74-4DAB-A9C3-8DDE2FB33E99}" type="datetimeFigureOut">
              <a:rPr lang="fa-IR" smtClean="0"/>
              <a:pPr/>
              <a:t>03/20/1438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3BFBB69-9CFA-4638-AA68-1C0F873323E0}"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E4C00FD-1E74-4DAB-A9C3-8DDE2FB33E99}" type="datetimeFigureOut">
              <a:rPr lang="fa-IR" smtClean="0"/>
              <a:pPr/>
              <a:t>03/20/1438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3BFBB69-9CFA-4638-AA68-1C0F873323E0}"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E4C00FD-1E74-4DAB-A9C3-8DDE2FB33E99}" type="datetimeFigureOut">
              <a:rPr lang="fa-IR" smtClean="0"/>
              <a:pPr/>
              <a:t>03/20/1438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3BFBB69-9CFA-4638-AA68-1C0F873323E0}"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E4C00FD-1E74-4DAB-A9C3-8DDE2FB33E99}" type="datetimeFigureOut">
              <a:rPr lang="fa-IR" smtClean="0"/>
              <a:pPr/>
              <a:t>03/20/1438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3BFBB69-9CFA-4638-AA68-1C0F873323E0}"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C00FD-1E74-4DAB-A9C3-8DDE2FB33E99}" type="datetimeFigureOut">
              <a:rPr lang="fa-IR" smtClean="0"/>
              <a:pPr/>
              <a:t>03/20/1438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3BFBB69-9CFA-4638-AA68-1C0F873323E0}"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C00FD-1E74-4DAB-A9C3-8DDE2FB33E99}" type="datetimeFigureOut">
              <a:rPr lang="fa-IR" smtClean="0"/>
              <a:pPr/>
              <a:t>03/20/1438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3BFBB69-9CFA-4638-AA68-1C0F873323E0}"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C00FD-1E74-4DAB-A9C3-8DDE2FB33E99}" type="datetimeFigureOut">
              <a:rPr lang="fa-IR" smtClean="0"/>
              <a:pPr/>
              <a:t>03/20/1438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3BFBB69-9CFA-4638-AA68-1C0F873323E0}"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4C00FD-1E74-4DAB-A9C3-8DDE2FB33E99}" type="datetimeFigureOut">
              <a:rPr lang="fa-IR" smtClean="0"/>
              <a:pPr/>
              <a:t>03/20/1438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3BFBB69-9CFA-4638-AA68-1C0F873323E0}"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1.jpg"/>
          <p:cNvPicPr>
            <a:picLocks noChangeAspect="1"/>
          </p:cNvPicPr>
          <p:nvPr/>
        </p:nvPicPr>
        <p:blipFill>
          <a:blip r:embed="rId2" cstate="print"/>
          <a:stretch>
            <a:fillRect/>
          </a:stretch>
        </p:blipFill>
        <p:spPr>
          <a:xfrm>
            <a:off x="19424" y="0"/>
            <a:ext cx="9105151" cy="6858000"/>
          </a:xfrm>
          <a:prstGeom prst="rect">
            <a:avLst/>
          </a:prstGeom>
        </p:spPr>
      </p:pic>
      <p:pic>
        <p:nvPicPr>
          <p:cNvPr id="7" name="Picture 6" descr="p1.jpg"/>
          <p:cNvPicPr>
            <a:picLocks noChangeAspect="1"/>
          </p:cNvPicPr>
          <p:nvPr/>
        </p:nvPicPr>
        <p:blipFill>
          <a:blip r:embed="rId3" cstate="print"/>
          <a:stretch>
            <a:fillRect/>
          </a:stretch>
        </p:blipFill>
        <p:spPr>
          <a:xfrm>
            <a:off x="2" y="-14629"/>
            <a:ext cx="9143993" cy="6887255"/>
          </a:xfrm>
          <a:prstGeom prst="rect">
            <a:avLst/>
          </a:prstGeom>
        </p:spPr>
      </p:pic>
      <p:pic>
        <p:nvPicPr>
          <p:cNvPr id="8" name="Picture 7" descr="Untitled-1.png"/>
          <p:cNvPicPr>
            <a:picLocks noChangeAspect="1"/>
          </p:cNvPicPr>
          <p:nvPr/>
        </p:nvPicPr>
        <p:blipFill>
          <a:blip r:embed="rId4" cstate="print"/>
          <a:stretch>
            <a:fillRect/>
          </a:stretch>
        </p:blipFill>
        <p:spPr>
          <a:xfrm>
            <a:off x="1240560" y="1000109"/>
            <a:ext cx="6689026" cy="2019018"/>
          </a:xfrm>
          <a:prstGeom prst="rect">
            <a:avLst/>
          </a:prstGeom>
        </p:spPr>
      </p:pic>
      <p:sp>
        <p:nvSpPr>
          <p:cNvPr id="5" name="TextBox 4"/>
          <p:cNvSpPr txBox="1"/>
          <p:nvPr/>
        </p:nvSpPr>
        <p:spPr>
          <a:xfrm>
            <a:off x="2051720" y="251356"/>
            <a:ext cx="1296144" cy="369332"/>
          </a:xfrm>
          <a:prstGeom prst="rect">
            <a:avLst/>
          </a:prstGeom>
          <a:solidFill>
            <a:srgbClr val="0CAE3E"/>
          </a:solidFill>
          <a:ln>
            <a:solidFill>
              <a:srgbClr val="0CAE3E"/>
            </a:solidFill>
          </a:ln>
        </p:spPr>
        <p:txBody>
          <a:bodyPr wrap="square" rtlCol="1">
            <a:spAutoFit/>
          </a:bodyPr>
          <a:lstStyle/>
          <a:p>
            <a:endParaRPr lang="fa-IR" dirty="0">
              <a:solidFill>
                <a:schemeClr val="bg1"/>
              </a:solidFill>
              <a:cs typeface="B Koodak" panose="00000700000000000000"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5.jpg"/>
          <p:cNvPicPr>
            <a:picLocks noChangeAspect="1"/>
          </p:cNvPicPr>
          <p:nvPr/>
        </p:nvPicPr>
        <p:blipFill>
          <a:blip r:embed="rId2" cstate="print"/>
          <a:stretch>
            <a:fillRect/>
          </a:stretch>
        </p:blipFill>
        <p:spPr>
          <a:xfrm>
            <a:off x="3" y="-29235"/>
            <a:ext cx="9143994" cy="6887257"/>
          </a:xfrm>
          <a:prstGeom prst="rect">
            <a:avLst/>
          </a:prstGeom>
        </p:spPr>
      </p:pic>
      <p:sp>
        <p:nvSpPr>
          <p:cNvPr id="16" name="Rectangle 15"/>
          <p:cNvSpPr/>
          <p:nvPr/>
        </p:nvSpPr>
        <p:spPr>
          <a:xfrm>
            <a:off x="214282" y="214291"/>
            <a:ext cx="8643997" cy="4214842"/>
          </a:xfrm>
          <a:prstGeom prst="rect">
            <a:avLst/>
          </a:prstGeom>
        </p:spPr>
        <p:txBody>
          <a:bodyPr wrap="square">
            <a:spAutoFit/>
          </a:bodyPr>
          <a:lstStyle/>
          <a:p>
            <a:pPr algn="just">
              <a:lnSpc>
                <a:spcPct val="150000"/>
              </a:lnSpc>
            </a:pPr>
            <a:r>
              <a:rPr lang="fa-IR" sz="2000" dirty="0" smtClean="0">
                <a:solidFill>
                  <a:srgbClr val="FF0000"/>
                </a:solidFill>
                <a:cs typeface="B Koodak" pitchFamily="2" charset="-78"/>
              </a:rPr>
              <a:t>بیش از 3000 پُرز چشایی روی زبان هست كه وظیفۀ چشیدن غذا را به عهده دارند. </a:t>
            </a:r>
          </a:p>
          <a:p>
            <a:pPr algn="just">
              <a:lnSpc>
                <a:spcPct val="150000"/>
              </a:lnSpc>
            </a:pPr>
            <a:r>
              <a:rPr lang="fa-IR" sz="2000" dirty="0" smtClean="0">
                <a:solidFill>
                  <a:srgbClr val="FF0000"/>
                </a:solidFill>
                <a:cs typeface="B Koodak" pitchFamily="2" charset="-78"/>
              </a:rPr>
              <a:t>* «شیرینی با نوك زبان؛</a:t>
            </a:r>
          </a:p>
          <a:p>
            <a:pPr algn="just">
              <a:lnSpc>
                <a:spcPct val="150000"/>
              </a:lnSpc>
            </a:pPr>
            <a:r>
              <a:rPr lang="fa-IR" sz="2000" dirty="0" smtClean="0">
                <a:solidFill>
                  <a:srgbClr val="FF0000"/>
                </a:solidFill>
                <a:cs typeface="B Koodak" pitchFamily="2" charset="-78"/>
              </a:rPr>
              <a:t>* «تلخی» با ته زبان؛ </a:t>
            </a:r>
          </a:p>
          <a:p>
            <a:pPr algn="just">
              <a:lnSpc>
                <a:spcPct val="150000"/>
              </a:lnSpc>
            </a:pPr>
            <a:r>
              <a:rPr lang="fa-IR" sz="2000" dirty="0" smtClean="0">
                <a:solidFill>
                  <a:srgbClr val="FF0000"/>
                </a:solidFill>
                <a:cs typeface="B Koodak" pitchFamily="2" charset="-78"/>
              </a:rPr>
              <a:t>* «شوری و ترشی» با طرف چپ و راست زبان؛</a:t>
            </a:r>
          </a:p>
          <a:p>
            <a:pPr algn="just">
              <a:lnSpc>
                <a:spcPct val="150000"/>
              </a:lnSpc>
            </a:pPr>
            <a:r>
              <a:rPr lang="fa-IR" sz="2000" dirty="0" smtClean="0">
                <a:solidFill>
                  <a:srgbClr val="FF0000"/>
                </a:solidFill>
                <a:cs typeface="B Koodak" pitchFamily="2" charset="-78"/>
              </a:rPr>
              <a:t>* وسط زبان غیرحساس بوده و مزه ای را نمی گیرد.</a:t>
            </a:r>
          </a:p>
          <a:p>
            <a:pPr>
              <a:lnSpc>
                <a:spcPct val="150000"/>
              </a:lnSpc>
            </a:pPr>
            <a:r>
              <a:rPr lang="fa-IR" sz="2000" dirty="0" smtClean="0">
                <a:solidFill>
                  <a:srgbClr val="FF0000"/>
                </a:solidFill>
                <a:cs typeface="B Koodak" pitchFamily="2" charset="-78"/>
              </a:rPr>
              <a:t>بچه ها كار  دستگاه  پخش صدا هم تقریباً مثل دهان است، ولی </a:t>
            </a:r>
          </a:p>
          <a:p>
            <a:pPr>
              <a:lnSpc>
                <a:spcPct val="150000"/>
              </a:lnSpc>
            </a:pPr>
            <a:r>
              <a:rPr lang="fa-IR" sz="2000" dirty="0" smtClean="0">
                <a:solidFill>
                  <a:srgbClr val="FF0000"/>
                </a:solidFill>
                <a:cs typeface="B Koodak" pitchFamily="2" charset="-78"/>
              </a:rPr>
              <a:t>تکنولوژی به کار رفتـه در آن خیلی ابتـدائی تر و ساده تر از دهان</a:t>
            </a:r>
          </a:p>
          <a:p>
            <a:pPr>
              <a:lnSpc>
                <a:spcPct val="150000"/>
              </a:lnSpc>
            </a:pPr>
            <a:r>
              <a:rPr lang="fa-IR" sz="2000" dirty="0" smtClean="0">
                <a:solidFill>
                  <a:srgbClr val="FF0000"/>
                </a:solidFill>
                <a:cs typeface="B Koodak" pitchFamily="2" charset="-78"/>
              </a:rPr>
              <a:t> انسان است...</a:t>
            </a:r>
          </a:p>
          <a:p>
            <a:pPr algn="just">
              <a:lnSpc>
                <a:spcPct val="150000"/>
              </a:lnSpc>
            </a:pPr>
            <a:endParaRPr lang="en-US" sz="2000" dirty="0">
              <a:solidFill>
                <a:srgbClr val="FF0000"/>
              </a:solidFill>
              <a:cs typeface="B Koodak" pitchFamily="2" charset="-78"/>
            </a:endParaRPr>
          </a:p>
        </p:txBody>
      </p:sp>
      <p:pic>
        <p:nvPicPr>
          <p:cNvPr id="25" name="Picture 24" descr="چشم2.png"/>
          <p:cNvPicPr>
            <a:picLocks noChangeAspect="1"/>
          </p:cNvPicPr>
          <p:nvPr/>
        </p:nvPicPr>
        <p:blipFill>
          <a:blip r:embed="rId3" cstate="print"/>
          <a:stretch>
            <a:fillRect/>
          </a:stretch>
        </p:blipFill>
        <p:spPr>
          <a:xfrm>
            <a:off x="142844" y="714356"/>
            <a:ext cx="3429072" cy="3429072"/>
          </a:xfrm>
          <a:prstGeom prst="rect">
            <a:avLst/>
          </a:prstGeom>
        </p:spPr>
      </p:pic>
      <p:sp>
        <p:nvSpPr>
          <p:cNvPr id="6" name="Round Same Side Corner Rectangle 5"/>
          <p:cNvSpPr/>
          <p:nvPr/>
        </p:nvSpPr>
        <p:spPr>
          <a:xfrm rot="5400000">
            <a:off x="7373342" y="3109936"/>
            <a:ext cx="500066" cy="2250281"/>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2544910" y="3884946"/>
            <a:ext cx="3953326" cy="600164"/>
          </a:xfrm>
          <a:prstGeom prst="rect">
            <a:avLst/>
          </a:prstGeom>
        </p:spPr>
        <p:txBody>
          <a:bodyPr wrap="none">
            <a:spAutoFit/>
          </a:bodyPr>
          <a:lstStyle/>
          <a:p>
            <a:pPr>
              <a:lnSpc>
                <a:spcPct val="150000"/>
              </a:lnSpc>
            </a:pPr>
            <a:r>
              <a:rPr lang="fa-IR" sz="2400" dirty="0" smtClean="0">
                <a:solidFill>
                  <a:srgbClr val="C00000"/>
                </a:solidFill>
                <a:cs typeface="B Koodak" pitchFamily="2" charset="-78"/>
              </a:rPr>
              <a:t>آیا دستگاه پخش صدا، سازنده دارد؟ </a:t>
            </a:r>
            <a:endParaRPr lang="en-US" sz="2400" dirty="0" smtClean="0">
              <a:solidFill>
                <a:srgbClr val="C00000"/>
              </a:solidFill>
              <a:cs typeface="B Koodak" pitchFamily="2" charset="-78"/>
            </a:endParaRPr>
          </a:p>
        </p:txBody>
      </p:sp>
      <p:sp>
        <p:nvSpPr>
          <p:cNvPr id="8" name="Rectangle 7"/>
          <p:cNvSpPr/>
          <p:nvPr/>
        </p:nvSpPr>
        <p:spPr>
          <a:xfrm>
            <a:off x="6498235" y="3702468"/>
            <a:ext cx="2209259" cy="854080"/>
          </a:xfrm>
          <a:prstGeom prst="rect">
            <a:avLst/>
          </a:prstGeom>
        </p:spPr>
        <p:txBody>
          <a:bodyPr wrap="none">
            <a:spAutoFit/>
          </a:bodyPr>
          <a:lstStyle/>
          <a:p>
            <a:pPr>
              <a:lnSpc>
                <a:spcPct val="150000"/>
              </a:lnSpc>
            </a:pPr>
            <a:r>
              <a:rPr lang="fa-IR" sz="3600" dirty="0" smtClean="0">
                <a:solidFill>
                  <a:srgbClr val="FFFF00"/>
                </a:solidFill>
                <a:cs typeface="B Koodak" pitchFamily="2" charset="-78"/>
              </a:rPr>
              <a:t>حال یه سؤال:</a:t>
            </a:r>
            <a:endParaRPr lang="en-US" sz="3600" dirty="0" smtClean="0">
              <a:solidFill>
                <a:srgbClr val="FFFF00"/>
              </a:solidFill>
              <a:cs typeface="B Koodak" pitchFamily="2" charset="-78"/>
            </a:endParaRPr>
          </a:p>
        </p:txBody>
      </p:sp>
      <p:sp>
        <p:nvSpPr>
          <p:cNvPr id="9" name="Rectangle 8"/>
          <p:cNvSpPr/>
          <p:nvPr/>
        </p:nvSpPr>
        <p:spPr>
          <a:xfrm>
            <a:off x="142844" y="4143380"/>
            <a:ext cx="2534668" cy="646331"/>
          </a:xfrm>
          <a:prstGeom prst="rect">
            <a:avLst/>
          </a:prstGeom>
        </p:spPr>
        <p:txBody>
          <a:bodyPr wrap="none">
            <a:spAutoFit/>
          </a:bodyPr>
          <a:lstStyle/>
          <a:p>
            <a:pPr>
              <a:lnSpc>
                <a:spcPct val="150000"/>
              </a:lnSpc>
            </a:pPr>
            <a:r>
              <a:rPr lang="fa-IR" sz="2400" dirty="0" smtClean="0">
                <a:solidFill>
                  <a:srgbClr val="9900CC"/>
                </a:solidFill>
                <a:cs typeface="B Koodak" pitchFamily="2" charset="-78"/>
              </a:rPr>
              <a:t>آفرین! جواب بله است.</a:t>
            </a:r>
            <a:endParaRPr lang="en-US" sz="2400" dirty="0" smtClean="0">
              <a:solidFill>
                <a:srgbClr val="9900CC"/>
              </a:solidFill>
              <a:cs typeface="B Koodak" pitchFamily="2" charset="-78"/>
            </a:endParaRPr>
          </a:p>
        </p:txBody>
      </p:sp>
      <p:sp>
        <p:nvSpPr>
          <p:cNvPr id="11" name="Rectangle 10"/>
          <p:cNvSpPr/>
          <p:nvPr/>
        </p:nvSpPr>
        <p:spPr>
          <a:xfrm>
            <a:off x="2428860" y="4572008"/>
            <a:ext cx="5697394" cy="600164"/>
          </a:xfrm>
          <a:prstGeom prst="rect">
            <a:avLst/>
          </a:prstGeom>
        </p:spPr>
        <p:txBody>
          <a:bodyPr wrap="none">
            <a:spAutoFit/>
          </a:bodyPr>
          <a:lstStyle/>
          <a:p>
            <a:pPr>
              <a:lnSpc>
                <a:spcPct val="150000"/>
              </a:lnSpc>
            </a:pPr>
            <a:r>
              <a:rPr lang="fa-IR" sz="2400" dirty="0" smtClean="0">
                <a:solidFill>
                  <a:srgbClr val="C00000"/>
                </a:solidFill>
                <a:cs typeface="B Koodak" pitchFamily="2" charset="-78"/>
              </a:rPr>
              <a:t>حالا به نظر شما سازنده دستگاه پیچیده «دهان» کیست؟</a:t>
            </a:r>
            <a:endParaRPr lang="en-US" sz="2400" dirty="0" smtClean="0">
              <a:solidFill>
                <a:srgbClr val="C00000"/>
              </a:solidFill>
              <a:cs typeface="B Koodak" pitchFamily="2" charset="-78"/>
            </a:endParaRPr>
          </a:p>
        </p:txBody>
      </p:sp>
      <p:sp>
        <p:nvSpPr>
          <p:cNvPr id="12" name="Rectangle 11"/>
          <p:cNvSpPr/>
          <p:nvPr/>
        </p:nvSpPr>
        <p:spPr>
          <a:xfrm>
            <a:off x="899592" y="5072074"/>
            <a:ext cx="5904656" cy="646331"/>
          </a:xfrm>
          <a:prstGeom prst="rect">
            <a:avLst/>
          </a:prstGeom>
        </p:spPr>
        <p:txBody>
          <a:bodyPr wrap="square">
            <a:spAutoFit/>
          </a:bodyPr>
          <a:lstStyle/>
          <a:p>
            <a:pPr>
              <a:lnSpc>
                <a:spcPct val="150000"/>
              </a:lnSpc>
            </a:pPr>
            <a:r>
              <a:rPr lang="fa-IR" sz="2400" dirty="0" smtClean="0">
                <a:solidFill>
                  <a:srgbClr val="9900CC"/>
                </a:solidFill>
                <a:cs typeface="B Koodak" pitchFamily="2" charset="-78"/>
              </a:rPr>
              <a:t>بله! سازنده کسی نیست جز «خدای بزرگ و مهربان»</a:t>
            </a:r>
            <a:endParaRPr lang="en-US" sz="2400" dirty="0" smtClean="0">
              <a:solidFill>
                <a:srgbClr val="9900CC"/>
              </a:solidFill>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0" fill="hold"/>
                                        <p:tgtEl>
                                          <p:spTgt spid="25"/>
                                        </p:tgtEl>
                                        <p:attrNameLst>
                                          <p:attrName>ppt_w</p:attrName>
                                        </p:attrNameLst>
                                      </p:cBhvr>
                                      <p:tavLst>
                                        <p:tav tm="0">
                                          <p:val>
                                            <p:fltVal val="0"/>
                                          </p:val>
                                        </p:tav>
                                        <p:tav tm="100000">
                                          <p:val>
                                            <p:strVal val="#ppt_w"/>
                                          </p:val>
                                        </p:tav>
                                      </p:tavLst>
                                    </p:anim>
                                    <p:anim calcmode="lin" valueType="num">
                                      <p:cBhvr>
                                        <p:cTn id="8" dur="30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53"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3000" fill="hold"/>
                                        <p:tgtEl>
                                          <p:spTgt spid="16"/>
                                        </p:tgtEl>
                                        <p:attrNameLst>
                                          <p:attrName>ppt_w</p:attrName>
                                        </p:attrNameLst>
                                      </p:cBhvr>
                                      <p:tavLst>
                                        <p:tav tm="0">
                                          <p:val>
                                            <p:fltVal val="0"/>
                                          </p:val>
                                        </p:tav>
                                        <p:tav tm="100000">
                                          <p:val>
                                            <p:strVal val="#ppt_w"/>
                                          </p:val>
                                        </p:tav>
                                      </p:tavLst>
                                    </p:anim>
                                    <p:anim calcmode="lin" valueType="num">
                                      <p:cBhvr>
                                        <p:cTn id="13" dur="3000" fill="hold"/>
                                        <p:tgtEl>
                                          <p:spTgt spid="16"/>
                                        </p:tgtEl>
                                        <p:attrNameLst>
                                          <p:attrName>ppt_h</p:attrName>
                                        </p:attrNameLst>
                                      </p:cBhvr>
                                      <p:tavLst>
                                        <p:tav tm="0">
                                          <p:val>
                                            <p:fltVal val="0"/>
                                          </p:val>
                                        </p:tav>
                                        <p:tav tm="100000">
                                          <p:val>
                                            <p:strVal val="#ppt_h"/>
                                          </p:val>
                                        </p:tav>
                                      </p:tavLst>
                                    </p:anim>
                                    <p:animEffect transition="in" filter="fade">
                                      <p:cBhvr>
                                        <p:cTn id="14" dur="3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800" decel="100000"/>
                                        <p:tgtEl>
                                          <p:spTgt spid="6"/>
                                        </p:tgtEl>
                                      </p:cBhvr>
                                    </p:animEffect>
                                    <p:anim calcmode="lin" valueType="num">
                                      <p:cBhvr>
                                        <p:cTn id="20" dur="800" decel="100000" fill="hold"/>
                                        <p:tgtEl>
                                          <p:spTgt spid="6"/>
                                        </p:tgtEl>
                                        <p:attrNameLst>
                                          <p:attrName>style.rotation</p:attrName>
                                        </p:attrNameLst>
                                      </p:cBhvr>
                                      <p:tavLst>
                                        <p:tav tm="0">
                                          <p:val>
                                            <p:fltVal val="-90"/>
                                          </p:val>
                                        </p:tav>
                                        <p:tav tm="100000">
                                          <p:val>
                                            <p:fltVal val="0"/>
                                          </p:val>
                                        </p:tav>
                                      </p:tavLst>
                                    </p:anim>
                                    <p:anim calcmode="lin" valueType="num">
                                      <p:cBhvr>
                                        <p:cTn id="21" dur="800" decel="100000" fill="hold"/>
                                        <p:tgtEl>
                                          <p:spTgt spid="6"/>
                                        </p:tgtEl>
                                        <p:attrNameLst>
                                          <p:attrName>ppt_x</p:attrName>
                                        </p:attrNameLst>
                                      </p:cBhvr>
                                      <p:tavLst>
                                        <p:tav tm="0">
                                          <p:val>
                                            <p:strVal val="#ppt_x+0.4"/>
                                          </p:val>
                                        </p:tav>
                                        <p:tav tm="100000">
                                          <p:val>
                                            <p:strVal val="#ppt_x-0.05"/>
                                          </p:val>
                                        </p:tav>
                                      </p:tavLst>
                                    </p:anim>
                                    <p:anim calcmode="lin" valueType="num">
                                      <p:cBhvr>
                                        <p:cTn id="22" dur="800" decel="100000" fill="hold"/>
                                        <p:tgtEl>
                                          <p:spTgt spid="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Left)">
                                      <p:cBhvr>
                                        <p:cTn id="37" dur="3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downLeft)">
                                      <p:cBhvr>
                                        <p:cTn id="42" dur="3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strips(downLeft)">
                                      <p:cBhvr>
                                        <p:cTn id="4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P spid="7" grpId="0"/>
      <p:bldP spid="8" grpId="0"/>
      <p:bldP spid="9"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5.jpg"/>
          <p:cNvPicPr>
            <a:picLocks noChangeAspect="1"/>
          </p:cNvPicPr>
          <p:nvPr/>
        </p:nvPicPr>
        <p:blipFill>
          <a:blip r:embed="rId2" cstate="print"/>
          <a:stretch>
            <a:fillRect/>
          </a:stretch>
        </p:blipFill>
        <p:spPr>
          <a:xfrm>
            <a:off x="3" y="-29235"/>
            <a:ext cx="9143994" cy="6887256"/>
          </a:xfrm>
          <a:prstGeom prst="rect">
            <a:avLst/>
          </a:prstGeom>
        </p:spPr>
      </p:pic>
      <p:sp>
        <p:nvSpPr>
          <p:cNvPr id="10" name="Rectangle 9"/>
          <p:cNvSpPr/>
          <p:nvPr/>
        </p:nvSpPr>
        <p:spPr>
          <a:xfrm>
            <a:off x="3786182" y="-71462"/>
            <a:ext cx="5143536" cy="923330"/>
          </a:xfrm>
          <a:prstGeom prst="rect">
            <a:avLst/>
          </a:prstGeom>
        </p:spPr>
        <p:txBody>
          <a:bodyPr wrap="square">
            <a:spAutoFit/>
          </a:bodyPr>
          <a:lstStyle/>
          <a:p>
            <a:pPr algn="just">
              <a:lnSpc>
                <a:spcPct val="150000"/>
              </a:lnSpc>
            </a:pPr>
            <a:r>
              <a:rPr lang="fa-IR" sz="3600" b="1" dirty="0" smtClean="0">
                <a:solidFill>
                  <a:srgbClr val="9900CC"/>
                </a:solidFill>
                <a:cs typeface="B Traffic" pitchFamily="2" charset="-78"/>
              </a:rPr>
              <a:t>گوش: دستگاه گیرندۀ صدا</a:t>
            </a:r>
            <a:endParaRPr lang="fa-IR" sz="3600" b="1" dirty="0">
              <a:solidFill>
                <a:srgbClr val="9900CC"/>
              </a:solidFill>
              <a:cs typeface="B Traffic" pitchFamily="2" charset="-78"/>
            </a:endParaRPr>
          </a:p>
        </p:txBody>
      </p:sp>
      <p:sp>
        <p:nvSpPr>
          <p:cNvPr id="16" name="Rectangle 15"/>
          <p:cNvSpPr/>
          <p:nvPr/>
        </p:nvSpPr>
        <p:spPr>
          <a:xfrm>
            <a:off x="357159" y="747955"/>
            <a:ext cx="8643997" cy="4247317"/>
          </a:xfrm>
          <a:prstGeom prst="rect">
            <a:avLst/>
          </a:prstGeom>
        </p:spPr>
        <p:txBody>
          <a:bodyPr wrap="square">
            <a:spAutoFit/>
          </a:bodyPr>
          <a:lstStyle/>
          <a:p>
            <a:pPr>
              <a:lnSpc>
                <a:spcPct val="150000"/>
              </a:lnSpc>
            </a:pPr>
            <a:r>
              <a:rPr lang="fa-IR" sz="2000" dirty="0" smtClean="0">
                <a:solidFill>
                  <a:srgbClr val="0033CC"/>
                </a:solidFill>
                <a:cs typeface="B Koodak" pitchFamily="2" charset="-78"/>
              </a:rPr>
              <a:t>كار گوش به این صورت است كه وقتی صدایی در هوا ایجاد می شود</a:t>
            </a:r>
          </a:p>
          <a:p>
            <a:pPr>
              <a:lnSpc>
                <a:spcPct val="150000"/>
              </a:lnSpc>
            </a:pPr>
            <a:r>
              <a:rPr lang="fa-IR" sz="2000" dirty="0" smtClean="0">
                <a:solidFill>
                  <a:srgbClr val="0033CC"/>
                </a:solidFill>
                <a:cs typeface="B Koodak" pitchFamily="2" charset="-78"/>
              </a:rPr>
              <a:t>از طریق مجرای شنوایی، پردۀ صماخ راكه در فاصلۀ گوش بیرونی </a:t>
            </a:r>
          </a:p>
          <a:p>
            <a:pPr>
              <a:lnSpc>
                <a:spcPct val="150000"/>
              </a:lnSpc>
            </a:pPr>
            <a:r>
              <a:rPr lang="fa-IR" sz="2000" dirty="0" smtClean="0">
                <a:solidFill>
                  <a:srgbClr val="0033CC"/>
                </a:solidFill>
                <a:cs typeface="B Koodak" pitchFamily="2" charset="-78"/>
              </a:rPr>
              <a:t>و میانی است، می لرزاند، سپس استخوانهای كوچك گوش میانی</a:t>
            </a:r>
          </a:p>
          <a:p>
            <a:pPr>
              <a:lnSpc>
                <a:spcPct val="150000"/>
              </a:lnSpc>
            </a:pPr>
            <a:r>
              <a:rPr lang="fa-IR" sz="2000" dirty="0" smtClean="0">
                <a:solidFill>
                  <a:srgbClr val="0033CC"/>
                </a:solidFill>
                <a:cs typeface="B Koodak" pitchFamily="2" charset="-78"/>
              </a:rPr>
              <a:t> به لرزه در می آید. این عمل باعث حركت مایعی می شود كه در</a:t>
            </a:r>
          </a:p>
          <a:p>
            <a:pPr>
              <a:lnSpc>
                <a:spcPct val="150000"/>
              </a:lnSpc>
            </a:pPr>
            <a:r>
              <a:rPr lang="fa-IR" sz="2000" dirty="0" smtClean="0">
                <a:solidFill>
                  <a:srgbClr val="0033CC"/>
                </a:solidFill>
                <a:cs typeface="B Koodak" pitchFamily="2" charset="-78"/>
              </a:rPr>
              <a:t> بخش حلزونی شكل گوش درونی موجود است.با حركت این مایع </a:t>
            </a:r>
          </a:p>
          <a:p>
            <a:pPr>
              <a:lnSpc>
                <a:spcPct val="150000"/>
              </a:lnSpc>
            </a:pPr>
            <a:r>
              <a:rPr lang="fa-IR" sz="2000" dirty="0" smtClean="0">
                <a:solidFill>
                  <a:srgbClr val="0033CC"/>
                </a:solidFill>
                <a:cs typeface="B Koodak" pitchFamily="2" charset="-78"/>
              </a:rPr>
              <a:t>به وسیلۀ عصب شنوایی پیام به مغز ارسال می شود و ما صدا را می شنویم.</a:t>
            </a:r>
          </a:p>
          <a:p>
            <a:pPr>
              <a:lnSpc>
                <a:spcPct val="150000"/>
              </a:lnSpc>
            </a:pPr>
            <a:r>
              <a:rPr lang="fa-IR" sz="2000" dirty="0" smtClean="0">
                <a:solidFill>
                  <a:srgbClr val="0033CC"/>
                </a:solidFill>
                <a:cs typeface="B Koodak" pitchFamily="2" charset="-78"/>
              </a:rPr>
              <a:t>بچه ها كار  دستگاه ضبط صدا هم تقریباً مثل گوش است، ولی تکنولوژی به کار رفتـه در آن خیلی ابتـدائی تر و ساده تر از گوش انسان است...</a:t>
            </a:r>
          </a:p>
          <a:p>
            <a:pPr>
              <a:lnSpc>
                <a:spcPct val="150000"/>
              </a:lnSpc>
            </a:pPr>
            <a:endParaRPr lang="en-US" sz="2000" dirty="0">
              <a:solidFill>
                <a:srgbClr val="0033CC"/>
              </a:solidFill>
              <a:cs typeface="B Koodak" pitchFamily="2" charset="-78"/>
            </a:endParaRPr>
          </a:p>
        </p:txBody>
      </p:sp>
      <p:pic>
        <p:nvPicPr>
          <p:cNvPr id="25" name="Picture 24" descr="چشم2.png"/>
          <p:cNvPicPr>
            <a:picLocks noChangeAspect="1"/>
          </p:cNvPicPr>
          <p:nvPr/>
        </p:nvPicPr>
        <p:blipFill>
          <a:blip r:embed="rId3" cstate="print"/>
          <a:stretch>
            <a:fillRect/>
          </a:stretch>
        </p:blipFill>
        <p:spPr>
          <a:xfrm>
            <a:off x="142892" y="285728"/>
            <a:ext cx="3357538" cy="3357538"/>
          </a:xfrm>
          <a:prstGeom prst="rect">
            <a:avLst/>
          </a:prstGeom>
        </p:spPr>
      </p:pic>
      <p:sp>
        <p:nvSpPr>
          <p:cNvPr id="6" name="Round Same Side Corner Rectangle 5"/>
          <p:cNvSpPr/>
          <p:nvPr/>
        </p:nvSpPr>
        <p:spPr>
          <a:xfrm rot="5400000">
            <a:off x="6840164" y="3696900"/>
            <a:ext cx="500066" cy="2250281"/>
          </a:xfrm>
          <a:prstGeom prst="round2SameRect">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5965057" y="4289432"/>
            <a:ext cx="2209259" cy="854080"/>
          </a:xfrm>
          <a:prstGeom prst="rect">
            <a:avLst/>
          </a:prstGeom>
        </p:spPr>
        <p:txBody>
          <a:bodyPr wrap="none">
            <a:spAutoFit/>
          </a:bodyPr>
          <a:lstStyle/>
          <a:p>
            <a:pPr>
              <a:lnSpc>
                <a:spcPct val="150000"/>
              </a:lnSpc>
            </a:pPr>
            <a:r>
              <a:rPr lang="fa-IR" sz="3600" dirty="0" smtClean="0">
                <a:solidFill>
                  <a:srgbClr val="FFFF00"/>
                </a:solidFill>
                <a:cs typeface="B Koodak" pitchFamily="2" charset="-78"/>
              </a:rPr>
              <a:t>حال یه سؤال:</a:t>
            </a:r>
            <a:endParaRPr lang="en-US" sz="3600" dirty="0" smtClean="0">
              <a:solidFill>
                <a:srgbClr val="FFFF00"/>
              </a:solidFill>
              <a:cs typeface="B Koodak" pitchFamily="2" charset="-78"/>
            </a:endParaRPr>
          </a:p>
        </p:txBody>
      </p:sp>
      <p:sp>
        <p:nvSpPr>
          <p:cNvPr id="11" name="Rectangle 10"/>
          <p:cNvSpPr/>
          <p:nvPr/>
        </p:nvSpPr>
        <p:spPr>
          <a:xfrm>
            <a:off x="162986" y="4490759"/>
            <a:ext cx="5748690" cy="600164"/>
          </a:xfrm>
          <a:prstGeom prst="rect">
            <a:avLst/>
          </a:prstGeom>
        </p:spPr>
        <p:txBody>
          <a:bodyPr wrap="none">
            <a:spAutoFit/>
          </a:bodyPr>
          <a:lstStyle/>
          <a:p>
            <a:pPr>
              <a:lnSpc>
                <a:spcPct val="150000"/>
              </a:lnSpc>
            </a:pPr>
            <a:r>
              <a:rPr lang="fa-IR" sz="2400" dirty="0" smtClean="0">
                <a:solidFill>
                  <a:srgbClr val="9900CC"/>
                </a:solidFill>
                <a:cs typeface="B Koodak" pitchFamily="2" charset="-78"/>
              </a:rPr>
              <a:t>حالا به نظر شما سازنده دستگاه پیچیده «گوش» کیست؟</a:t>
            </a:r>
            <a:endParaRPr lang="en-US" sz="2400" dirty="0" smtClean="0">
              <a:solidFill>
                <a:srgbClr val="9900CC"/>
              </a:solidFill>
              <a:cs typeface="B Koodak" pitchFamily="2" charset="-78"/>
            </a:endParaRPr>
          </a:p>
        </p:txBody>
      </p:sp>
      <p:sp>
        <p:nvSpPr>
          <p:cNvPr id="12" name="Rectangle 11"/>
          <p:cNvSpPr/>
          <p:nvPr/>
        </p:nvSpPr>
        <p:spPr>
          <a:xfrm>
            <a:off x="890336" y="5072074"/>
            <a:ext cx="5753366" cy="600164"/>
          </a:xfrm>
          <a:prstGeom prst="rect">
            <a:avLst/>
          </a:prstGeom>
        </p:spPr>
        <p:txBody>
          <a:bodyPr wrap="square">
            <a:spAutoFit/>
          </a:bodyPr>
          <a:lstStyle/>
          <a:p>
            <a:pPr>
              <a:lnSpc>
                <a:spcPct val="150000"/>
              </a:lnSpc>
            </a:pPr>
            <a:r>
              <a:rPr lang="fa-IR" sz="2400" dirty="0" smtClean="0">
                <a:solidFill>
                  <a:srgbClr val="FF0000"/>
                </a:solidFill>
                <a:cs typeface="B Koodak" pitchFamily="2" charset="-78"/>
              </a:rPr>
              <a:t>بله! سازنده کسی نیست جز «خدای بخشنده و مهربان»</a:t>
            </a:r>
            <a:endParaRPr lang="en-US" sz="2400" dirty="0" smtClean="0">
              <a:solidFill>
                <a:srgbClr val="FF0000"/>
              </a:solidFill>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0" fill="hold"/>
                                        <p:tgtEl>
                                          <p:spTgt spid="25"/>
                                        </p:tgtEl>
                                        <p:attrNameLst>
                                          <p:attrName>ppt_w</p:attrName>
                                        </p:attrNameLst>
                                      </p:cBhvr>
                                      <p:tavLst>
                                        <p:tav tm="0">
                                          <p:val>
                                            <p:fltVal val="0"/>
                                          </p:val>
                                        </p:tav>
                                        <p:tav tm="100000">
                                          <p:val>
                                            <p:strVal val="#ppt_w"/>
                                          </p:val>
                                        </p:tav>
                                      </p:tavLst>
                                    </p:anim>
                                    <p:anim calcmode="lin" valueType="num">
                                      <p:cBhvr>
                                        <p:cTn id="8" dur="30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5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Scale>
                                      <p:cBhvr>
                                        <p:cTn id="12" dur="2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10"/>
                                        </p:tgtEl>
                                        <p:attrNameLst>
                                          <p:attrName>ppt_x</p:attrName>
                                          <p:attrName>ppt_y</p:attrName>
                                        </p:attrNameLst>
                                      </p:cBhvr>
                                    </p:animMotion>
                                    <p:animEffect transition="in" filter="fade">
                                      <p:cBhvr>
                                        <p:cTn id="14" dur="2000"/>
                                        <p:tgtEl>
                                          <p:spTgt spid="10"/>
                                        </p:tgtEl>
                                      </p:cBhvr>
                                    </p:animEffect>
                                  </p:childTnLst>
                                </p:cTn>
                              </p:par>
                            </p:childTnLst>
                          </p:cTn>
                        </p:par>
                        <p:par>
                          <p:cTn id="15" fill="hold">
                            <p:stCondLst>
                              <p:cond delay="5000"/>
                            </p:stCondLst>
                            <p:childTnLst>
                              <p:par>
                                <p:cTn id="16" presetID="53"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3000" fill="hold"/>
                                        <p:tgtEl>
                                          <p:spTgt spid="16"/>
                                        </p:tgtEl>
                                        <p:attrNameLst>
                                          <p:attrName>ppt_w</p:attrName>
                                        </p:attrNameLst>
                                      </p:cBhvr>
                                      <p:tavLst>
                                        <p:tav tm="0">
                                          <p:val>
                                            <p:fltVal val="0"/>
                                          </p:val>
                                        </p:tav>
                                        <p:tav tm="100000">
                                          <p:val>
                                            <p:strVal val="#ppt_w"/>
                                          </p:val>
                                        </p:tav>
                                      </p:tavLst>
                                    </p:anim>
                                    <p:anim calcmode="lin" valueType="num">
                                      <p:cBhvr>
                                        <p:cTn id="19" dur="3000" fill="hold"/>
                                        <p:tgtEl>
                                          <p:spTgt spid="16"/>
                                        </p:tgtEl>
                                        <p:attrNameLst>
                                          <p:attrName>ppt_h</p:attrName>
                                        </p:attrNameLst>
                                      </p:cBhvr>
                                      <p:tavLst>
                                        <p:tav tm="0">
                                          <p:val>
                                            <p:fltVal val="0"/>
                                          </p:val>
                                        </p:tav>
                                        <p:tav tm="100000">
                                          <p:val>
                                            <p:strVal val="#ppt_h"/>
                                          </p:val>
                                        </p:tav>
                                      </p:tavLst>
                                    </p:anim>
                                    <p:animEffect transition="in" filter="fade">
                                      <p:cBhvr>
                                        <p:cTn id="20" dur="3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Left)">
                                      <p:cBhvr>
                                        <p:cTn id="39" dur="3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strips(downLeft)">
                                      <p:cBhvr>
                                        <p:cTn id="44"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6" grpId="0" animBg="1"/>
      <p:bldP spid="8"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5.jpg"/>
          <p:cNvPicPr>
            <a:picLocks noChangeAspect="1"/>
          </p:cNvPicPr>
          <p:nvPr/>
        </p:nvPicPr>
        <p:blipFill>
          <a:blip r:embed="rId2" cstate="print"/>
          <a:stretch>
            <a:fillRect/>
          </a:stretch>
        </p:blipFill>
        <p:spPr>
          <a:xfrm>
            <a:off x="3" y="-29235"/>
            <a:ext cx="9143993" cy="6887256"/>
          </a:xfrm>
          <a:prstGeom prst="rect">
            <a:avLst/>
          </a:prstGeom>
        </p:spPr>
      </p:pic>
      <p:sp>
        <p:nvSpPr>
          <p:cNvPr id="10" name="Rectangle 9"/>
          <p:cNvSpPr/>
          <p:nvPr/>
        </p:nvSpPr>
        <p:spPr>
          <a:xfrm>
            <a:off x="0" y="-71462"/>
            <a:ext cx="6286512" cy="923330"/>
          </a:xfrm>
          <a:prstGeom prst="rect">
            <a:avLst/>
          </a:prstGeom>
        </p:spPr>
        <p:txBody>
          <a:bodyPr wrap="square">
            <a:spAutoFit/>
          </a:bodyPr>
          <a:lstStyle/>
          <a:p>
            <a:pPr algn="just">
              <a:lnSpc>
                <a:spcPct val="150000"/>
              </a:lnSpc>
            </a:pPr>
            <a:r>
              <a:rPr lang="fa-IR" sz="3600" b="1" dirty="0" smtClean="0">
                <a:solidFill>
                  <a:srgbClr val="996600"/>
                </a:solidFill>
                <a:cs typeface="B Traffic" pitchFamily="2" charset="-78"/>
              </a:rPr>
              <a:t>بینی: راهی به دستگاه تصفیه بدن</a:t>
            </a:r>
            <a:endParaRPr lang="fa-IR" sz="3600" b="1" dirty="0">
              <a:solidFill>
                <a:srgbClr val="996600"/>
              </a:solidFill>
              <a:cs typeface="B Traffic" pitchFamily="2" charset="-78"/>
            </a:endParaRPr>
          </a:p>
        </p:txBody>
      </p:sp>
      <p:sp>
        <p:nvSpPr>
          <p:cNvPr id="16" name="Rectangle 15"/>
          <p:cNvSpPr/>
          <p:nvPr/>
        </p:nvSpPr>
        <p:spPr>
          <a:xfrm>
            <a:off x="-108520" y="714356"/>
            <a:ext cx="8966801" cy="5170646"/>
          </a:xfrm>
          <a:prstGeom prst="rect">
            <a:avLst/>
          </a:prstGeom>
        </p:spPr>
        <p:txBody>
          <a:bodyPr wrap="square">
            <a:spAutoFit/>
          </a:bodyPr>
          <a:lstStyle/>
          <a:p>
            <a:pPr algn="just">
              <a:lnSpc>
                <a:spcPct val="150000"/>
              </a:lnSpc>
            </a:pPr>
            <a:r>
              <a:rPr lang="fa-IR" sz="2000" dirty="0" smtClean="0">
                <a:solidFill>
                  <a:srgbClr val="CC6600"/>
                </a:solidFill>
                <a:cs typeface="B Koodak" pitchFamily="2" charset="-78"/>
              </a:rPr>
              <a:t>                                                        می‌دانید كه بـدن ما برای زنـده مانـدن نیازمنـد قـدرت و انـرژی</a:t>
            </a:r>
          </a:p>
          <a:p>
            <a:pPr algn="just">
              <a:lnSpc>
                <a:spcPct val="150000"/>
              </a:lnSpc>
            </a:pPr>
            <a:r>
              <a:rPr lang="fa-IR" sz="2000" dirty="0" smtClean="0">
                <a:solidFill>
                  <a:srgbClr val="CC6600"/>
                </a:solidFill>
                <a:cs typeface="B Koodak" pitchFamily="2" charset="-78"/>
              </a:rPr>
              <a:t>                                                           اسـت. از طـرفـی تنـهـا غذاهـای گـرانقـیمـت به انسـان انـرژی</a:t>
            </a:r>
          </a:p>
          <a:p>
            <a:pPr algn="just">
              <a:lnSpc>
                <a:spcPct val="150000"/>
              </a:lnSpc>
            </a:pPr>
            <a:r>
              <a:rPr lang="fa-IR" sz="2000" dirty="0" smtClean="0">
                <a:solidFill>
                  <a:srgbClr val="CC6600"/>
                </a:solidFill>
                <a:cs typeface="B Koodak" pitchFamily="2" charset="-78"/>
              </a:rPr>
              <a:t>                                                             نمی‌دهند بلكه باید هوای مجانی نیز در كنار آن صرف بشـود.</a:t>
            </a:r>
          </a:p>
          <a:p>
            <a:pPr algn="just">
              <a:lnSpc>
                <a:spcPct val="150000"/>
              </a:lnSpc>
            </a:pPr>
            <a:r>
              <a:rPr lang="fa-IR" sz="2000" dirty="0" smtClean="0">
                <a:solidFill>
                  <a:srgbClr val="CC6600"/>
                </a:solidFill>
                <a:cs typeface="B Koodak" pitchFamily="2" charset="-78"/>
              </a:rPr>
              <a:t>                                                          هوا مخلـوطی از چند گاز است. یكی از آنها اكسـیژن نام دارد.</a:t>
            </a:r>
          </a:p>
          <a:p>
            <a:pPr algn="just">
              <a:lnSpc>
                <a:spcPct val="150000"/>
              </a:lnSpc>
            </a:pPr>
            <a:r>
              <a:rPr lang="fa-IR" sz="2000" dirty="0" smtClean="0">
                <a:solidFill>
                  <a:srgbClr val="CC6600"/>
                </a:solidFill>
                <a:cs typeface="B Koodak" pitchFamily="2" charset="-78"/>
              </a:rPr>
              <a:t>                                                         اكسـیژن در بـدن مـا غذا را می‌سـوزاند و از این سوخـتن انرژی </a:t>
            </a:r>
          </a:p>
          <a:p>
            <a:pPr algn="just">
              <a:lnSpc>
                <a:spcPct val="150000"/>
              </a:lnSpc>
            </a:pPr>
            <a:r>
              <a:rPr lang="fa-IR" sz="2000" dirty="0" smtClean="0">
                <a:solidFill>
                  <a:srgbClr val="CC6600"/>
                </a:solidFill>
                <a:cs typeface="B Koodak" pitchFamily="2" charset="-78"/>
              </a:rPr>
              <a:t>                                                    تولید می‌شود. هنگامی كه نفس می‌كشیم هوایی كه وارد بینی میشود در مجرای بینی كه پوششی گرم و مرطوب و پوشیده از موهای نازك دارد گرم می‌شود و گرد و غبار آن به پوشش مرطوب این مجرا می‌چسبد و به وسیلۀ موهای نازك، گرفته می‌شود. اگر از راه دهان تنفس كنیم هوایی كه به ششها وارد می شود به اندازۀ كافی گرم و تمیز نخواهد بود.</a:t>
            </a:r>
            <a:endParaRPr lang="en-US" sz="2000" dirty="0" smtClean="0">
              <a:solidFill>
                <a:srgbClr val="CC6600"/>
              </a:solidFill>
              <a:cs typeface="B Koodak" pitchFamily="2" charset="-78"/>
            </a:endParaRPr>
          </a:p>
          <a:p>
            <a:pPr algn="just">
              <a:lnSpc>
                <a:spcPct val="150000"/>
              </a:lnSpc>
            </a:pPr>
            <a:r>
              <a:rPr lang="fa-IR" sz="2000" dirty="0" smtClean="0">
                <a:cs typeface="B Koodak" pitchFamily="2" charset="-78"/>
              </a:rPr>
              <a:t>  </a:t>
            </a:r>
            <a:r>
              <a:rPr lang="fa-IR" dirty="0" smtClean="0">
                <a:solidFill>
                  <a:sysClr val="windowText" lastClr="000000"/>
                </a:solidFill>
                <a:cs typeface="B Koodak" pitchFamily="2" charset="-78"/>
              </a:rPr>
              <a:t>شش را ریه و جگر سفید نیز می‌گویند. هوا پس از مجرای بینی از حلق، نای و نایژه‌ها (در هر شش یک نایژۀ بزرگ وجود دارد) عبور می‌كند. </a:t>
            </a:r>
            <a:endParaRPr lang="en-US" dirty="0" smtClean="0">
              <a:solidFill>
                <a:sysClr val="windowText" lastClr="000000"/>
              </a:solidFill>
              <a:cs typeface="B Koodak" pitchFamily="2" charset="-78"/>
            </a:endParaRPr>
          </a:p>
        </p:txBody>
      </p:sp>
      <p:pic>
        <p:nvPicPr>
          <p:cNvPr id="25" name="Picture 24" descr="چشم2.png"/>
          <p:cNvPicPr>
            <a:picLocks noChangeAspect="1"/>
          </p:cNvPicPr>
          <p:nvPr/>
        </p:nvPicPr>
        <p:blipFill>
          <a:blip r:embed="rId3" cstate="print"/>
          <a:stretch>
            <a:fillRect/>
          </a:stretch>
        </p:blipFill>
        <p:spPr>
          <a:xfrm>
            <a:off x="5572132" y="357166"/>
            <a:ext cx="3357538" cy="3357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0" fill="hold"/>
                                        <p:tgtEl>
                                          <p:spTgt spid="25"/>
                                        </p:tgtEl>
                                        <p:attrNameLst>
                                          <p:attrName>ppt_w</p:attrName>
                                        </p:attrNameLst>
                                      </p:cBhvr>
                                      <p:tavLst>
                                        <p:tav tm="0">
                                          <p:val>
                                            <p:fltVal val="0"/>
                                          </p:val>
                                        </p:tav>
                                        <p:tav tm="100000">
                                          <p:val>
                                            <p:strVal val="#ppt_w"/>
                                          </p:val>
                                        </p:tav>
                                      </p:tavLst>
                                    </p:anim>
                                    <p:anim calcmode="lin" valueType="num">
                                      <p:cBhvr>
                                        <p:cTn id="8" dur="30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5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Scale>
                                      <p:cBhvr>
                                        <p:cTn id="12" dur="2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10"/>
                                        </p:tgtEl>
                                        <p:attrNameLst>
                                          <p:attrName>ppt_x</p:attrName>
                                          <p:attrName>ppt_y</p:attrName>
                                        </p:attrNameLst>
                                      </p:cBhvr>
                                    </p:animMotion>
                                    <p:animEffect transition="in" filter="fade">
                                      <p:cBhvr>
                                        <p:cTn id="14" dur="2000"/>
                                        <p:tgtEl>
                                          <p:spTgt spid="10"/>
                                        </p:tgtEl>
                                      </p:cBhvr>
                                    </p:animEffect>
                                  </p:childTnLst>
                                </p:cTn>
                              </p:par>
                            </p:childTnLst>
                          </p:cTn>
                        </p:par>
                        <p:par>
                          <p:cTn id="15" fill="hold">
                            <p:stCondLst>
                              <p:cond delay="5000"/>
                            </p:stCondLst>
                            <p:childTnLst>
                              <p:par>
                                <p:cTn id="16" presetID="53"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3000" fill="hold"/>
                                        <p:tgtEl>
                                          <p:spTgt spid="16"/>
                                        </p:tgtEl>
                                        <p:attrNameLst>
                                          <p:attrName>ppt_w</p:attrName>
                                        </p:attrNameLst>
                                      </p:cBhvr>
                                      <p:tavLst>
                                        <p:tav tm="0">
                                          <p:val>
                                            <p:fltVal val="0"/>
                                          </p:val>
                                        </p:tav>
                                        <p:tav tm="100000">
                                          <p:val>
                                            <p:strVal val="#ppt_w"/>
                                          </p:val>
                                        </p:tav>
                                      </p:tavLst>
                                    </p:anim>
                                    <p:anim calcmode="lin" valueType="num">
                                      <p:cBhvr>
                                        <p:cTn id="19" dur="3000" fill="hold"/>
                                        <p:tgtEl>
                                          <p:spTgt spid="16"/>
                                        </p:tgtEl>
                                        <p:attrNameLst>
                                          <p:attrName>ppt_h</p:attrName>
                                        </p:attrNameLst>
                                      </p:cBhvr>
                                      <p:tavLst>
                                        <p:tav tm="0">
                                          <p:val>
                                            <p:fltVal val="0"/>
                                          </p:val>
                                        </p:tav>
                                        <p:tav tm="100000">
                                          <p:val>
                                            <p:strVal val="#ppt_h"/>
                                          </p:val>
                                        </p:tav>
                                      </p:tavLst>
                                    </p:anim>
                                    <p:animEffect transition="in" filter="fade">
                                      <p:cBhvr>
                                        <p:cTn id="20"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5.jpg"/>
          <p:cNvPicPr>
            <a:picLocks noChangeAspect="1"/>
          </p:cNvPicPr>
          <p:nvPr/>
        </p:nvPicPr>
        <p:blipFill>
          <a:blip r:embed="rId2" cstate="print"/>
          <a:stretch>
            <a:fillRect/>
          </a:stretch>
        </p:blipFill>
        <p:spPr>
          <a:xfrm>
            <a:off x="3" y="-29235"/>
            <a:ext cx="9143993" cy="6887256"/>
          </a:xfrm>
          <a:prstGeom prst="rect">
            <a:avLst/>
          </a:prstGeom>
        </p:spPr>
      </p:pic>
      <p:sp>
        <p:nvSpPr>
          <p:cNvPr id="16" name="Rectangle 15"/>
          <p:cNvSpPr/>
          <p:nvPr/>
        </p:nvSpPr>
        <p:spPr>
          <a:xfrm>
            <a:off x="285721" y="197908"/>
            <a:ext cx="8572560" cy="5724644"/>
          </a:xfrm>
          <a:prstGeom prst="rect">
            <a:avLst/>
          </a:prstGeom>
        </p:spPr>
        <p:txBody>
          <a:bodyPr wrap="square">
            <a:spAutoFit/>
          </a:bodyPr>
          <a:lstStyle/>
          <a:p>
            <a:pPr algn="just">
              <a:lnSpc>
                <a:spcPct val="150000"/>
              </a:lnSpc>
            </a:pPr>
            <a:r>
              <a:rPr lang="fa-IR" sz="1600" dirty="0" smtClean="0">
                <a:solidFill>
                  <a:srgbClr val="CC6600"/>
                </a:solidFill>
                <a:cs typeface="B Koodak" pitchFamily="2" charset="-78"/>
              </a:rPr>
              <a:t>در ششها نایژه ها به شاخه های باریكتر تقسیم می شوند و هر یك ازاین شاخه ها</a:t>
            </a:r>
          </a:p>
          <a:p>
            <a:pPr algn="just">
              <a:lnSpc>
                <a:spcPct val="150000"/>
              </a:lnSpc>
            </a:pPr>
            <a:r>
              <a:rPr lang="fa-IR" sz="1600" dirty="0" smtClean="0">
                <a:solidFill>
                  <a:srgbClr val="CC6600"/>
                </a:solidFill>
                <a:cs typeface="B Koodak" pitchFamily="2" charset="-78"/>
              </a:rPr>
              <a:t> به كیـسه های كوچـكی می رسد. اینها به كیسـه های هوایی معروفند كه حدود 300 </a:t>
            </a:r>
          </a:p>
          <a:p>
            <a:pPr algn="just">
              <a:lnSpc>
                <a:spcPct val="150000"/>
              </a:lnSpc>
            </a:pPr>
            <a:r>
              <a:rPr lang="fa-IR" sz="1600" dirty="0" smtClean="0">
                <a:solidFill>
                  <a:srgbClr val="CC6600"/>
                </a:solidFill>
                <a:cs typeface="B Koodak" pitchFamily="2" charset="-78"/>
              </a:rPr>
              <a:t>میلیـون می باشند. اكسـیژن هوا وارد این كیسه ها می شود. از سـوی دیگر در </a:t>
            </a:r>
          </a:p>
          <a:p>
            <a:pPr algn="just">
              <a:lnSpc>
                <a:spcPct val="150000"/>
              </a:lnSpc>
            </a:pPr>
            <a:r>
              <a:rPr lang="fa-IR" sz="1600" dirty="0" smtClean="0">
                <a:solidFill>
                  <a:srgbClr val="CC6600"/>
                </a:solidFill>
                <a:cs typeface="B Koodak" pitchFamily="2" charset="-78"/>
              </a:rPr>
              <a:t>ششها مویرگهای فراوانی هست كه خون را برای تصفیه شدن به آنـجا آورده اند. </a:t>
            </a:r>
          </a:p>
          <a:p>
            <a:pPr algn="just">
              <a:lnSpc>
                <a:spcPct val="150000"/>
              </a:lnSpc>
            </a:pPr>
            <a:r>
              <a:rPr lang="fa-IR" sz="1600" dirty="0" smtClean="0">
                <a:solidFill>
                  <a:srgbClr val="CC6600"/>
                </a:solidFill>
                <a:cs typeface="B Koodak" pitchFamily="2" charset="-78"/>
              </a:rPr>
              <a:t>اكسیژن حاضر در كیسه های هوایی به خونی كه در مویـرگهـاست </a:t>
            </a:r>
          </a:p>
          <a:p>
            <a:pPr algn="just">
              <a:lnSpc>
                <a:spcPct val="150000"/>
              </a:lnSpc>
            </a:pPr>
            <a:r>
              <a:rPr lang="fa-IR" sz="1600" dirty="0" smtClean="0">
                <a:solidFill>
                  <a:srgbClr val="CC6600"/>
                </a:solidFill>
                <a:cs typeface="B Koodak" pitchFamily="2" charset="-78"/>
              </a:rPr>
              <a:t>می رسد و همراه خون به قسمت چپ قلب می ریزد. این خون خوشرنگ </a:t>
            </a:r>
          </a:p>
          <a:p>
            <a:pPr algn="just">
              <a:lnSpc>
                <a:spcPct val="150000"/>
              </a:lnSpc>
            </a:pPr>
            <a:r>
              <a:rPr lang="fa-IR" sz="1600" dirty="0" smtClean="0">
                <a:solidFill>
                  <a:srgbClr val="CC6600"/>
                </a:solidFill>
                <a:cs typeface="B Koodak" pitchFamily="2" charset="-78"/>
              </a:rPr>
              <a:t>برای غذارسانی به تمامی نقاط بدن مأموریت پیدا می كند.</a:t>
            </a:r>
            <a:endParaRPr lang="en-US" sz="1600" dirty="0" smtClean="0">
              <a:solidFill>
                <a:srgbClr val="CC6600"/>
              </a:solidFill>
              <a:cs typeface="B Koodak" pitchFamily="2" charset="-78"/>
            </a:endParaRPr>
          </a:p>
          <a:p>
            <a:pPr>
              <a:lnSpc>
                <a:spcPct val="150000"/>
              </a:lnSpc>
            </a:pPr>
            <a:r>
              <a:rPr lang="fa-IR" dirty="0">
                <a:solidFill>
                  <a:srgbClr val="CC6600"/>
                </a:solidFill>
                <a:cs typeface="B Koodak" pitchFamily="2" charset="-78"/>
              </a:rPr>
              <a:t>این خونها پس از سفـری دراز، خستـه و سیاه گردیده، گاز دی اكسـید </a:t>
            </a:r>
            <a:r>
              <a:rPr lang="fa-IR" dirty="0" smtClean="0">
                <a:solidFill>
                  <a:srgbClr val="CC6600"/>
                </a:solidFill>
                <a:cs typeface="B Koodak" pitchFamily="2" charset="-78"/>
              </a:rPr>
              <a:t>كـربن</a:t>
            </a:r>
          </a:p>
          <a:p>
            <a:pPr>
              <a:lnSpc>
                <a:spcPct val="150000"/>
              </a:lnSpc>
            </a:pPr>
            <a:r>
              <a:rPr lang="fa-IR" dirty="0" smtClean="0">
                <a:solidFill>
                  <a:srgbClr val="CC6600"/>
                </a:solidFill>
                <a:cs typeface="B Koodak" pitchFamily="2" charset="-78"/>
              </a:rPr>
              <a:t> </a:t>
            </a:r>
            <a:r>
              <a:rPr lang="fa-IR" dirty="0">
                <a:solidFill>
                  <a:srgbClr val="CC6600"/>
                </a:solidFill>
                <a:cs typeface="B Koodak" pitchFamily="2" charset="-78"/>
              </a:rPr>
              <a:t>را (كه از سـوختن غذاها تولید می شود) از قسمتهای مختلف بدن جمع آوری نموده</a:t>
            </a:r>
            <a:r>
              <a:rPr lang="fa-IR" dirty="0" smtClean="0">
                <a:solidFill>
                  <a:srgbClr val="CC6600"/>
                </a:solidFill>
                <a:cs typeface="B Koodak" pitchFamily="2" charset="-78"/>
              </a:rPr>
              <a:t>،</a:t>
            </a:r>
          </a:p>
          <a:p>
            <a:pPr>
              <a:lnSpc>
                <a:spcPct val="150000"/>
              </a:lnSpc>
            </a:pPr>
            <a:r>
              <a:rPr lang="fa-IR" dirty="0" smtClean="0">
                <a:solidFill>
                  <a:srgbClr val="CC6600"/>
                </a:solidFill>
                <a:cs typeface="B Koodak" pitchFamily="2" charset="-78"/>
              </a:rPr>
              <a:t> </a:t>
            </a:r>
            <a:r>
              <a:rPr lang="fa-IR" dirty="0">
                <a:solidFill>
                  <a:srgbClr val="CC6600"/>
                </a:solidFill>
                <a:cs typeface="B Koodak" pitchFamily="2" charset="-78"/>
              </a:rPr>
              <a:t>به قسمت راست قلب می ریزد.  قلب تلمبه می زند و آن را به ششها می فرستند. ششها آن را از بدن خارج </a:t>
            </a:r>
            <a:r>
              <a:rPr lang="fa-IR" dirty="0" smtClean="0">
                <a:solidFill>
                  <a:srgbClr val="CC6600"/>
                </a:solidFill>
                <a:cs typeface="B Koodak" pitchFamily="2" charset="-78"/>
              </a:rPr>
              <a:t>می كنند </a:t>
            </a:r>
            <a:r>
              <a:rPr lang="fa-IR" dirty="0">
                <a:solidFill>
                  <a:srgbClr val="CC6600"/>
                </a:solidFill>
                <a:cs typeface="B Koodak" pitchFamily="2" charset="-78"/>
              </a:rPr>
              <a:t>زیرا این گاز زهرآگین است و اگر در بدن بماند فوری انسان را می كشد.</a:t>
            </a:r>
            <a:endParaRPr lang="en-US" dirty="0">
              <a:solidFill>
                <a:srgbClr val="CC6600"/>
              </a:solidFill>
              <a:cs typeface="B Koodak" pitchFamily="2" charset="-78"/>
            </a:endParaRPr>
          </a:p>
          <a:p>
            <a:pPr algn="just">
              <a:lnSpc>
                <a:spcPct val="150000"/>
              </a:lnSpc>
            </a:pPr>
            <a:endParaRPr lang="en-US" sz="2000" dirty="0" smtClean="0">
              <a:solidFill>
                <a:srgbClr val="CC6600"/>
              </a:solidFill>
              <a:cs typeface="B Koodak" pitchFamily="2" charset="-78"/>
            </a:endParaRPr>
          </a:p>
          <a:p>
            <a:pPr algn="just">
              <a:lnSpc>
                <a:spcPct val="150000"/>
              </a:lnSpc>
            </a:pPr>
            <a:endParaRPr lang="en-US" sz="2000" dirty="0" smtClean="0">
              <a:solidFill>
                <a:srgbClr val="CC6600"/>
              </a:solidFill>
              <a:cs typeface="B Koodak" pitchFamily="2" charset="-78"/>
            </a:endParaRPr>
          </a:p>
          <a:p>
            <a:pPr algn="just">
              <a:lnSpc>
                <a:spcPct val="150000"/>
              </a:lnSpc>
            </a:pPr>
            <a:endParaRPr lang="en-US" sz="2000" dirty="0">
              <a:solidFill>
                <a:srgbClr val="CC6600"/>
              </a:solidFill>
              <a:cs typeface="B Koodak" pitchFamily="2" charset="-78"/>
            </a:endParaRPr>
          </a:p>
        </p:txBody>
      </p:sp>
      <p:pic>
        <p:nvPicPr>
          <p:cNvPr id="25" name="Picture 24" descr="چشم2.png"/>
          <p:cNvPicPr>
            <a:picLocks noChangeAspect="1"/>
          </p:cNvPicPr>
          <p:nvPr/>
        </p:nvPicPr>
        <p:blipFill>
          <a:blip r:embed="rId3" cstate="print"/>
          <a:stretch>
            <a:fillRect/>
          </a:stretch>
        </p:blipFill>
        <p:spPr>
          <a:xfrm>
            <a:off x="71406" y="71462"/>
            <a:ext cx="3500462" cy="35004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0" fill="hold"/>
                                        <p:tgtEl>
                                          <p:spTgt spid="25"/>
                                        </p:tgtEl>
                                        <p:attrNameLst>
                                          <p:attrName>ppt_w</p:attrName>
                                        </p:attrNameLst>
                                      </p:cBhvr>
                                      <p:tavLst>
                                        <p:tav tm="0">
                                          <p:val>
                                            <p:fltVal val="0"/>
                                          </p:val>
                                        </p:tav>
                                        <p:tav tm="100000">
                                          <p:val>
                                            <p:strVal val="#ppt_w"/>
                                          </p:val>
                                        </p:tav>
                                      </p:tavLst>
                                    </p:anim>
                                    <p:anim calcmode="lin" valueType="num">
                                      <p:cBhvr>
                                        <p:cTn id="8" dur="30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53"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3000" fill="hold"/>
                                        <p:tgtEl>
                                          <p:spTgt spid="16"/>
                                        </p:tgtEl>
                                        <p:attrNameLst>
                                          <p:attrName>ppt_w</p:attrName>
                                        </p:attrNameLst>
                                      </p:cBhvr>
                                      <p:tavLst>
                                        <p:tav tm="0">
                                          <p:val>
                                            <p:fltVal val="0"/>
                                          </p:val>
                                        </p:tav>
                                        <p:tav tm="100000">
                                          <p:val>
                                            <p:strVal val="#ppt_w"/>
                                          </p:val>
                                        </p:tav>
                                      </p:tavLst>
                                    </p:anim>
                                    <p:anim calcmode="lin" valueType="num">
                                      <p:cBhvr>
                                        <p:cTn id="13" dur="3000" fill="hold"/>
                                        <p:tgtEl>
                                          <p:spTgt spid="16"/>
                                        </p:tgtEl>
                                        <p:attrNameLst>
                                          <p:attrName>ppt_h</p:attrName>
                                        </p:attrNameLst>
                                      </p:cBhvr>
                                      <p:tavLst>
                                        <p:tav tm="0">
                                          <p:val>
                                            <p:fltVal val="0"/>
                                          </p:val>
                                        </p:tav>
                                        <p:tav tm="100000">
                                          <p:val>
                                            <p:strVal val="#ppt_h"/>
                                          </p:val>
                                        </p:tav>
                                      </p:tavLst>
                                    </p:anim>
                                    <p:animEffect transition="in" filter="fade">
                                      <p:cBhvr>
                                        <p:cTn id="14"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5.jpg"/>
          <p:cNvPicPr>
            <a:picLocks noChangeAspect="1"/>
          </p:cNvPicPr>
          <p:nvPr/>
        </p:nvPicPr>
        <p:blipFill>
          <a:blip r:embed="rId2" cstate="print"/>
          <a:stretch>
            <a:fillRect/>
          </a:stretch>
        </p:blipFill>
        <p:spPr>
          <a:xfrm>
            <a:off x="3" y="-29235"/>
            <a:ext cx="9143993" cy="6887256"/>
          </a:xfrm>
          <a:prstGeom prst="rect">
            <a:avLst/>
          </a:prstGeom>
        </p:spPr>
      </p:pic>
      <p:sp>
        <p:nvSpPr>
          <p:cNvPr id="7" name="Round Same Side Corner Rectangle 6"/>
          <p:cNvSpPr/>
          <p:nvPr/>
        </p:nvSpPr>
        <p:spPr>
          <a:xfrm rot="5400000">
            <a:off x="8329059" y="1542458"/>
            <a:ext cx="415499" cy="785818"/>
          </a:xfrm>
          <a:prstGeom prst="round2Same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Rectangle 15"/>
          <p:cNvSpPr/>
          <p:nvPr/>
        </p:nvSpPr>
        <p:spPr>
          <a:xfrm>
            <a:off x="3203847" y="217941"/>
            <a:ext cx="5654433" cy="1438855"/>
          </a:xfrm>
          <a:prstGeom prst="rect">
            <a:avLst/>
          </a:prstGeom>
        </p:spPr>
        <p:txBody>
          <a:bodyPr wrap="square">
            <a:spAutoFit/>
          </a:bodyPr>
          <a:lstStyle/>
          <a:p>
            <a:pPr>
              <a:lnSpc>
                <a:spcPct val="150000"/>
              </a:lnSpc>
            </a:pPr>
            <a:r>
              <a:rPr lang="fa-IR" sz="2000" dirty="0" smtClean="0">
                <a:solidFill>
                  <a:srgbClr val="CC6600"/>
                </a:solidFill>
                <a:cs typeface="B Koodak" pitchFamily="2" charset="-78"/>
              </a:rPr>
              <a:t>این كار به وسیلۀ رگهای بزرگی به نام سـرخرگ انجام می پذیرد، در نقاط دورتر از قلب سرخرگها  به </a:t>
            </a:r>
            <a:r>
              <a:rPr lang="fa-IR" sz="2000" dirty="0">
                <a:solidFill>
                  <a:srgbClr val="CC6600"/>
                </a:solidFill>
                <a:cs typeface="B Koodak" pitchFamily="2" charset="-78"/>
              </a:rPr>
              <a:t>رگ های ظریفی تبدیل می </a:t>
            </a:r>
            <a:r>
              <a:rPr lang="fa-IR" sz="2000" dirty="0" smtClean="0">
                <a:solidFill>
                  <a:srgbClr val="CC6600"/>
                </a:solidFill>
                <a:cs typeface="B Koodak" pitchFamily="2" charset="-78"/>
              </a:rPr>
              <a:t>شوندكه به آنها مویرگ می گویند. </a:t>
            </a:r>
            <a:endParaRPr lang="en-US" sz="2000" dirty="0" smtClean="0">
              <a:solidFill>
                <a:srgbClr val="CC6600"/>
              </a:solidFill>
              <a:cs typeface="B Koodak" pitchFamily="2" charset="-78"/>
            </a:endParaRPr>
          </a:p>
        </p:txBody>
      </p:sp>
      <p:pic>
        <p:nvPicPr>
          <p:cNvPr id="25" name="Picture 24" descr="چشم2.png"/>
          <p:cNvPicPr>
            <a:picLocks noChangeAspect="1"/>
          </p:cNvPicPr>
          <p:nvPr/>
        </p:nvPicPr>
        <p:blipFill>
          <a:blip r:embed="rId3" cstate="print"/>
          <a:stretch>
            <a:fillRect/>
          </a:stretch>
        </p:blipFill>
        <p:spPr>
          <a:xfrm>
            <a:off x="71454" y="71462"/>
            <a:ext cx="3428976" cy="3428976"/>
          </a:xfrm>
          <a:prstGeom prst="rect">
            <a:avLst/>
          </a:prstGeom>
        </p:spPr>
      </p:pic>
      <p:sp>
        <p:nvSpPr>
          <p:cNvPr id="5" name="Rectangle 4"/>
          <p:cNvSpPr/>
          <p:nvPr/>
        </p:nvSpPr>
        <p:spPr>
          <a:xfrm>
            <a:off x="0" y="2071678"/>
            <a:ext cx="9001156" cy="1754326"/>
          </a:xfrm>
          <a:prstGeom prst="rect">
            <a:avLst/>
          </a:prstGeom>
        </p:spPr>
        <p:txBody>
          <a:bodyPr wrap="square">
            <a:spAutoFit/>
          </a:bodyPr>
          <a:lstStyle/>
          <a:p>
            <a:pPr lvl="0">
              <a:lnSpc>
                <a:spcPct val="150000"/>
              </a:lnSpc>
            </a:pPr>
            <a:r>
              <a:rPr lang="fa-IR" dirty="0" smtClean="0">
                <a:solidFill>
                  <a:srgbClr val="6600FF"/>
                </a:solidFill>
                <a:cs typeface="B Koodak" pitchFamily="2" charset="-78"/>
              </a:rPr>
              <a:t>* این دستگاه در شبانه روز حدود ده هزار لیتر خون را تصفیه می كند، كه </a:t>
            </a:r>
          </a:p>
          <a:p>
            <a:pPr lvl="0">
              <a:lnSpc>
                <a:spcPct val="150000"/>
              </a:lnSpc>
            </a:pPr>
            <a:r>
              <a:rPr lang="fa-IR" dirty="0" smtClean="0">
                <a:solidFill>
                  <a:srgbClr val="6600FF"/>
                </a:solidFill>
                <a:cs typeface="B Koodak" pitchFamily="2" charset="-78"/>
              </a:rPr>
              <a:t>در سال بیش از سه میلیون لیتر می شود. پیوسته باز و بسته می شود و دقیقه ای </a:t>
            </a:r>
          </a:p>
          <a:p>
            <a:pPr lvl="0">
              <a:lnSpc>
                <a:spcPct val="150000"/>
              </a:lnSpc>
            </a:pPr>
            <a:r>
              <a:rPr lang="fa-IR" dirty="0" smtClean="0">
                <a:solidFill>
                  <a:srgbClr val="6600FF"/>
                </a:solidFill>
                <a:cs typeface="B Koodak" pitchFamily="2" charset="-78"/>
              </a:rPr>
              <a:t>آرامش ندارد. انسـان بزرگ در هـر دقیـقه 16 بار و كودك 34 بار نفـس می كشـد.</a:t>
            </a:r>
          </a:p>
          <a:p>
            <a:pPr lvl="0">
              <a:lnSpc>
                <a:spcPct val="150000"/>
              </a:lnSpc>
            </a:pPr>
            <a:r>
              <a:rPr lang="fa-IR" dirty="0" smtClean="0">
                <a:solidFill>
                  <a:srgbClr val="6600FF"/>
                </a:solidFill>
                <a:cs typeface="B Koodak" pitchFamily="2" charset="-78"/>
              </a:rPr>
              <a:t>انجـام این كار مانع كارهای دیگر انسان (مثل خواب، درس خواندن و غذا خوردن) نمی باشد.</a:t>
            </a:r>
            <a:endParaRPr lang="en-US" dirty="0">
              <a:solidFill>
                <a:srgbClr val="6600FF"/>
              </a:solidFill>
              <a:cs typeface="B Koodak" pitchFamily="2" charset="-78"/>
            </a:endParaRPr>
          </a:p>
        </p:txBody>
      </p:sp>
      <p:sp>
        <p:nvSpPr>
          <p:cNvPr id="1025" name="Rectangle 1"/>
          <p:cNvSpPr>
            <a:spLocks noChangeArrowheads="1"/>
          </p:cNvSpPr>
          <p:nvPr/>
        </p:nvSpPr>
        <p:spPr bwMode="auto">
          <a:xfrm>
            <a:off x="7858148" y="1686957"/>
            <a:ext cx="107157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3990975" algn="l"/>
              </a:tabLst>
            </a:pPr>
            <a:r>
              <a:rPr kumimoji="0" lang="fa-IR" sz="3200" b="1" i="0" u="none" strike="noStrike" cap="none" normalizeH="0" baseline="0" dirty="0" smtClean="0">
                <a:ln>
                  <a:noFill/>
                </a:ln>
                <a:solidFill>
                  <a:srgbClr val="FFFF00"/>
                </a:solidFill>
                <a:effectLst/>
                <a:latin typeface="Tahoma" pitchFamily="34" charset="0"/>
                <a:ea typeface="Calibri" pitchFamily="34" charset="0"/>
                <a:cs typeface="B Traffic" pitchFamily="2" charset="-78"/>
              </a:rPr>
              <a:t>نكته</a:t>
            </a:r>
            <a:endParaRPr kumimoji="0" lang="fa-IR" sz="3200" b="0" i="0" u="none" strike="noStrike" cap="none" normalizeH="0" baseline="0" dirty="0" smtClean="0">
              <a:ln>
                <a:noFill/>
              </a:ln>
              <a:solidFill>
                <a:srgbClr val="FFFF00"/>
              </a:solidFill>
              <a:effectLst/>
              <a:latin typeface="Arial" pitchFamily="34" charset="0"/>
              <a:cs typeface="B Traffic" pitchFamily="2" charset="-78"/>
            </a:endParaRPr>
          </a:p>
        </p:txBody>
      </p:sp>
      <p:sp>
        <p:nvSpPr>
          <p:cNvPr id="8" name="Rectangle 7"/>
          <p:cNvSpPr/>
          <p:nvPr/>
        </p:nvSpPr>
        <p:spPr>
          <a:xfrm>
            <a:off x="642942" y="3714752"/>
            <a:ext cx="8358214" cy="507831"/>
          </a:xfrm>
          <a:prstGeom prst="rect">
            <a:avLst/>
          </a:prstGeom>
        </p:spPr>
        <p:txBody>
          <a:bodyPr wrap="square">
            <a:spAutoFit/>
          </a:bodyPr>
          <a:lstStyle/>
          <a:p>
            <a:pPr lvl="0">
              <a:lnSpc>
                <a:spcPct val="150000"/>
              </a:lnSpc>
            </a:pPr>
            <a:r>
              <a:rPr lang="fa-IR" dirty="0" smtClean="0">
                <a:solidFill>
                  <a:srgbClr val="6600FF"/>
                </a:solidFill>
                <a:cs typeface="B Koodak" pitchFamily="2" charset="-78"/>
              </a:rPr>
              <a:t>*در لوله تنفس، موهای باریكی است كه در هر ثانیه 12 بار آنجا را جارو می كنند.</a:t>
            </a:r>
            <a:endParaRPr lang="en-US" dirty="0">
              <a:solidFill>
                <a:srgbClr val="6600FF"/>
              </a:solidFill>
              <a:cs typeface="B Koodak" pitchFamily="2" charset="-78"/>
            </a:endParaRPr>
          </a:p>
        </p:txBody>
      </p:sp>
      <p:sp>
        <p:nvSpPr>
          <p:cNvPr id="9" name="Rectangle 8"/>
          <p:cNvSpPr/>
          <p:nvPr/>
        </p:nvSpPr>
        <p:spPr>
          <a:xfrm>
            <a:off x="-428660" y="4143380"/>
            <a:ext cx="9429816" cy="473206"/>
          </a:xfrm>
          <a:prstGeom prst="rect">
            <a:avLst/>
          </a:prstGeom>
        </p:spPr>
        <p:txBody>
          <a:bodyPr wrap="square">
            <a:spAutoFit/>
          </a:bodyPr>
          <a:lstStyle/>
          <a:p>
            <a:pPr lvl="0">
              <a:lnSpc>
                <a:spcPct val="150000"/>
              </a:lnSpc>
            </a:pPr>
            <a:r>
              <a:rPr lang="fa-IR" dirty="0" smtClean="0">
                <a:solidFill>
                  <a:srgbClr val="6600FF"/>
                </a:solidFill>
                <a:cs typeface="B Koodak" pitchFamily="2" charset="-78"/>
              </a:rPr>
              <a:t>* علاوه بر آنچه گفته شد، سوراخهای پوست وهمچنین سوراخ باریك وسط موهای بدن نیز كار تنفس انجام می دهند.</a:t>
            </a:r>
            <a:endParaRPr lang="en-US" dirty="0">
              <a:solidFill>
                <a:srgbClr val="6600FF"/>
              </a:solidFill>
              <a:cs typeface="B Koodak" pitchFamily="2" charset="-78"/>
            </a:endParaRPr>
          </a:p>
        </p:txBody>
      </p:sp>
      <p:sp>
        <p:nvSpPr>
          <p:cNvPr id="10" name="Rectangle 9"/>
          <p:cNvSpPr/>
          <p:nvPr/>
        </p:nvSpPr>
        <p:spPr>
          <a:xfrm>
            <a:off x="71454" y="4542219"/>
            <a:ext cx="8929702" cy="830997"/>
          </a:xfrm>
          <a:prstGeom prst="rect">
            <a:avLst/>
          </a:prstGeom>
        </p:spPr>
        <p:txBody>
          <a:bodyPr wrap="square">
            <a:spAutoFit/>
          </a:bodyPr>
          <a:lstStyle/>
          <a:p>
            <a:pPr lvl="0" algn="justLow">
              <a:lnSpc>
                <a:spcPct val="150000"/>
              </a:lnSpc>
            </a:pPr>
            <a:r>
              <a:rPr lang="fa-IR" sz="1600" dirty="0" smtClean="0">
                <a:solidFill>
                  <a:sysClr val="windowText" lastClr="000000"/>
                </a:solidFill>
                <a:cs typeface="B Koodak" pitchFamily="2" charset="-78"/>
              </a:rPr>
              <a:t>* بینی علاوه بر گرفتن هوا، گیرندۀ بویایی نیز هست، این گیرنده­ها در قسمت بالای محفظه های بینی می باشند. </a:t>
            </a:r>
          </a:p>
          <a:p>
            <a:pPr lvl="0" algn="justLow">
              <a:lnSpc>
                <a:spcPct val="150000"/>
              </a:lnSpc>
            </a:pPr>
            <a:r>
              <a:rPr lang="fa-IR" sz="1600" dirty="0" smtClean="0">
                <a:solidFill>
                  <a:sysClr val="windowText" lastClr="000000"/>
                </a:solidFill>
                <a:cs typeface="B Koodak" pitchFamily="2" charset="-78"/>
              </a:rPr>
              <a:t> ذرّات مواد بودار به وسیلۀ مژكهای مرطوب كه در این قسمت است دریافت شده  و بوهای مختلف را تشخیص می دهیم.</a:t>
            </a:r>
            <a:endParaRPr lang="en-US" sz="1600" dirty="0">
              <a:solidFill>
                <a:sysClr val="windowText" lastClr="000000"/>
              </a:solidFill>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0" fill="hold"/>
                                        <p:tgtEl>
                                          <p:spTgt spid="25"/>
                                        </p:tgtEl>
                                        <p:attrNameLst>
                                          <p:attrName>ppt_w</p:attrName>
                                        </p:attrNameLst>
                                      </p:cBhvr>
                                      <p:tavLst>
                                        <p:tav tm="0">
                                          <p:val>
                                            <p:fltVal val="0"/>
                                          </p:val>
                                        </p:tav>
                                        <p:tav tm="100000">
                                          <p:val>
                                            <p:strVal val="#ppt_w"/>
                                          </p:val>
                                        </p:tav>
                                      </p:tavLst>
                                    </p:anim>
                                    <p:anim calcmode="lin" valueType="num">
                                      <p:cBhvr>
                                        <p:cTn id="8" dur="30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53"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3000" fill="hold"/>
                                        <p:tgtEl>
                                          <p:spTgt spid="16"/>
                                        </p:tgtEl>
                                        <p:attrNameLst>
                                          <p:attrName>ppt_w</p:attrName>
                                        </p:attrNameLst>
                                      </p:cBhvr>
                                      <p:tavLst>
                                        <p:tav tm="0">
                                          <p:val>
                                            <p:fltVal val="0"/>
                                          </p:val>
                                        </p:tav>
                                        <p:tav tm="100000">
                                          <p:val>
                                            <p:strVal val="#ppt_w"/>
                                          </p:val>
                                        </p:tav>
                                      </p:tavLst>
                                    </p:anim>
                                    <p:anim calcmode="lin" valueType="num">
                                      <p:cBhvr>
                                        <p:cTn id="13" dur="3000" fill="hold"/>
                                        <p:tgtEl>
                                          <p:spTgt spid="16"/>
                                        </p:tgtEl>
                                        <p:attrNameLst>
                                          <p:attrName>ppt_h</p:attrName>
                                        </p:attrNameLst>
                                      </p:cBhvr>
                                      <p:tavLst>
                                        <p:tav tm="0">
                                          <p:val>
                                            <p:fltVal val="0"/>
                                          </p:val>
                                        </p:tav>
                                        <p:tav tm="100000">
                                          <p:val>
                                            <p:strVal val="#ppt_h"/>
                                          </p:val>
                                        </p:tav>
                                      </p:tavLst>
                                    </p:anim>
                                    <p:animEffect transition="in" filter="fade">
                                      <p:cBhvr>
                                        <p:cTn id="14" dur="3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25"/>
                                        </p:tgtEl>
                                        <p:attrNameLst>
                                          <p:attrName>style.visibility</p:attrName>
                                        </p:attrNameLst>
                                      </p:cBhvr>
                                      <p:to>
                                        <p:strVal val="visible"/>
                                      </p:to>
                                    </p:set>
                                    <p:animEffect transition="in" filter="fade">
                                      <p:cBhvr>
                                        <p:cTn id="24" dur="2000"/>
                                        <p:tgtEl>
                                          <p:spTgt spid="10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3000" fill="hold"/>
                                        <p:tgtEl>
                                          <p:spTgt spid="5"/>
                                        </p:tgtEl>
                                        <p:attrNameLst>
                                          <p:attrName>ppt_w</p:attrName>
                                        </p:attrNameLst>
                                      </p:cBhvr>
                                      <p:tavLst>
                                        <p:tav tm="0">
                                          <p:val>
                                            <p:fltVal val="0"/>
                                          </p:val>
                                        </p:tav>
                                        <p:tav tm="100000">
                                          <p:val>
                                            <p:strVal val="#ppt_w"/>
                                          </p:val>
                                        </p:tav>
                                      </p:tavLst>
                                    </p:anim>
                                    <p:anim calcmode="lin" valueType="num">
                                      <p:cBhvr>
                                        <p:cTn id="30" dur="3000" fill="hold"/>
                                        <p:tgtEl>
                                          <p:spTgt spid="5"/>
                                        </p:tgtEl>
                                        <p:attrNameLst>
                                          <p:attrName>ppt_h</p:attrName>
                                        </p:attrNameLst>
                                      </p:cBhvr>
                                      <p:tavLst>
                                        <p:tav tm="0">
                                          <p:val>
                                            <p:fltVal val="0"/>
                                          </p:val>
                                        </p:tav>
                                        <p:tav tm="100000">
                                          <p:val>
                                            <p:strVal val="#ppt_h"/>
                                          </p:val>
                                        </p:tav>
                                      </p:tavLst>
                                    </p:anim>
                                    <p:animEffect transition="in" filter="fade">
                                      <p:cBhvr>
                                        <p:cTn id="31" dur="3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3000" fill="hold"/>
                                        <p:tgtEl>
                                          <p:spTgt spid="8"/>
                                        </p:tgtEl>
                                        <p:attrNameLst>
                                          <p:attrName>ppt_w</p:attrName>
                                        </p:attrNameLst>
                                      </p:cBhvr>
                                      <p:tavLst>
                                        <p:tav tm="0">
                                          <p:val>
                                            <p:fltVal val="0"/>
                                          </p:val>
                                        </p:tav>
                                        <p:tav tm="100000">
                                          <p:val>
                                            <p:strVal val="#ppt_w"/>
                                          </p:val>
                                        </p:tav>
                                      </p:tavLst>
                                    </p:anim>
                                    <p:anim calcmode="lin" valueType="num">
                                      <p:cBhvr>
                                        <p:cTn id="37" dur="3000" fill="hold"/>
                                        <p:tgtEl>
                                          <p:spTgt spid="8"/>
                                        </p:tgtEl>
                                        <p:attrNameLst>
                                          <p:attrName>ppt_h</p:attrName>
                                        </p:attrNameLst>
                                      </p:cBhvr>
                                      <p:tavLst>
                                        <p:tav tm="0">
                                          <p:val>
                                            <p:fltVal val="0"/>
                                          </p:val>
                                        </p:tav>
                                        <p:tav tm="100000">
                                          <p:val>
                                            <p:strVal val="#ppt_h"/>
                                          </p:val>
                                        </p:tav>
                                      </p:tavLst>
                                    </p:anim>
                                    <p:animEffect transition="in" filter="fade">
                                      <p:cBhvr>
                                        <p:cTn id="38" dur="3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3000" fill="hold"/>
                                        <p:tgtEl>
                                          <p:spTgt spid="9"/>
                                        </p:tgtEl>
                                        <p:attrNameLst>
                                          <p:attrName>ppt_w</p:attrName>
                                        </p:attrNameLst>
                                      </p:cBhvr>
                                      <p:tavLst>
                                        <p:tav tm="0">
                                          <p:val>
                                            <p:fltVal val="0"/>
                                          </p:val>
                                        </p:tav>
                                        <p:tav tm="100000">
                                          <p:val>
                                            <p:strVal val="#ppt_w"/>
                                          </p:val>
                                        </p:tav>
                                      </p:tavLst>
                                    </p:anim>
                                    <p:anim calcmode="lin" valueType="num">
                                      <p:cBhvr>
                                        <p:cTn id="44" dur="3000" fill="hold"/>
                                        <p:tgtEl>
                                          <p:spTgt spid="9"/>
                                        </p:tgtEl>
                                        <p:attrNameLst>
                                          <p:attrName>ppt_h</p:attrName>
                                        </p:attrNameLst>
                                      </p:cBhvr>
                                      <p:tavLst>
                                        <p:tav tm="0">
                                          <p:val>
                                            <p:fltVal val="0"/>
                                          </p:val>
                                        </p:tav>
                                        <p:tav tm="100000">
                                          <p:val>
                                            <p:strVal val="#ppt_h"/>
                                          </p:val>
                                        </p:tav>
                                      </p:tavLst>
                                    </p:anim>
                                    <p:animEffect transition="in" filter="fade">
                                      <p:cBhvr>
                                        <p:cTn id="45" dur="3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3000" fill="hold"/>
                                        <p:tgtEl>
                                          <p:spTgt spid="10"/>
                                        </p:tgtEl>
                                        <p:attrNameLst>
                                          <p:attrName>ppt_w</p:attrName>
                                        </p:attrNameLst>
                                      </p:cBhvr>
                                      <p:tavLst>
                                        <p:tav tm="0">
                                          <p:val>
                                            <p:fltVal val="0"/>
                                          </p:val>
                                        </p:tav>
                                        <p:tav tm="100000">
                                          <p:val>
                                            <p:strVal val="#ppt_w"/>
                                          </p:val>
                                        </p:tav>
                                      </p:tavLst>
                                    </p:anim>
                                    <p:anim calcmode="lin" valueType="num">
                                      <p:cBhvr>
                                        <p:cTn id="51" dur="3000" fill="hold"/>
                                        <p:tgtEl>
                                          <p:spTgt spid="10"/>
                                        </p:tgtEl>
                                        <p:attrNameLst>
                                          <p:attrName>ppt_h</p:attrName>
                                        </p:attrNameLst>
                                      </p:cBhvr>
                                      <p:tavLst>
                                        <p:tav tm="0">
                                          <p:val>
                                            <p:fltVal val="0"/>
                                          </p:val>
                                        </p:tav>
                                        <p:tav tm="100000">
                                          <p:val>
                                            <p:strVal val="#ppt_h"/>
                                          </p:val>
                                        </p:tav>
                                      </p:tavLst>
                                    </p:anim>
                                    <p:animEffect transition="in" filter="fade">
                                      <p:cBhvr>
                                        <p:cTn id="52"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P spid="5" grpId="0"/>
      <p:bldP spid="1025"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5.jpg"/>
          <p:cNvPicPr>
            <a:picLocks noChangeAspect="1"/>
          </p:cNvPicPr>
          <p:nvPr/>
        </p:nvPicPr>
        <p:blipFill>
          <a:blip r:embed="rId3" cstate="print"/>
          <a:stretch>
            <a:fillRect/>
          </a:stretch>
        </p:blipFill>
        <p:spPr>
          <a:xfrm>
            <a:off x="4" y="-29235"/>
            <a:ext cx="9143990" cy="6887253"/>
          </a:xfrm>
          <a:prstGeom prst="rect">
            <a:avLst/>
          </a:prstGeom>
        </p:spPr>
      </p:pic>
      <p:sp>
        <p:nvSpPr>
          <p:cNvPr id="15" name="Rounded Rectangle 14"/>
          <p:cNvSpPr/>
          <p:nvPr/>
        </p:nvSpPr>
        <p:spPr>
          <a:xfrm>
            <a:off x="2143108" y="4429132"/>
            <a:ext cx="3071834" cy="500066"/>
          </a:xfrm>
          <a:prstGeom prst="round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ounded Rectangle 13"/>
          <p:cNvSpPr/>
          <p:nvPr/>
        </p:nvSpPr>
        <p:spPr>
          <a:xfrm>
            <a:off x="1785918" y="3786190"/>
            <a:ext cx="3786214" cy="500066"/>
          </a:xfrm>
          <a:prstGeom prst="round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2901416" y="4957716"/>
            <a:ext cx="5028170" cy="400110"/>
          </a:xfrm>
          <a:prstGeom prst="rect">
            <a:avLst/>
          </a:prstGeom>
        </p:spPr>
        <p:txBody>
          <a:bodyPr wrap="square">
            <a:spAutoFit/>
          </a:bodyPr>
          <a:lstStyle/>
          <a:p>
            <a:pPr algn="ctr"/>
            <a:endParaRPr lang="en-US" sz="2000" dirty="0">
              <a:solidFill>
                <a:srgbClr val="003366"/>
              </a:solidFill>
              <a:cs typeface="B Koodak" pitchFamily="2" charset="-78"/>
            </a:endParaRPr>
          </a:p>
        </p:txBody>
      </p:sp>
      <p:sp>
        <p:nvSpPr>
          <p:cNvPr id="9" name="Rectangle 8"/>
          <p:cNvSpPr/>
          <p:nvPr/>
        </p:nvSpPr>
        <p:spPr>
          <a:xfrm>
            <a:off x="500034" y="71414"/>
            <a:ext cx="8072494" cy="1754326"/>
          </a:xfrm>
          <a:prstGeom prst="rect">
            <a:avLst/>
          </a:prstGeom>
        </p:spPr>
        <p:txBody>
          <a:bodyPr wrap="square">
            <a:spAutoFit/>
          </a:bodyPr>
          <a:lstStyle/>
          <a:p>
            <a:pPr algn="ctr">
              <a:lnSpc>
                <a:spcPct val="150000"/>
              </a:lnSpc>
            </a:pPr>
            <a:r>
              <a:rPr lang="fa-IR" sz="2400" smtClean="0">
                <a:solidFill>
                  <a:srgbClr val="6600FF"/>
                </a:solidFill>
                <a:cs typeface="B Koodak" pitchFamily="2" charset="-78"/>
              </a:rPr>
              <a:t>بچه‌های </a:t>
            </a:r>
            <a:r>
              <a:rPr lang="fa-IR" sz="2400" dirty="0" smtClean="0">
                <a:solidFill>
                  <a:srgbClr val="6600FF"/>
                </a:solidFill>
                <a:cs typeface="B Koodak" pitchFamily="2" charset="-78"/>
              </a:rPr>
              <a:t>گلم خداوند به ما دست داده، پا داده، زبان داده، </a:t>
            </a:r>
          </a:p>
          <a:p>
            <a:pPr algn="ctr">
              <a:lnSpc>
                <a:spcPct val="150000"/>
              </a:lnSpc>
            </a:pPr>
            <a:r>
              <a:rPr lang="fa-IR" sz="2400" dirty="0" smtClean="0">
                <a:solidFill>
                  <a:srgbClr val="6600FF"/>
                </a:solidFill>
                <a:cs typeface="B Koodak" pitchFamily="2" charset="-78"/>
              </a:rPr>
              <a:t>چشم داده، گوش داده، عقل داده، حس چشایی و بویایی و شنوایی و بینایی و لامسه و هزاران نعمت دیگه داده...</a:t>
            </a:r>
            <a:endParaRPr lang="en-US" sz="2400" dirty="0">
              <a:solidFill>
                <a:srgbClr val="6600FF"/>
              </a:solidFill>
              <a:cs typeface="B Koodak" pitchFamily="2" charset="-78"/>
            </a:endParaRPr>
          </a:p>
        </p:txBody>
      </p:sp>
      <p:sp>
        <p:nvSpPr>
          <p:cNvPr id="13" name="Rectangle 12"/>
          <p:cNvSpPr/>
          <p:nvPr/>
        </p:nvSpPr>
        <p:spPr>
          <a:xfrm>
            <a:off x="1214414" y="3571876"/>
            <a:ext cx="4857784" cy="1384995"/>
          </a:xfrm>
          <a:prstGeom prst="rect">
            <a:avLst/>
          </a:prstGeom>
        </p:spPr>
        <p:txBody>
          <a:bodyPr wrap="square">
            <a:spAutoFit/>
          </a:bodyPr>
          <a:lstStyle/>
          <a:p>
            <a:pPr algn="ctr">
              <a:lnSpc>
                <a:spcPct val="150000"/>
              </a:lnSpc>
            </a:pPr>
            <a:r>
              <a:rPr lang="fa-IR" sz="2800" dirty="0" smtClean="0">
                <a:solidFill>
                  <a:srgbClr val="FFFF00"/>
                </a:solidFill>
                <a:cs typeface="B Koodak" pitchFamily="2" charset="-78"/>
              </a:rPr>
              <a:t>خدایا! به خاطر نعمت‌هایی که به </a:t>
            </a:r>
          </a:p>
          <a:p>
            <a:pPr algn="ctr">
              <a:lnSpc>
                <a:spcPct val="150000"/>
              </a:lnSpc>
            </a:pPr>
            <a:r>
              <a:rPr lang="fa-IR" sz="2800" dirty="0" smtClean="0">
                <a:solidFill>
                  <a:srgbClr val="FFFF00"/>
                </a:solidFill>
                <a:cs typeface="B Koodak" pitchFamily="2" charset="-78"/>
              </a:rPr>
              <a:t>من داده‌ای از تو متشکرم</a:t>
            </a:r>
            <a:endParaRPr lang="fa-IR" sz="2800" dirty="0">
              <a:solidFill>
                <a:srgbClr val="FFFF00"/>
              </a:solidFill>
              <a:cs typeface="B Koodak" pitchFamily="2" charset="-78"/>
            </a:endParaRPr>
          </a:p>
        </p:txBody>
      </p:sp>
      <p:sp>
        <p:nvSpPr>
          <p:cNvPr id="18" name="Rectangle 17"/>
          <p:cNvSpPr/>
          <p:nvPr/>
        </p:nvSpPr>
        <p:spPr>
          <a:xfrm>
            <a:off x="357158" y="2014357"/>
            <a:ext cx="6143668" cy="1154162"/>
          </a:xfrm>
          <a:prstGeom prst="rect">
            <a:avLst/>
          </a:prstGeom>
        </p:spPr>
        <p:txBody>
          <a:bodyPr wrap="square">
            <a:spAutoFit/>
          </a:bodyPr>
          <a:lstStyle/>
          <a:p>
            <a:pPr>
              <a:lnSpc>
                <a:spcPct val="150000"/>
              </a:lnSpc>
            </a:pPr>
            <a:r>
              <a:rPr lang="fa-IR" sz="2400" dirty="0" smtClean="0">
                <a:solidFill>
                  <a:srgbClr val="C00000"/>
                </a:solidFill>
                <a:cs typeface="B Koodak" pitchFamily="2" charset="-78"/>
              </a:rPr>
              <a:t>ما نمی‌توانیم از خدا به خاطر این همه نعمتی که به ما داده است تشکر کنیم یا به قول معروف، شکر او را به جا آوریم.</a:t>
            </a:r>
            <a:endParaRPr lang="fa-IR"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2000" fill="hold"/>
                                        <p:tgtEl>
                                          <p:spTgt spid="18"/>
                                        </p:tgtEl>
                                        <p:attrNameLst>
                                          <p:attrName>ppt_w</p:attrName>
                                        </p:attrNameLst>
                                      </p:cBhvr>
                                      <p:tavLst>
                                        <p:tav tm="0">
                                          <p:val>
                                            <p:fltVal val="0"/>
                                          </p:val>
                                        </p:tav>
                                        <p:tav tm="100000">
                                          <p:val>
                                            <p:strVal val="#ppt_w"/>
                                          </p:val>
                                        </p:tav>
                                      </p:tavLst>
                                    </p:anim>
                                    <p:anim calcmode="lin" valueType="num">
                                      <p:cBhvr>
                                        <p:cTn id="13" dur="2000" fill="hold"/>
                                        <p:tgtEl>
                                          <p:spTgt spid="18"/>
                                        </p:tgtEl>
                                        <p:attrNameLst>
                                          <p:attrName>ppt_h</p:attrName>
                                        </p:attrNameLst>
                                      </p:cBhvr>
                                      <p:tavLst>
                                        <p:tav tm="0">
                                          <p:val>
                                            <p:fltVal val="0"/>
                                          </p:val>
                                        </p:tav>
                                        <p:tav tm="100000">
                                          <p:val>
                                            <p:strVal val="#ppt_h"/>
                                          </p:val>
                                        </p:tav>
                                      </p:tavLst>
                                    </p:anim>
                                    <p:animEffect transition="in" filter="fade">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ppt_x</p:attrName>
                                        </p:attrNameLst>
                                      </p:cBhvr>
                                      <p:tavLst>
                                        <p:tav tm="0">
                                          <p:val>
                                            <p:strVal val="#ppt_x-.2"/>
                                          </p:val>
                                        </p:tav>
                                        <p:tav tm="100000">
                                          <p:val>
                                            <p:strVal val="#ppt_x"/>
                                          </p:val>
                                        </p:tav>
                                      </p:tavLst>
                                    </p:anim>
                                    <p:anim calcmode="lin" valueType="num">
                                      <p:cBhvr>
                                        <p:cTn id="2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4"/>
                                        </p:tgtEl>
                                      </p:cBhvr>
                                    </p:animEffect>
                                  </p:childTnLst>
                                </p:cTn>
                              </p:par>
                            </p:childTnLst>
                          </p:cTn>
                        </p:par>
                        <p:par>
                          <p:cTn id="22" fill="hold">
                            <p:stCondLst>
                              <p:cond delay="1000"/>
                            </p:stCondLst>
                            <p:childTnLst>
                              <p:par>
                                <p:cTn id="23" presetID="29"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ppt_x</p:attrName>
                                        </p:attrNameLst>
                                      </p:cBhvr>
                                      <p:tavLst>
                                        <p:tav tm="0">
                                          <p:val>
                                            <p:strVal val="#ppt_x-.2"/>
                                          </p:val>
                                        </p:tav>
                                        <p:tav tm="100000">
                                          <p:val>
                                            <p:strVal val="#ppt_x"/>
                                          </p:val>
                                        </p:tav>
                                      </p:tavLst>
                                    </p:anim>
                                    <p:anim calcmode="lin" valueType="num">
                                      <p:cBhvr>
                                        <p:cTn id="2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p:bldP spid="13"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3968" y="5589240"/>
            <a:ext cx="2818656" cy="1143000"/>
          </a:xfrm>
        </p:spPr>
        <p:txBody>
          <a:bodyPr>
            <a:normAutofit/>
          </a:bodyPr>
          <a:lstStyle/>
          <a:p>
            <a:r>
              <a:rPr lang="fa-IR" sz="60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B Titr" panose="00000700000000000000" pitchFamily="2" charset="-78"/>
              </a:rPr>
              <a:t>پایان</a:t>
            </a:r>
            <a:endParaRPr lang="fa-IR" sz="60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cs typeface="B Titr" panose="00000700000000000000" pitchFamily="2" charset="-78"/>
            </a:endParaRPr>
          </a:p>
        </p:txBody>
      </p:sp>
      <p:sp>
        <p:nvSpPr>
          <p:cNvPr id="3" name="Slide Number Placeholder 2"/>
          <p:cNvSpPr>
            <a:spLocks noGrp="1"/>
          </p:cNvSpPr>
          <p:nvPr>
            <p:ph type="sldNum" sz="quarter" idx="12"/>
          </p:nvPr>
        </p:nvSpPr>
        <p:spPr/>
        <p:txBody>
          <a:bodyPr/>
          <a:lstStyle/>
          <a:p>
            <a:fld id="{E0E6F8A6-0130-46EC-8109-64C8607AEB92}" type="slidenum">
              <a:rPr lang="fa-IR" smtClean="0">
                <a:solidFill>
                  <a:prstClr val="black">
                    <a:tint val="75000"/>
                  </a:prstClr>
                </a:solidFill>
              </a:rPr>
              <a:pPr/>
              <a:t>16</a:t>
            </a:fld>
            <a:endParaRPr lang="fa-IR">
              <a:solidFill>
                <a:prstClr val="black">
                  <a:tint val="75000"/>
                </a:prstClr>
              </a:solidFill>
            </a:endParaRPr>
          </a:p>
        </p:txBody>
      </p:sp>
      <p:sp>
        <p:nvSpPr>
          <p:cNvPr id="8" name="TextBox 7"/>
          <p:cNvSpPr txBox="1"/>
          <p:nvPr/>
        </p:nvSpPr>
        <p:spPr>
          <a:xfrm>
            <a:off x="3419872" y="3174067"/>
            <a:ext cx="5724128" cy="1015663"/>
          </a:xfrm>
          <a:prstGeom prst="rect">
            <a:avLst/>
          </a:prstGeom>
          <a:noFill/>
        </p:spPr>
        <p:txBody>
          <a:bodyPr wrap="square" rtlCol="1">
            <a:spAutoFit/>
          </a:bodyPr>
          <a:lstStyle/>
          <a:p>
            <a:pPr algn="ctr"/>
            <a:r>
              <a:rPr lang="ar-SA" sz="2000" b="1"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cs typeface="B Titr" panose="00000700000000000000" pitchFamily="2" charset="-78"/>
              </a:rPr>
              <a:t>معاونت </a:t>
            </a:r>
            <a:r>
              <a:rPr lang="fa-IR" sz="2000" b="1" dirty="0" smtClean="0">
                <a:ln w="12700">
                  <a:solidFill>
                    <a:sysClr val="windowText" lastClr="000000"/>
                  </a:solidFill>
                  <a:prstDash val="solid"/>
                </a:ln>
                <a:solidFill>
                  <a:srgbClr val="FFC000"/>
                </a:solidFill>
                <a:effectLst>
                  <a:outerShdw blurRad="41275" dist="20320" dir="1800000" algn="tl" rotWithShape="0">
                    <a:srgbClr val="000000">
                      <a:alpha val="40000"/>
                    </a:srgbClr>
                  </a:outerShdw>
                </a:effectLst>
                <a:cs typeface="B Titr" panose="00000700000000000000" pitchFamily="2" charset="-78"/>
              </a:rPr>
              <a:t>فرهنگی و تبلیغی </a:t>
            </a:r>
            <a:r>
              <a:rPr lang="fa-IR" sz="2000" b="1"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cs typeface="B Titr" panose="00000700000000000000" pitchFamily="2" charset="-78"/>
              </a:rPr>
              <a:t>،</a:t>
            </a:r>
            <a:r>
              <a:rPr lang="ar-SA" sz="2000" b="1" dirty="0" smtClean="0">
                <a:ln w="12700">
                  <a:solidFill>
                    <a:sysClr val="windowText" lastClr="000000"/>
                  </a:solidFill>
                  <a:prstDash val="solid"/>
                </a:ln>
                <a:solidFill>
                  <a:srgbClr val="FFC000"/>
                </a:solidFill>
                <a:effectLst>
                  <a:outerShdw blurRad="41275" dist="20320" dir="1800000" algn="tl" rotWithShape="0">
                    <a:srgbClr val="000000">
                      <a:alpha val="40000"/>
                    </a:srgbClr>
                  </a:outerShdw>
                </a:effectLst>
                <a:cs typeface="B Titr" panose="00000700000000000000" pitchFamily="2" charset="-78"/>
              </a:rPr>
              <a:t> </a:t>
            </a:r>
            <a:r>
              <a:rPr lang="fa-IR" sz="2000" b="1" dirty="0" smtClean="0">
                <a:ln w="12700">
                  <a:solidFill>
                    <a:sysClr val="windowText" lastClr="000000"/>
                  </a:solidFill>
                  <a:prstDash val="solid"/>
                </a:ln>
                <a:solidFill>
                  <a:srgbClr val="FFC000"/>
                </a:solidFill>
                <a:effectLst>
                  <a:outerShdw blurRad="41275" dist="20320" dir="1800000" algn="tl" rotWithShape="0">
                    <a:srgbClr val="000000">
                      <a:alpha val="40000"/>
                    </a:srgbClr>
                  </a:outerShdw>
                </a:effectLst>
                <a:cs typeface="B Titr" panose="00000700000000000000" pitchFamily="2" charset="-78"/>
              </a:rPr>
              <a:t>اداره کل امور تبلیغی</a:t>
            </a:r>
          </a:p>
          <a:p>
            <a:pPr algn="ctr"/>
            <a:r>
              <a:rPr lang="fa-IR" sz="2000" b="1" dirty="0" smtClean="0">
                <a:ln w="12700">
                  <a:solidFill>
                    <a:sysClr val="windowText" lastClr="000000"/>
                  </a:solidFill>
                  <a:prstDash val="solid"/>
                </a:ln>
                <a:solidFill>
                  <a:srgbClr val="FFC000"/>
                </a:solidFill>
                <a:effectLst>
                  <a:outerShdw blurRad="41275" dist="20320" dir="1800000" algn="tl" rotWithShape="0">
                    <a:srgbClr val="000000">
                      <a:alpha val="40000"/>
                    </a:srgbClr>
                  </a:outerShdw>
                </a:effectLst>
                <a:cs typeface="B Titr" panose="00000700000000000000" pitchFamily="2" charset="-78"/>
              </a:rPr>
              <a:t>قم، چهار راه شهدا،  </a:t>
            </a:r>
            <a:r>
              <a:rPr lang="ar-SA" sz="2000" b="1" dirty="0" smtClean="0">
                <a:ln w="12700">
                  <a:solidFill>
                    <a:sysClr val="windowText" lastClr="000000"/>
                  </a:solidFill>
                  <a:prstDash val="solid"/>
                </a:ln>
                <a:solidFill>
                  <a:srgbClr val="FFC000"/>
                </a:solidFill>
                <a:effectLst>
                  <a:outerShdw blurRad="41275" dist="20320" dir="1800000" algn="tl" rotWithShape="0">
                    <a:srgbClr val="000000">
                      <a:alpha val="40000"/>
                    </a:srgbClr>
                  </a:outerShdw>
                </a:effectLst>
                <a:cs typeface="B Titr" panose="00000700000000000000" pitchFamily="2" charset="-78"/>
              </a:rPr>
              <a:t>تلفن</a:t>
            </a:r>
            <a:r>
              <a:rPr lang="ar-SA" sz="2000" b="1"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cs typeface="B Titr" panose="00000700000000000000" pitchFamily="2" charset="-78"/>
              </a:rPr>
              <a:t>: </a:t>
            </a:r>
            <a:r>
              <a:rPr lang="ar-SA" sz="2000" b="1" dirty="0" smtClean="0">
                <a:ln w="12700">
                  <a:solidFill>
                    <a:sysClr val="windowText" lastClr="000000"/>
                  </a:solidFill>
                  <a:prstDash val="solid"/>
                </a:ln>
                <a:solidFill>
                  <a:srgbClr val="FFC000"/>
                </a:solidFill>
                <a:effectLst>
                  <a:outerShdw blurRad="41275" dist="20320" dir="1800000" algn="tl" rotWithShape="0">
                    <a:srgbClr val="000000">
                      <a:alpha val="40000"/>
                    </a:srgbClr>
                  </a:outerShdw>
                </a:effectLst>
                <a:cs typeface="B Titr" panose="00000700000000000000" pitchFamily="2" charset="-78"/>
              </a:rPr>
              <a:t>3</a:t>
            </a:r>
            <a:r>
              <a:rPr lang="fa-IR" sz="2000" b="1" dirty="0" smtClean="0">
                <a:ln w="12700">
                  <a:solidFill>
                    <a:sysClr val="windowText" lastClr="000000"/>
                  </a:solidFill>
                  <a:prstDash val="solid"/>
                </a:ln>
                <a:solidFill>
                  <a:srgbClr val="FFC000"/>
                </a:solidFill>
                <a:effectLst>
                  <a:outerShdw blurRad="41275" dist="20320" dir="1800000" algn="tl" rotWithShape="0">
                    <a:srgbClr val="000000">
                      <a:alpha val="40000"/>
                    </a:srgbClr>
                  </a:outerShdw>
                </a:effectLst>
                <a:cs typeface="B Titr" panose="00000700000000000000" pitchFamily="2" charset="-78"/>
              </a:rPr>
              <a:t>71160</a:t>
            </a:r>
            <a:r>
              <a:rPr lang="ar-SA" sz="2000" b="1" dirty="0" smtClean="0">
                <a:ln w="12700">
                  <a:solidFill>
                    <a:sysClr val="windowText" lastClr="000000"/>
                  </a:solidFill>
                  <a:prstDash val="solid"/>
                </a:ln>
                <a:solidFill>
                  <a:srgbClr val="FFC000"/>
                </a:solidFill>
                <a:effectLst>
                  <a:outerShdw blurRad="41275" dist="20320" dir="1800000" algn="tl" rotWithShape="0">
                    <a:srgbClr val="000000">
                      <a:alpha val="40000"/>
                    </a:srgbClr>
                  </a:outerShdw>
                </a:effectLst>
                <a:cs typeface="B Titr" panose="00000700000000000000" pitchFamily="2" charset="-78"/>
              </a:rPr>
              <a:t>-025 </a:t>
            </a:r>
            <a:endParaRPr lang="fa-IR" sz="2000" b="1" dirty="0" smtClean="0">
              <a:ln w="12700">
                <a:solidFill>
                  <a:sysClr val="windowText" lastClr="000000"/>
                </a:solidFill>
                <a:prstDash val="solid"/>
              </a:ln>
              <a:solidFill>
                <a:srgbClr val="FFC000"/>
              </a:solidFill>
              <a:effectLst>
                <a:outerShdw blurRad="41275" dist="20320" dir="1800000" algn="tl" rotWithShape="0">
                  <a:srgbClr val="000000">
                    <a:alpha val="40000"/>
                  </a:srgbClr>
                </a:outerShdw>
              </a:effectLst>
              <a:cs typeface="B Titr" panose="00000700000000000000" pitchFamily="2" charset="-78"/>
            </a:endParaRPr>
          </a:p>
          <a:p>
            <a:pPr algn="ctr"/>
            <a:r>
              <a:rPr lang="en-US" sz="2000" b="1" dirty="0" smtClean="0">
                <a:ln w="12700">
                  <a:solidFill>
                    <a:sysClr val="windowText" lastClr="000000"/>
                  </a:solidFill>
                  <a:prstDash val="solid"/>
                </a:ln>
                <a:solidFill>
                  <a:srgbClr val="FFC000"/>
                </a:solidFill>
                <a:effectLst>
                  <a:outerShdw blurRad="41275" dist="20320" dir="1800000" algn="tl" rotWithShape="0">
                    <a:srgbClr val="000000">
                      <a:alpha val="40000"/>
                    </a:srgbClr>
                  </a:outerShdw>
                </a:effectLst>
                <a:cs typeface="B Titr" panose="00000700000000000000" pitchFamily="2" charset="-78"/>
              </a:rPr>
              <a:t>www.balagh.ir-tabligh@dte.ir</a:t>
            </a:r>
            <a:endParaRPr lang="en-US" sz="2000" b="1"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cs typeface="B Titr" panose="00000700000000000000" pitchFamily="2" charset="-78"/>
            </a:endParaRPr>
          </a:p>
        </p:txBody>
      </p:sp>
    </p:spTree>
    <p:extLst>
      <p:ext uri="{BB962C8B-B14F-4D97-AF65-F5344CB8AC3E}">
        <p14:creationId xmlns:p14="http://schemas.microsoft.com/office/powerpoint/2010/main" val="248563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1.jpg"/>
          <p:cNvPicPr>
            <a:picLocks noChangeAspect="1"/>
          </p:cNvPicPr>
          <p:nvPr/>
        </p:nvPicPr>
        <p:blipFill>
          <a:blip r:embed="rId2" cstate="print"/>
          <a:stretch>
            <a:fillRect/>
          </a:stretch>
        </p:blipFill>
        <p:spPr>
          <a:xfrm>
            <a:off x="2" y="-14629"/>
            <a:ext cx="9143993" cy="6887255"/>
          </a:xfrm>
          <a:prstGeom prst="rect">
            <a:avLst/>
          </a:prstGeom>
        </p:spPr>
      </p:pic>
      <p:sp>
        <p:nvSpPr>
          <p:cNvPr id="6" name="Rectangle 5"/>
          <p:cNvSpPr/>
          <p:nvPr/>
        </p:nvSpPr>
        <p:spPr>
          <a:xfrm>
            <a:off x="2365455" y="1285860"/>
            <a:ext cx="4492561" cy="1938992"/>
          </a:xfrm>
          <a:prstGeom prst="rect">
            <a:avLst/>
          </a:prstGeom>
        </p:spPr>
        <p:txBody>
          <a:bodyPr wrap="square">
            <a:spAutoFit/>
          </a:bodyPr>
          <a:lstStyle/>
          <a:p>
            <a:pPr>
              <a:lnSpc>
                <a:spcPct val="150000"/>
              </a:lnSpc>
            </a:pPr>
            <a:r>
              <a:rPr lang="fa-IR" sz="4000" dirty="0" smtClean="0">
                <a:solidFill>
                  <a:srgbClr val="0033CC"/>
                </a:solidFill>
                <a:cs typeface="B Koodak" pitchFamily="2" charset="-78"/>
              </a:rPr>
              <a:t>ای نام تو بهترین سرآغاز </a:t>
            </a:r>
          </a:p>
          <a:p>
            <a:pPr>
              <a:lnSpc>
                <a:spcPct val="150000"/>
              </a:lnSpc>
            </a:pPr>
            <a:r>
              <a:rPr lang="fa-IR" sz="4000" dirty="0" smtClean="0">
                <a:solidFill>
                  <a:srgbClr val="0033CC"/>
                </a:solidFill>
                <a:cs typeface="B Koodak" pitchFamily="2" charset="-78"/>
              </a:rPr>
              <a:t>بی نام تو نامه کی کنـم باز</a:t>
            </a:r>
          </a:p>
        </p:txBody>
      </p:sp>
      <p:sp>
        <p:nvSpPr>
          <p:cNvPr id="5" name="Rectangle 4"/>
          <p:cNvSpPr/>
          <p:nvPr/>
        </p:nvSpPr>
        <p:spPr>
          <a:xfrm>
            <a:off x="2428860" y="3133082"/>
            <a:ext cx="4429156" cy="1938992"/>
          </a:xfrm>
          <a:prstGeom prst="rect">
            <a:avLst/>
          </a:prstGeom>
        </p:spPr>
        <p:txBody>
          <a:bodyPr wrap="square">
            <a:spAutoFit/>
          </a:bodyPr>
          <a:lstStyle/>
          <a:p>
            <a:pPr>
              <a:lnSpc>
                <a:spcPct val="150000"/>
              </a:lnSpc>
            </a:pPr>
            <a:r>
              <a:rPr lang="fa-IR" sz="4000" dirty="0" smtClean="0">
                <a:solidFill>
                  <a:srgbClr val="0033CC"/>
                </a:solidFill>
                <a:cs typeface="B Koodak" pitchFamily="2" charset="-78"/>
              </a:rPr>
              <a:t>ای یاد تـو مـونـس روانـم</a:t>
            </a:r>
          </a:p>
          <a:p>
            <a:pPr>
              <a:lnSpc>
                <a:spcPct val="150000"/>
              </a:lnSpc>
            </a:pPr>
            <a:r>
              <a:rPr lang="fa-IR" sz="4000" dirty="0" smtClean="0">
                <a:solidFill>
                  <a:srgbClr val="0033CC"/>
                </a:solidFill>
                <a:cs typeface="B Koodak" pitchFamily="2" charset="-78"/>
              </a:rPr>
              <a:t>جز نام تو نیـست بر زبانم</a:t>
            </a:r>
            <a:endParaRPr lang="fa-IR" sz="4000" dirty="0">
              <a:solidFill>
                <a:srgbClr val="0033CC"/>
              </a:solidFill>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3000" fill="hold"/>
                                        <p:tgtEl>
                                          <p:spTgt spid="5"/>
                                        </p:tgtEl>
                                        <p:attrNameLst>
                                          <p:attrName>ppt_w</p:attrName>
                                        </p:attrNameLst>
                                      </p:cBhvr>
                                      <p:tavLst>
                                        <p:tav tm="0">
                                          <p:val>
                                            <p:fltVal val="0"/>
                                          </p:val>
                                        </p:tav>
                                        <p:tav tm="100000">
                                          <p:val>
                                            <p:strVal val="#ppt_w"/>
                                          </p:val>
                                        </p:tav>
                                      </p:tavLst>
                                    </p:anim>
                                    <p:anim calcmode="lin" valueType="num">
                                      <p:cBhvr>
                                        <p:cTn id="14" dur="3000" fill="hold"/>
                                        <p:tgtEl>
                                          <p:spTgt spid="5"/>
                                        </p:tgtEl>
                                        <p:attrNameLst>
                                          <p:attrName>ppt_h</p:attrName>
                                        </p:attrNameLst>
                                      </p:cBhvr>
                                      <p:tavLst>
                                        <p:tav tm="0">
                                          <p:val>
                                            <p:fltVal val="0"/>
                                          </p:val>
                                        </p:tav>
                                        <p:tav tm="100000">
                                          <p:val>
                                            <p:strVal val="#ppt_h"/>
                                          </p:val>
                                        </p:tav>
                                      </p:tavLst>
                                    </p:anim>
                                    <p:animEffect transition="in" filter="fade">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2.jpg"/>
          <p:cNvPicPr>
            <a:picLocks noChangeAspect="1"/>
          </p:cNvPicPr>
          <p:nvPr/>
        </p:nvPicPr>
        <p:blipFill>
          <a:blip r:embed="rId2" cstate="print"/>
          <a:stretch>
            <a:fillRect/>
          </a:stretch>
        </p:blipFill>
        <p:spPr>
          <a:xfrm>
            <a:off x="-38849" y="-29261"/>
            <a:ext cx="9182846" cy="6916520"/>
          </a:xfrm>
          <a:prstGeom prst="rect">
            <a:avLst/>
          </a:prstGeom>
        </p:spPr>
      </p:pic>
      <p:sp>
        <p:nvSpPr>
          <p:cNvPr id="6" name="Rectangle 5"/>
          <p:cNvSpPr/>
          <p:nvPr/>
        </p:nvSpPr>
        <p:spPr>
          <a:xfrm>
            <a:off x="6286512" y="3143248"/>
            <a:ext cx="2714644" cy="1200329"/>
          </a:xfrm>
          <a:prstGeom prst="rect">
            <a:avLst/>
          </a:prstGeom>
        </p:spPr>
        <p:txBody>
          <a:bodyPr wrap="square">
            <a:spAutoFit/>
          </a:bodyPr>
          <a:lstStyle/>
          <a:p>
            <a:pPr>
              <a:lnSpc>
                <a:spcPct val="150000"/>
              </a:lnSpc>
            </a:pPr>
            <a:r>
              <a:rPr lang="fa-IR" sz="4800" dirty="0" smtClean="0">
                <a:solidFill>
                  <a:srgbClr val="0033CC"/>
                </a:solidFill>
                <a:cs typeface="B Koodak" pitchFamily="2" charset="-78"/>
              </a:rPr>
              <a:t>خدارو شکر</a:t>
            </a:r>
          </a:p>
        </p:txBody>
      </p:sp>
      <p:sp>
        <p:nvSpPr>
          <p:cNvPr id="9" name="Rectangle 8"/>
          <p:cNvSpPr/>
          <p:nvPr/>
        </p:nvSpPr>
        <p:spPr>
          <a:xfrm>
            <a:off x="4857720" y="2620028"/>
            <a:ext cx="4143436" cy="523220"/>
          </a:xfrm>
          <a:prstGeom prst="rect">
            <a:avLst/>
          </a:prstGeom>
        </p:spPr>
        <p:txBody>
          <a:bodyPr wrap="square">
            <a:spAutoFit/>
          </a:bodyPr>
          <a:lstStyle/>
          <a:p>
            <a:r>
              <a:rPr lang="fa-IR" sz="2800" dirty="0" smtClean="0">
                <a:solidFill>
                  <a:srgbClr val="FF0066"/>
                </a:solidFill>
                <a:cs typeface="B Koodak" pitchFamily="2" charset="-78"/>
              </a:rPr>
              <a:t>حالتون چطوره؟ دماغتون چاقه؟</a:t>
            </a:r>
            <a:endParaRPr lang="en-US" sz="2800" dirty="0">
              <a:solidFill>
                <a:srgbClr val="FF0066"/>
              </a:solidFill>
              <a:cs typeface="B Koodak" pitchFamily="2" charset="-78"/>
            </a:endParaRPr>
          </a:p>
        </p:txBody>
      </p:sp>
      <p:sp>
        <p:nvSpPr>
          <p:cNvPr id="11" name="Rectangle 10"/>
          <p:cNvSpPr/>
          <p:nvPr/>
        </p:nvSpPr>
        <p:spPr>
          <a:xfrm>
            <a:off x="3000364" y="1219786"/>
            <a:ext cx="5715040" cy="923330"/>
          </a:xfrm>
          <a:prstGeom prst="rect">
            <a:avLst/>
          </a:prstGeom>
        </p:spPr>
        <p:txBody>
          <a:bodyPr wrap="square">
            <a:spAutoFit/>
          </a:bodyPr>
          <a:lstStyle/>
          <a:p>
            <a:r>
              <a:rPr lang="ar-SA" sz="5400" dirty="0" smtClean="0">
                <a:solidFill>
                  <a:srgbClr val="6600FF"/>
                </a:solidFill>
                <a:cs typeface="B Koodak" pitchFamily="2" charset="-78"/>
              </a:rPr>
              <a:t>سلام</a:t>
            </a:r>
            <a:r>
              <a:rPr lang="fa-IR" sz="5400" dirty="0" smtClean="0">
                <a:solidFill>
                  <a:srgbClr val="6600FF"/>
                </a:solidFill>
                <a:cs typeface="B Koodak" pitchFamily="2" charset="-78"/>
              </a:rPr>
              <a:t> بچه‌های گل</a:t>
            </a:r>
            <a:r>
              <a:rPr lang="ar-SA" sz="5400" dirty="0" smtClean="0">
                <a:solidFill>
                  <a:srgbClr val="6600FF"/>
                </a:solidFill>
                <a:cs typeface="B Koodak" pitchFamily="2" charset="-78"/>
              </a:rPr>
              <a:t>! </a:t>
            </a:r>
            <a:endParaRPr lang="en-US" sz="5400" dirty="0">
              <a:solidFill>
                <a:srgbClr val="6600FF"/>
              </a:solidFill>
              <a:cs typeface="B Koodak" pitchFamily="2" charset="-78"/>
            </a:endParaRPr>
          </a:p>
        </p:txBody>
      </p:sp>
      <p:sp>
        <p:nvSpPr>
          <p:cNvPr id="12" name="Rectangle 11"/>
          <p:cNvSpPr/>
          <p:nvPr/>
        </p:nvSpPr>
        <p:spPr>
          <a:xfrm>
            <a:off x="1562048" y="4620292"/>
            <a:ext cx="7439108" cy="523220"/>
          </a:xfrm>
          <a:prstGeom prst="rect">
            <a:avLst/>
          </a:prstGeom>
        </p:spPr>
        <p:txBody>
          <a:bodyPr wrap="square">
            <a:spAutoFit/>
          </a:bodyPr>
          <a:lstStyle/>
          <a:p>
            <a:r>
              <a:rPr lang="ar-SA" sz="2800" dirty="0" smtClean="0">
                <a:solidFill>
                  <a:srgbClr val="663300"/>
                </a:solidFill>
                <a:cs typeface="B Koodak" pitchFamily="2" charset="-78"/>
              </a:rPr>
              <a:t>امیدوارم که همیشه حال</a:t>
            </a:r>
            <a:r>
              <a:rPr lang="fa-IR" sz="2800" dirty="0" smtClean="0">
                <a:solidFill>
                  <a:srgbClr val="663300"/>
                </a:solidFill>
                <a:cs typeface="B Koodak" pitchFamily="2" charset="-78"/>
              </a:rPr>
              <a:t>تون خوش باشه. </a:t>
            </a:r>
            <a:endParaRPr lang="en-US" sz="2800" dirty="0">
              <a:solidFill>
                <a:srgbClr val="663300"/>
              </a:solidFill>
              <a:cs typeface="B Koodak"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Effect transition="in" filter="fad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ppt_w</p:attrName>
                                        </p:attrNameLst>
                                      </p:cBhvr>
                                      <p:tavLst>
                                        <p:tav tm="0">
                                          <p:val>
                                            <p:fltVal val="0"/>
                                          </p:val>
                                        </p:tav>
                                        <p:tav tm="100000">
                                          <p:val>
                                            <p:strVal val="#ppt_w"/>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000" fill="hold"/>
                                        <p:tgtEl>
                                          <p:spTgt spid="12"/>
                                        </p:tgtEl>
                                        <p:attrNameLst>
                                          <p:attrName>ppt_w</p:attrName>
                                        </p:attrNameLst>
                                      </p:cBhvr>
                                      <p:tavLst>
                                        <p:tav tm="0">
                                          <p:val>
                                            <p:fltVal val="0"/>
                                          </p:val>
                                        </p:tav>
                                        <p:tav tm="100000">
                                          <p:val>
                                            <p:strVal val="#ppt_w"/>
                                          </p:val>
                                        </p:tav>
                                      </p:tavLst>
                                    </p:anim>
                                    <p:anim calcmode="lin" valueType="num">
                                      <p:cBhvr>
                                        <p:cTn id="28" dur="2000" fill="hold"/>
                                        <p:tgtEl>
                                          <p:spTgt spid="12"/>
                                        </p:tgtEl>
                                        <p:attrNameLst>
                                          <p:attrName>ppt_h</p:attrName>
                                        </p:attrNameLst>
                                      </p:cBhvr>
                                      <p:tavLst>
                                        <p:tav tm="0">
                                          <p:val>
                                            <p:fltVal val="0"/>
                                          </p:val>
                                        </p:tav>
                                        <p:tav tm="100000">
                                          <p:val>
                                            <p:strVal val="#ppt_h"/>
                                          </p:val>
                                        </p:tav>
                                      </p:tavLst>
                                    </p:anim>
                                    <p:animEffect transition="in" filter="fade">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2.jpg"/>
          <p:cNvPicPr>
            <a:picLocks noChangeAspect="1"/>
          </p:cNvPicPr>
          <p:nvPr/>
        </p:nvPicPr>
        <p:blipFill>
          <a:blip r:embed="rId2" cstate="print"/>
          <a:stretch>
            <a:fillRect/>
          </a:stretch>
        </p:blipFill>
        <p:spPr>
          <a:xfrm>
            <a:off x="-38849" y="-29261"/>
            <a:ext cx="9182846" cy="6916519"/>
          </a:xfrm>
          <a:prstGeom prst="rect">
            <a:avLst/>
          </a:prstGeom>
        </p:spPr>
      </p:pic>
      <p:sp>
        <p:nvSpPr>
          <p:cNvPr id="9" name="Rectangle 8"/>
          <p:cNvSpPr/>
          <p:nvPr/>
        </p:nvSpPr>
        <p:spPr>
          <a:xfrm>
            <a:off x="1643042" y="1285860"/>
            <a:ext cx="5643602" cy="523220"/>
          </a:xfrm>
          <a:prstGeom prst="rect">
            <a:avLst/>
          </a:prstGeom>
        </p:spPr>
        <p:txBody>
          <a:bodyPr wrap="square">
            <a:spAutoFit/>
          </a:bodyPr>
          <a:lstStyle/>
          <a:p>
            <a:r>
              <a:rPr lang="fa-IR" sz="2800" dirty="0" smtClean="0">
                <a:solidFill>
                  <a:srgbClr val="9900CC"/>
                </a:solidFill>
                <a:cs typeface="B Koodak" pitchFamily="2" charset="-78"/>
              </a:rPr>
              <a:t>این خانه‌های زیبا را چه كسی ساخته است؟</a:t>
            </a:r>
            <a:endParaRPr lang="en-US" sz="2800" dirty="0">
              <a:solidFill>
                <a:srgbClr val="9900CC"/>
              </a:solidFill>
              <a:cs typeface="B Koodak" pitchFamily="2" charset="-78"/>
            </a:endParaRPr>
          </a:p>
        </p:txBody>
      </p:sp>
      <p:sp>
        <p:nvSpPr>
          <p:cNvPr id="11" name="Rectangle 10"/>
          <p:cNvSpPr/>
          <p:nvPr/>
        </p:nvSpPr>
        <p:spPr>
          <a:xfrm>
            <a:off x="642910" y="353777"/>
            <a:ext cx="7929618" cy="646331"/>
          </a:xfrm>
          <a:prstGeom prst="rect">
            <a:avLst/>
          </a:prstGeom>
        </p:spPr>
        <p:txBody>
          <a:bodyPr wrap="square">
            <a:spAutoFit/>
          </a:bodyPr>
          <a:lstStyle/>
          <a:p>
            <a:r>
              <a:rPr lang="fa-IR" sz="3600" dirty="0" smtClean="0">
                <a:solidFill>
                  <a:srgbClr val="0033CC"/>
                </a:solidFill>
                <a:cs typeface="B Koodak" pitchFamily="2" charset="-78"/>
              </a:rPr>
              <a:t>بچه ها! می دونید كه هر چیزی سازنده‌ای داره.</a:t>
            </a:r>
            <a:endParaRPr lang="en-US" sz="3600" dirty="0">
              <a:solidFill>
                <a:srgbClr val="0033CC"/>
              </a:solidFill>
              <a:cs typeface="B Koodak" pitchFamily="2" charset="-78"/>
            </a:endParaRPr>
          </a:p>
        </p:txBody>
      </p:sp>
      <p:sp>
        <p:nvSpPr>
          <p:cNvPr id="8" name="Rectangle 7"/>
          <p:cNvSpPr/>
          <p:nvPr/>
        </p:nvSpPr>
        <p:spPr>
          <a:xfrm>
            <a:off x="2714580" y="1782537"/>
            <a:ext cx="642974" cy="646331"/>
          </a:xfrm>
          <a:prstGeom prst="rect">
            <a:avLst/>
          </a:prstGeom>
        </p:spPr>
        <p:txBody>
          <a:bodyPr wrap="square">
            <a:spAutoFit/>
          </a:bodyPr>
          <a:lstStyle/>
          <a:p>
            <a:r>
              <a:rPr lang="fa-IR" sz="3600" dirty="0" smtClean="0">
                <a:solidFill>
                  <a:srgbClr val="FF0000"/>
                </a:solidFill>
                <a:cs typeface="B Koodak" pitchFamily="2" charset="-78"/>
              </a:rPr>
              <a:t>بنّا</a:t>
            </a:r>
            <a:endParaRPr lang="en-US" sz="3600" dirty="0">
              <a:solidFill>
                <a:srgbClr val="FF0000"/>
              </a:solidFill>
              <a:cs typeface="B Koodak" pitchFamily="2" charset="-78"/>
            </a:endParaRPr>
          </a:p>
        </p:txBody>
      </p:sp>
      <p:sp>
        <p:nvSpPr>
          <p:cNvPr id="10" name="Rectangle 9"/>
          <p:cNvSpPr/>
          <p:nvPr/>
        </p:nvSpPr>
        <p:spPr>
          <a:xfrm>
            <a:off x="428596" y="2357430"/>
            <a:ext cx="5643602" cy="523220"/>
          </a:xfrm>
          <a:prstGeom prst="rect">
            <a:avLst/>
          </a:prstGeom>
        </p:spPr>
        <p:txBody>
          <a:bodyPr wrap="square">
            <a:spAutoFit/>
          </a:bodyPr>
          <a:lstStyle/>
          <a:p>
            <a:r>
              <a:rPr lang="fa-IR" sz="2800" dirty="0" smtClean="0">
                <a:solidFill>
                  <a:srgbClr val="9900CC"/>
                </a:solidFill>
                <a:cs typeface="B Koodak" pitchFamily="2" charset="-78"/>
              </a:rPr>
              <a:t>درهای چوبی آن را چه كسی ساخته است؟</a:t>
            </a:r>
            <a:endParaRPr lang="en-US" sz="2800" dirty="0">
              <a:solidFill>
                <a:srgbClr val="9900CC"/>
              </a:solidFill>
              <a:cs typeface="B Koodak" pitchFamily="2" charset="-78"/>
            </a:endParaRPr>
          </a:p>
        </p:txBody>
      </p:sp>
      <p:sp>
        <p:nvSpPr>
          <p:cNvPr id="13" name="Rectangle 12"/>
          <p:cNvSpPr/>
          <p:nvPr/>
        </p:nvSpPr>
        <p:spPr>
          <a:xfrm>
            <a:off x="2643142" y="3071810"/>
            <a:ext cx="928726" cy="646331"/>
          </a:xfrm>
          <a:prstGeom prst="rect">
            <a:avLst/>
          </a:prstGeom>
        </p:spPr>
        <p:txBody>
          <a:bodyPr wrap="square">
            <a:spAutoFit/>
          </a:bodyPr>
          <a:lstStyle/>
          <a:p>
            <a:pPr algn="ctr"/>
            <a:r>
              <a:rPr lang="fa-IR" sz="3600" dirty="0" smtClean="0">
                <a:solidFill>
                  <a:srgbClr val="FF0000"/>
                </a:solidFill>
                <a:cs typeface="B Koodak" pitchFamily="2" charset="-78"/>
              </a:rPr>
              <a:t>نجّار</a:t>
            </a:r>
            <a:endParaRPr lang="en-US" sz="3600" dirty="0">
              <a:solidFill>
                <a:srgbClr val="FF0000"/>
              </a:solidFill>
              <a:cs typeface="B Koodak" pitchFamily="2" charset="-78"/>
            </a:endParaRPr>
          </a:p>
        </p:txBody>
      </p:sp>
      <p:sp>
        <p:nvSpPr>
          <p:cNvPr id="15" name="Rectangle 14"/>
          <p:cNvSpPr/>
          <p:nvPr/>
        </p:nvSpPr>
        <p:spPr>
          <a:xfrm>
            <a:off x="-785818" y="3905912"/>
            <a:ext cx="5643602" cy="523220"/>
          </a:xfrm>
          <a:prstGeom prst="rect">
            <a:avLst/>
          </a:prstGeom>
        </p:spPr>
        <p:txBody>
          <a:bodyPr wrap="square">
            <a:spAutoFit/>
          </a:bodyPr>
          <a:lstStyle/>
          <a:p>
            <a:r>
              <a:rPr lang="fa-IR" sz="2800" dirty="0" smtClean="0">
                <a:solidFill>
                  <a:srgbClr val="9900CC"/>
                </a:solidFill>
                <a:cs typeface="B Koodak" pitchFamily="2" charset="-78"/>
              </a:rPr>
              <a:t>کفشهای شما را چه كسی ساخته است؟</a:t>
            </a:r>
            <a:endParaRPr lang="en-US" sz="2800" dirty="0">
              <a:solidFill>
                <a:srgbClr val="9900CC"/>
              </a:solidFill>
              <a:cs typeface="B Koodak" pitchFamily="2" charset="-78"/>
            </a:endParaRPr>
          </a:p>
        </p:txBody>
      </p:sp>
      <p:sp>
        <p:nvSpPr>
          <p:cNvPr id="16" name="Rectangle 15"/>
          <p:cNvSpPr/>
          <p:nvPr/>
        </p:nvSpPr>
        <p:spPr>
          <a:xfrm>
            <a:off x="2500298" y="4497181"/>
            <a:ext cx="1214446" cy="646331"/>
          </a:xfrm>
          <a:prstGeom prst="rect">
            <a:avLst/>
          </a:prstGeom>
        </p:spPr>
        <p:txBody>
          <a:bodyPr wrap="square">
            <a:spAutoFit/>
          </a:bodyPr>
          <a:lstStyle/>
          <a:p>
            <a:pPr algn="ctr"/>
            <a:r>
              <a:rPr lang="fa-IR" sz="3600" dirty="0" smtClean="0">
                <a:solidFill>
                  <a:srgbClr val="FF0000"/>
                </a:solidFill>
                <a:cs typeface="B Koodak" pitchFamily="2" charset="-78"/>
              </a:rPr>
              <a:t>کفّاش</a:t>
            </a:r>
            <a:endParaRPr lang="en-US" sz="3600" dirty="0">
              <a:solidFill>
                <a:srgbClr val="FF0000"/>
              </a:solidFill>
              <a:cs typeface="B Koodak"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ppt_w</p:attrName>
                                        </p:attrNameLst>
                                      </p:cBhvr>
                                      <p:tavLst>
                                        <p:tav tm="0">
                                          <p:val>
                                            <p:fltVal val="0"/>
                                          </p:val>
                                        </p:tav>
                                        <p:tav tm="100000">
                                          <p:val>
                                            <p:strVal val="#ppt_w"/>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Effect transition="in" filter="fad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2000" fill="hold"/>
                                        <p:tgtEl>
                                          <p:spTgt spid="10"/>
                                        </p:tgtEl>
                                        <p:attrNameLst>
                                          <p:attrName>ppt_w</p:attrName>
                                        </p:attrNameLst>
                                      </p:cBhvr>
                                      <p:tavLst>
                                        <p:tav tm="0">
                                          <p:val>
                                            <p:fltVal val="0"/>
                                          </p:val>
                                        </p:tav>
                                        <p:tav tm="100000">
                                          <p:val>
                                            <p:strVal val="#ppt_w"/>
                                          </p:val>
                                        </p:tav>
                                      </p:tavLst>
                                    </p:anim>
                                    <p:anim calcmode="lin" valueType="num">
                                      <p:cBhvr>
                                        <p:cTn id="29" dur="2000" fill="hold"/>
                                        <p:tgtEl>
                                          <p:spTgt spid="10"/>
                                        </p:tgtEl>
                                        <p:attrNameLst>
                                          <p:attrName>ppt_h</p:attrName>
                                        </p:attrNameLst>
                                      </p:cBhvr>
                                      <p:tavLst>
                                        <p:tav tm="0">
                                          <p:val>
                                            <p:fltVal val="0"/>
                                          </p:val>
                                        </p:tav>
                                        <p:tav tm="100000">
                                          <p:val>
                                            <p:strVal val="#ppt_h"/>
                                          </p:val>
                                        </p:tav>
                                      </p:tavLst>
                                    </p:anim>
                                    <p:animEffect transition="in" filter="fade">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000" fill="hold"/>
                                        <p:tgtEl>
                                          <p:spTgt spid="13"/>
                                        </p:tgtEl>
                                        <p:attrNameLst>
                                          <p:attrName>ppt_w</p:attrName>
                                        </p:attrNameLst>
                                      </p:cBhvr>
                                      <p:tavLst>
                                        <p:tav tm="0">
                                          <p:val>
                                            <p:fltVal val="0"/>
                                          </p:val>
                                        </p:tav>
                                        <p:tav tm="100000">
                                          <p:val>
                                            <p:strVal val="#ppt_w"/>
                                          </p:val>
                                        </p:tav>
                                      </p:tavLst>
                                    </p:anim>
                                    <p:anim calcmode="lin" valueType="num">
                                      <p:cBhvr>
                                        <p:cTn id="36" dur="2000" fill="hold"/>
                                        <p:tgtEl>
                                          <p:spTgt spid="13"/>
                                        </p:tgtEl>
                                        <p:attrNameLst>
                                          <p:attrName>ppt_h</p:attrName>
                                        </p:attrNameLst>
                                      </p:cBhvr>
                                      <p:tavLst>
                                        <p:tav tm="0">
                                          <p:val>
                                            <p:fltVal val="0"/>
                                          </p:val>
                                        </p:tav>
                                        <p:tav tm="100000">
                                          <p:val>
                                            <p:strVal val="#ppt_h"/>
                                          </p:val>
                                        </p:tav>
                                      </p:tavLst>
                                    </p:anim>
                                    <p:animEffect transition="in" filter="fade">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2000" fill="hold"/>
                                        <p:tgtEl>
                                          <p:spTgt spid="15"/>
                                        </p:tgtEl>
                                        <p:attrNameLst>
                                          <p:attrName>ppt_w</p:attrName>
                                        </p:attrNameLst>
                                      </p:cBhvr>
                                      <p:tavLst>
                                        <p:tav tm="0">
                                          <p:val>
                                            <p:fltVal val="0"/>
                                          </p:val>
                                        </p:tav>
                                        <p:tav tm="100000">
                                          <p:val>
                                            <p:strVal val="#ppt_w"/>
                                          </p:val>
                                        </p:tav>
                                      </p:tavLst>
                                    </p:anim>
                                    <p:anim calcmode="lin" valueType="num">
                                      <p:cBhvr>
                                        <p:cTn id="43" dur="2000" fill="hold"/>
                                        <p:tgtEl>
                                          <p:spTgt spid="15"/>
                                        </p:tgtEl>
                                        <p:attrNameLst>
                                          <p:attrName>ppt_h</p:attrName>
                                        </p:attrNameLst>
                                      </p:cBhvr>
                                      <p:tavLst>
                                        <p:tav tm="0">
                                          <p:val>
                                            <p:fltVal val="0"/>
                                          </p:val>
                                        </p:tav>
                                        <p:tav tm="100000">
                                          <p:val>
                                            <p:strVal val="#ppt_h"/>
                                          </p:val>
                                        </p:tav>
                                      </p:tavLst>
                                    </p:anim>
                                    <p:animEffect transition="in" filter="fade">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000" fill="hold"/>
                                        <p:tgtEl>
                                          <p:spTgt spid="16"/>
                                        </p:tgtEl>
                                        <p:attrNameLst>
                                          <p:attrName>ppt_w</p:attrName>
                                        </p:attrNameLst>
                                      </p:cBhvr>
                                      <p:tavLst>
                                        <p:tav tm="0">
                                          <p:val>
                                            <p:fltVal val="0"/>
                                          </p:val>
                                        </p:tav>
                                        <p:tav tm="100000">
                                          <p:val>
                                            <p:strVal val="#ppt_w"/>
                                          </p:val>
                                        </p:tav>
                                      </p:tavLst>
                                    </p:anim>
                                    <p:anim calcmode="lin" valueType="num">
                                      <p:cBhvr>
                                        <p:cTn id="50" dur="2000" fill="hold"/>
                                        <p:tgtEl>
                                          <p:spTgt spid="16"/>
                                        </p:tgtEl>
                                        <p:attrNameLst>
                                          <p:attrName>ppt_h</p:attrName>
                                        </p:attrNameLst>
                                      </p:cBhvr>
                                      <p:tavLst>
                                        <p:tav tm="0">
                                          <p:val>
                                            <p:fltVal val="0"/>
                                          </p:val>
                                        </p:tav>
                                        <p:tav tm="100000">
                                          <p:val>
                                            <p:strVal val="#ppt_h"/>
                                          </p:val>
                                        </p:tav>
                                      </p:tavLst>
                                    </p:anim>
                                    <p:animEffect transition="in" filter="fade">
                                      <p:cBhvr>
                                        <p:cTn id="5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8" grpId="0"/>
      <p:bldP spid="10" grpId="0"/>
      <p:bldP spid="13"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2.jpg"/>
          <p:cNvPicPr>
            <a:picLocks noChangeAspect="1"/>
          </p:cNvPicPr>
          <p:nvPr/>
        </p:nvPicPr>
        <p:blipFill>
          <a:blip r:embed="rId2" cstate="print"/>
          <a:stretch>
            <a:fillRect/>
          </a:stretch>
        </p:blipFill>
        <p:spPr>
          <a:xfrm>
            <a:off x="-38849" y="-29261"/>
            <a:ext cx="9182846" cy="6916519"/>
          </a:xfrm>
          <a:prstGeom prst="rect">
            <a:avLst/>
          </a:prstGeom>
        </p:spPr>
      </p:pic>
      <p:sp>
        <p:nvSpPr>
          <p:cNvPr id="17" name="Rectangle 16"/>
          <p:cNvSpPr/>
          <p:nvPr/>
        </p:nvSpPr>
        <p:spPr>
          <a:xfrm>
            <a:off x="3857620" y="214290"/>
            <a:ext cx="4643470" cy="523220"/>
          </a:xfrm>
          <a:prstGeom prst="rect">
            <a:avLst/>
          </a:prstGeom>
        </p:spPr>
        <p:txBody>
          <a:bodyPr wrap="square">
            <a:spAutoFit/>
          </a:bodyPr>
          <a:lstStyle/>
          <a:p>
            <a:r>
              <a:rPr lang="fa-IR" sz="2800" dirty="0" smtClean="0">
                <a:solidFill>
                  <a:srgbClr val="0033CC"/>
                </a:solidFill>
                <a:cs typeface="B Koodak" pitchFamily="2" charset="-78"/>
              </a:rPr>
              <a:t>بچه‌ها نـوزاد در گهـواره را دیـدیـد؟</a:t>
            </a:r>
            <a:endParaRPr lang="en-US" sz="2800" dirty="0">
              <a:solidFill>
                <a:srgbClr val="0033CC"/>
              </a:solidFill>
              <a:cs typeface="B Koodak" pitchFamily="2" charset="-78"/>
            </a:endParaRPr>
          </a:p>
        </p:txBody>
      </p:sp>
      <p:sp>
        <p:nvSpPr>
          <p:cNvPr id="18" name="Rectangle 17"/>
          <p:cNvSpPr/>
          <p:nvPr/>
        </p:nvSpPr>
        <p:spPr>
          <a:xfrm>
            <a:off x="214282" y="654634"/>
            <a:ext cx="6286544" cy="2516073"/>
          </a:xfrm>
          <a:prstGeom prst="rect">
            <a:avLst/>
          </a:prstGeom>
        </p:spPr>
        <p:txBody>
          <a:bodyPr wrap="square">
            <a:spAutoFit/>
          </a:bodyPr>
          <a:lstStyle/>
          <a:p>
            <a:pPr algn="just">
              <a:lnSpc>
                <a:spcPct val="150000"/>
              </a:lnSpc>
            </a:pPr>
            <a:r>
              <a:rPr lang="fa-IR" sz="2100" dirty="0" smtClean="0">
                <a:solidFill>
                  <a:srgbClr val="9900CC"/>
                </a:solidFill>
                <a:cs typeface="B Koodak" pitchFamily="2" charset="-78"/>
              </a:rPr>
              <a:t>«بله!» او «چشـم» دارد، «گـوش» دارد، «پـدر و مادری مهربان دارد و هزاران نعمت دیگر اما نمی داند كه چشـم و گوش چه فایده ایی دارند؛ دست ها و پاها به چه كار می آیند از زبان چه كاری بـر می آیـد. او مغـز دارد ولی هنوز نمی تواند بیندیشد، مسألۀ ریاضی حـل كند، قـرآن بخـواند و... .</a:t>
            </a:r>
            <a:endParaRPr lang="fa-IR" sz="2100" dirty="0">
              <a:solidFill>
                <a:srgbClr val="9900CC"/>
              </a:solidFill>
              <a:cs typeface="B Koodak" pitchFamily="2" charset="-78"/>
            </a:endParaRPr>
          </a:p>
        </p:txBody>
      </p:sp>
      <p:sp>
        <p:nvSpPr>
          <p:cNvPr id="19" name="Rectangle 18"/>
          <p:cNvSpPr/>
          <p:nvPr/>
        </p:nvSpPr>
        <p:spPr>
          <a:xfrm>
            <a:off x="214282" y="3143248"/>
            <a:ext cx="6215106" cy="2031325"/>
          </a:xfrm>
          <a:prstGeom prst="rect">
            <a:avLst/>
          </a:prstGeom>
        </p:spPr>
        <p:txBody>
          <a:bodyPr wrap="square">
            <a:spAutoFit/>
          </a:bodyPr>
          <a:lstStyle/>
          <a:p>
            <a:pPr algn="just">
              <a:lnSpc>
                <a:spcPct val="150000"/>
              </a:lnSpc>
            </a:pPr>
            <a:r>
              <a:rPr lang="fa-IR" sz="2100" dirty="0" smtClean="0">
                <a:solidFill>
                  <a:srgbClr val="FF0066"/>
                </a:solidFill>
                <a:cs typeface="B Koodak" pitchFamily="2" charset="-78"/>
              </a:rPr>
              <a:t>   امّا شما كه بزرگ شـده اید خـوب می توانید فـواید این نعمـت ها را</a:t>
            </a:r>
          </a:p>
          <a:p>
            <a:pPr algn="just">
              <a:lnSpc>
                <a:spcPct val="150000"/>
              </a:lnSpc>
            </a:pPr>
            <a:r>
              <a:rPr lang="fa-IR" sz="2100" dirty="0" smtClean="0">
                <a:solidFill>
                  <a:srgbClr val="FF0066"/>
                </a:solidFill>
                <a:cs typeface="B Koodak" pitchFamily="2" charset="-78"/>
              </a:rPr>
              <a:t>     درك كنید. برای آزمایش، سعی كنید بدون انگشت شصت دكمه های پیراهنتان را باز كنید و ببندید تا به اهمیت این نعمت بیشـتر پی ببرید. اكنون شما می توانید از مغزتان كار بكشید و فكر كنید، </a:t>
            </a:r>
            <a:endParaRPr lang="fa-IR" sz="2100" dirty="0">
              <a:solidFill>
                <a:srgbClr val="FF0066"/>
              </a:solidFill>
              <a:cs typeface="B Koodak"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Effect transition="in" filter="fade">
                                      <p:cBhvr>
                                        <p:cTn id="9" dur="2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3000" fill="hold"/>
                                        <p:tgtEl>
                                          <p:spTgt spid="18"/>
                                        </p:tgtEl>
                                        <p:attrNameLst>
                                          <p:attrName>ppt_x</p:attrName>
                                        </p:attrNameLst>
                                      </p:cBhvr>
                                      <p:tavLst>
                                        <p:tav tm="0">
                                          <p:val>
                                            <p:strVal val="0-#ppt_w/2"/>
                                          </p:val>
                                        </p:tav>
                                        <p:tav tm="100000">
                                          <p:val>
                                            <p:strVal val="#ppt_x"/>
                                          </p:val>
                                        </p:tav>
                                      </p:tavLst>
                                    </p:anim>
                                    <p:anim calcmode="lin" valueType="num">
                                      <p:cBhvr additive="base">
                                        <p:cTn id="15" dur="3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3000" fill="hold"/>
                                        <p:tgtEl>
                                          <p:spTgt spid="19"/>
                                        </p:tgtEl>
                                        <p:attrNameLst>
                                          <p:attrName>ppt_x</p:attrName>
                                        </p:attrNameLst>
                                      </p:cBhvr>
                                      <p:tavLst>
                                        <p:tav tm="0">
                                          <p:val>
                                            <p:strVal val="1+#ppt_w/2"/>
                                          </p:val>
                                        </p:tav>
                                        <p:tav tm="100000">
                                          <p:val>
                                            <p:strVal val="#ppt_x"/>
                                          </p:val>
                                        </p:tav>
                                      </p:tavLst>
                                    </p:anim>
                                    <p:anim calcmode="lin" valueType="num">
                                      <p:cBhvr additive="base">
                                        <p:cTn id="21" dur="3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5.jpg"/>
          <p:cNvPicPr>
            <a:picLocks noChangeAspect="1"/>
          </p:cNvPicPr>
          <p:nvPr/>
        </p:nvPicPr>
        <p:blipFill>
          <a:blip r:embed="rId2" cstate="print"/>
          <a:stretch>
            <a:fillRect/>
          </a:stretch>
        </p:blipFill>
        <p:spPr>
          <a:xfrm>
            <a:off x="2" y="-29235"/>
            <a:ext cx="9143996" cy="6887258"/>
          </a:xfrm>
          <a:prstGeom prst="rect">
            <a:avLst/>
          </a:prstGeom>
        </p:spPr>
      </p:pic>
      <p:sp>
        <p:nvSpPr>
          <p:cNvPr id="24" name="Down Arrow Callout 23"/>
          <p:cNvSpPr/>
          <p:nvPr/>
        </p:nvSpPr>
        <p:spPr>
          <a:xfrm>
            <a:off x="2786050" y="928670"/>
            <a:ext cx="4143404" cy="571504"/>
          </a:xfrm>
          <a:prstGeom prst="downArrowCallout">
            <a:avLst>
              <a:gd name="adj1" fmla="val 50000"/>
              <a:gd name="adj2" fmla="val 25000"/>
              <a:gd name="adj3" fmla="val 18227"/>
              <a:gd name="adj4" fmla="val 81773"/>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p:cNvSpPr/>
          <p:nvPr/>
        </p:nvSpPr>
        <p:spPr>
          <a:xfrm>
            <a:off x="428596" y="214290"/>
            <a:ext cx="8286776" cy="623248"/>
          </a:xfrm>
          <a:prstGeom prst="rect">
            <a:avLst/>
          </a:prstGeom>
        </p:spPr>
        <p:txBody>
          <a:bodyPr wrap="square">
            <a:spAutoFit/>
          </a:bodyPr>
          <a:lstStyle/>
          <a:p>
            <a:pPr algn="just">
              <a:lnSpc>
                <a:spcPct val="150000"/>
              </a:lnSpc>
            </a:pPr>
            <a:r>
              <a:rPr lang="fa-IR" sz="2300" dirty="0" smtClean="0">
                <a:solidFill>
                  <a:srgbClr val="9900CC"/>
                </a:solidFill>
                <a:cs typeface="B Koodak" pitchFamily="2" charset="-78"/>
              </a:rPr>
              <a:t>امام علی(ع) در حدیثی، چهار نعمت الهی كه در وجود انسان هست رو بیان کرده.</a:t>
            </a:r>
            <a:endParaRPr lang="fa-IR" sz="2300" dirty="0">
              <a:solidFill>
                <a:srgbClr val="9900CC"/>
              </a:solidFill>
              <a:cs typeface="B Koodak" pitchFamily="2" charset="-78"/>
            </a:endParaRPr>
          </a:p>
        </p:txBody>
      </p:sp>
      <p:sp>
        <p:nvSpPr>
          <p:cNvPr id="5" name="Rectangle 4"/>
          <p:cNvSpPr/>
          <p:nvPr/>
        </p:nvSpPr>
        <p:spPr>
          <a:xfrm>
            <a:off x="2786050" y="714356"/>
            <a:ext cx="4143404" cy="738664"/>
          </a:xfrm>
          <a:prstGeom prst="rect">
            <a:avLst/>
          </a:prstGeom>
        </p:spPr>
        <p:txBody>
          <a:bodyPr wrap="square">
            <a:spAutoFit/>
          </a:bodyPr>
          <a:lstStyle/>
          <a:p>
            <a:pPr algn="just">
              <a:lnSpc>
                <a:spcPct val="150000"/>
              </a:lnSpc>
            </a:pPr>
            <a:r>
              <a:rPr lang="fa-IR" sz="2800" dirty="0" smtClean="0">
                <a:solidFill>
                  <a:srgbClr val="FFFF00"/>
                </a:solidFill>
                <a:cs typeface="B Koodak" pitchFamily="2" charset="-78"/>
              </a:rPr>
              <a:t>از آفرینش انسان به شگفت آیید:</a:t>
            </a:r>
            <a:endParaRPr lang="fa-IR" sz="2800" dirty="0">
              <a:solidFill>
                <a:srgbClr val="FFFF00"/>
              </a:solidFill>
              <a:cs typeface="B Koodak" pitchFamily="2" charset="-78"/>
            </a:endParaRPr>
          </a:p>
        </p:txBody>
      </p:sp>
      <p:sp>
        <p:nvSpPr>
          <p:cNvPr id="14" name="Rectangle 13"/>
          <p:cNvSpPr/>
          <p:nvPr/>
        </p:nvSpPr>
        <p:spPr>
          <a:xfrm>
            <a:off x="4855640" y="1568223"/>
            <a:ext cx="2786082" cy="646331"/>
          </a:xfrm>
          <a:prstGeom prst="rect">
            <a:avLst/>
          </a:prstGeom>
        </p:spPr>
        <p:txBody>
          <a:bodyPr wrap="square">
            <a:spAutoFit/>
          </a:bodyPr>
          <a:lstStyle/>
          <a:p>
            <a:pPr algn="just">
              <a:lnSpc>
                <a:spcPct val="150000"/>
              </a:lnSpc>
            </a:pPr>
            <a:r>
              <a:rPr lang="fa-IR" sz="2400" dirty="0" smtClean="0">
                <a:solidFill>
                  <a:srgbClr val="00B0F0"/>
                </a:solidFill>
                <a:cs typeface="B Koodak" pitchFamily="2" charset="-78"/>
              </a:rPr>
              <a:t>با پی(تکه چربی) می بیند!</a:t>
            </a:r>
            <a:endParaRPr lang="fa-IR" sz="2400" dirty="0">
              <a:solidFill>
                <a:srgbClr val="00B0F0"/>
              </a:solidFill>
              <a:cs typeface="B Koodak" pitchFamily="2" charset="-78"/>
            </a:endParaRPr>
          </a:p>
        </p:txBody>
      </p:sp>
      <p:pic>
        <p:nvPicPr>
          <p:cNvPr id="15" name="Picture 14" descr="چشم.png"/>
          <p:cNvPicPr>
            <a:picLocks noChangeAspect="1"/>
          </p:cNvPicPr>
          <p:nvPr/>
        </p:nvPicPr>
        <p:blipFill>
          <a:blip r:embed="rId3" cstate="print"/>
          <a:stretch>
            <a:fillRect/>
          </a:stretch>
        </p:blipFill>
        <p:spPr>
          <a:xfrm>
            <a:off x="7713160" y="1357298"/>
            <a:ext cx="1145120" cy="1143006"/>
          </a:xfrm>
          <a:prstGeom prst="rect">
            <a:avLst/>
          </a:prstGeom>
        </p:spPr>
      </p:pic>
      <p:sp>
        <p:nvSpPr>
          <p:cNvPr id="16" name="Rectangle 15"/>
          <p:cNvSpPr/>
          <p:nvPr/>
        </p:nvSpPr>
        <p:spPr>
          <a:xfrm>
            <a:off x="1000100" y="1500174"/>
            <a:ext cx="2786082" cy="646331"/>
          </a:xfrm>
          <a:prstGeom prst="rect">
            <a:avLst/>
          </a:prstGeom>
        </p:spPr>
        <p:txBody>
          <a:bodyPr wrap="square">
            <a:spAutoFit/>
          </a:bodyPr>
          <a:lstStyle/>
          <a:p>
            <a:pPr algn="just">
              <a:lnSpc>
                <a:spcPct val="150000"/>
              </a:lnSpc>
            </a:pPr>
            <a:r>
              <a:rPr lang="fa-IR" sz="2400" dirty="0" smtClean="0">
                <a:solidFill>
                  <a:srgbClr val="9900CC"/>
                </a:solidFill>
                <a:cs typeface="B Koodak" pitchFamily="2" charset="-78"/>
              </a:rPr>
              <a:t>با استخوانی می شنود!</a:t>
            </a:r>
            <a:endParaRPr lang="fa-IR" sz="2400" dirty="0">
              <a:solidFill>
                <a:srgbClr val="9900CC"/>
              </a:solidFill>
              <a:cs typeface="B Koodak" pitchFamily="2" charset="-78"/>
            </a:endParaRPr>
          </a:p>
        </p:txBody>
      </p:sp>
      <p:pic>
        <p:nvPicPr>
          <p:cNvPr id="17" name="Picture 16" descr="چشم.png"/>
          <p:cNvPicPr>
            <a:picLocks noChangeAspect="1"/>
          </p:cNvPicPr>
          <p:nvPr/>
        </p:nvPicPr>
        <p:blipFill>
          <a:blip r:embed="rId4" cstate="print"/>
          <a:stretch>
            <a:fillRect/>
          </a:stretch>
        </p:blipFill>
        <p:spPr>
          <a:xfrm>
            <a:off x="214282" y="1357298"/>
            <a:ext cx="1145118" cy="1143006"/>
          </a:xfrm>
          <a:prstGeom prst="rect">
            <a:avLst/>
          </a:prstGeom>
        </p:spPr>
      </p:pic>
      <p:sp>
        <p:nvSpPr>
          <p:cNvPr id="18" name="Rectangle 17"/>
          <p:cNvSpPr/>
          <p:nvPr/>
        </p:nvSpPr>
        <p:spPr>
          <a:xfrm>
            <a:off x="4929190" y="2928934"/>
            <a:ext cx="2786082" cy="646331"/>
          </a:xfrm>
          <a:prstGeom prst="rect">
            <a:avLst/>
          </a:prstGeom>
        </p:spPr>
        <p:txBody>
          <a:bodyPr wrap="square">
            <a:spAutoFit/>
          </a:bodyPr>
          <a:lstStyle/>
          <a:p>
            <a:pPr algn="just">
              <a:lnSpc>
                <a:spcPct val="150000"/>
              </a:lnSpc>
            </a:pPr>
            <a:r>
              <a:rPr lang="fa-IR" sz="2400" dirty="0" smtClean="0">
                <a:solidFill>
                  <a:srgbClr val="FF0066"/>
                </a:solidFill>
                <a:cs typeface="B Koodak" pitchFamily="2" charset="-78"/>
              </a:rPr>
              <a:t>از شکافی نفس می‌کشد!</a:t>
            </a:r>
            <a:endParaRPr lang="fa-IR" sz="2400" dirty="0">
              <a:solidFill>
                <a:srgbClr val="FF0066"/>
              </a:solidFill>
              <a:cs typeface="B Koodak" pitchFamily="2" charset="-78"/>
            </a:endParaRPr>
          </a:p>
        </p:txBody>
      </p:sp>
      <p:pic>
        <p:nvPicPr>
          <p:cNvPr id="19" name="Picture 18" descr="چشم.png"/>
          <p:cNvPicPr>
            <a:picLocks noChangeAspect="1"/>
          </p:cNvPicPr>
          <p:nvPr/>
        </p:nvPicPr>
        <p:blipFill>
          <a:blip r:embed="rId5" cstate="print"/>
          <a:stretch>
            <a:fillRect/>
          </a:stretch>
        </p:blipFill>
        <p:spPr>
          <a:xfrm>
            <a:off x="7786711" y="2714620"/>
            <a:ext cx="1145118" cy="1143006"/>
          </a:xfrm>
          <a:prstGeom prst="rect">
            <a:avLst/>
          </a:prstGeom>
        </p:spPr>
      </p:pic>
      <p:sp>
        <p:nvSpPr>
          <p:cNvPr id="20" name="Rectangle 19"/>
          <p:cNvSpPr/>
          <p:nvPr/>
        </p:nvSpPr>
        <p:spPr>
          <a:xfrm>
            <a:off x="1357290" y="2925545"/>
            <a:ext cx="2786082" cy="646331"/>
          </a:xfrm>
          <a:prstGeom prst="rect">
            <a:avLst/>
          </a:prstGeom>
        </p:spPr>
        <p:txBody>
          <a:bodyPr wrap="square">
            <a:spAutoFit/>
          </a:bodyPr>
          <a:lstStyle/>
          <a:p>
            <a:pPr algn="just">
              <a:lnSpc>
                <a:spcPct val="150000"/>
              </a:lnSpc>
            </a:pPr>
            <a:r>
              <a:rPr lang="fa-IR" sz="2400" dirty="0" smtClean="0">
                <a:solidFill>
                  <a:srgbClr val="0033CC"/>
                </a:solidFill>
                <a:cs typeface="B Koodak" pitchFamily="2" charset="-78"/>
              </a:rPr>
              <a:t>با گوشتی سخن می‌گوید!</a:t>
            </a:r>
            <a:endParaRPr lang="fa-IR" sz="2400" dirty="0">
              <a:solidFill>
                <a:srgbClr val="0033CC"/>
              </a:solidFill>
              <a:cs typeface="B Koodak" pitchFamily="2" charset="-78"/>
            </a:endParaRPr>
          </a:p>
        </p:txBody>
      </p:sp>
      <p:pic>
        <p:nvPicPr>
          <p:cNvPr id="21" name="Picture 20" descr="چشم.png"/>
          <p:cNvPicPr>
            <a:picLocks noChangeAspect="1"/>
          </p:cNvPicPr>
          <p:nvPr/>
        </p:nvPicPr>
        <p:blipFill>
          <a:blip r:embed="rId6" cstate="print"/>
          <a:stretch>
            <a:fillRect/>
          </a:stretch>
        </p:blipFill>
        <p:spPr>
          <a:xfrm>
            <a:off x="214282" y="2714622"/>
            <a:ext cx="1145118" cy="1143006"/>
          </a:xfrm>
          <a:prstGeom prst="rect">
            <a:avLst/>
          </a:prstGeom>
        </p:spPr>
      </p:pic>
      <p:sp>
        <p:nvSpPr>
          <p:cNvPr id="22" name="Rectangle 21"/>
          <p:cNvSpPr/>
          <p:nvPr/>
        </p:nvSpPr>
        <p:spPr>
          <a:xfrm>
            <a:off x="357158" y="3929066"/>
            <a:ext cx="8001024" cy="646331"/>
          </a:xfrm>
          <a:prstGeom prst="rect">
            <a:avLst/>
          </a:prstGeom>
        </p:spPr>
        <p:txBody>
          <a:bodyPr wrap="square">
            <a:spAutoFit/>
          </a:bodyPr>
          <a:lstStyle/>
          <a:p>
            <a:pPr algn="just">
              <a:lnSpc>
                <a:spcPct val="150000"/>
              </a:lnSpc>
            </a:pPr>
            <a:r>
              <a:rPr lang="fa-IR" sz="2400" dirty="0" smtClean="0">
                <a:solidFill>
                  <a:srgbClr val="006699"/>
                </a:solidFill>
                <a:cs typeface="B Koodak" pitchFamily="2" charset="-78"/>
              </a:rPr>
              <a:t>حالا دوستای گلم!  دوست دارید مطالبی از این نعمت‌های بزرگ خدا بدونید؟</a:t>
            </a:r>
            <a:endParaRPr lang="fa-IR" sz="2400" dirty="0">
              <a:solidFill>
                <a:srgbClr val="006699"/>
              </a:solidFill>
              <a:cs typeface="B Koodak" pitchFamily="2" charset="-78"/>
            </a:endParaRPr>
          </a:p>
        </p:txBody>
      </p:sp>
      <p:sp>
        <p:nvSpPr>
          <p:cNvPr id="23" name="Rectangle 22"/>
          <p:cNvSpPr/>
          <p:nvPr/>
        </p:nvSpPr>
        <p:spPr>
          <a:xfrm>
            <a:off x="571504" y="4640057"/>
            <a:ext cx="8001024" cy="646331"/>
          </a:xfrm>
          <a:prstGeom prst="rect">
            <a:avLst/>
          </a:prstGeom>
        </p:spPr>
        <p:txBody>
          <a:bodyPr wrap="square">
            <a:spAutoFit/>
          </a:bodyPr>
          <a:lstStyle/>
          <a:p>
            <a:pPr algn="ctr">
              <a:lnSpc>
                <a:spcPct val="150000"/>
              </a:lnSpc>
            </a:pPr>
            <a:r>
              <a:rPr lang="fa-IR" sz="2400" dirty="0" smtClean="0">
                <a:solidFill>
                  <a:srgbClr val="FF0066"/>
                </a:solidFill>
                <a:cs typeface="B Koodak" pitchFamily="2" charset="-78"/>
              </a:rPr>
              <a:t>آفرین به شما! پس حواستونو جمع کنید و به ادامه برنامه توجه کنید.</a:t>
            </a:r>
            <a:endParaRPr lang="fa-IR" sz="2400" dirty="0">
              <a:solidFill>
                <a:srgbClr val="FF0066"/>
              </a:solidFill>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2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0"/>
                                        </p:tgtEl>
                                        <p:attrNameLst>
                                          <p:attrName>ppt_x</p:attrName>
                                          <p:attrName>ppt_y</p:attrName>
                                        </p:attrNameLst>
                                      </p:cBhvr>
                                    </p:animMotion>
                                    <p:animEffect transition="in" filter="fade">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Effect transition="in" filter="fade">
                                      <p:cBhvr>
                                        <p:cTn id="16" dur="1000"/>
                                        <p:tgtEl>
                                          <p:spTgt spid="24"/>
                                        </p:tgtEl>
                                      </p:cBhvr>
                                    </p:animEffect>
                                  </p:childTnLst>
                                </p:cTn>
                              </p:par>
                            </p:childTnLst>
                          </p:cTn>
                        </p:par>
                        <p:par>
                          <p:cTn id="17" fill="hold">
                            <p:stCondLst>
                              <p:cond delay="1000"/>
                            </p:stCondLst>
                            <p:childTnLst>
                              <p:par>
                                <p:cTn id="18" presetID="5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Scale>
                                      <p:cBhvr>
                                        <p:cTn id="20"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2000" decel="50000" fill="hold">
                                          <p:stCondLst>
                                            <p:cond delay="0"/>
                                          </p:stCondLst>
                                        </p:cTn>
                                        <p:tgtEl>
                                          <p:spTgt spid="5"/>
                                        </p:tgtEl>
                                        <p:attrNameLst>
                                          <p:attrName>ppt_x</p:attrName>
                                          <p:attrName>ppt_y</p:attrName>
                                        </p:attrNameLst>
                                      </p:cBhvr>
                                    </p:animMotion>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2000" fill="hold"/>
                                        <p:tgtEl>
                                          <p:spTgt spid="15"/>
                                        </p:tgtEl>
                                        <p:attrNameLst>
                                          <p:attrName>ppt_w</p:attrName>
                                        </p:attrNameLst>
                                      </p:cBhvr>
                                      <p:tavLst>
                                        <p:tav tm="0">
                                          <p:val>
                                            <p:fltVal val="0"/>
                                          </p:val>
                                        </p:tav>
                                        <p:tav tm="100000">
                                          <p:val>
                                            <p:strVal val="#ppt_w"/>
                                          </p:val>
                                        </p:tav>
                                      </p:tavLst>
                                    </p:anim>
                                    <p:anim calcmode="lin" valueType="num">
                                      <p:cBhvr>
                                        <p:cTn id="28" dur="2000" fill="hold"/>
                                        <p:tgtEl>
                                          <p:spTgt spid="15"/>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52"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Scale>
                                      <p:cBhvr>
                                        <p:cTn id="32" dur="2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2000" decel="50000" fill="hold">
                                          <p:stCondLst>
                                            <p:cond delay="0"/>
                                          </p:stCondLst>
                                        </p:cTn>
                                        <p:tgtEl>
                                          <p:spTgt spid="14"/>
                                        </p:tgtEl>
                                        <p:attrNameLst>
                                          <p:attrName>ppt_x</p:attrName>
                                          <p:attrName>ppt_y</p:attrName>
                                        </p:attrNameLst>
                                      </p:cBhvr>
                                    </p:animMotion>
                                    <p:animEffect transition="in" filter="fade">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2000" fill="hold"/>
                                        <p:tgtEl>
                                          <p:spTgt spid="17"/>
                                        </p:tgtEl>
                                        <p:attrNameLst>
                                          <p:attrName>ppt_w</p:attrName>
                                        </p:attrNameLst>
                                      </p:cBhvr>
                                      <p:tavLst>
                                        <p:tav tm="0">
                                          <p:val>
                                            <p:fltVal val="0"/>
                                          </p:val>
                                        </p:tav>
                                        <p:tav tm="100000">
                                          <p:val>
                                            <p:strVal val="#ppt_w"/>
                                          </p:val>
                                        </p:tav>
                                      </p:tavLst>
                                    </p:anim>
                                    <p:anim calcmode="lin" valueType="num">
                                      <p:cBhvr>
                                        <p:cTn id="40" dur="2000" fill="hold"/>
                                        <p:tgtEl>
                                          <p:spTgt spid="17"/>
                                        </p:tgtEl>
                                        <p:attrNameLst>
                                          <p:attrName>ppt_h</p:attrName>
                                        </p:attrNameLst>
                                      </p:cBhvr>
                                      <p:tavLst>
                                        <p:tav tm="0">
                                          <p:val>
                                            <p:fltVal val="0"/>
                                          </p:val>
                                        </p:tav>
                                        <p:tav tm="100000">
                                          <p:val>
                                            <p:strVal val="#ppt_h"/>
                                          </p:val>
                                        </p:tav>
                                      </p:tavLst>
                                    </p:anim>
                                  </p:childTnLst>
                                </p:cTn>
                              </p:par>
                            </p:childTnLst>
                          </p:cTn>
                        </p:par>
                        <p:par>
                          <p:cTn id="41" fill="hold">
                            <p:stCondLst>
                              <p:cond delay="2000"/>
                            </p:stCondLst>
                            <p:childTnLst>
                              <p:par>
                                <p:cTn id="42" presetID="52"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Scale>
                                      <p:cBhvr>
                                        <p:cTn id="44" dur="2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2000" decel="50000" fill="hold">
                                          <p:stCondLst>
                                            <p:cond delay="0"/>
                                          </p:stCondLst>
                                        </p:cTn>
                                        <p:tgtEl>
                                          <p:spTgt spid="16"/>
                                        </p:tgtEl>
                                        <p:attrNameLst>
                                          <p:attrName>ppt_x</p:attrName>
                                          <p:attrName>ppt_y</p:attrName>
                                        </p:attrNameLst>
                                      </p:cBhvr>
                                    </p:animMotion>
                                    <p:animEffect transition="in" filter="fade">
                                      <p:cBhvr>
                                        <p:cTn id="46" dur="20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000" fill="hold"/>
                                        <p:tgtEl>
                                          <p:spTgt spid="19"/>
                                        </p:tgtEl>
                                        <p:attrNameLst>
                                          <p:attrName>ppt_w</p:attrName>
                                        </p:attrNameLst>
                                      </p:cBhvr>
                                      <p:tavLst>
                                        <p:tav tm="0">
                                          <p:val>
                                            <p:fltVal val="0"/>
                                          </p:val>
                                        </p:tav>
                                        <p:tav tm="100000">
                                          <p:val>
                                            <p:strVal val="#ppt_w"/>
                                          </p:val>
                                        </p:tav>
                                      </p:tavLst>
                                    </p:anim>
                                    <p:anim calcmode="lin" valueType="num">
                                      <p:cBhvr>
                                        <p:cTn id="52" dur="2000" fill="hold"/>
                                        <p:tgtEl>
                                          <p:spTgt spid="19"/>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5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Scale>
                                      <p:cBhvr>
                                        <p:cTn id="56" dur="2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2000" decel="50000" fill="hold">
                                          <p:stCondLst>
                                            <p:cond delay="0"/>
                                          </p:stCondLst>
                                        </p:cTn>
                                        <p:tgtEl>
                                          <p:spTgt spid="18"/>
                                        </p:tgtEl>
                                        <p:attrNameLst>
                                          <p:attrName>ppt_x</p:attrName>
                                          <p:attrName>ppt_y</p:attrName>
                                        </p:attrNameLst>
                                      </p:cBhvr>
                                    </p:animMotion>
                                    <p:animEffect transition="in" filter="fade">
                                      <p:cBhvr>
                                        <p:cTn id="58" dur="20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2000" fill="hold"/>
                                        <p:tgtEl>
                                          <p:spTgt spid="21"/>
                                        </p:tgtEl>
                                        <p:attrNameLst>
                                          <p:attrName>ppt_w</p:attrName>
                                        </p:attrNameLst>
                                      </p:cBhvr>
                                      <p:tavLst>
                                        <p:tav tm="0">
                                          <p:val>
                                            <p:fltVal val="0"/>
                                          </p:val>
                                        </p:tav>
                                        <p:tav tm="100000">
                                          <p:val>
                                            <p:strVal val="#ppt_w"/>
                                          </p:val>
                                        </p:tav>
                                      </p:tavLst>
                                    </p:anim>
                                    <p:anim calcmode="lin" valueType="num">
                                      <p:cBhvr>
                                        <p:cTn id="64" dur="20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2000"/>
                            </p:stCondLst>
                            <p:childTnLst>
                              <p:par>
                                <p:cTn id="66" presetID="52" presetClass="entr" presetSubtype="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Scale>
                                      <p:cBhvr>
                                        <p:cTn id="68" dur="2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2000" decel="50000" fill="hold">
                                          <p:stCondLst>
                                            <p:cond delay="0"/>
                                          </p:stCondLst>
                                        </p:cTn>
                                        <p:tgtEl>
                                          <p:spTgt spid="20"/>
                                        </p:tgtEl>
                                        <p:attrNameLst>
                                          <p:attrName>ppt_x</p:attrName>
                                          <p:attrName>ppt_y</p:attrName>
                                        </p:attrNameLst>
                                      </p:cBhvr>
                                    </p:animMotion>
                                    <p:animEffect transition="in" filter="fade">
                                      <p:cBhvr>
                                        <p:cTn id="70" dur="20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52"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Scale>
                                      <p:cBhvr>
                                        <p:cTn id="75" dur="2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2000" decel="50000" fill="hold">
                                          <p:stCondLst>
                                            <p:cond delay="0"/>
                                          </p:stCondLst>
                                        </p:cTn>
                                        <p:tgtEl>
                                          <p:spTgt spid="22"/>
                                        </p:tgtEl>
                                        <p:attrNameLst>
                                          <p:attrName>ppt_x</p:attrName>
                                          <p:attrName>ppt_y</p:attrName>
                                        </p:attrNameLst>
                                      </p:cBhvr>
                                    </p:animMotion>
                                    <p:animEffect transition="in" filter="fade">
                                      <p:cBhvr>
                                        <p:cTn id="77" dur="2000"/>
                                        <p:tgtEl>
                                          <p:spTgt spid="22"/>
                                        </p:tgtEl>
                                      </p:cBhvr>
                                    </p:animEffect>
                                  </p:childTnLst>
                                </p:cTn>
                              </p:par>
                            </p:childTnLst>
                          </p:cTn>
                        </p:par>
                        <p:par>
                          <p:cTn id="78" fill="hold">
                            <p:stCondLst>
                              <p:cond delay="2000"/>
                            </p:stCondLst>
                            <p:childTnLst>
                              <p:par>
                                <p:cTn id="79" presetID="52" presetClass="entr" presetSubtype="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Scale>
                                      <p:cBhvr>
                                        <p:cTn id="81" dur="2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2000" decel="50000" fill="hold">
                                          <p:stCondLst>
                                            <p:cond delay="0"/>
                                          </p:stCondLst>
                                        </p:cTn>
                                        <p:tgtEl>
                                          <p:spTgt spid="23"/>
                                        </p:tgtEl>
                                        <p:attrNameLst>
                                          <p:attrName>ppt_x</p:attrName>
                                          <p:attrName>ppt_y</p:attrName>
                                        </p:attrNameLst>
                                      </p:cBhvr>
                                    </p:animMotion>
                                    <p:animEffect transition="in" filter="fade">
                                      <p:cBhvr>
                                        <p:cTn id="8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p:bldP spid="5" grpId="0"/>
      <p:bldP spid="14" grpId="0"/>
      <p:bldP spid="16" grpId="0"/>
      <p:bldP spid="18" grpId="0"/>
      <p:bldP spid="20"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5.jpg"/>
          <p:cNvPicPr>
            <a:picLocks noChangeAspect="1"/>
          </p:cNvPicPr>
          <p:nvPr/>
        </p:nvPicPr>
        <p:blipFill>
          <a:blip r:embed="rId2" cstate="print"/>
          <a:stretch>
            <a:fillRect/>
          </a:stretch>
        </p:blipFill>
        <p:spPr>
          <a:xfrm>
            <a:off x="2" y="-29235"/>
            <a:ext cx="9143996" cy="6887257"/>
          </a:xfrm>
          <a:prstGeom prst="rect">
            <a:avLst/>
          </a:prstGeom>
        </p:spPr>
      </p:pic>
      <p:sp>
        <p:nvSpPr>
          <p:cNvPr id="10" name="Rectangle 9"/>
          <p:cNvSpPr/>
          <p:nvPr/>
        </p:nvSpPr>
        <p:spPr>
          <a:xfrm>
            <a:off x="2000232" y="148216"/>
            <a:ext cx="4572032" cy="923330"/>
          </a:xfrm>
          <a:prstGeom prst="rect">
            <a:avLst/>
          </a:prstGeom>
        </p:spPr>
        <p:txBody>
          <a:bodyPr wrap="square">
            <a:spAutoFit/>
          </a:bodyPr>
          <a:lstStyle/>
          <a:p>
            <a:pPr algn="just">
              <a:lnSpc>
                <a:spcPct val="150000"/>
              </a:lnSpc>
            </a:pPr>
            <a:r>
              <a:rPr lang="fa-IR" sz="3600" b="1" dirty="0" smtClean="0">
                <a:solidFill>
                  <a:srgbClr val="336600"/>
                </a:solidFill>
                <a:cs typeface="B Traffic" pitchFamily="2" charset="-78"/>
              </a:rPr>
              <a:t>چشم: دیده‌بان بدن</a:t>
            </a:r>
            <a:endParaRPr lang="fa-IR" sz="3600" b="1" dirty="0">
              <a:solidFill>
                <a:srgbClr val="336600"/>
              </a:solidFill>
              <a:cs typeface="B Traffic" pitchFamily="2" charset="-78"/>
            </a:endParaRPr>
          </a:p>
        </p:txBody>
      </p:sp>
      <p:sp>
        <p:nvSpPr>
          <p:cNvPr id="16" name="Rectangle 15"/>
          <p:cNvSpPr/>
          <p:nvPr/>
        </p:nvSpPr>
        <p:spPr>
          <a:xfrm>
            <a:off x="214282" y="1000108"/>
            <a:ext cx="8643997" cy="5170646"/>
          </a:xfrm>
          <a:prstGeom prst="rect">
            <a:avLst/>
          </a:prstGeom>
        </p:spPr>
        <p:txBody>
          <a:bodyPr wrap="square">
            <a:spAutoFit/>
          </a:bodyPr>
          <a:lstStyle/>
          <a:p>
            <a:pPr algn="just">
              <a:lnSpc>
                <a:spcPct val="150000"/>
              </a:lnSpc>
            </a:pPr>
            <a:r>
              <a:rPr lang="fa-IR" sz="2000" dirty="0" smtClean="0">
                <a:solidFill>
                  <a:srgbClr val="336600"/>
                </a:solidFill>
                <a:cs typeface="B Koodak" pitchFamily="2" charset="-78"/>
              </a:rPr>
              <a:t>                                             چشم از صلبیه </a:t>
            </a:r>
            <a:r>
              <a:rPr lang="fa-IR" sz="1400" dirty="0" smtClean="0">
                <a:solidFill>
                  <a:srgbClr val="336600"/>
                </a:solidFill>
                <a:cs typeface="B Koodak" pitchFamily="2" charset="-78"/>
              </a:rPr>
              <a:t>(سفیدی چشم) </a:t>
            </a:r>
            <a:r>
              <a:rPr lang="fa-IR" sz="2000" dirty="0" smtClean="0">
                <a:solidFill>
                  <a:srgbClr val="336600"/>
                </a:solidFill>
                <a:cs typeface="B Koodak" pitchFamily="2" charset="-78"/>
              </a:rPr>
              <a:t>و مشیمیه </a:t>
            </a:r>
            <a:r>
              <a:rPr lang="fa-IR" sz="1400" dirty="0" smtClean="0">
                <a:solidFill>
                  <a:srgbClr val="336600"/>
                </a:solidFill>
                <a:cs typeface="B Koodak" pitchFamily="2" charset="-78"/>
              </a:rPr>
              <a:t>(پردۀ میانی) </a:t>
            </a:r>
            <a:r>
              <a:rPr lang="fa-IR" sz="2000" dirty="0" smtClean="0">
                <a:solidFill>
                  <a:srgbClr val="336600"/>
                </a:solidFill>
                <a:cs typeface="B Koodak" pitchFamily="2" charset="-78"/>
              </a:rPr>
              <a:t>و شبكـیه </a:t>
            </a:r>
            <a:r>
              <a:rPr lang="fa-IR" sz="1600" dirty="0" smtClean="0">
                <a:solidFill>
                  <a:srgbClr val="336600"/>
                </a:solidFill>
                <a:cs typeface="B Koodak" pitchFamily="2" charset="-78"/>
              </a:rPr>
              <a:t>(</a:t>
            </a:r>
            <a:r>
              <a:rPr lang="fa-IR" sz="1400" dirty="0" smtClean="0">
                <a:solidFill>
                  <a:srgbClr val="336600"/>
                </a:solidFill>
                <a:cs typeface="B Koodak" pitchFamily="2" charset="-78"/>
              </a:rPr>
              <a:t>داخلی ترین پرده چشم)</a:t>
            </a:r>
            <a:r>
              <a:rPr lang="fa-IR" sz="1600" dirty="0" smtClean="0">
                <a:solidFill>
                  <a:srgbClr val="336600"/>
                </a:solidFill>
                <a:cs typeface="B Koodak" pitchFamily="2" charset="-78"/>
              </a:rPr>
              <a:t> </a:t>
            </a:r>
          </a:p>
          <a:p>
            <a:pPr algn="just">
              <a:lnSpc>
                <a:spcPct val="150000"/>
              </a:lnSpc>
            </a:pPr>
            <a:r>
              <a:rPr lang="fa-IR" sz="2000" dirty="0" smtClean="0">
                <a:solidFill>
                  <a:srgbClr val="336600"/>
                </a:solidFill>
                <a:cs typeface="B Koodak" pitchFamily="2" charset="-78"/>
              </a:rPr>
              <a:t>                                            تشـكیل شـده اسـت در شبـكیه 130000000 سـلـول هسـت كه وظـیـفۀ</a:t>
            </a:r>
          </a:p>
          <a:p>
            <a:pPr algn="just">
              <a:lnSpc>
                <a:spcPct val="150000"/>
              </a:lnSpc>
            </a:pPr>
            <a:r>
              <a:rPr lang="fa-IR" sz="2000" dirty="0" smtClean="0">
                <a:solidFill>
                  <a:srgbClr val="336600"/>
                </a:solidFill>
                <a:cs typeface="B Koodak" pitchFamily="2" charset="-78"/>
              </a:rPr>
              <a:t>                                   مشاهدۀ رنگها و جزئیات ظریف اشیا را به عهده دارند. اگر هر سلول به اندازۀ یك نقطه باشد صفحه ای كه بتوان این نقاط را روی آن رسم كرد طوماری به طول 3 متر و عرض 70 سانتی متر خواهد بود.</a:t>
            </a:r>
          </a:p>
          <a:p>
            <a:pPr algn="just">
              <a:lnSpc>
                <a:spcPct val="150000"/>
              </a:lnSpc>
            </a:pPr>
            <a:r>
              <a:rPr lang="fa-IR" sz="2000" dirty="0" smtClean="0">
                <a:solidFill>
                  <a:srgbClr val="336600"/>
                </a:solidFill>
                <a:cs typeface="B Koodak" pitchFamily="2" charset="-78"/>
              </a:rPr>
              <a:t>هنگامی كه چیزی روبروی چشم باشد، تصویر آن از راه سوراخی به نام مردمک چشم عبور كرده، عدسی چشم كه در پشت مردمك قرار دارد آن را بر روی شبكیه می اندازد. در پشت شبكیۀ هر یك از دو چشم، 90000 رشتۀ عصبی است كه سلول های شبكـیه را به سلسلۀ اعصاب وصل می كند. عصب </a:t>
            </a:r>
          </a:p>
          <a:p>
            <a:pPr algn="just">
              <a:lnSpc>
                <a:spcPct val="150000"/>
              </a:lnSpc>
            </a:pPr>
            <a:r>
              <a:rPr lang="fa-IR" sz="2000" dirty="0" smtClean="0">
                <a:solidFill>
                  <a:srgbClr val="336600"/>
                </a:solidFill>
                <a:cs typeface="B Koodak" pitchFamily="2" charset="-78"/>
              </a:rPr>
              <a:t>            بینایی آن را به مغـز مخابره می كنـد و این فرمـاندۀ كل پـس از گرفتـن پیام و تشـخیص رنگ، </a:t>
            </a:r>
          </a:p>
          <a:p>
            <a:pPr algn="just">
              <a:lnSpc>
                <a:spcPct val="150000"/>
              </a:lnSpc>
            </a:pPr>
            <a:r>
              <a:rPr lang="fa-IR" sz="2000" dirty="0" smtClean="0">
                <a:solidFill>
                  <a:srgbClr val="336600"/>
                </a:solidFill>
                <a:cs typeface="B Koodak" pitchFamily="2" charset="-78"/>
              </a:rPr>
              <a:t>                                 شـكل، بـزرگی و كـوچكی، دوری و نـزدیكی و خـوب و بد نمـودن آن،</a:t>
            </a:r>
            <a:endParaRPr lang="en-US" sz="2000" dirty="0" smtClean="0">
              <a:solidFill>
                <a:srgbClr val="336600"/>
              </a:solidFill>
              <a:cs typeface="B Koodak" pitchFamily="2" charset="-78"/>
            </a:endParaRPr>
          </a:p>
          <a:p>
            <a:pPr algn="just">
              <a:lnSpc>
                <a:spcPct val="150000"/>
              </a:lnSpc>
            </a:pPr>
            <a:endParaRPr lang="en-US" sz="2000" dirty="0">
              <a:solidFill>
                <a:srgbClr val="336600"/>
              </a:solidFill>
              <a:cs typeface="B Koodak" pitchFamily="2" charset="-78"/>
            </a:endParaRPr>
          </a:p>
        </p:txBody>
      </p:sp>
      <p:pic>
        <p:nvPicPr>
          <p:cNvPr id="25" name="Picture 24" descr="چشم2.png"/>
          <p:cNvPicPr>
            <a:picLocks noChangeAspect="1"/>
          </p:cNvPicPr>
          <p:nvPr/>
        </p:nvPicPr>
        <p:blipFill>
          <a:blip r:embed="rId3" cstate="print"/>
          <a:stretch>
            <a:fillRect/>
          </a:stretch>
        </p:blipFill>
        <p:spPr>
          <a:xfrm>
            <a:off x="6500826" y="71462"/>
            <a:ext cx="2428844" cy="24288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0" fill="hold"/>
                                        <p:tgtEl>
                                          <p:spTgt spid="25"/>
                                        </p:tgtEl>
                                        <p:attrNameLst>
                                          <p:attrName>ppt_w</p:attrName>
                                        </p:attrNameLst>
                                      </p:cBhvr>
                                      <p:tavLst>
                                        <p:tav tm="0">
                                          <p:val>
                                            <p:fltVal val="0"/>
                                          </p:val>
                                        </p:tav>
                                        <p:tav tm="100000">
                                          <p:val>
                                            <p:strVal val="#ppt_w"/>
                                          </p:val>
                                        </p:tav>
                                      </p:tavLst>
                                    </p:anim>
                                    <p:anim calcmode="lin" valueType="num">
                                      <p:cBhvr>
                                        <p:cTn id="8" dur="30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5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Scale>
                                      <p:cBhvr>
                                        <p:cTn id="12" dur="2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10"/>
                                        </p:tgtEl>
                                        <p:attrNameLst>
                                          <p:attrName>ppt_x</p:attrName>
                                          <p:attrName>ppt_y</p:attrName>
                                        </p:attrNameLst>
                                      </p:cBhvr>
                                    </p:animMotion>
                                    <p:animEffect transition="in" filter="fade">
                                      <p:cBhvr>
                                        <p:cTn id="14" dur="2000"/>
                                        <p:tgtEl>
                                          <p:spTgt spid="10"/>
                                        </p:tgtEl>
                                      </p:cBhvr>
                                    </p:animEffect>
                                  </p:childTnLst>
                                </p:cTn>
                              </p:par>
                            </p:childTnLst>
                          </p:cTn>
                        </p:par>
                        <p:par>
                          <p:cTn id="15" fill="hold">
                            <p:stCondLst>
                              <p:cond delay="5000"/>
                            </p:stCondLst>
                            <p:childTnLst>
                              <p:par>
                                <p:cTn id="16" presetID="53"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3000" fill="hold"/>
                                        <p:tgtEl>
                                          <p:spTgt spid="16"/>
                                        </p:tgtEl>
                                        <p:attrNameLst>
                                          <p:attrName>ppt_w</p:attrName>
                                        </p:attrNameLst>
                                      </p:cBhvr>
                                      <p:tavLst>
                                        <p:tav tm="0">
                                          <p:val>
                                            <p:fltVal val="0"/>
                                          </p:val>
                                        </p:tav>
                                        <p:tav tm="100000">
                                          <p:val>
                                            <p:strVal val="#ppt_w"/>
                                          </p:val>
                                        </p:tav>
                                      </p:tavLst>
                                    </p:anim>
                                    <p:anim calcmode="lin" valueType="num">
                                      <p:cBhvr>
                                        <p:cTn id="19" dur="3000" fill="hold"/>
                                        <p:tgtEl>
                                          <p:spTgt spid="16"/>
                                        </p:tgtEl>
                                        <p:attrNameLst>
                                          <p:attrName>ppt_h</p:attrName>
                                        </p:attrNameLst>
                                      </p:cBhvr>
                                      <p:tavLst>
                                        <p:tav tm="0">
                                          <p:val>
                                            <p:fltVal val="0"/>
                                          </p:val>
                                        </p:tav>
                                        <p:tav tm="100000">
                                          <p:val>
                                            <p:strVal val="#ppt_h"/>
                                          </p:val>
                                        </p:tav>
                                      </p:tavLst>
                                    </p:anim>
                                    <p:animEffect transition="in" filter="fade">
                                      <p:cBhvr>
                                        <p:cTn id="20"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5.jpg"/>
          <p:cNvPicPr>
            <a:picLocks noChangeAspect="1"/>
          </p:cNvPicPr>
          <p:nvPr/>
        </p:nvPicPr>
        <p:blipFill>
          <a:blip r:embed="rId2" cstate="print"/>
          <a:stretch>
            <a:fillRect/>
          </a:stretch>
        </p:blipFill>
        <p:spPr>
          <a:xfrm>
            <a:off x="2" y="-29235"/>
            <a:ext cx="9143996" cy="6887257"/>
          </a:xfrm>
          <a:prstGeom prst="rect">
            <a:avLst/>
          </a:prstGeom>
        </p:spPr>
      </p:pic>
      <p:sp>
        <p:nvSpPr>
          <p:cNvPr id="11" name="Round Same Side Corner Rectangle 10"/>
          <p:cNvSpPr/>
          <p:nvPr/>
        </p:nvSpPr>
        <p:spPr>
          <a:xfrm rot="5400000">
            <a:off x="7230466" y="3122220"/>
            <a:ext cx="500066" cy="2250281"/>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Rectangle 15"/>
          <p:cNvSpPr/>
          <p:nvPr/>
        </p:nvSpPr>
        <p:spPr>
          <a:xfrm>
            <a:off x="214283" y="214290"/>
            <a:ext cx="8715435" cy="3785652"/>
          </a:xfrm>
          <a:prstGeom prst="rect">
            <a:avLst/>
          </a:prstGeom>
        </p:spPr>
        <p:txBody>
          <a:bodyPr wrap="square">
            <a:spAutoFit/>
          </a:bodyPr>
          <a:lstStyle/>
          <a:p>
            <a:pPr algn="just">
              <a:lnSpc>
                <a:spcPct val="150000"/>
              </a:lnSpc>
            </a:pPr>
            <a:r>
              <a:rPr lang="fa-IR" sz="2000" dirty="0" smtClean="0">
                <a:solidFill>
                  <a:srgbClr val="336600"/>
                </a:solidFill>
                <a:cs typeface="B Koodak" pitchFamily="2" charset="-78"/>
              </a:rPr>
              <a:t>دستورهای مناسب را به اعضای دیگر بدن صادر می نماید.</a:t>
            </a:r>
          </a:p>
          <a:p>
            <a:pPr>
              <a:lnSpc>
                <a:spcPct val="150000"/>
              </a:lnSpc>
            </a:pPr>
            <a:r>
              <a:rPr lang="fa-IR" sz="2000" dirty="0" smtClean="0">
                <a:solidFill>
                  <a:srgbClr val="336600"/>
                </a:solidFill>
                <a:cs typeface="B Koodak" pitchFamily="2" charset="-78"/>
              </a:rPr>
              <a:t>صلبـیه از كرۀ چشم محافظت می كند؛ مشیمیه حاوی رگ های خونی</a:t>
            </a:r>
          </a:p>
          <a:p>
            <a:pPr>
              <a:lnSpc>
                <a:spcPct val="150000"/>
              </a:lnSpc>
            </a:pPr>
            <a:r>
              <a:rPr lang="fa-IR" sz="2000" dirty="0" smtClean="0">
                <a:solidFill>
                  <a:srgbClr val="336600"/>
                </a:solidFill>
                <a:cs typeface="B Koodak" pitchFamily="2" charset="-78"/>
              </a:rPr>
              <a:t> است و تغذیۀ بافت های مختلـف چشـم را به عهـده دارد و در جلو آن </a:t>
            </a:r>
          </a:p>
          <a:p>
            <a:pPr>
              <a:lnSpc>
                <a:spcPct val="150000"/>
              </a:lnSpc>
            </a:pPr>
            <a:r>
              <a:rPr lang="fa-IR" sz="2000" dirty="0" smtClean="0">
                <a:solidFill>
                  <a:srgbClr val="336600"/>
                </a:solidFill>
                <a:cs typeface="B Koodak" pitchFamily="2" charset="-78"/>
              </a:rPr>
              <a:t>عنبیه قـرار دارد كه مـردمك را در برگـرفته اسـت و تنظـیم آن را به </a:t>
            </a:r>
          </a:p>
          <a:p>
            <a:pPr>
              <a:lnSpc>
                <a:spcPct val="150000"/>
              </a:lnSpc>
            </a:pPr>
            <a:r>
              <a:rPr lang="fa-IR" sz="2000" dirty="0" smtClean="0">
                <a:solidFill>
                  <a:srgbClr val="336600"/>
                </a:solidFill>
                <a:cs typeface="B Koodak" pitchFamily="2" charset="-78"/>
              </a:rPr>
              <a:t>عهده دارد. نكتۀ دیگر این كه در اطراف چشم ماهیـچه هایی هست كه</a:t>
            </a:r>
          </a:p>
          <a:p>
            <a:pPr>
              <a:lnSpc>
                <a:spcPct val="150000"/>
              </a:lnSpc>
            </a:pPr>
            <a:r>
              <a:rPr lang="fa-IR" sz="2000" dirty="0" smtClean="0">
                <a:solidFill>
                  <a:srgbClr val="336600"/>
                </a:solidFill>
                <a:cs typeface="B Koodak" pitchFamily="2" charset="-78"/>
              </a:rPr>
              <a:t> در گرداندن كـرۀ چـشم نقش دارند. </a:t>
            </a:r>
          </a:p>
          <a:p>
            <a:pPr>
              <a:lnSpc>
                <a:spcPct val="150000"/>
              </a:lnSpc>
            </a:pPr>
            <a:r>
              <a:rPr lang="fa-IR" sz="2000" dirty="0" smtClean="0">
                <a:solidFill>
                  <a:srgbClr val="336600"/>
                </a:solidFill>
                <a:cs typeface="B Koodak" pitchFamily="2" charset="-78"/>
              </a:rPr>
              <a:t>بچه ها كار دوربین عكاسی هم تقریباً مثل چشم است، ولی تکنولوژی به کار رفته در آن خیلی ابتدائی تر و ساده تر از چشم انسان است...</a:t>
            </a:r>
          </a:p>
        </p:txBody>
      </p:sp>
      <p:pic>
        <p:nvPicPr>
          <p:cNvPr id="25" name="Picture 24" descr="چشم2.png"/>
          <p:cNvPicPr>
            <a:picLocks noChangeAspect="1"/>
          </p:cNvPicPr>
          <p:nvPr/>
        </p:nvPicPr>
        <p:blipFill>
          <a:blip r:embed="rId3" cstate="print"/>
          <a:stretch>
            <a:fillRect/>
          </a:stretch>
        </p:blipFill>
        <p:spPr>
          <a:xfrm>
            <a:off x="142844" y="71414"/>
            <a:ext cx="3000444" cy="3000444"/>
          </a:xfrm>
          <a:prstGeom prst="rect">
            <a:avLst/>
          </a:prstGeom>
        </p:spPr>
      </p:pic>
      <p:sp>
        <p:nvSpPr>
          <p:cNvPr id="6" name="Rectangle 5"/>
          <p:cNvSpPr/>
          <p:nvPr/>
        </p:nvSpPr>
        <p:spPr>
          <a:xfrm>
            <a:off x="3540167" y="3897230"/>
            <a:ext cx="2815193" cy="600164"/>
          </a:xfrm>
          <a:prstGeom prst="rect">
            <a:avLst/>
          </a:prstGeom>
        </p:spPr>
        <p:txBody>
          <a:bodyPr wrap="none">
            <a:spAutoFit/>
          </a:bodyPr>
          <a:lstStyle/>
          <a:p>
            <a:pPr>
              <a:lnSpc>
                <a:spcPct val="150000"/>
              </a:lnSpc>
            </a:pPr>
            <a:r>
              <a:rPr lang="fa-IR" sz="2400" dirty="0" smtClean="0">
                <a:solidFill>
                  <a:srgbClr val="C00000"/>
                </a:solidFill>
                <a:cs typeface="B Koodak" pitchFamily="2" charset="-78"/>
              </a:rPr>
              <a:t>آیا دوربین، سازنده دارد؟ </a:t>
            </a:r>
            <a:endParaRPr lang="en-US" sz="2400" dirty="0" smtClean="0">
              <a:solidFill>
                <a:srgbClr val="C00000"/>
              </a:solidFill>
              <a:cs typeface="B Koodak" pitchFamily="2" charset="-78"/>
            </a:endParaRPr>
          </a:p>
        </p:txBody>
      </p:sp>
      <p:sp>
        <p:nvSpPr>
          <p:cNvPr id="7" name="Rectangle 6"/>
          <p:cNvSpPr/>
          <p:nvPr/>
        </p:nvSpPr>
        <p:spPr>
          <a:xfrm>
            <a:off x="6355359" y="3714752"/>
            <a:ext cx="2209259" cy="854080"/>
          </a:xfrm>
          <a:prstGeom prst="rect">
            <a:avLst/>
          </a:prstGeom>
        </p:spPr>
        <p:txBody>
          <a:bodyPr wrap="none">
            <a:spAutoFit/>
          </a:bodyPr>
          <a:lstStyle/>
          <a:p>
            <a:pPr>
              <a:lnSpc>
                <a:spcPct val="150000"/>
              </a:lnSpc>
            </a:pPr>
            <a:r>
              <a:rPr lang="fa-IR" sz="3600" dirty="0" smtClean="0">
                <a:solidFill>
                  <a:srgbClr val="FFFF00"/>
                </a:solidFill>
                <a:cs typeface="B Koodak" pitchFamily="2" charset="-78"/>
              </a:rPr>
              <a:t>حال یه سؤال:</a:t>
            </a:r>
            <a:endParaRPr lang="en-US" sz="3600" dirty="0" smtClean="0">
              <a:solidFill>
                <a:srgbClr val="FFFF00"/>
              </a:solidFill>
              <a:cs typeface="B Koodak" pitchFamily="2" charset="-78"/>
            </a:endParaRPr>
          </a:p>
        </p:txBody>
      </p:sp>
      <p:sp>
        <p:nvSpPr>
          <p:cNvPr id="8" name="Rectangle 7"/>
          <p:cNvSpPr/>
          <p:nvPr/>
        </p:nvSpPr>
        <p:spPr>
          <a:xfrm>
            <a:off x="1616990" y="4468734"/>
            <a:ext cx="5455340" cy="646331"/>
          </a:xfrm>
          <a:prstGeom prst="rect">
            <a:avLst/>
          </a:prstGeom>
        </p:spPr>
        <p:txBody>
          <a:bodyPr wrap="none">
            <a:spAutoFit/>
          </a:bodyPr>
          <a:lstStyle/>
          <a:p>
            <a:pPr>
              <a:lnSpc>
                <a:spcPct val="150000"/>
              </a:lnSpc>
            </a:pPr>
            <a:r>
              <a:rPr lang="fa-IR" sz="2400" dirty="0" smtClean="0">
                <a:solidFill>
                  <a:srgbClr val="9900CC"/>
                </a:solidFill>
                <a:cs typeface="B Koodak" pitchFamily="2" charset="-78"/>
              </a:rPr>
              <a:t>آفرین! دوربین یه سازنده داره که اونو بوجود آورده.</a:t>
            </a:r>
            <a:endParaRPr lang="en-US" sz="2400" dirty="0" smtClean="0">
              <a:solidFill>
                <a:srgbClr val="9900CC"/>
              </a:solidFill>
              <a:cs typeface="B Koodak" pitchFamily="2" charset="-78"/>
            </a:endParaRPr>
          </a:p>
        </p:txBody>
      </p:sp>
      <p:sp>
        <p:nvSpPr>
          <p:cNvPr id="9" name="Rectangle 8"/>
          <p:cNvSpPr/>
          <p:nvPr/>
        </p:nvSpPr>
        <p:spPr>
          <a:xfrm>
            <a:off x="1000100" y="4997460"/>
            <a:ext cx="6035627" cy="515526"/>
          </a:xfrm>
          <a:prstGeom prst="rect">
            <a:avLst/>
          </a:prstGeom>
        </p:spPr>
        <p:txBody>
          <a:bodyPr wrap="none">
            <a:spAutoFit/>
          </a:bodyPr>
          <a:lstStyle/>
          <a:p>
            <a:pPr>
              <a:lnSpc>
                <a:spcPct val="150000"/>
              </a:lnSpc>
            </a:pPr>
            <a:r>
              <a:rPr lang="fa-IR" sz="2000" dirty="0" smtClean="0">
                <a:solidFill>
                  <a:srgbClr val="C00000"/>
                </a:solidFill>
                <a:cs typeface="B Koodak" pitchFamily="2" charset="-78"/>
              </a:rPr>
              <a:t>پس حالا چطور ممکنه چشم ما  با این همه شگفتی سازنده نداشته باشه!</a:t>
            </a:r>
            <a:endParaRPr lang="en-US" sz="2000" dirty="0" smtClean="0">
              <a:solidFill>
                <a:srgbClr val="C00000"/>
              </a:solidFill>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0" fill="hold"/>
                                        <p:tgtEl>
                                          <p:spTgt spid="25"/>
                                        </p:tgtEl>
                                        <p:attrNameLst>
                                          <p:attrName>ppt_w</p:attrName>
                                        </p:attrNameLst>
                                      </p:cBhvr>
                                      <p:tavLst>
                                        <p:tav tm="0">
                                          <p:val>
                                            <p:fltVal val="0"/>
                                          </p:val>
                                        </p:tav>
                                        <p:tav tm="100000">
                                          <p:val>
                                            <p:strVal val="#ppt_w"/>
                                          </p:val>
                                        </p:tav>
                                      </p:tavLst>
                                    </p:anim>
                                    <p:anim calcmode="lin" valueType="num">
                                      <p:cBhvr>
                                        <p:cTn id="8" dur="30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2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3000" fill="hold"/>
                                        <p:tgtEl>
                                          <p:spTgt spid="16"/>
                                        </p:tgtEl>
                                        <p:attrNameLst>
                                          <p:attrName>ppt_w</p:attrName>
                                        </p:attrNameLst>
                                      </p:cBhvr>
                                      <p:tavLst>
                                        <p:tav tm="0">
                                          <p:val>
                                            <p:fltVal val="0"/>
                                          </p:val>
                                        </p:tav>
                                        <p:tav tm="100000">
                                          <p:val>
                                            <p:strVal val="#ppt_w"/>
                                          </p:val>
                                        </p:tav>
                                      </p:tavLst>
                                    </p:anim>
                                    <p:anim calcmode="lin" valueType="num">
                                      <p:cBhvr>
                                        <p:cTn id="13" dur="30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800" decel="100000"/>
                                        <p:tgtEl>
                                          <p:spTgt spid="11"/>
                                        </p:tgtEl>
                                      </p:cBhvr>
                                    </p:animEffect>
                                    <p:anim calcmode="lin" valueType="num">
                                      <p:cBhvr>
                                        <p:cTn id="19" dur="800" decel="100000" fill="hold"/>
                                        <p:tgtEl>
                                          <p:spTgt spid="11"/>
                                        </p:tgtEl>
                                        <p:attrNameLst>
                                          <p:attrName>style.rotation</p:attrName>
                                        </p:attrNameLst>
                                      </p:cBhvr>
                                      <p:tavLst>
                                        <p:tav tm="0">
                                          <p:val>
                                            <p:fltVal val="-90"/>
                                          </p:val>
                                        </p:tav>
                                        <p:tav tm="100000">
                                          <p:val>
                                            <p:fltVal val="0"/>
                                          </p:val>
                                        </p:tav>
                                      </p:tavLst>
                                    </p:anim>
                                    <p:anim calcmode="lin" valueType="num">
                                      <p:cBhvr>
                                        <p:cTn id="20" dur="800" decel="100000" fill="hold"/>
                                        <p:tgtEl>
                                          <p:spTgt spid="11"/>
                                        </p:tgtEl>
                                        <p:attrNameLst>
                                          <p:attrName>ppt_x</p:attrName>
                                        </p:attrNameLst>
                                      </p:cBhvr>
                                      <p:tavLst>
                                        <p:tav tm="0">
                                          <p:val>
                                            <p:strVal val="#ppt_x+0.4"/>
                                          </p:val>
                                        </p:tav>
                                        <p:tav tm="100000">
                                          <p:val>
                                            <p:strVal val="#ppt_x-0.05"/>
                                          </p:val>
                                        </p:tav>
                                      </p:tavLst>
                                    </p:anim>
                                    <p:anim calcmode="lin" valueType="num">
                                      <p:cBhvr>
                                        <p:cTn id="21" dur="800" decel="100000" fill="hold"/>
                                        <p:tgtEl>
                                          <p:spTgt spid="11"/>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Left)">
                                      <p:cBhvr>
                                        <p:cTn id="36" dur="3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strips(downLeft)">
                                      <p:cBhvr>
                                        <p:cTn id="4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5.jpg"/>
          <p:cNvPicPr>
            <a:picLocks noChangeAspect="1"/>
          </p:cNvPicPr>
          <p:nvPr/>
        </p:nvPicPr>
        <p:blipFill>
          <a:blip r:embed="rId2" cstate="print"/>
          <a:stretch>
            <a:fillRect/>
          </a:stretch>
        </p:blipFill>
        <p:spPr>
          <a:xfrm>
            <a:off x="3" y="-29235"/>
            <a:ext cx="9143994" cy="6887257"/>
          </a:xfrm>
          <a:prstGeom prst="rect">
            <a:avLst/>
          </a:prstGeom>
        </p:spPr>
      </p:pic>
      <p:sp>
        <p:nvSpPr>
          <p:cNvPr id="10" name="Rectangle 9"/>
          <p:cNvSpPr/>
          <p:nvPr/>
        </p:nvSpPr>
        <p:spPr>
          <a:xfrm>
            <a:off x="2000232" y="148216"/>
            <a:ext cx="4572032" cy="923330"/>
          </a:xfrm>
          <a:prstGeom prst="rect">
            <a:avLst/>
          </a:prstGeom>
        </p:spPr>
        <p:txBody>
          <a:bodyPr wrap="square">
            <a:spAutoFit/>
          </a:bodyPr>
          <a:lstStyle/>
          <a:p>
            <a:pPr algn="just">
              <a:lnSpc>
                <a:spcPct val="150000"/>
              </a:lnSpc>
            </a:pPr>
            <a:r>
              <a:rPr lang="fa-IR" sz="3600" b="1" dirty="0" smtClean="0">
                <a:solidFill>
                  <a:srgbClr val="FF0000"/>
                </a:solidFill>
                <a:cs typeface="B Traffic" pitchFamily="2" charset="-78"/>
              </a:rPr>
              <a:t>زبان: سخنگوی بدن</a:t>
            </a:r>
            <a:endParaRPr lang="fa-IR" sz="3600" b="1" dirty="0">
              <a:solidFill>
                <a:srgbClr val="FF0000"/>
              </a:solidFill>
              <a:cs typeface="B Traffic" pitchFamily="2" charset="-78"/>
            </a:endParaRPr>
          </a:p>
        </p:txBody>
      </p:sp>
      <p:sp>
        <p:nvSpPr>
          <p:cNvPr id="16" name="Rectangle 15"/>
          <p:cNvSpPr/>
          <p:nvPr/>
        </p:nvSpPr>
        <p:spPr>
          <a:xfrm>
            <a:off x="214282" y="1000108"/>
            <a:ext cx="8643997" cy="4708981"/>
          </a:xfrm>
          <a:prstGeom prst="rect">
            <a:avLst/>
          </a:prstGeom>
        </p:spPr>
        <p:txBody>
          <a:bodyPr wrap="square">
            <a:spAutoFit/>
          </a:bodyPr>
          <a:lstStyle/>
          <a:p>
            <a:pPr algn="just">
              <a:lnSpc>
                <a:spcPct val="150000"/>
              </a:lnSpc>
            </a:pPr>
            <a:r>
              <a:rPr lang="fa-IR" sz="2000" dirty="0" smtClean="0">
                <a:solidFill>
                  <a:srgbClr val="FF0000"/>
                </a:solidFill>
                <a:cs typeface="B Koodak" pitchFamily="2" charset="-78"/>
              </a:rPr>
              <a:t>                                            سخن‌گفتن، یكی از كارهای مهم زبان می باشد. هوایی كه از ریه (شش) </a:t>
            </a:r>
          </a:p>
          <a:p>
            <a:pPr algn="just">
              <a:lnSpc>
                <a:spcPct val="150000"/>
              </a:lnSpc>
            </a:pPr>
            <a:r>
              <a:rPr lang="fa-IR" sz="2000" dirty="0" smtClean="0">
                <a:solidFill>
                  <a:srgbClr val="FF0000"/>
                </a:solidFill>
                <a:cs typeface="B Koodak" pitchFamily="2" charset="-78"/>
              </a:rPr>
              <a:t>                                          خارج می شود در داخل حنجره به برجستگیهایی كه طنابها (تارها)ی صوتی                   </a:t>
            </a:r>
          </a:p>
          <a:p>
            <a:pPr algn="just">
              <a:lnSpc>
                <a:spcPct val="150000"/>
              </a:lnSpc>
            </a:pPr>
            <a:r>
              <a:rPr lang="fa-IR" sz="2000" dirty="0" smtClean="0">
                <a:solidFill>
                  <a:srgbClr val="FF0000"/>
                </a:solidFill>
                <a:cs typeface="B Koodak" pitchFamily="2" charset="-78"/>
              </a:rPr>
              <a:t>                                      نامیده می شود برخورد كرده آنها را به لرزش درمی آورد در نتیجه صوت تولید می شود شما می توانید با نفس عمیق آن را آزمایش كنید. صوت مزبور را زبان با حركتهای منظم خود تقطیع می كند البته لبها، دندانها و حلق نیز كمك می­كنند تا حروف تشكیل بشود و از اجتماع حروف، كلمات به دست آید. صدای افراد متفاوت است.</a:t>
            </a:r>
          </a:p>
          <a:p>
            <a:pPr algn="just">
              <a:lnSpc>
                <a:spcPct val="150000"/>
              </a:lnSpc>
            </a:pPr>
            <a:r>
              <a:rPr lang="fa-IR" sz="2000" dirty="0" smtClean="0">
                <a:solidFill>
                  <a:srgbClr val="FF0000"/>
                </a:solidFill>
                <a:cs typeface="B Koodak" pitchFamily="2" charset="-78"/>
              </a:rPr>
              <a:t>زبان فقط از یك طرف به دهان متصل است. برای یك كلمۀ كوچك چندین بار این طرف و آن طرف می رود، برای یك جمله كوتاه، چندین بار؟ در یك سخنرانی طولانی، چندین بار؟</a:t>
            </a:r>
          </a:p>
          <a:p>
            <a:pPr algn="just">
              <a:lnSpc>
                <a:spcPct val="150000"/>
              </a:lnSpc>
            </a:pPr>
            <a:r>
              <a:rPr lang="fa-IR" sz="2000" dirty="0" smtClean="0">
                <a:solidFill>
                  <a:srgbClr val="FF0000"/>
                </a:solidFill>
                <a:cs typeface="B Koodak" pitchFamily="2" charset="-78"/>
              </a:rPr>
              <a:t>             كار دیگر زبان كمك در جویدن و چشیدن غذاست. زبان مانند آسیابانی ماهر غذاها را به زیر</a:t>
            </a:r>
          </a:p>
          <a:p>
            <a:pPr algn="just">
              <a:lnSpc>
                <a:spcPct val="150000"/>
              </a:lnSpc>
            </a:pPr>
            <a:r>
              <a:rPr lang="fa-IR" sz="2000" dirty="0" smtClean="0">
                <a:solidFill>
                  <a:srgbClr val="FF0000"/>
                </a:solidFill>
                <a:cs typeface="B Koodak" pitchFamily="2" charset="-78"/>
              </a:rPr>
              <a:t>                                     چكش های تیـز دندانها می فـرستد. فضـای دهان را تمـیز می كند. </a:t>
            </a:r>
            <a:endParaRPr lang="en-US" sz="2000" dirty="0">
              <a:solidFill>
                <a:srgbClr val="FF0000"/>
              </a:solidFill>
              <a:cs typeface="B Koodak" pitchFamily="2" charset="-78"/>
            </a:endParaRPr>
          </a:p>
        </p:txBody>
      </p:sp>
      <p:pic>
        <p:nvPicPr>
          <p:cNvPr id="25" name="Picture 24" descr="چشم2.png"/>
          <p:cNvPicPr>
            <a:picLocks noChangeAspect="1"/>
          </p:cNvPicPr>
          <p:nvPr/>
        </p:nvPicPr>
        <p:blipFill>
          <a:blip r:embed="rId3" cstate="print"/>
          <a:stretch>
            <a:fillRect/>
          </a:stretch>
        </p:blipFill>
        <p:spPr>
          <a:xfrm>
            <a:off x="6500826" y="71462"/>
            <a:ext cx="2428844" cy="24288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0" fill="hold"/>
                                        <p:tgtEl>
                                          <p:spTgt spid="25"/>
                                        </p:tgtEl>
                                        <p:attrNameLst>
                                          <p:attrName>ppt_w</p:attrName>
                                        </p:attrNameLst>
                                      </p:cBhvr>
                                      <p:tavLst>
                                        <p:tav tm="0">
                                          <p:val>
                                            <p:fltVal val="0"/>
                                          </p:val>
                                        </p:tav>
                                        <p:tav tm="100000">
                                          <p:val>
                                            <p:strVal val="#ppt_w"/>
                                          </p:val>
                                        </p:tav>
                                      </p:tavLst>
                                    </p:anim>
                                    <p:anim calcmode="lin" valueType="num">
                                      <p:cBhvr>
                                        <p:cTn id="8" dur="30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5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Scale>
                                      <p:cBhvr>
                                        <p:cTn id="12" dur="2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10"/>
                                        </p:tgtEl>
                                        <p:attrNameLst>
                                          <p:attrName>ppt_x</p:attrName>
                                          <p:attrName>ppt_y</p:attrName>
                                        </p:attrNameLst>
                                      </p:cBhvr>
                                    </p:animMotion>
                                    <p:animEffect transition="in" filter="fade">
                                      <p:cBhvr>
                                        <p:cTn id="14" dur="2000"/>
                                        <p:tgtEl>
                                          <p:spTgt spid="10"/>
                                        </p:tgtEl>
                                      </p:cBhvr>
                                    </p:animEffect>
                                  </p:childTnLst>
                                </p:cTn>
                              </p:par>
                            </p:childTnLst>
                          </p:cTn>
                        </p:par>
                        <p:par>
                          <p:cTn id="15" fill="hold">
                            <p:stCondLst>
                              <p:cond delay="5000"/>
                            </p:stCondLst>
                            <p:childTnLst>
                              <p:par>
                                <p:cTn id="16" presetID="53"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3000" fill="hold"/>
                                        <p:tgtEl>
                                          <p:spTgt spid="16"/>
                                        </p:tgtEl>
                                        <p:attrNameLst>
                                          <p:attrName>ppt_w</p:attrName>
                                        </p:attrNameLst>
                                      </p:cBhvr>
                                      <p:tavLst>
                                        <p:tav tm="0">
                                          <p:val>
                                            <p:fltVal val="0"/>
                                          </p:val>
                                        </p:tav>
                                        <p:tav tm="100000">
                                          <p:val>
                                            <p:strVal val="#ppt_w"/>
                                          </p:val>
                                        </p:tav>
                                      </p:tavLst>
                                    </p:anim>
                                    <p:anim calcmode="lin" valueType="num">
                                      <p:cBhvr>
                                        <p:cTn id="19" dur="3000" fill="hold"/>
                                        <p:tgtEl>
                                          <p:spTgt spid="16"/>
                                        </p:tgtEl>
                                        <p:attrNameLst>
                                          <p:attrName>ppt_h</p:attrName>
                                        </p:attrNameLst>
                                      </p:cBhvr>
                                      <p:tavLst>
                                        <p:tav tm="0">
                                          <p:val>
                                            <p:fltVal val="0"/>
                                          </p:val>
                                        </p:tav>
                                        <p:tav tm="100000">
                                          <p:val>
                                            <p:strVal val="#ppt_h"/>
                                          </p:val>
                                        </p:tav>
                                      </p:tavLst>
                                    </p:anim>
                                    <p:animEffect transition="in" filter="fade">
                                      <p:cBhvr>
                                        <p:cTn id="20"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4972</TotalTime>
  <Words>1723</Words>
  <Application>Microsoft Office PowerPoint</Application>
  <PresentationFormat>On-screen Show (4:3)</PresentationFormat>
  <Paragraphs>116</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Tahoma</vt:lpstr>
      <vt:lpstr>B Koodak</vt:lpstr>
      <vt:lpstr>Arial</vt:lpstr>
      <vt:lpstr>B Traffic</vt:lpstr>
      <vt:lpstr>Times New Roman</vt:lpstr>
      <vt:lpstr>B Titr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پایان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313</dc:creator>
  <cp:lastModifiedBy>HAMID</cp:lastModifiedBy>
  <cp:revision>508</cp:revision>
  <dcterms:created xsi:type="dcterms:W3CDTF">2015-05-19T11:34:30Z</dcterms:created>
  <dcterms:modified xsi:type="dcterms:W3CDTF">2016-12-19T15:08:51Z</dcterms:modified>
</cp:coreProperties>
</file>