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332" r:id="rId3"/>
    <p:sldId id="257" r:id="rId4"/>
    <p:sldId id="308" r:id="rId5"/>
    <p:sldId id="309" r:id="rId6"/>
    <p:sldId id="310" r:id="rId7"/>
    <p:sldId id="311" r:id="rId8"/>
    <p:sldId id="259" r:id="rId9"/>
    <p:sldId id="314" r:id="rId10"/>
    <p:sldId id="315" r:id="rId11"/>
    <p:sldId id="260" r:id="rId12"/>
    <p:sldId id="317" r:id="rId13"/>
    <p:sldId id="318" r:id="rId14"/>
    <p:sldId id="319" r:id="rId15"/>
    <p:sldId id="320" r:id="rId16"/>
    <p:sldId id="261" r:id="rId17"/>
    <p:sldId id="262" r:id="rId18"/>
    <p:sldId id="321" r:id="rId19"/>
    <p:sldId id="322" r:id="rId20"/>
    <p:sldId id="263" r:id="rId21"/>
    <p:sldId id="323" r:id="rId22"/>
    <p:sldId id="264" r:id="rId23"/>
    <p:sldId id="324" r:id="rId24"/>
    <p:sldId id="330" r:id="rId25"/>
    <p:sldId id="331" r:id="rId26"/>
    <p:sldId id="265" r:id="rId27"/>
    <p:sldId id="266" r:id="rId28"/>
    <p:sldId id="325" r:id="rId29"/>
    <p:sldId id="267" r:id="rId30"/>
    <p:sldId id="326" r:id="rId31"/>
    <p:sldId id="327" r:id="rId32"/>
    <p:sldId id="328" r:id="rId33"/>
    <p:sldId id="329" r:id="rId3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66"/>
    <a:srgbClr val="00FF00"/>
    <a:srgbClr val="FF9966"/>
    <a:srgbClr val="00A44A"/>
    <a:srgbClr val="33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8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608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472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88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382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582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901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35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80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621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546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07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229-3F45-40CB-8873-B715C0C8E105}" type="datetimeFigureOut">
              <a:rPr lang="fa-IR" smtClean="0"/>
              <a:t>1436/11/23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FE57-E7C8-46C9-A196-CA0FDCD7DC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58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پاور پوینتهای تبلیغاتی\والپیپر\vintage-frame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1600" y="1414560"/>
            <a:ext cx="1219200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9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حماسه </a:t>
            </a:r>
            <a:r>
              <a:rPr lang="fa-IR" sz="9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17</a:t>
            </a:r>
            <a:r>
              <a:rPr lang="fa-IR" sz="9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شهریور57</a:t>
            </a:r>
            <a:r>
              <a:rPr lang="fa-IR" sz="9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endParaRPr lang="fa-IR" sz="40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7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را</a:t>
            </a:r>
            <a:r>
              <a:rPr lang="fa-IR" sz="7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 گرامی می داریم</a:t>
            </a:r>
          </a:p>
        </p:txBody>
      </p:sp>
      <p:pic>
        <p:nvPicPr>
          <p:cNvPr id="1026" name="Picture 2" descr="E:\زهرا\پاورپینت\متحرک\92416_sha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10" y="3885517"/>
            <a:ext cx="1243590" cy="29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زهرا\پاورپینت\متحرک\92416_sha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5516"/>
            <a:ext cx="1243590" cy="29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38225" y="2492543"/>
            <a:ext cx="10372436" cy="172486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 Same Side Corner Rectangle 2"/>
          <p:cNvSpPr/>
          <p:nvPr/>
        </p:nvSpPr>
        <p:spPr>
          <a:xfrm>
            <a:off x="3629891" y="925033"/>
            <a:ext cx="8285018" cy="700568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0" y="104503"/>
            <a:ext cx="1219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شما اى علماى بزرگ اسلام و سياسيون بزرگ، كه از فشار شاه هراسى به دل راه نمى‏دهيد! نشانه اعتماد و قوّت روحيه ملت هستيد، و در اين موقع حساس نه تنها بايد استقامت كنيد بلكه روحيه عالى مقاومت جامعه را هر چه بيشتر بايد تقويت كنيد، و هر چه بيشتر صفوف خود را براى مقابله با دشمن مردم ايران متشكلتر كنيد.(صحيفه امام، ج‏3، ص: 460)</a:t>
            </a:r>
            <a:endParaRPr lang="fa-I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7957"/>
            <a:ext cx="11987408" cy="340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درخواست امام خمینی</a:t>
            </a:r>
            <a:r>
              <a:rPr lang="fa-IR" sz="1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(ره) </a:t>
            </a:r>
            <a:r>
              <a:rPr lang="fa-IR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از علماء اسلام، پس از حماسه 17 شهریور: </a:t>
            </a:r>
            <a:endParaRPr lang="fa-IR" sz="40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sz="6000" dirty="0" smtClean="0">
              <a:cs typeface="B Titr" panose="00000700000000000000" pitchFamily="2" charset="-78"/>
            </a:endParaRPr>
          </a:p>
          <a:p>
            <a:pPr algn="ctr"/>
            <a:r>
              <a:rPr lang="fa-IR" sz="115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تقویت </a:t>
            </a:r>
            <a:r>
              <a:rPr lang="fa-IR" sz="115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روحیه </a:t>
            </a:r>
            <a:r>
              <a:rPr lang="fa-IR" sz="115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جامعه</a:t>
            </a:r>
          </a:p>
        </p:txBody>
      </p:sp>
      <p:pic>
        <p:nvPicPr>
          <p:cNvPr id="29698" name="Picture 2" descr="E:\زهرا\پاورپینت\متحرک\Copy (2) of 889747098708007370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951554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زهرا\پاورپینت\متحرک\Copy (2) of 889747098708007370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951555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زهرا\پاورپینت\متحرک\Copy (2) of 889747098708007370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5017077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زهرا\پاورپینت\متحرک\Copy (2) of 889747098708007370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67" y="4975369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زهرا\پاورپینت\متحرک\Copy (2) of 889747098708007370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92" y="4975369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810327" y="5144654"/>
            <a:ext cx="8580582" cy="127461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3422071" y="1542473"/>
            <a:ext cx="5126183" cy="13669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Down Arrow 2"/>
          <p:cNvSpPr/>
          <p:nvPr/>
        </p:nvSpPr>
        <p:spPr>
          <a:xfrm>
            <a:off x="5224365" y="3260436"/>
            <a:ext cx="1764146" cy="1505526"/>
          </a:xfrm>
          <a:prstGeom prst="downArrow">
            <a:avLst>
              <a:gd name="adj1" fmla="val 79319"/>
              <a:gd name="adj2" fmla="val 483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0" y="104503"/>
            <a:ext cx="1219200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وقتى شما را اى فرزندان عزيز اسلام، خداوند متعال تسليت مى‏دهد، آيا باز هم محتاج به تسليتيد؟ و بَشّرِ الصابِرينَ من به نيابت حضرت ولى عصر امام زمان به همه مسلمانان جهان مصيبت 0 چهارم شوال سال 98 ه. ق (17 شهريور) را خاصه به خانواده‏هاى داغدار تسليت مى‏گويم، و در عين حال تبريك خدا شاهد است مصطفاى من تنها آن نبود كه سالش نزديك است، بلكه همه به خاك و خون كشيده‏هاى حادثه شوال، مصطفاهاى من بوده‏اند. من اين استقامت را و اين فيض شهادت را كه خداوند متعال نصيب فرزندانم فرمود به پدران و مادران و همه بستگانشان تبريك مى‏گويم. و چنين كشته شدنى كه افتخار دارد، بزرگترين آرزوى من است و شايد نزديك باشد.(صحيفه امام، ج‏3، ص: 462)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734" y="379303"/>
            <a:ext cx="11987408" cy="59708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fa-IR" sz="44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تجلیل امام خمینی(ره) از حماسه 17 شهریور57:</a:t>
            </a:r>
          </a:p>
          <a:p>
            <a:pPr algn="ctr"/>
            <a:endParaRPr lang="fa-IR" sz="4000" dirty="0">
              <a:cs typeface="B Titr" panose="00000700000000000000" pitchFamily="2" charset="-78"/>
            </a:endParaRPr>
          </a:p>
          <a:p>
            <a:pPr algn="ctr"/>
            <a:r>
              <a:rPr lang="fa-IR" sz="6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6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"و بَشّرِ الصابِرينَ" </a:t>
            </a:r>
            <a:endParaRPr lang="fa-IR" sz="6600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6600" dirty="0" smtClean="0">
                <a:solidFill>
                  <a:srgbClr val="002060"/>
                </a:solidFill>
                <a:cs typeface="B Titr" panose="00000700000000000000" pitchFamily="2" charset="-78"/>
              </a:rPr>
              <a:t>=</a:t>
            </a:r>
          </a:p>
          <a:p>
            <a:pPr algn="ctr"/>
            <a:r>
              <a:rPr lang="fa-IR" sz="6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6600" dirty="0">
                <a:solidFill>
                  <a:srgbClr val="FF0000"/>
                </a:solidFill>
                <a:cs typeface="B Titr" panose="00000700000000000000" pitchFamily="2" charset="-78"/>
              </a:rPr>
              <a:t>تسلیت الهی به مردم ایران.</a:t>
            </a:r>
            <a:endParaRPr lang="fa-IR" sz="66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46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03"/>
            <a:ext cx="1219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وقتى شما را اى فرزندان عزيز اسلام، خداوند متعال تسليت مى‏دهد، آيا باز هم محتاج به تسليتيد؟ و بَشّرِ الصابِرينَ من به نيابت حضرت ولى عصر امام زمان به همه مسلمانان جهان مصيبت 0 چهارم شوال سال 98 ه. ق (17 شهريور) را خاصه به خانواده‏هاى داغدار تسليت مى‏گويم، و در عين حال تبريك خدا شاهد است مصطفاى من تنها آن نبود كه سالش نزديك است، بلكه همه به خاك و خون كشيده‏هاى حادثه شوال، مصطفاهاى من بوده‏اند. من اين استقامت را و اين فيض شهادت را كه خداوند متعال نصيب فرزندانم فرمود به پدران و مادران و همه بستگانشان تبريك مى‏گويم. و چنين كشته شدنى كه افتخار دارد، بزرگترين آرزوى من است و شايد نزديك باشد.(صحيفه امام، ج‏3، ص: 462)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296" y="566168"/>
            <a:ext cx="11987408" cy="5078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r>
              <a:rPr lang="fa-IR" sz="4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تجلیل امام خمینی(ره) از حماسه 17 شهریور57:</a:t>
            </a:r>
          </a:p>
          <a:p>
            <a:pPr algn="ctr"/>
            <a:endParaRPr lang="fa-IR" sz="4000" dirty="0">
              <a:cs typeface="B Titr" panose="00000700000000000000" pitchFamily="2" charset="-78"/>
            </a:endParaRPr>
          </a:p>
          <a:p>
            <a:r>
              <a:rPr lang="fa-IR" sz="8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تسلیت </a:t>
            </a:r>
            <a:r>
              <a:rPr lang="fa-IR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گفتن امام</a:t>
            </a:r>
            <a:r>
              <a:rPr lang="fa-IR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(ره) </a:t>
            </a:r>
            <a:r>
              <a:rPr lang="fa-IR" sz="8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به مردم </a:t>
            </a:r>
            <a:endParaRPr lang="fa-IR" sz="80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cs typeface="B Titr" panose="00000700000000000000" pitchFamily="2" charset="-78"/>
            </a:endParaRPr>
          </a:p>
          <a:p>
            <a:pPr algn="ctr"/>
            <a:endParaRPr lang="fa-IR" sz="4400" dirty="0" smtClean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ln w="19050">
                  <a:solidFill>
                    <a:srgbClr val="C000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به </a:t>
            </a:r>
            <a:r>
              <a:rPr lang="fa-IR" sz="8000" dirty="0">
                <a:ln w="19050">
                  <a:solidFill>
                    <a:srgbClr val="C00000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نیابت از حضرت ولی عصر(ع).</a:t>
            </a:r>
            <a:endParaRPr lang="fa-IR" sz="8000" dirty="0" smtClean="0">
              <a:ln w="19050">
                <a:solidFill>
                  <a:srgbClr val="C00000"/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70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03"/>
            <a:ext cx="1219200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وقتى شما را اى فرزندان عزيز اسلام، خداوند متعال تسليت مى‏دهد، آيا باز هم محتاج به تسليتيد؟ و بَشّرِ الصابِرينَ من به نيابت حضرت ولى عصر امام زمان به همه مسلمانان جهان مصيبت 0 چهارم شوال سال 98 ه. ق (17 شهريور) را خاصه به خانواده‏هاى داغدار تسليت مى‏گويم، و در عين حال تبريك خدا شاهد است مصطفاى من تنها آن نبود كه سالش نزديك است، بلكه همه به خاك و خون كشيده‏هاى حادثه شوال، مصطفاهاى من بوده‏اند. من اين استقامت را و اين فيض شهادت را كه خداوند متعال نصيب فرزندانم فرمود به پدران و مادران و همه بستگانشان تبريك مى‏گويم. و چنين كشته شدنى كه افتخار دارد، بزرگترين آرزوى من است و شايد نزديك باشد.(صحيفه امام، ج‏3، ص: 462)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34" y="398559"/>
            <a:ext cx="11987408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endParaRPr lang="fa-IR" sz="48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r>
              <a:rPr lang="fa-IR" sz="4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تجلیل </a:t>
            </a:r>
            <a:r>
              <a:rPr lang="fa-IR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امام خمینی(ره) از حماسه 17 شهریور57: </a:t>
            </a:r>
            <a:endParaRPr lang="fa-IR" sz="4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5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r>
              <a:rPr lang="fa-IR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همه </a:t>
            </a:r>
            <a:r>
              <a:rPr lang="fa-IR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به خاك و خون كشيده‏</a:t>
            </a:r>
            <a:r>
              <a:rPr lang="fa-IR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هاى حادثه </a:t>
            </a:r>
            <a:r>
              <a:rPr lang="fa-IR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(17شهریور</a:t>
            </a:r>
            <a:r>
              <a:rPr lang="fa-IR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)</a:t>
            </a:r>
            <a:r>
              <a:rPr lang="fa-IR" sz="11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endParaRPr lang="fa-IR" sz="44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Titr" panose="00000700000000000000" pitchFamily="2" charset="-78"/>
            </a:endParaRPr>
          </a:p>
          <a:p>
            <a:r>
              <a:rPr lang="fa-IR" sz="8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anose="00000700000000000000" pitchFamily="2" charset="-78"/>
              </a:rPr>
              <a:t>     </a:t>
            </a:r>
            <a:endParaRPr lang="fa-IR" sz="4000" b="1" dirty="0" smtClean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Titr" panose="00000700000000000000" pitchFamily="2" charset="-78"/>
            </a:endParaRPr>
          </a:p>
          <a:p>
            <a:r>
              <a:rPr lang="fa-IR" sz="8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anose="00000700000000000000" pitchFamily="2" charset="-78"/>
              </a:rPr>
              <a:t>        مصطفاهاى </a:t>
            </a:r>
            <a:r>
              <a:rPr lang="fa-IR" sz="80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Titr" panose="00000700000000000000" pitchFamily="2" charset="-78"/>
              </a:rPr>
              <a:t>من بوده‏اند.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01"/>
            <a:ext cx="3119993" cy="2186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526" y="104503"/>
            <a:ext cx="96704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وقتى شما را اى فرزندان عزيز اسلام، خداوند متعال تسليت مى‏دهد، آيا باز هم محتاج به تسليتيد؟ و بَشّرِ الصابِرينَ من به نيابت حضرت ولى عصر امام زمان به همه مسلمانان جهان مصيبت 0 چهارم شوال سال 98 ه. ق (17 شهريور) را خاصه به خانواده‏هاى داغدار تسليت مى‏گويم، و در عين حال تبريك خدا شاهد است مصطفاى من تنها آن نبود كه سالش نزديك است، بلكه همه به خاك و خون كشيده‏هاى حادثه شوال، مصطفاهاى من بوده‏اند. من اين استقامت را و اين فيض شهادت را كه خداوند متعال نصيب فرزندانم فرمود به پدران و مادران و همه بستگانشان تبريك مى‏گويم. و چنين كشته شدنى كه افتخار دارد، بزرگترين آرزوى من است و شايد نزديك باشد.(صحيفه امام، ج‏3، ص: 462)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43" y="993790"/>
            <a:ext cx="11987408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تجلیل امام خمینی(ره) از حماسه 17 شهریور57: </a:t>
            </a:r>
          </a:p>
          <a:p>
            <a:pPr algn="ctr"/>
            <a:endParaRPr lang="fa-IR" sz="6600" dirty="0">
              <a:cs typeface="B Titr" panose="00000700000000000000" pitchFamily="2" charset="-78"/>
            </a:endParaRPr>
          </a:p>
          <a:p>
            <a:pPr algn="ctr"/>
            <a:r>
              <a:rPr lang="fa-IR" sz="6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من </a:t>
            </a:r>
            <a:r>
              <a:rPr lang="fa-IR" sz="6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اين استقامت را و اين فيض شهادت را ... </a:t>
            </a:r>
            <a:endParaRPr lang="fa-IR" sz="60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cs typeface="B Titr" panose="00000700000000000000" pitchFamily="2" charset="-78"/>
            </a:endParaRPr>
          </a:p>
          <a:p>
            <a:pPr algn="ctr"/>
            <a:r>
              <a:rPr lang="fa-IR" sz="36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endParaRPr lang="fa-IR" sz="6000" dirty="0" smtClean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6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تبريك </a:t>
            </a:r>
            <a:r>
              <a:rPr lang="fa-IR" sz="60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مى‏گويم.</a:t>
            </a:r>
            <a:endParaRPr lang="fa-IR" sz="6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04401" y="3905250"/>
            <a:ext cx="2760769" cy="3000953"/>
            <a:chOff x="9504401" y="3905250"/>
            <a:chExt cx="2760769" cy="3000953"/>
          </a:xfrm>
        </p:grpSpPr>
        <p:pic>
          <p:nvPicPr>
            <p:cNvPr id="32771" name="Picture 3" descr="E:\زهرا\پاورپینت\متحرک\pendel_005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270" y="3905250"/>
              <a:ext cx="723900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زهرا\پاورپینت\متحرک\pendel_005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428326" y="5258378"/>
              <a:ext cx="723900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 rot="10800000">
            <a:off x="-120073" y="0"/>
            <a:ext cx="2760769" cy="3000953"/>
            <a:chOff x="9504401" y="3905250"/>
            <a:chExt cx="2760769" cy="3000953"/>
          </a:xfrm>
        </p:grpSpPr>
        <p:pic>
          <p:nvPicPr>
            <p:cNvPr id="14" name="Picture 3" descr="E:\زهرا\پاورپینت\متحرک\pendel_005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1270" y="3905250"/>
              <a:ext cx="723900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E:\زهرا\پاورپینت\متحرک\pendel_005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428326" y="5258378"/>
              <a:ext cx="723900" cy="257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8353"/>
            <a:ext cx="2059709" cy="27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7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03"/>
            <a:ext cx="12192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وقتى شما را اى فرزندان عزيز اسلام، خداوند متعال تسليت مى‏دهد، آيا باز هم محتاج به تسليتيد؟ و بَشّرِ الصابِرينَ من به نيابت حضرت ولى عصر امام زمان به همه مسلمانان جهان مصيبت 0 چهارم شوال سال 98 ه. ق (17 شهريور) را خاصه به خانواده‏هاى داغدار تسليت مى‏گويم، و در عين حال تبريك خدا شاهد است مصطفاى من تنها آن نبود كه سالش نزديك است، بلكه همه به خاك و خون كشيده‏هاى حادثه شوال، مصطفاهاى من بوده‏اند. من اين استقامت را و اين فيض شهادت را كه خداوند متعال نصيب فرزندانم فرمود به پدران و مادران و همه بستگانشان تبريك مى‏گويم. و چنين كشته شدنى كه افتخار دارد، بزرگترين آرزوى من است و شايد نزديك باشد.(صحيفه امام، ج‏3، ص: 462)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1987408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48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r>
              <a:rPr lang="fa-IR" sz="48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Titr" panose="00000700000000000000" pitchFamily="2" charset="-78"/>
              </a:rPr>
              <a:t>تجلیل امام خمینی(ره) از حماسه 17 شهریور57: </a:t>
            </a:r>
          </a:p>
          <a:p>
            <a:pPr algn="l"/>
            <a:endParaRPr lang="fa-IR" sz="4400" dirty="0">
              <a:cs typeface="B Titr" panose="00000700000000000000" pitchFamily="2" charset="-78"/>
            </a:endParaRPr>
          </a:p>
          <a:p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چنين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كشته شدنى كه افتخار </a:t>
            </a:r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دارد</a:t>
            </a:r>
          </a:p>
          <a:p>
            <a:endParaRPr lang="fa-IR" sz="6600" dirty="0" smtClean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r>
              <a:rPr lang="fa-IR" sz="6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بزرگترين </a:t>
            </a:r>
            <a:r>
              <a:rPr lang="fa-IR" sz="6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آرزوى من است.</a:t>
            </a:r>
            <a:endParaRPr lang="fa-IR" sz="660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31020" b="208"/>
          <a:stretch/>
        </p:blipFill>
        <p:spPr bwMode="auto">
          <a:xfrm>
            <a:off x="0" y="3860800"/>
            <a:ext cx="3537528" cy="25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پاور پوینتهای تبلیغاتی\والپیپر\BJ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8499"/>
            <a:ext cx="12192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هيچ </a:t>
            </a:r>
            <a:r>
              <a:rPr lang="fa-I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قدرتى در مقابل قدرت لا يزال ملت نمى‏تواند پابرجا باشد؛ خداوند تعالى وعده نصرت داده و با شماست‏.(صحيفه امام، ج‏3، ص: 465) </a:t>
            </a:r>
          </a:p>
        </p:txBody>
      </p:sp>
      <p:sp>
        <p:nvSpPr>
          <p:cNvPr id="3" name="Rounded Rectangle 2"/>
          <p:cNvSpPr/>
          <p:nvPr/>
        </p:nvSpPr>
        <p:spPr>
          <a:xfrm rot="494408">
            <a:off x="7936202" y="1123317"/>
            <a:ext cx="3808897" cy="968423"/>
          </a:xfrm>
          <a:prstGeom prst="roundRect">
            <a:avLst>
              <a:gd name="adj" fmla="val 2595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1083446"/>
            <a:ext cx="11987408" cy="4278094"/>
          </a:xfrm>
          <a:prstGeom prst="rect">
            <a:avLst/>
          </a:prstGeom>
          <a:noFill/>
        </p:spPr>
        <p:txBody>
          <a:bodyPr wrap="square" rtlCol="1">
            <a:prstTxWarp prst="textInflate">
              <a:avLst>
                <a:gd name="adj" fmla="val 11194"/>
              </a:avLst>
            </a:prstTxWarp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a-IR" sz="48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   امام </a:t>
            </a:r>
            <a:r>
              <a:rPr lang="fa-IR" sz="48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خمینی</a:t>
            </a:r>
            <a:r>
              <a:rPr lang="fa-IR" sz="32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(ره</a:t>
            </a:r>
            <a:r>
              <a:rPr lang="fa-IR" sz="32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) </a:t>
            </a:r>
            <a:r>
              <a:rPr lang="fa-IR" sz="48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: </a:t>
            </a:r>
          </a:p>
          <a:p>
            <a:pPr algn="ctr"/>
            <a:endParaRPr lang="fa-IR" sz="4000" dirty="0" smtClean="0"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خداوند </a:t>
            </a:r>
            <a:r>
              <a:rPr lang="fa-IR" sz="80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تعالى وعده</a:t>
            </a:r>
            <a:r>
              <a:rPr lang="fa-IR" sz="8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نصرت </a:t>
            </a:r>
            <a:r>
              <a:rPr lang="fa-IR" sz="80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داده </a:t>
            </a:r>
            <a:endParaRPr lang="fa-IR" sz="80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dirty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و </a:t>
            </a:r>
            <a:r>
              <a:rPr lang="fa-IR" sz="8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با شماست</a:t>
            </a:r>
            <a:r>
              <a:rPr lang="fa-IR" sz="54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.</a:t>
            </a:r>
            <a:endParaRPr lang="fa-IR" sz="8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5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پاور پوینتهای تبلیغاتی\والپیپر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-1"/>
            <a:ext cx="12192000" cy="686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2"/>
            <a:ext cx="121920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قيام </a:t>
            </a:r>
            <a:r>
              <a:rPr lang="fa-IR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شما در مقابل ديكتاتور اصلى كه تمام شعائر ملى و مذهبى را زير پا گذاشته، چون قيام امير المؤمنين در مقابل معاويه مى‏باشد هفده شهريور 57 از ايام اللَّه است كه ملت شريف ايران، ياد آن را زنده نگه مى‏دارد.(صحيفه امام، ج‏3، ص: 465)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4617" y="851141"/>
            <a:ext cx="7453745" cy="968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04592" y="824828"/>
            <a:ext cx="11987408" cy="43396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a-IR" sz="4400" dirty="0" smtClean="0">
                <a:cs typeface="B Titr" panose="00000700000000000000" pitchFamily="2" charset="-78"/>
              </a:rPr>
              <a:t>        </a:t>
            </a:r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تجلیل </a:t>
            </a:r>
            <a:r>
              <a:rPr lang="fa-IR" sz="3600" dirty="0">
                <a:solidFill>
                  <a:srgbClr val="0070C0"/>
                </a:solidFill>
                <a:cs typeface="B Titr" panose="00000700000000000000" pitchFamily="2" charset="-78"/>
              </a:rPr>
              <a:t>امام خمینی</a:t>
            </a:r>
            <a:r>
              <a:rPr lang="fa-IR" sz="2000" dirty="0">
                <a:solidFill>
                  <a:srgbClr val="0070C0"/>
                </a:solidFill>
                <a:cs typeface="B Titr" panose="00000700000000000000" pitchFamily="2" charset="-78"/>
              </a:rPr>
              <a:t>(ره) </a:t>
            </a:r>
            <a:r>
              <a:rPr lang="fa-IR" sz="3600" dirty="0">
                <a:solidFill>
                  <a:srgbClr val="0070C0"/>
                </a:solidFill>
                <a:cs typeface="B Titr" panose="00000700000000000000" pitchFamily="2" charset="-78"/>
              </a:rPr>
              <a:t>از حماسه 17 شهریور57:</a:t>
            </a:r>
            <a:r>
              <a:rPr lang="fa-IR" sz="3600" dirty="0">
                <a:cs typeface="B Titr" panose="00000700000000000000" pitchFamily="2" charset="-78"/>
              </a:rPr>
              <a:t> </a:t>
            </a:r>
            <a:endParaRPr lang="fa-IR" sz="4400" dirty="0" smtClean="0">
              <a:cs typeface="B Titr" panose="00000700000000000000" pitchFamily="2" charset="-78"/>
            </a:endParaRPr>
          </a:p>
          <a:p>
            <a:pPr algn="ctr"/>
            <a:endParaRPr lang="fa-IR" sz="4000" dirty="0">
              <a:cs typeface="B Titr" panose="00000700000000000000" pitchFamily="2" charset="-78"/>
            </a:endParaRPr>
          </a:p>
          <a:p>
            <a:pPr algn="ctr"/>
            <a:r>
              <a:rPr lang="fa-IR" sz="7200" dirty="0" smtClean="0">
                <a:solidFill>
                  <a:srgbClr val="FF0000"/>
                </a:solidFill>
                <a:cs typeface="B Titr" panose="00000700000000000000" pitchFamily="2" charset="-78"/>
              </a:rPr>
              <a:t>قيام</a:t>
            </a:r>
            <a:r>
              <a:rPr lang="fa-IR" sz="7200" dirty="0" smtClean="0">
                <a:cs typeface="B Titr" panose="00000700000000000000" pitchFamily="2" charset="-78"/>
              </a:rPr>
              <a:t> شما</a:t>
            </a:r>
            <a:r>
              <a:rPr lang="fa-IR" sz="4400" dirty="0" smtClean="0">
                <a:cs typeface="B Titr" panose="00000700000000000000" pitchFamily="2" charset="-78"/>
              </a:rPr>
              <a:t>،</a:t>
            </a:r>
            <a:r>
              <a:rPr lang="fa-IR" sz="6000" dirty="0" smtClean="0">
                <a:cs typeface="B Titr" panose="00000700000000000000" pitchFamily="2" charset="-78"/>
              </a:rPr>
              <a:t>چون </a:t>
            </a:r>
            <a:r>
              <a:rPr lang="fa-IR" sz="6000" dirty="0">
                <a:cs typeface="B Titr" panose="00000700000000000000" pitchFamily="2" charset="-78"/>
              </a:rPr>
              <a:t>قيام </a:t>
            </a:r>
            <a:r>
              <a:rPr lang="fa-IR" sz="6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امير المؤمنين </a:t>
            </a:r>
            <a:endParaRPr lang="fa-IR" sz="6000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6000" dirty="0" smtClean="0">
              <a:cs typeface="B Titr" panose="00000700000000000000" pitchFamily="2" charset="-78"/>
            </a:endParaRPr>
          </a:p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در </a:t>
            </a:r>
            <a:r>
              <a:rPr lang="fa-IR" sz="6000" dirty="0">
                <a:cs typeface="B Titr" panose="00000700000000000000" pitchFamily="2" charset="-78"/>
              </a:rPr>
              <a:t>مقابل </a:t>
            </a:r>
            <a:r>
              <a:rPr lang="fa-IR" sz="6000" dirty="0">
                <a:solidFill>
                  <a:srgbClr val="C00000"/>
                </a:solidFill>
                <a:cs typeface="B Titr" panose="00000700000000000000" pitchFamily="2" charset="-78"/>
              </a:rPr>
              <a:t>معاويه</a:t>
            </a:r>
            <a:r>
              <a:rPr lang="fa-IR" sz="6000" dirty="0">
                <a:cs typeface="B Titr" panose="00000700000000000000" pitchFamily="2" charset="-78"/>
              </a:rPr>
              <a:t> </a:t>
            </a:r>
            <a:r>
              <a:rPr lang="fa-IR" sz="6000" dirty="0" smtClean="0">
                <a:cs typeface="B Titr" panose="00000700000000000000" pitchFamily="2" charset="-78"/>
              </a:rPr>
              <a:t>مى</a:t>
            </a:r>
            <a:r>
              <a:rPr lang="fa-IR" sz="6000" dirty="0">
                <a:cs typeface="B Titr" panose="00000700000000000000" pitchFamily="2" charset="-78"/>
              </a:rPr>
              <a:t>‏باشد.</a:t>
            </a:r>
            <a:endParaRPr lang="fa-IR" sz="60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پاور پوینتهای تبلیغاتی\والپیپر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03"/>
            <a:ext cx="12192001" cy="6871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قيام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شما در مقابل ديكتاتور اصلى كه تمام شعائر ملى و مذهبى را زير پا گذاشته، چون قيام امير المؤمنين در مقابل معاويه مى‏باشد هفده شهريور 57 از ايام اللَّه است كه ملت شريف ايران، ياد آن را زنده نگه مى‏دارد.(صحيفه امام، ج‏3، ص: 465)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770909" y="925032"/>
            <a:ext cx="9208655" cy="91300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925032"/>
            <a:ext cx="11987408" cy="535531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a-IR" sz="4400" dirty="0" smtClean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44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تجلیل امام خمینی</a:t>
            </a:r>
            <a:r>
              <a:rPr lang="fa-IR" sz="24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(ره) </a:t>
            </a:r>
            <a:r>
              <a:rPr lang="fa-IR" sz="44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از حماسه </a:t>
            </a:r>
            <a:r>
              <a:rPr lang="fa-IR" sz="4400" u="sng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17</a:t>
            </a:r>
            <a:r>
              <a:rPr lang="fa-IR" sz="44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 شهریور</a:t>
            </a:r>
            <a:r>
              <a:rPr lang="fa-IR" sz="4400" u="sng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57</a:t>
            </a:r>
            <a:r>
              <a:rPr lang="fa-IR" sz="44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: </a:t>
            </a:r>
            <a:endParaRPr lang="fa-IR" sz="4400" dirty="0" smtClean="0">
              <a:ln>
                <a:solidFill>
                  <a:srgbClr val="00B050"/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4000" dirty="0">
              <a:ln>
                <a:solidFill>
                  <a:srgbClr val="00B050"/>
                </a:solidFill>
              </a:ln>
              <a:cs typeface="B Titr" panose="00000700000000000000" pitchFamily="2" charset="-78"/>
            </a:endParaRPr>
          </a:p>
          <a:p>
            <a:r>
              <a:rPr lang="fa-IR" sz="48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  17</a:t>
            </a:r>
            <a:r>
              <a:rPr lang="fa-IR" sz="8000" dirty="0" smtClean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 شهريور </a:t>
            </a:r>
            <a:r>
              <a:rPr lang="fa-IR" sz="48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57</a:t>
            </a:r>
            <a:r>
              <a:rPr lang="fa-IR" sz="80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8000" dirty="0" smtClean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از</a:t>
            </a:r>
          </a:p>
          <a:p>
            <a:pPr algn="ctr"/>
            <a:endParaRPr lang="fa-IR" sz="4000" dirty="0">
              <a:ln>
                <a:solidFill>
                  <a:srgbClr val="00B05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5400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       </a:t>
            </a:r>
            <a:r>
              <a:rPr lang="fa-IR" sz="13800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ايام اللَّه </a:t>
            </a:r>
            <a:r>
              <a:rPr lang="fa-IR" sz="8000" dirty="0">
                <a:ln>
                  <a:solidFill>
                    <a:srgbClr val="00B050"/>
                  </a:solidFill>
                </a:ln>
                <a:cs typeface="B Titr" panose="00000700000000000000" pitchFamily="2" charset="-78"/>
              </a:rPr>
              <a:t>است.</a:t>
            </a:r>
            <a:endParaRPr lang="fa-IR" sz="480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55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پاور پوینتهای تبلیغاتی\والپیپر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49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قيام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شما در مقابل ديكتاتور اصلى كه تمام شعائر ملى و مذهبى را زير پا گذاشته، چون قيام امير المؤمنين در مقابل معاويه مى‏باشد هفده شهريور 57 از ايام اللَّه است كه ملت شريف ايران، ياد آن را زنده نگه مى‏دارد.(صحيفه امام، ج‏3، ص: 465)</a:t>
            </a:r>
          </a:p>
        </p:txBody>
      </p:sp>
      <p:sp>
        <p:nvSpPr>
          <p:cNvPr id="3" name="Round Same Side Corner Rectangle 2"/>
          <p:cNvSpPr/>
          <p:nvPr/>
        </p:nvSpPr>
        <p:spPr>
          <a:xfrm>
            <a:off x="1607127" y="925032"/>
            <a:ext cx="8783782" cy="79293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925032"/>
            <a:ext cx="11987408" cy="586314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تجلیل امام خمینی</a:t>
            </a:r>
            <a:r>
              <a:rPr lang="fa-IR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(ره) </a:t>
            </a:r>
            <a:r>
              <a:rPr lang="fa-IR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از حماسه </a:t>
            </a:r>
            <a:r>
              <a:rPr lang="fa-IR" sz="4000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17</a:t>
            </a:r>
            <a:r>
              <a:rPr lang="fa-IR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 شهریور</a:t>
            </a:r>
            <a:r>
              <a:rPr lang="fa-IR" sz="4000" u="sng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57</a:t>
            </a:r>
            <a:r>
              <a:rPr lang="fa-IR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: </a:t>
            </a:r>
            <a:endParaRPr lang="fa-IR" sz="4000" dirty="0" smtClean="0">
              <a:ln>
                <a:solidFill>
                  <a:schemeClr val="accent1">
                    <a:lumMod val="50000"/>
                  </a:schemeClr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4000" dirty="0">
              <a:ln>
                <a:solidFill>
                  <a:schemeClr val="accent1">
                    <a:lumMod val="50000"/>
                  </a:schemeClr>
                </a:solidFill>
              </a:ln>
              <a:cs typeface="B Titr" panose="00000700000000000000" pitchFamily="2" charset="-78"/>
            </a:endParaRPr>
          </a:p>
          <a:p>
            <a:r>
              <a:rPr lang="fa-IR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ملت </a:t>
            </a:r>
            <a:r>
              <a:rPr lang="fa-IR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شريف ايران، </a:t>
            </a:r>
            <a:endParaRPr lang="fa-IR" sz="4800" dirty="0" smtClean="0">
              <a:ln>
                <a:solidFill>
                  <a:schemeClr val="accent1">
                    <a:lumMod val="50000"/>
                  </a:schemeClr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ياد </a:t>
            </a:r>
            <a:r>
              <a:rPr lang="fa-IR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آن </a:t>
            </a:r>
            <a:r>
              <a:rPr lang="fa-IR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(17 شهریور) </a:t>
            </a:r>
            <a:r>
              <a:rPr lang="fa-IR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را </a:t>
            </a:r>
            <a:endParaRPr lang="fa-IR" sz="8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11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3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زنده نگه </a:t>
            </a:r>
            <a:r>
              <a:rPr lang="fa-IR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مى‏دارد.</a:t>
            </a:r>
            <a:endParaRPr lang="fa-IR" sz="8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71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0"/>
            <a:ext cx="689032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03"/>
            <a:ext cx="12192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ملت </a:t>
            </a:r>
            <a:r>
              <a:rPr lang="fa-I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اكنون به شهادت و فداكارى خو گرفته است و از هيچ دشمنى و هيچ قدرتى و هيچ توطئه‏اى هراس ندارد. هراس آن دارد كه شهادت، مكتب او نيست. (صحيفه امام، ج‏13، ص: 187)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66181" y="754857"/>
            <a:ext cx="4350328" cy="10053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04593" y="754857"/>
            <a:ext cx="11987408" cy="600164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a-IR" sz="54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  امام </a:t>
            </a:r>
            <a:r>
              <a:rPr lang="fa-IR" sz="54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خمینی</a:t>
            </a:r>
            <a:r>
              <a:rPr lang="fa-IR" sz="40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(ره</a:t>
            </a:r>
            <a:r>
              <a:rPr lang="fa-IR" sz="40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) </a:t>
            </a:r>
            <a:r>
              <a:rPr lang="fa-IR" sz="54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: </a:t>
            </a:r>
          </a:p>
          <a:p>
            <a:pPr algn="ctr"/>
            <a:endParaRPr lang="fa-IR" sz="4000" dirty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r>
              <a:rPr lang="fa-IR" sz="66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ملت </a:t>
            </a:r>
            <a:r>
              <a:rPr lang="fa-IR" sz="66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ما اكنون به </a:t>
            </a:r>
            <a:endParaRPr lang="fa-IR" sz="66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16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r>
              <a:rPr lang="fa-IR" sz="9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     شهادت </a:t>
            </a:r>
            <a:r>
              <a:rPr lang="fa-IR" sz="9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و فداكارى </a:t>
            </a:r>
            <a:endParaRPr lang="fa-IR" sz="660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20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                              </a:t>
            </a:r>
            <a:endParaRPr lang="fa-IR" sz="72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72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                                      خو </a:t>
            </a:r>
            <a:r>
              <a:rPr lang="fa-IR" sz="72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گرفته است.</a:t>
            </a:r>
            <a:endParaRPr lang="fa-IR" sz="7200" dirty="0" smtClean="0">
              <a:ln>
                <a:solidFill>
                  <a:srgbClr val="FFFF0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8195" name="Picture 3" descr="F:\پاور پوینتهای تبلیغاتی\تصاویر تابلو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94"/>
            <a:ext cx="3537527" cy="2700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پاور پوینتهای تبلیغاتی\والپیپر\beige-wall-fram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ملت </a:t>
            </a:r>
            <a:r>
              <a:rPr lang="fa-IR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اكنون به شهادت و فداكارى خو گرفته است و از هيچ دشمنى و هيچ قدرتى و هيچ توطئه‏اى هراس ندارد. هراس آن دارد كه شهادت، مكتب او نيست. (صحيفه امام، ج‏13، ص: 187)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8294255" y="925031"/>
            <a:ext cx="3574472" cy="996133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69038" y="925031"/>
            <a:ext cx="11853923" cy="458587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a-IR" sz="4800" dirty="0" smtClean="0">
                <a:cs typeface="B Titr" panose="00000700000000000000" pitchFamily="2" charset="-78"/>
              </a:rPr>
              <a:t> </a:t>
            </a:r>
            <a:r>
              <a:rPr lang="fa-IR" sz="4800" dirty="0">
                <a:cs typeface="B Titr" panose="00000700000000000000" pitchFamily="2" charset="-78"/>
              </a:rPr>
              <a:t>امام خمینی</a:t>
            </a:r>
            <a:r>
              <a:rPr lang="fa-IR" sz="3200" dirty="0">
                <a:cs typeface="B Titr" panose="00000700000000000000" pitchFamily="2" charset="-78"/>
              </a:rPr>
              <a:t>(ره</a:t>
            </a:r>
            <a:r>
              <a:rPr lang="fa-IR" sz="3200" dirty="0" smtClean="0">
                <a:cs typeface="B Titr" panose="00000700000000000000" pitchFamily="2" charset="-78"/>
              </a:rPr>
              <a:t>) </a:t>
            </a:r>
            <a:r>
              <a:rPr lang="fa-IR" sz="4800" dirty="0" smtClean="0">
                <a:cs typeface="B Titr" panose="00000700000000000000" pitchFamily="2" charset="-78"/>
              </a:rPr>
              <a:t>: </a:t>
            </a:r>
          </a:p>
          <a:p>
            <a:pPr algn="ctr"/>
            <a:endParaRPr lang="fa-IR" sz="4000" dirty="0" smtClean="0">
              <a:cs typeface="B Titr" panose="00000700000000000000" pitchFamily="2" charset="-78"/>
            </a:endParaRPr>
          </a:p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ملت ما</a:t>
            </a:r>
            <a:r>
              <a:rPr lang="fa-IR" sz="2400" dirty="0" smtClean="0">
                <a:cs typeface="B Titr" panose="00000700000000000000" pitchFamily="2" charset="-78"/>
              </a:rPr>
              <a:t>...</a:t>
            </a:r>
            <a:r>
              <a:rPr lang="fa-IR" sz="4800" dirty="0" smtClean="0">
                <a:cs typeface="B Titr" panose="00000700000000000000" pitchFamily="2" charset="-78"/>
              </a:rPr>
              <a:t>از </a:t>
            </a:r>
            <a:r>
              <a:rPr lang="fa-IR" sz="4800" dirty="0">
                <a:solidFill>
                  <a:srgbClr val="FF0000"/>
                </a:solidFill>
                <a:cs typeface="B Titr" panose="00000700000000000000" pitchFamily="2" charset="-78"/>
              </a:rPr>
              <a:t>هيچ </a:t>
            </a: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دشمنى</a:t>
            </a:r>
            <a:r>
              <a:rPr lang="fa-IR" sz="4800" dirty="0" smtClean="0">
                <a:cs typeface="B Titr" panose="00000700000000000000" pitchFamily="2" charset="-78"/>
              </a:rPr>
              <a:t> و </a:t>
            </a: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هيچ </a:t>
            </a:r>
            <a:r>
              <a:rPr lang="fa-IR" sz="4800" dirty="0">
                <a:solidFill>
                  <a:srgbClr val="FF0000"/>
                </a:solidFill>
                <a:cs typeface="B Titr" panose="00000700000000000000" pitchFamily="2" charset="-78"/>
              </a:rPr>
              <a:t>قدرتى </a:t>
            </a:r>
            <a:r>
              <a:rPr lang="fa-IR" sz="4800" dirty="0">
                <a:cs typeface="B Titr" panose="00000700000000000000" pitchFamily="2" charset="-78"/>
              </a:rPr>
              <a:t>و </a:t>
            </a:r>
            <a:r>
              <a:rPr lang="fa-IR" sz="4800" dirty="0">
                <a:solidFill>
                  <a:srgbClr val="FF0000"/>
                </a:solidFill>
                <a:cs typeface="B Titr" panose="00000700000000000000" pitchFamily="2" charset="-78"/>
              </a:rPr>
              <a:t>هيچ توطئه‏اى </a:t>
            </a:r>
            <a:endParaRPr lang="fa-IR" sz="4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cs typeface="B Titr" panose="00000700000000000000" pitchFamily="2" charset="-78"/>
            </a:endParaRPr>
          </a:p>
          <a:p>
            <a:pPr algn="ctr"/>
            <a:r>
              <a:rPr lang="fa-IR" sz="13800" dirty="0" smtClean="0">
                <a:solidFill>
                  <a:srgbClr val="002060"/>
                </a:solidFill>
                <a:cs typeface="B Titr" panose="00000700000000000000" pitchFamily="2" charset="-78"/>
              </a:rPr>
              <a:t>هراس</a:t>
            </a:r>
            <a:r>
              <a:rPr lang="fa-IR" sz="5400" dirty="0" smtClean="0">
                <a:cs typeface="B Titr" panose="00000700000000000000" pitchFamily="2" charset="-78"/>
              </a:rPr>
              <a:t> </a:t>
            </a:r>
            <a:r>
              <a:rPr lang="fa-IR" sz="5400" dirty="0">
                <a:cs typeface="B Titr" panose="00000700000000000000" pitchFamily="2" charset="-78"/>
              </a:rPr>
              <a:t>ندارد.</a:t>
            </a:r>
            <a:endParaRPr lang="fa-IR" sz="60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9219" name="Picture 3" descr="F:\پاور پوینتهای تبلیغاتی\تصاویر تابلو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3" y="4445578"/>
            <a:ext cx="2552700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پاور پوینتهای تبلیغاتی\والپیپر\background_40296614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ملتى </a:t>
            </a:r>
            <a:r>
              <a:rPr lang="fa-I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كه شهادت براى او سعادت است پيروز است. ملتى كه خود و همه چيز خود را براى اسلام مى‏خواهد، پيروزمند است. ما در كشته شدن و كشتن پيروزيم. (صحيفه امام، ج‏13، ص: 188)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9055" y="775855"/>
            <a:ext cx="5310909" cy="1154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02296" y="841903"/>
            <a:ext cx="11987408" cy="52014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54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امام </a:t>
            </a:r>
            <a:r>
              <a:rPr lang="fa-IR" sz="54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خمینی</a:t>
            </a:r>
            <a:r>
              <a:rPr lang="fa-IR" sz="36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(ره</a:t>
            </a:r>
            <a:r>
              <a:rPr lang="fa-IR" sz="36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) </a:t>
            </a:r>
            <a:r>
              <a:rPr lang="fa-IR" sz="54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:</a:t>
            </a:r>
          </a:p>
          <a:p>
            <a:pPr algn="ctr"/>
            <a:endParaRPr lang="fa-IR" sz="40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72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ملتى كه </a:t>
            </a:r>
            <a:r>
              <a:rPr lang="fa-IR" sz="7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شهادت</a:t>
            </a:r>
            <a:r>
              <a:rPr lang="fa-IR" sz="72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براى او </a:t>
            </a:r>
            <a:r>
              <a:rPr lang="fa-IR" sz="7200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سعادت</a:t>
            </a:r>
            <a:r>
              <a:rPr lang="fa-IR" sz="72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است </a:t>
            </a:r>
            <a:endParaRPr lang="fa-IR" sz="72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16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cs typeface="B Titr" panose="00000700000000000000" pitchFamily="2" charset="-78"/>
              </a:rPr>
              <a:t>پيروز</a:t>
            </a:r>
            <a:r>
              <a:rPr lang="fa-IR" sz="166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72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است</a:t>
            </a:r>
            <a:r>
              <a:rPr lang="fa-IR" sz="72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.</a:t>
            </a:r>
            <a:endParaRPr lang="fa-IR" sz="7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14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:\پاور پوینتهای تبلیغاتی\والپیپر\BJ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63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8" y="118138"/>
            <a:ext cx="12192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ملتى </a:t>
            </a:r>
            <a:r>
              <a:rPr lang="fa-I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كه شهادت براى او سعادت است پيروز است. ملتى كه خود و همه چيز خود را براى اسلام مى‏خواهد، پيروزمند است. ما در كشته شدن و كشتن پيروزيم. (صحيفه امام، ج‏13، ص: 188)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9127" y="749542"/>
            <a:ext cx="5015346" cy="11716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749542"/>
            <a:ext cx="11987408" cy="560153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5400" dirty="0" smtClean="0">
                <a:cs typeface="B Titr" panose="00000700000000000000" pitchFamily="2" charset="-78"/>
              </a:rPr>
              <a:t>امام </a:t>
            </a:r>
            <a:r>
              <a:rPr lang="fa-IR" sz="5400" dirty="0">
                <a:cs typeface="B Titr" panose="00000700000000000000" pitchFamily="2" charset="-78"/>
              </a:rPr>
              <a:t>خمینی</a:t>
            </a:r>
            <a:r>
              <a:rPr lang="fa-IR" sz="3600" dirty="0">
                <a:cs typeface="B Titr" panose="00000700000000000000" pitchFamily="2" charset="-78"/>
              </a:rPr>
              <a:t>(ره</a:t>
            </a:r>
            <a:r>
              <a:rPr lang="fa-IR" sz="3600" dirty="0" smtClean="0">
                <a:cs typeface="B Titr" panose="00000700000000000000" pitchFamily="2" charset="-78"/>
              </a:rPr>
              <a:t>) </a:t>
            </a:r>
            <a:r>
              <a:rPr lang="fa-IR" sz="5400" dirty="0" smtClean="0">
                <a:cs typeface="B Titr" panose="00000700000000000000" pitchFamily="2" charset="-78"/>
              </a:rPr>
              <a:t>:</a:t>
            </a:r>
          </a:p>
          <a:p>
            <a:pPr algn="ctr"/>
            <a:endParaRPr lang="fa-IR" sz="4000" dirty="0" smtClean="0"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8000" dirty="0">
                <a:cs typeface="B Titr" panose="00000700000000000000" pitchFamily="2" charset="-78"/>
              </a:rPr>
              <a:t>ملتى كه </a:t>
            </a:r>
            <a:r>
              <a:rPr lang="fa-IR" sz="8000" dirty="0">
                <a:solidFill>
                  <a:srgbClr val="C00000"/>
                </a:solidFill>
                <a:cs typeface="B Titr" panose="00000700000000000000" pitchFamily="2" charset="-78"/>
              </a:rPr>
              <a:t>خود</a:t>
            </a:r>
            <a:r>
              <a:rPr lang="fa-IR" sz="8000" dirty="0">
                <a:cs typeface="B Titr" panose="00000700000000000000" pitchFamily="2" charset="-78"/>
              </a:rPr>
              <a:t> و </a:t>
            </a:r>
            <a:r>
              <a:rPr lang="fa-IR" sz="8000" dirty="0">
                <a:solidFill>
                  <a:srgbClr val="C00000"/>
                </a:solidFill>
                <a:cs typeface="B Titr" panose="00000700000000000000" pitchFamily="2" charset="-78"/>
              </a:rPr>
              <a:t>همه چيز خود </a:t>
            </a:r>
            <a:r>
              <a:rPr lang="fa-IR" sz="8000" dirty="0">
                <a:cs typeface="B Titr" panose="00000700000000000000" pitchFamily="2" charset="-78"/>
              </a:rPr>
              <a:t>را </a:t>
            </a:r>
            <a:endParaRPr lang="fa-IR" sz="8000" dirty="0" smtClean="0">
              <a:cs typeface="B Titr" panose="00000700000000000000" pitchFamily="2" charset="-78"/>
            </a:endParaRPr>
          </a:p>
          <a:p>
            <a:pPr algn="ctr"/>
            <a:endParaRPr lang="fa-IR" sz="1000" dirty="0"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cs typeface="B Titr" panose="00000700000000000000" pitchFamily="2" charset="-78"/>
              </a:rPr>
              <a:t>براى </a:t>
            </a:r>
            <a:r>
              <a:rPr lang="fa-IR" sz="8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اسلام</a:t>
            </a:r>
            <a:r>
              <a:rPr lang="fa-IR" sz="8000" dirty="0">
                <a:cs typeface="B Titr" panose="00000700000000000000" pitchFamily="2" charset="-78"/>
              </a:rPr>
              <a:t> مى‏خواهد</a:t>
            </a:r>
            <a:r>
              <a:rPr lang="fa-IR" sz="5400" dirty="0" smtClean="0">
                <a:cs typeface="B Titr" panose="00000700000000000000" pitchFamily="2" charset="-78"/>
              </a:rPr>
              <a:t>،</a:t>
            </a:r>
            <a:endParaRPr lang="fa-IR" sz="8000" dirty="0" smtClean="0">
              <a:cs typeface="B Titr" panose="00000700000000000000" pitchFamily="2" charset="-78"/>
            </a:endParaRPr>
          </a:p>
          <a:p>
            <a:pPr algn="ctr"/>
            <a:endParaRPr lang="fa-IR" sz="1400" dirty="0" smtClean="0"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8000" dirty="0">
                <a:solidFill>
                  <a:srgbClr val="002060"/>
                </a:solidFill>
                <a:cs typeface="B Titr" panose="00000700000000000000" pitchFamily="2" charset="-78"/>
              </a:rPr>
              <a:t>پيروزمند </a:t>
            </a:r>
            <a:r>
              <a:rPr lang="fa-IR" sz="8000" dirty="0">
                <a:cs typeface="B Titr" panose="00000700000000000000" pitchFamily="2" charset="-78"/>
              </a:rPr>
              <a:t>است</a:t>
            </a:r>
            <a:r>
              <a:rPr lang="fa-IR" sz="5400" dirty="0">
                <a:cs typeface="B Titr" panose="00000700000000000000" pitchFamily="2" charset="-78"/>
              </a:rPr>
              <a:t>.</a:t>
            </a:r>
            <a:endParaRPr lang="fa-IR" sz="54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5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پاور پوینتهای تبلیغاتی\والپیپر\c439jas2az1dh78dy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127"/>
            <a:ext cx="1219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مگر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ملت گذشته و تاريخ و فداكاريهاى خود و روزهاى بسيار برجسته و درخشان دوران انقلاب را فراموش مى‏كند؟! مگر مردم بيست و دوم بهمن، بيست و نهم بهمن، نوزدهم دى و هفده شهريور را فراموش مى‏كنند؟! به شما جوانان عرض مى‏كنم: عزيزان من! اين كشور مال شماست. نوبتِ شماست. بايد خودتان را از لحاظ علمى و اخلاقى و از لحاظ روحيه هميشه در حال آماده نگه داريد. بدانيد كه براى سربلندى يك كشور، بايد نسلها پى‏درپى مجاهدت و تلاش كنند. (بیانات مقام معظم رهبری: 28/ 11/ 1381)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43927" y="906559"/>
            <a:ext cx="4304146" cy="1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02296" y="925032"/>
            <a:ext cx="11987408" cy="477053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8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مقام </a:t>
            </a:r>
            <a:r>
              <a:rPr lang="fa-IR" sz="48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معظم </a:t>
            </a:r>
            <a:r>
              <a:rPr lang="fa-IR" sz="48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رهبری:</a:t>
            </a:r>
          </a:p>
          <a:p>
            <a:pPr algn="ctr"/>
            <a:endParaRPr lang="fa-IR" sz="40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60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بايد </a:t>
            </a:r>
            <a:r>
              <a:rPr lang="fa-IR" sz="60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خودتان را از لحاظ </a:t>
            </a:r>
            <a:r>
              <a:rPr lang="fa-IR" sz="36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... </a:t>
            </a:r>
            <a:r>
              <a:rPr lang="fa-IR" sz="96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روحيه</a:t>
            </a:r>
            <a:r>
              <a:rPr lang="fa-IR" sz="66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</a:t>
            </a:r>
            <a:endParaRPr lang="fa-IR" sz="60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24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80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هميشه </a:t>
            </a:r>
            <a:r>
              <a:rPr lang="fa-IR" sz="80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در حال </a:t>
            </a:r>
            <a:r>
              <a:rPr lang="fa-IR" sz="96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آماده</a:t>
            </a:r>
            <a:r>
              <a:rPr lang="fa-IR" sz="80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نگه داريد</a:t>
            </a:r>
            <a:r>
              <a:rPr lang="fa-IR" sz="60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.</a:t>
            </a:r>
            <a:endParaRPr lang="fa-IR" sz="6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6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پاور پوینتهای تبلیغاتی\والپیپر\images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5"/>
            <a:ext cx="12192001" cy="6880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 </a:t>
            </a:r>
            <a:r>
              <a:rPr lang="fa-I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مرگ نترسيد كه حيات و ممات به دست خداست .( صحيفه امام، ج‏3، ص: 463)</a:t>
            </a:r>
          </a:p>
        </p:txBody>
      </p:sp>
      <p:sp>
        <p:nvSpPr>
          <p:cNvPr id="3" name="Rectangle 2"/>
          <p:cNvSpPr/>
          <p:nvPr/>
        </p:nvSpPr>
        <p:spPr>
          <a:xfrm>
            <a:off x="4054764" y="925032"/>
            <a:ext cx="4165600" cy="959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02296" y="925032"/>
            <a:ext cx="11987408" cy="581697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امام </a:t>
            </a:r>
            <a:r>
              <a:rPr lang="fa-IR" sz="48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خمینی</a:t>
            </a:r>
            <a:r>
              <a:rPr lang="fa-IR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(ره</a:t>
            </a:r>
            <a:r>
              <a:rPr lang="fa-IR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) </a:t>
            </a:r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:</a:t>
            </a:r>
            <a:endParaRPr lang="fa-IR" sz="48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4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cs typeface="B Titr" panose="00000700000000000000" pitchFamily="2" charset="-78"/>
            </a:endParaRPr>
          </a:p>
          <a:p>
            <a:r>
              <a:rPr lang="fa-IR" sz="6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6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از </a:t>
            </a:r>
            <a:r>
              <a:rPr lang="fa-IR" sz="6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مرگ</a:t>
            </a:r>
            <a:r>
              <a:rPr lang="fa-IR" sz="6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 نترسيد </a:t>
            </a:r>
            <a:r>
              <a:rPr lang="fa-IR" sz="6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كه</a:t>
            </a:r>
          </a:p>
          <a:p>
            <a:pPr algn="ctr"/>
            <a:endParaRPr lang="fa-IR" sz="32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9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9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حيات</a:t>
            </a:r>
            <a:r>
              <a:rPr lang="fa-IR" sz="9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و </a:t>
            </a:r>
            <a:r>
              <a:rPr lang="fa-IR" sz="9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cs typeface="B Titr" panose="00000700000000000000" pitchFamily="2" charset="-78"/>
              </a:rPr>
              <a:t>ممات</a:t>
            </a:r>
            <a:r>
              <a:rPr lang="fa-IR" sz="96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به دست خداست. </a:t>
            </a:r>
            <a:endParaRPr lang="fa-IR" sz="9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42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پاور پوینتهای تبلیغاتی\والپیپر\1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8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38" y="104503"/>
            <a:ext cx="12192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 </a:t>
            </a:r>
            <a:r>
              <a:rPr lang="fa-I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خداوند بزرگ عظمت اسلام و مسلمين و عزت مؤمنين و علوّ درجات شهداى 17 شهريور را خواستاريم.( صحيفه امام، ج‏15، ص: 195)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25853" y="925032"/>
            <a:ext cx="4184073" cy="1042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02296" y="925032"/>
            <a:ext cx="11987408" cy="566308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54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امام </a:t>
            </a:r>
            <a:r>
              <a:rPr lang="fa-IR" sz="54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خمینی</a:t>
            </a:r>
            <a:r>
              <a:rPr lang="fa-IR" sz="32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(ره</a:t>
            </a:r>
            <a:r>
              <a:rPr lang="fa-IR" sz="32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) </a:t>
            </a:r>
            <a:r>
              <a:rPr lang="fa-IR" sz="54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:</a:t>
            </a:r>
          </a:p>
          <a:p>
            <a:pPr algn="ctr"/>
            <a:endParaRPr lang="fa-IR" sz="4000" dirty="0" smtClean="0">
              <a:ln>
                <a:solidFill>
                  <a:srgbClr val="00B0F0"/>
                </a:solidFill>
              </a:ln>
              <a:cs typeface="B Titr" panose="00000700000000000000" pitchFamily="2" charset="-78"/>
            </a:endParaRPr>
          </a:p>
          <a:p>
            <a:r>
              <a:rPr lang="fa-IR" sz="40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66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از خداوند بزرگ </a:t>
            </a:r>
            <a:r>
              <a:rPr lang="fa-IR" sz="54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...</a:t>
            </a:r>
            <a:r>
              <a:rPr lang="fa-IR" sz="66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 </a:t>
            </a:r>
            <a:endParaRPr lang="fa-IR" sz="6600" dirty="0" smtClean="0">
              <a:ln>
                <a:solidFill>
                  <a:srgbClr val="00B0F0"/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2800" dirty="0" smtClean="0">
              <a:ln>
                <a:solidFill>
                  <a:srgbClr val="00B0F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66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علوّ </a:t>
            </a:r>
            <a:r>
              <a:rPr lang="fa-IR" sz="66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درجات </a:t>
            </a:r>
            <a:r>
              <a:rPr lang="fa-IR" sz="8000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شهداى</a:t>
            </a:r>
            <a:r>
              <a:rPr lang="fa-IR" sz="8000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8000" u="sng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17</a:t>
            </a:r>
            <a:r>
              <a:rPr lang="fa-IR" sz="8000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8000" dirty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شهريور</a:t>
            </a:r>
            <a:r>
              <a:rPr lang="fa-IR" sz="8000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endParaRPr lang="fa-IR" sz="8000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ctr"/>
            <a:endParaRPr lang="fa-IR" sz="2800" dirty="0">
              <a:ln>
                <a:solidFill>
                  <a:srgbClr val="00B0F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66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را </a:t>
            </a:r>
            <a:r>
              <a:rPr lang="fa-IR" sz="66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خواستاريم.</a:t>
            </a:r>
            <a:endParaRPr lang="fa-IR" sz="6600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73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پاور پوینتهای تبلیغاتی\والپیپر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</a:t>
            </a:r>
            <a:r>
              <a:rPr lang="fa-I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ملت مستظهر به دين و متّكى به ايمان راسخ و فرهنگ عميق و عريق تاريخى خود است. اين ملت زنده است. جوانان اين ملت در بين جوانان دنيا نمونه‏اند. (بیانات مقام معظم رهبری: 28/ 11/ 1381)</a:t>
            </a:r>
          </a:p>
        </p:txBody>
      </p:sp>
      <p:sp>
        <p:nvSpPr>
          <p:cNvPr id="3" name="Oval 2"/>
          <p:cNvSpPr/>
          <p:nvPr/>
        </p:nvSpPr>
        <p:spPr>
          <a:xfrm rot="20923184">
            <a:off x="3491346" y="814376"/>
            <a:ext cx="4516582" cy="1653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 rot="21047107">
            <a:off x="-341192" y="1108351"/>
            <a:ext cx="12641257" cy="357020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مقام </a:t>
            </a:r>
            <a:r>
              <a:rPr lang="fa-IR" sz="4800" dirty="0">
                <a:cs typeface="B Titr" panose="00000700000000000000" pitchFamily="2" charset="-78"/>
              </a:rPr>
              <a:t>معظم رهبری</a:t>
            </a:r>
            <a:r>
              <a:rPr lang="fa-IR" sz="4800" dirty="0" smtClean="0">
                <a:cs typeface="B Titr" panose="00000700000000000000" pitchFamily="2" charset="-78"/>
              </a:rPr>
              <a:t>:</a:t>
            </a:r>
          </a:p>
          <a:p>
            <a:pPr algn="ctr"/>
            <a:endParaRPr lang="fa-IR" sz="4000" dirty="0" smtClean="0">
              <a:cs typeface="B Titr" panose="00000700000000000000" pitchFamily="2" charset="-78"/>
            </a:endParaRPr>
          </a:p>
          <a:p>
            <a:pPr algn="ctr"/>
            <a:r>
              <a:rPr lang="fa-IR" sz="13800" dirty="0" smtClean="0">
                <a:cs typeface="B Titr" panose="00000700000000000000" pitchFamily="2" charset="-78"/>
              </a:rPr>
              <a:t> </a:t>
            </a:r>
            <a:r>
              <a:rPr lang="fa-IR" sz="13800" dirty="0">
                <a:cs typeface="B Titr" panose="00000700000000000000" pitchFamily="2" charset="-78"/>
              </a:rPr>
              <a:t>اين ملت </a:t>
            </a:r>
            <a:r>
              <a:rPr lang="fa-IR" sz="13800" dirty="0">
                <a:solidFill>
                  <a:srgbClr val="C00000"/>
                </a:solidFill>
                <a:cs typeface="B Titr" panose="00000700000000000000" pitchFamily="2" charset="-78"/>
              </a:rPr>
              <a:t>زنده</a:t>
            </a:r>
            <a:r>
              <a:rPr lang="fa-IR" sz="13800" dirty="0">
                <a:cs typeface="B Titr" panose="00000700000000000000" pitchFamily="2" charset="-78"/>
              </a:rPr>
              <a:t> است</a:t>
            </a:r>
            <a:r>
              <a:rPr lang="fa-IR" sz="8800" dirty="0">
                <a:cs typeface="B Titr" panose="00000700000000000000" pitchFamily="2" charset="-78"/>
              </a:rPr>
              <a:t>.</a:t>
            </a:r>
            <a:endParaRPr lang="fa-IR" sz="88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پاور پوینتهای تبلیغاتی\والپیپر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7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</a:t>
            </a:r>
            <a:r>
              <a:rPr lang="fa-IR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ملت مستظهر به دين و متّكى به ايمان راسخ و فرهنگ عميق و عريق تاريخى خود است. اين ملت زنده است. جوانان اين ملت در بين جوانان دنيا نمونه‏اند. (بیانات مقام معظم رهبری: 28/ 11/ 1381)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4027055" y="517801"/>
            <a:ext cx="4276436" cy="109912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647111"/>
            <a:ext cx="11987408" cy="581697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800" dirty="0" smtClean="0">
                <a:ln>
                  <a:solidFill>
                    <a:srgbClr val="C00000"/>
                  </a:solidFill>
                </a:ln>
                <a:cs typeface="B Titr" panose="00000700000000000000" pitchFamily="2" charset="-78"/>
              </a:rPr>
              <a:t>مقام </a:t>
            </a:r>
            <a:r>
              <a:rPr lang="fa-IR" sz="4800" dirty="0">
                <a:ln>
                  <a:solidFill>
                    <a:srgbClr val="C00000"/>
                  </a:solidFill>
                </a:ln>
                <a:cs typeface="B Titr" panose="00000700000000000000" pitchFamily="2" charset="-78"/>
              </a:rPr>
              <a:t>معظم </a:t>
            </a:r>
            <a:r>
              <a:rPr lang="fa-IR" sz="4800" dirty="0" smtClean="0">
                <a:ln>
                  <a:solidFill>
                    <a:srgbClr val="C00000"/>
                  </a:solidFill>
                </a:ln>
                <a:cs typeface="B Titr" panose="00000700000000000000" pitchFamily="2" charset="-78"/>
              </a:rPr>
              <a:t>رهبری:</a:t>
            </a:r>
          </a:p>
          <a:p>
            <a:pPr algn="ctr"/>
            <a:endParaRPr lang="fa-IR" sz="2400" dirty="0" smtClean="0">
              <a:ln>
                <a:solidFill>
                  <a:srgbClr val="C00000"/>
                </a:solidFill>
              </a:ln>
              <a:cs typeface="B Titr" panose="00000700000000000000" pitchFamily="2" charset="-78"/>
            </a:endParaRPr>
          </a:p>
          <a:p>
            <a:r>
              <a:rPr lang="fa-IR" sz="60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جوانان</a:t>
            </a:r>
            <a:r>
              <a:rPr lang="fa-IR" sz="6000" dirty="0" smtClean="0">
                <a:ln>
                  <a:solidFill>
                    <a:srgbClr val="C0000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6000" dirty="0">
                <a:ln>
                  <a:solidFill>
                    <a:srgbClr val="C00000"/>
                  </a:solidFill>
                </a:ln>
                <a:cs typeface="B Titr" panose="00000700000000000000" pitchFamily="2" charset="-78"/>
              </a:rPr>
              <a:t>اين ملت </a:t>
            </a:r>
            <a:endParaRPr lang="fa-IR" sz="6000" dirty="0" smtClean="0">
              <a:ln>
                <a:solidFill>
                  <a:srgbClr val="C00000"/>
                </a:solidFill>
              </a:ln>
              <a:cs typeface="B Titr" panose="00000700000000000000" pitchFamily="2" charset="-78"/>
            </a:endParaRPr>
          </a:p>
          <a:p>
            <a:pPr algn="ctr"/>
            <a:endParaRPr lang="fa-IR" sz="200" u="sng" dirty="0" smtClean="0">
              <a:ln>
                <a:solidFill>
                  <a:srgbClr val="C0000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11500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در </a:t>
            </a:r>
            <a:r>
              <a:rPr lang="fa-IR" sz="11500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بين جوانان دنيا نمونه‏اند</a:t>
            </a:r>
            <a:r>
              <a:rPr lang="fa-IR" sz="8800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.</a:t>
            </a:r>
            <a:endParaRPr lang="fa-IR" sz="11500" dirty="0" smtClean="0">
              <a:ln>
                <a:solidFill>
                  <a:srgbClr val="C00000"/>
                </a:solidFill>
              </a:ln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9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پاور پوینتهای تبلیغاتی\والپیپر\mmtvh7a3g2h040st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مگر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ملت گذشته و تاريخ و فداكاريهاى خود و روزهاى بسيار برجسته و درخشان دوران انقلاب را فراموش مى‏كند؟! مگر مردم بيست و دوم بهمن، بيست و نهم بهمن، نوزدهم دى و هفده شهريور را فراموش مى‏كنند؟! به شما جوانان عرض مى‏كنم: عزيزان من! اين كشور مال شماست. نوبتِ شماست. بايد خودتان را از لحاظ علمى و اخلاقى و از لحاظ روحيه هميشه در حال آماده نگه داريد. بدانيد كه براى سربلندى يك كشور، بايد نسلها پى‏درپى مجاهدت و تلاش كنند. (بیانات مقام معظم رهبری: 28/ 11/ 1381)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62618" y="925032"/>
            <a:ext cx="5237524" cy="949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925032"/>
            <a:ext cx="11987408" cy="566308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fa-IR" sz="44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توصیه </a:t>
            </a:r>
            <a:r>
              <a:rPr lang="fa-IR" sz="4400" dirty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مقام معظم رهبری</a:t>
            </a:r>
            <a:r>
              <a:rPr lang="fa-IR" sz="44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:</a:t>
            </a:r>
          </a:p>
          <a:p>
            <a:pPr algn="ctr"/>
            <a:r>
              <a:rPr lang="fa-IR" sz="4000" dirty="0" smtClean="0">
                <a:ln>
                  <a:solidFill>
                    <a:srgbClr val="00B0F0"/>
                  </a:solidFill>
                </a:ln>
                <a:cs typeface="B Titr" panose="00000700000000000000" pitchFamily="2" charset="-78"/>
              </a:rPr>
              <a:t> </a:t>
            </a:r>
          </a:p>
          <a:p>
            <a:pPr algn="ctr"/>
            <a:endParaRPr lang="fa-IR" sz="3200" dirty="0" smtClean="0">
              <a:ln>
                <a:solidFill>
                  <a:srgbClr val="00B0F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88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حفظ </a:t>
            </a:r>
            <a:r>
              <a:rPr lang="fa-IR" sz="8800" dirty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خاطره </a:t>
            </a:r>
            <a:r>
              <a:rPr lang="fa-IR" sz="88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فداکاری های</a:t>
            </a:r>
          </a:p>
          <a:p>
            <a:pPr algn="ctr"/>
            <a:r>
              <a:rPr lang="fa-IR" sz="40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endParaRPr lang="fa-IR" sz="8800" dirty="0" smtClean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1600" dirty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8800" dirty="0" smtClean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دوران </a:t>
            </a:r>
            <a:r>
              <a:rPr lang="fa-IR" sz="8800" dirty="0">
                <a:ln>
                  <a:solidFill>
                    <a:srgbClr val="00B0F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انقلاب اسلامی.</a:t>
            </a:r>
            <a:endParaRPr lang="fa-IR" sz="8800" dirty="0" smtClean="0">
              <a:ln>
                <a:solidFill>
                  <a:srgbClr val="00B0F0"/>
                </a:solidFill>
              </a:ln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2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F:\پاور پوینتهای تبلیغاتی\والپیپر\rounded-squares-overlapped-over-blurred-backgroun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353"/>
            <a:ext cx="12192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چهره ايران امروز گلگون است و دلاورى و نشاط در تمام اماكن به چشم مى‏خورد. آرى اين چنين است راه امير مؤمنان على و سرور شهيدان امام حسين. اى كاش «خمينى» در ميان شما بود و در كنار شما در جبهه دفاع براى خداى تعالى كشته مى‏شد. ملت ايران! مطمئن باشيد كه دير و يا زود پيروزى از آن شماست. شاه با حكومت آشتى ملى مى‏خواهد روحانيت شريف ايران و سياسيون محترم را در كشتار خود سهيم گرداند ولى فريب او خيلى زود برملا گرديد. انَّ كَيْدَ الشَّيطانِ كانَ ضَعيفاً. «1»(صحيفه امام، ج‏3، ص: 460)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119418" y="402743"/>
            <a:ext cx="7777018" cy="8256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02296" y="391772"/>
            <a:ext cx="11987408" cy="62786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800" dirty="0" smtClean="0">
                <a:solidFill>
                  <a:srgbClr val="00B050"/>
                </a:solidFill>
                <a:cs typeface="B Titr" panose="00000700000000000000" pitchFamily="2" charset="-78"/>
              </a:rPr>
              <a:t>  </a:t>
            </a:r>
            <a:r>
              <a:rPr lang="fa-IR" sz="4000" dirty="0" smtClean="0">
                <a:cs typeface="B Titr" panose="00000700000000000000" pitchFamily="2" charset="-78"/>
              </a:rPr>
              <a:t>تجلیل </a:t>
            </a:r>
            <a:r>
              <a:rPr lang="fa-IR" sz="4000" dirty="0">
                <a:cs typeface="B Titr" panose="00000700000000000000" pitchFamily="2" charset="-78"/>
              </a:rPr>
              <a:t>امام </a:t>
            </a:r>
            <a:r>
              <a:rPr lang="fa-IR" sz="4000" dirty="0" smtClean="0">
                <a:cs typeface="B Titr" panose="00000700000000000000" pitchFamily="2" charset="-78"/>
              </a:rPr>
              <a:t>خمینی</a:t>
            </a:r>
            <a:r>
              <a:rPr lang="fa-IR" sz="1600" dirty="0" smtClean="0">
                <a:cs typeface="B Titr" panose="00000700000000000000" pitchFamily="2" charset="-78"/>
              </a:rPr>
              <a:t>(ره) </a:t>
            </a:r>
            <a:r>
              <a:rPr lang="fa-IR" sz="4000" dirty="0">
                <a:cs typeface="B Titr" panose="00000700000000000000" pitchFamily="2" charset="-78"/>
              </a:rPr>
              <a:t>از  حماسه 17 </a:t>
            </a:r>
            <a:r>
              <a:rPr lang="fa-IR" sz="4000" dirty="0" smtClean="0">
                <a:cs typeface="B Titr" panose="00000700000000000000" pitchFamily="2" charset="-78"/>
              </a:rPr>
              <a:t>شهریور</a:t>
            </a:r>
          </a:p>
          <a:p>
            <a:endParaRPr lang="fa-IR" sz="24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sz="3600" dirty="0" smtClean="0">
              <a:cs typeface="B Titr" panose="00000700000000000000" pitchFamily="2" charset="-78"/>
            </a:endParaRPr>
          </a:p>
          <a:p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cs typeface="B Titr" panose="00000700000000000000" pitchFamily="2" charset="-78"/>
              </a:rPr>
              <a:t>چهره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cs typeface="B Titr" panose="00000700000000000000" pitchFamily="2" charset="-78"/>
              </a:rPr>
              <a:t>ايران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امروز</a:t>
            </a:r>
            <a:r>
              <a:rPr lang="fa-IR" sz="7200" dirty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گلگون </a:t>
            </a:r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است</a:t>
            </a:r>
          </a:p>
          <a:p>
            <a:endParaRPr lang="fa-I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 </a:t>
            </a:r>
            <a:endParaRPr lang="fa-IR" sz="8000" dirty="0" smtClean="0">
              <a:cs typeface="B Titr" panose="00000700000000000000" pitchFamily="2" charset="-78"/>
            </a:endParaRPr>
          </a:p>
          <a:p>
            <a:pPr algn="ctr"/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cs typeface="B Titr" panose="00000700000000000000" pitchFamily="2" charset="-78"/>
              </a:rPr>
              <a:t>      و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cs typeface="B Titr" panose="00000700000000000000" pitchFamily="2" charset="-78"/>
              </a:rPr>
              <a:t>دلاورى و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B Titr" panose="00000700000000000000" pitchFamily="2" charset="-78"/>
              </a:rPr>
              <a:t>نشاط در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تمام </a:t>
            </a:r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اماكن</a:t>
            </a:r>
          </a:p>
          <a:p>
            <a:pPr algn="ctr"/>
            <a:endParaRPr lang="fa-IR" sz="3200" dirty="0" smtClean="0">
              <a:cs typeface="B Titr" panose="00000700000000000000" pitchFamily="2" charset="-78"/>
            </a:endParaRPr>
          </a:p>
          <a:p>
            <a:pPr algn="ctr"/>
            <a:r>
              <a:rPr lang="fa-IR" sz="80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                            </a:t>
            </a:r>
            <a:r>
              <a:rPr lang="fa-IR" sz="7200" b="1" dirty="0" smtClean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Titr" panose="00000700000000000000" pitchFamily="2" charset="-78"/>
              </a:rPr>
              <a:t>به چشم مى‏خورد.</a:t>
            </a:r>
          </a:p>
        </p:txBody>
      </p:sp>
    </p:spTree>
    <p:extLst>
      <p:ext uri="{BB962C8B-B14F-4D97-AF65-F5344CB8AC3E}">
        <p14:creationId xmlns:p14="http://schemas.microsoft.com/office/powerpoint/2010/main" val="6387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پاور پوینتهای تبلیغاتی\والپیپر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"/>
            <a:ext cx="12192001" cy="685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945" y="104503"/>
            <a:ext cx="1219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مگر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ملت گذشته و تاريخ و فداكاريهاى خود و روزهاى بسيار برجسته و درخشان دوران انقلاب را فراموش مى‏كند؟! مگر مردم بيست و دوم بهمن، بيست و نهم بهمن، نوزدهم دى و هفده شهريور را فراموش مى‏كنند؟! به شما جوانان عرض مى‏كنم: عزيزان من! اين كشور مال شماست. نوبتِ شماست. بايد خودتان را از لحاظ علمى و اخلاقى و از لحاظ روحيه هميشه در حال آماده نگه داريد. بدانيد كه براى سربلندى يك كشور، بايد نسلها پى‏درپى مجاهدت و تلاش كنند. (بیانات مقام معظم رهبری: 28/ 11/ 1381)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51200" y="925032"/>
            <a:ext cx="5754255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925032"/>
            <a:ext cx="11987408" cy="529375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توصیه </a:t>
            </a:r>
            <a:r>
              <a:rPr lang="fa-IR" sz="4800" dirty="0">
                <a:cs typeface="B Titr" panose="00000700000000000000" pitchFamily="2" charset="-78"/>
              </a:rPr>
              <a:t>مقام معظم </a:t>
            </a:r>
            <a:r>
              <a:rPr lang="fa-IR" sz="4800" dirty="0" smtClean="0">
                <a:cs typeface="B Titr" panose="00000700000000000000" pitchFamily="2" charset="-78"/>
              </a:rPr>
              <a:t>رهبری:</a:t>
            </a:r>
          </a:p>
          <a:p>
            <a:pPr algn="ctr"/>
            <a:endParaRPr lang="fa-IR" sz="4000" dirty="0" smtClean="0">
              <a:cs typeface="B Titr" panose="00000700000000000000" pitchFamily="2" charset="-78"/>
            </a:endParaRPr>
          </a:p>
          <a:p>
            <a:r>
              <a:rPr lang="fa-IR" sz="11500" dirty="0" smtClean="0">
                <a:solidFill>
                  <a:srgbClr val="002060"/>
                </a:solidFill>
                <a:cs typeface="B Titr" panose="00000700000000000000" pitchFamily="2" charset="-78"/>
              </a:rPr>
              <a:t>زنده </a:t>
            </a:r>
            <a:r>
              <a:rPr lang="fa-IR" sz="11500" dirty="0">
                <a:solidFill>
                  <a:srgbClr val="002060"/>
                </a:solidFill>
                <a:cs typeface="B Titr" panose="00000700000000000000" pitchFamily="2" charset="-78"/>
              </a:rPr>
              <a:t>نگهداشتن یاد </a:t>
            </a:r>
            <a:endParaRPr lang="fa-IR" sz="115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/>
            <a:endParaRPr lang="fa-IR" sz="1400" dirty="0">
              <a:cs typeface="B Titr" panose="00000700000000000000" pitchFamily="2" charset="-78"/>
            </a:endParaRPr>
          </a:p>
          <a:p>
            <a:pPr algn="l"/>
            <a:r>
              <a:rPr lang="fa-IR" sz="11500" dirty="0" smtClean="0">
                <a:solidFill>
                  <a:srgbClr val="FF0000"/>
                </a:solidFill>
                <a:cs typeface="B Titr" panose="00000700000000000000" pitchFamily="2" charset="-78"/>
              </a:rPr>
              <a:t>شهدای </a:t>
            </a:r>
            <a:r>
              <a:rPr lang="fa-IR" sz="11500" u="sng" dirty="0">
                <a:solidFill>
                  <a:srgbClr val="C00000"/>
                </a:solidFill>
                <a:cs typeface="B Titr" panose="00000700000000000000" pitchFamily="2" charset="-78"/>
              </a:rPr>
              <a:t>17</a:t>
            </a:r>
            <a:r>
              <a:rPr lang="fa-IR" sz="11500" dirty="0">
                <a:solidFill>
                  <a:srgbClr val="FF0000"/>
                </a:solidFill>
                <a:cs typeface="B Titr" panose="00000700000000000000" pitchFamily="2" charset="-78"/>
              </a:rPr>
              <a:t> شهریور</a:t>
            </a:r>
            <a:r>
              <a:rPr lang="fa-IR" sz="11500" dirty="0">
                <a:cs typeface="B Titr" panose="00000700000000000000" pitchFamily="2" charset="-78"/>
              </a:rPr>
              <a:t>.</a:t>
            </a:r>
            <a:endParaRPr lang="fa-IR" sz="115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2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پاور پوینتهای تبلیغاتی\والپیپر\BJ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مگر </a:t>
            </a:r>
            <a:r>
              <a:rPr lang="fa-I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ملت گذشته و تاريخ و فداكاريهاى خود و روزهاى بسيار برجسته و درخشان دوران انقلاب را فراموش مى‏كند؟! مگر مردم بيست و دوم بهمن، بيست و نهم بهمن، نوزدهم دى و هفده شهريور را فراموش مى‏كنند؟! به شما جوانان عرض مى‏كنم: عزيزان من! اين كشور مال شماست. نوبتِ شماست. بايد خودتان را از لحاظ علمى و اخلاقى و از لحاظ روحيه هميشه در حال آماده نگه داريد. بدانيد كه براى سربلندى يك كشور، بايد نسلها پى‏درپى مجاهدت و تلاش كنند. (بیانات مقام معظم رهبری: 28/ 11/ 1381)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28291" y="925032"/>
            <a:ext cx="5209309" cy="94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925032"/>
            <a:ext cx="11987408" cy="46474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توصیه </a:t>
            </a:r>
            <a:r>
              <a:rPr lang="fa-IR" sz="4400" dirty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مقام معظم رهبری</a:t>
            </a:r>
            <a:r>
              <a:rPr lang="fa-IR" sz="44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:</a:t>
            </a:r>
          </a:p>
          <a:p>
            <a:pPr algn="ctr"/>
            <a:endParaRPr lang="fa-IR" sz="4000" dirty="0" smtClean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r>
              <a:rPr lang="fa-IR" sz="40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</a:t>
            </a:r>
            <a:r>
              <a:rPr lang="fa-IR" sz="5400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مجاهدت </a:t>
            </a:r>
            <a:r>
              <a:rPr lang="fa-IR" sz="5400" dirty="0" smtClean="0">
                <a:ln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نسل های </a:t>
            </a:r>
            <a:r>
              <a:rPr lang="fa-IR" sz="5400" dirty="0">
                <a:ln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پی در پی</a:t>
            </a:r>
            <a:r>
              <a:rPr lang="fa-IR" sz="54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،</a:t>
            </a:r>
          </a:p>
          <a:p>
            <a:pPr algn="ctr"/>
            <a:endParaRPr lang="fa-IR" sz="1600" dirty="0">
              <a:ln>
                <a:solidFill>
                  <a:srgbClr val="7030A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5400" dirty="0" smtClean="0">
                <a:ln>
                  <a:solidFill>
                    <a:srgbClr val="7030A0"/>
                  </a:solidFill>
                </a:ln>
                <a:cs typeface="B Titr" panose="00000700000000000000" pitchFamily="2" charset="-78"/>
              </a:rPr>
              <a:t> ب</a:t>
            </a:r>
          </a:p>
          <a:p>
            <a:pPr algn="ctr"/>
            <a:r>
              <a:rPr lang="fa-IR" sz="88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دست </a:t>
            </a:r>
            <a:r>
              <a:rPr lang="fa-IR" sz="88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یابی به سربلندی کشور</a:t>
            </a:r>
            <a:r>
              <a:rPr lang="fa-IR" sz="540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.</a:t>
            </a:r>
            <a:endParaRPr lang="fa-IR" sz="5400" dirty="0" smtClean="0">
              <a:ln>
                <a:solidFill>
                  <a:srgbClr val="7030A0"/>
                </a:solidFill>
              </a:ln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01672" y="3112655"/>
            <a:ext cx="1921164" cy="1524000"/>
          </a:xfrm>
          <a:prstGeom prst="downArrow">
            <a:avLst>
              <a:gd name="adj1" fmla="val 50000"/>
              <a:gd name="adj2" fmla="val 506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برای</a:t>
            </a:r>
            <a:endParaRPr lang="fa-IR" sz="3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0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پاور پوینتهای تبلیغاتی\والپیپر\background_40296614_46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مگر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ملت گذشته و تاريخ و فداكاريهاى خود و روزهاى بسيار برجسته و درخشان دوران انقلاب را فراموش مى‏كند؟! مگر مردم بيست و دوم بهمن، بيست و نهم بهمن، نوزدهم دى و هفده شهريور را فراموش مى‏كنند؟! به شما جوانان عرض مى‏كنم: عزيزان من! اين كشور مال شماست. نوبتِ شماست. بايد خودتان را از لحاظ علمى و اخلاقى و از لحاظ روحيه هميشه در حال آماده نگه داريد. بدانيد كه براى سربلندى يك كشور، بايد نسلها پى‏درپى مجاهدت و تلاش كنند. (بیانات مقام معظم رهبری: 28/ 11/ 1381)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47127" y="851141"/>
            <a:ext cx="4054764" cy="931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12734" y="925032"/>
            <a:ext cx="11987408" cy="540147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fa-IR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مقام </a:t>
            </a:r>
            <a:r>
              <a:rPr lang="fa-IR" sz="4000" dirty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معظم رهبری</a:t>
            </a:r>
            <a:r>
              <a:rPr lang="fa-IR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:</a:t>
            </a:r>
          </a:p>
          <a:p>
            <a:pPr algn="ctr"/>
            <a:r>
              <a:rPr lang="fa-IR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 </a:t>
            </a:r>
          </a:p>
          <a:p>
            <a:r>
              <a:rPr lang="fa-IR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عزيزان </a:t>
            </a:r>
            <a:r>
              <a:rPr lang="fa-IR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من</a:t>
            </a:r>
            <a:r>
              <a:rPr lang="fa-IR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cs typeface="B Titr" panose="00000700000000000000" pitchFamily="2" charset="-78"/>
              </a:rPr>
              <a:t>! </a:t>
            </a:r>
          </a:p>
          <a:p>
            <a:pPr algn="ctr"/>
            <a:endParaRPr lang="fa-IR" sz="900" dirty="0" smtClean="0">
              <a:ln>
                <a:solidFill>
                  <a:schemeClr val="accent2">
                    <a:lumMod val="50000"/>
                  </a:schemeClr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8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اين </a:t>
            </a:r>
            <a:r>
              <a:rPr lang="fa-IR" sz="8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كشور مال شماست. </a:t>
            </a:r>
            <a:endParaRPr lang="fa-IR" sz="88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8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نوبتِ </a:t>
            </a:r>
            <a:r>
              <a:rPr lang="fa-IR" sz="8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7030A0"/>
                </a:solidFill>
                <a:cs typeface="B Titr" panose="00000700000000000000" pitchFamily="2" charset="-78"/>
              </a:rPr>
              <a:t>شماست.</a:t>
            </a:r>
            <a:endParaRPr lang="fa-IR" sz="88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86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پاور پوینتهای تبلیغاتی\والپیپر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"/>
            <a:ext cx="12192000" cy="6856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مگر </a:t>
            </a:r>
            <a:r>
              <a:rPr lang="fa-IR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اين ملت گذشته و تاريخ و فداكاريهاى خود و روزهاى بسيار برجسته و درخشان دوران انقلاب را فراموش مى‏كند؟! مگر مردم بيست و دوم بهمن، بيست و نهم بهمن، نوزدهم دى و هفده شهريور را فراموش مى‏كنند؟! به شما جوانان عرض مى‏كنم: عزيزان من! اين كشور مال شماست. نوبتِ شماست. بايد خودتان را از لحاظ علمى و اخلاقى و از لحاظ روحيه هميشه در حال آماده نگه داريد. بدانيد كه براى سربلندى يك كشور، بايد نسلها پى‏درپى مجاهدت و تلاش كنند. (بیانات مقام معظم رهبری: 28/ 11/ 1381)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4137891" y="925032"/>
            <a:ext cx="3897745" cy="88529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93059" y="925032"/>
            <a:ext cx="11987408" cy="584775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algn="ctr"/>
            <a:r>
              <a:rPr lang="fa-IR" sz="44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مقام </a:t>
            </a:r>
            <a:r>
              <a:rPr lang="fa-IR" sz="44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معظم </a:t>
            </a:r>
            <a:r>
              <a:rPr lang="fa-IR" sz="44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رهبری:</a:t>
            </a:r>
          </a:p>
          <a:p>
            <a:pPr algn="ctr"/>
            <a:endParaRPr lang="fa-IR" sz="40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r>
              <a:rPr lang="fa-IR" sz="60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بايد </a:t>
            </a:r>
            <a:r>
              <a:rPr lang="fa-IR" sz="60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خودتان </a:t>
            </a:r>
            <a:r>
              <a:rPr lang="fa-IR" sz="60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را</a:t>
            </a:r>
          </a:p>
          <a:p>
            <a:r>
              <a:rPr lang="fa-IR" sz="20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 </a:t>
            </a:r>
            <a:endParaRPr lang="fa-IR" sz="60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pPr algn="ctr"/>
            <a:r>
              <a:rPr lang="fa-IR" sz="8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از </a:t>
            </a:r>
            <a:r>
              <a:rPr lang="fa-IR" sz="88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لحاظ علمى و </a:t>
            </a:r>
            <a:r>
              <a:rPr lang="fa-IR" sz="8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اخلاقى</a:t>
            </a:r>
            <a:r>
              <a:rPr lang="fa-IR" sz="4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... </a:t>
            </a:r>
            <a:endParaRPr lang="fa-IR" sz="4800" dirty="0">
              <a:ln>
                <a:solidFill>
                  <a:srgbClr val="FFFF00"/>
                </a:solidFill>
              </a:ln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pPr algn="l"/>
            <a:endParaRPr lang="fa-IR" sz="3600" dirty="0" smtClean="0">
              <a:ln>
                <a:solidFill>
                  <a:srgbClr val="FFFF00"/>
                </a:solidFill>
              </a:ln>
              <a:cs typeface="B Titr" panose="00000700000000000000" pitchFamily="2" charset="-78"/>
            </a:endParaRPr>
          </a:p>
          <a:p>
            <a:pPr algn="l"/>
            <a:r>
              <a:rPr lang="fa-IR" sz="6000" dirty="0" smtClean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در </a:t>
            </a:r>
            <a:r>
              <a:rPr lang="fa-IR" sz="60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حال </a:t>
            </a:r>
            <a:r>
              <a:rPr lang="fa-IR" sz="60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آماده</a:t>
            </a:r>
            <a:r>
              <a:rPr lang="fa-IR" sz="6000" dirty="0">
                <a:ln>
                  <a:solidFill>
                    <a:srgbClr val="FFFF00"/>
                  </a:solidFill>
                </a:ln>
                <a:cs typeface="B Titr" panose="00000700000000000000" pitchFamily="2" charset="-78"/>
              </a:rPr>
              <a:t> نگه داريد.</a:t>
            </a:r>
            <a:endParaRPr lang="fa-IR" sz="6000" dirty="0" smtClean="0">
              <a:ln>
                <a:solidFill>
                  <a:srgbClr val="FFFF00"/>
                </a:solidFill>
              </a:ln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76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4184073" y="714110"/>
            <a:ext cx="7934036" cy="85907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0" y="-1"/>
            <a:ext cx="121920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چهره ايران امروز گلگون است و دلاورى و نشاط در تمام اماكن به چشم مى‏خورد. آرى اين چنين است راه امير مؤمنان على و سرور شهيدان امام حسين. اى كاش «خمينى» در ميان شما بود و در كنار شما در جبهه دفاع براى خداى تعالى كشته مى‏شد. ملت ايران! مطمئن باشيد كه دير و يا زود پيروزى از آن شماست. شاه با حكومت آشتى ملى مى‏خواهد روحانيت شريف ايران و سياسيون محترم را در كشتار خود سهيم گرداند ولى فريب او خيلى زود برملا گرديد. انَّ كَيْدَ الشَّيطانِ كانَ ضَعيفاً. «1»(صحيفه امام، ج‏3، ص: 460)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701" y="687955"/>
            <a:ext cx="11987408" cy="5763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تجلیل امام خمینی</a:t>
            </a:r>
            <a:r>
              <a:rPr lang="fa-IR" sz="1200" dirty="0">
                <a:solidFill>
                  <a:srgbClr val="00B050"/>
                </a:solidFill>
                <a:cs typeface="B Titr" panose="00000700000000000000" pitchFamily="2" charset="-78"/>
              </a:rPr>
              <a:t>(ره)، </a:t>
            </a:r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از  حماسه 17 شهریور</a:t>
            </a: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fa-IR" sz="40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100" dirty="0" smtClean="0">
              <a:cs typeface="B Titr" panose="00000700000000000000" pitchFamily="2" charset="-78"/>
            </a:endParaRPr>
          </a:p>
          <a:p>
            <a:pPr algn="ctr"/>
            <a:endParaRPr lang="fa-IR" sz="1050" dirty="0" smtClean="0">
              <a:cs typeface="B Titr" panose="00000700000000000000" pitchFamily="2" charset="-78"/>
            </a:endParaRPr>
          </a:p>
          <a:p>
            <a:endParaRPr lang="fa-IR" sz="1050" dirty="0" smtClean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r>
              <a:rPr lang="fa-IR" sz="4400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آرى </a:t>
            </a:r>
            <a:r>
              <a:rPr lang="fa-IR" sz="4400" dirty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اين چنين است </a:t>
            </a:r>
            <a:endParaRPr lang="fa-IR" sz="4400" dirty="0" smtClean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endParaRPr lang="fa-IR" sz="2000" dirty="0" smtClean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endParaRPr lang="fa-IR" sz="1100" dirty="0" smtClean="0">
              <a:cs typeface="B Titr" panose="00000700000000000000" pitchFamily="2" charset="-78"/>
            </a:endParaRPr>
          </a:p>
          <a:p>
            <a:pPr algn="ctr"/>
            <a:endParaRPr lang="fa-IR" sz="700" dirty="0" smtClean="0">
              <a:cs typeface="B Titr" panose="00000700000000000000" pitchFamily="2" charset="-78"/>
            </a:endParaRPr>
          </a:p>
          <a:p>
            <a:r>
              <a:rPr lang="fa-IR" sz="6600" dirty="0">
                <a:ln>
                  <a:solidFill>
                    <a:schemeClr val="tx1"/>
                  </a:solidFill>
                </a:ln>
                <a:solidFill>
                  <a:srgbClr val="00CC66"/>
                </a:solidFill>
                <a:cs typeface="B Titr" panose="00000700000000000000" pitchFamily="2" charset="-78"/>
              </a:rPr>
              <a:t>راه امير مؤمنان </a:t>
            </a:r>
            <a:r>
              <a:rPr lang="fa-IR" sz="6600" dirty="0" smtClean="0">
                <a:ln>
                  <a:solidFill>
                    <a:schemeClr val="tx1"/>
                  </a:solidFill>
                </a:ln>
                <a:solidFill>
                  <a:srgbClr val="00CC66"/>
                </a:solidFill>
                <a:cs typeface="B Titr" panose="00000700000000000000" pitchFamily="2" charset="-78"/>
              </a:rPr>
              <a:t>على(ع) و</a:t>
            </a:r>
          </a:p>
          <a:p>
            <a:pPr algn="ctr"/>
            <a:endParaRPr lang="fa-IR" dirty="0">
              <a:solidFill>
                <a:srgbClr val="00CC66"/>
              </a:solidFill>
              <a:cs typeface="B Titr" panose="00000700000000000000" pitchFamily="2" charset="-78"/>
            </a:endParaRPr>
          </a:p>
          <a:p>
            <a:pPr algn="ctr"/>
            <a:endParaRPr lang="fa-IR" sz="1050" dirty="0">
              <a:solidFill>
                <a:srgbClr val="00CC66"/>
              </a:solidFill>
              <a:cs typeface="B Titr" panose="00000700000000000000" pitchFamily="2" charset="-78"/>
            </a:endParaRPr>
          </a:p>
          <a:p>
            <a:pPr algn="l"/>
            <a:r>
              <a:rPr lang="fa-IR" sz="80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80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</a:t>
            </a:r>
            <a:r>
              <a:rPr lang="fa-IR" sz="7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سرور </a:t>
            </a:r>
            <a:r>
              <a:rPr lang="fa-IR" sz="72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شهيدان امام </a:t>
            </a:r>
            <a:r>
              <a:rPr lang="fa-IR" sz="7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حسين(ع)</a:t>
            </a: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.</a:t>
            </a:r>
            <a:endParaRPr lang="fa-IR" sz="7200" dirty="0">
              <a:ln>
                <a:solidFill>
                  <a:srgbClr val="002060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6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184073" y="714110"/>
            <a:ext cx="7934036" cy="85907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4579" name="Picture 3" descr="F:\پاور پوینتهای تبلیغاتی\والپیپر\BJ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12192000" cy="68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612"/>
            <a:ext cx="12192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چهره ايران امروز گلگون است و دلاورى و نشاط در تمام اماكن به چشم مى‏خورد. آرى اين چنين است راه امير مؤمنان على و سرور شهيدان امام حسين. اى كاش «خمينى» در ميان شما بود و در كنار شما در جبهه دفاع براى خداى تعالى كشته مى‏شد. ملت ايران! مطمئن باشيد كه دير و يا زود پيروزى از آن شماست. شاه با حكومت آشتى ملى مى‏خواهد روحانيت شريف ايران و سياسيون محترم را در كشتار خود سهيم گرداند ولى فريب او خيلى زود برملا گرديد. انَّ كَيْدَ الشَّيطانِ كانَ ضَعيفاً. «1»(صحيفه امام، ج‏3، ص: 460)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593" y="259767"/>
            <a:ext cx="11987408" cy="56015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bliqueBottomLeft"/>
              <a:lightRig rig="threePt" dir="t"/>
            </a:scene3d>
            <a:sp3d/>
          </a:bodyPr>
          <a:lstStyle/>
          <a:p>
            <a:pPr lvl="0"/>
            <a:r>
              <a:rPr lang="fa-IR" sz="6000" dirty="0" smtClean="0">
                <a:solidFill>
                  <a:srgbClr val="00FF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Titr" panose="00000700000000000000" pitchFamily="2" charset="-78"/>
              </a:rPr>
              <a:t>تجلیل امام خمینی</a:t>
            </a:r>
            <a:r>
              <a:rPr lang="fa-IR" sz="1100" dirty="0" smtClean="0">
                <a:cs typeface="B Titr" panose="00000700000000000000" pitchFamily="2" charset="-78"/>
              </a:rPr>
              <a:t>(ره)، </a:t>
            </a:r>
            <a:r>
              <a:rPr lang="fa-IR" sz="3600" dirty="0" smtClean="0">
                <a:cs typeface="B Titr" panose="00000700000000000000" pitchFamily="2" charset="-78"/>
              </a:rPr>
              <a:t>از  حماسه 17 شهریور</a:t>
            </a:r>
            <a:r>
              <a:rPr lang="fa-IR" sz="1200" dirty="0" smtClean="0">
                <a:cs typeface="B Titr" panose="00000700000000000000" pitchFamily="2" charset="-78"/>
              </a:rPr>
              <a:t>:</a:t>
            </a:r>
            <a:r>
              <a:rPr lang="fa-IR" sz="3600" dirty="0" smtClean="0">
                <a:cs typeface="B Titr" panose="00000700000000000000" pitchFamily="2" charset="-78"/>
              </a:rPr>
              <a:t> </a:t>
            </a:r>
          </a:p>
          <a:p>
            <a:pPr lvl="0"/>
            <a:endParaRPr lang="fa-IR" sz="4000" dirty="0">
              <a:cs typeface="B Titr" panose="00000700000000000000" pitchFamily="2" charset="-78"/>
            </a:endParaRPr>
          </a:p>
          <a:p>
            <a:r>
              <a:rPr lang="fa-IR" sz="720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7200" dirty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اى </a:t>
            </a:r>
            <a:r>
              <a:rPr lang="fa-IR" sz="720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كاش«خمينى</a:t>
            </a:r>
            <a:r>
              <a:rPr lang="fa-IR" sz="7200" dirty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» </a:t>
            </a:r>
            <a:r>
              <a:rPr lang="fa-IR" sz="720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درميان </a:t>
            </a:r>
            <a:r>
              <a:rPr lang="fa-IR" sz="7200" dirty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شما </a:t>
            </a:r>
            <a:r>
              <a:rPr lang="fa-IR" sz="720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بود</a:t>
            </a:r>
          </a:p>
          <a:p>
            <a:r>
              <a:rPr lang="fa-IR" sz="5400" dirty="0" smtClean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</a:p>
          <a:p>
            <a:r>
              <a:rPr lang="fa-IR" sz="4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		و </a:t>
            </a:r>
            <a:r>
              <a:rPr lang="fa-IR" sz="400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دركنار شما درجبهه </a:t>
            </a:r>
            <a:r>
              <a:rPr lang="fa-IR" sz="4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دفاع </a:t>
            </a:r>
          </a:p>
          <a:p>
            <a:endParaRPr lang="fa-IR" sz="480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l"/>
            <a:r>
              <a:rPr lang="fa-IR" sz="4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براى </a:t>
            </a:r>
            <a:r>
              <a:rPr lang="fa-IR" sz="400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خداى </a:t>
            </a:r>
            <a:r>
              <a:rPr lang="fa-IR" sz="4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تعالى كشته </a:t>
            </a:r>
            <a:r>
              <a:rPr lang="fa-IR" sz="400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مى‏</a:t>
            </a:r>
            <a:r>
              <a:rPr lang="fa-IR" sz="400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شد</a:t>
            </a:r>
            <a:r>
              <a:rPr lang="fa-IR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.		</a:t>
            </a:r>
            <a:endParaRPr lang="fa-IR" sz="400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5292" r="7376" b="6521"/>
          <a:stretch/>
        </p:blipFill>
        <p:spPr bwMode="auto">
          <a:xfrm>
            <a:off x="264628" y="307611"/>
            <a:ext cx="1287081" cy="16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00073" y="406400"/>
            <a:ext cx="6918036" cy="895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fa-IR" sz="3600" dirty="0">
                <a:solidFill>
                  <a:schemeClr val="accent2">
                    <a:lumMod val="50000"/>
                  </a:schemeClr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3200" dirty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تجلیل امام خمینی(ره)، از  حماسه 17 شهریور</a:t>
            </a:r>
            <a:r>
              <a:rPr lang="fa-IR" sz="800" dirty="0">
                <a:solidFill>
                  <a:schemeClr val="accent2">
                    <a:lumMod val="50000"/>
                  </a:schemeClr>
                </a:solidFill>
                <a:effectLst/>
                <a:cs typeface="B Titr" panose="00000700000000000000" pitchFamily="2" charset="-78"/>
              </a:rPr>
              <a:t>: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effectLst/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5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88"/>
            <a:ext cx="1219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چهره ايران امروز گلگون است و دلاورى و نشاط در تمام اماكن به چشم مى‏خورد. آرى اين چنين است راه امير مؤمنان على و سرور شهيدان امام حسين. اى كاش «خمينى» در ميان شما بود و در كنار شما در جبهه دفاع براى خداى تعالى كشته مى‏شد. ملت ايران! مطمئن باشيد كه دير و يا زود پيروزى از آن شماست. شاه با حكومت آشتى ملى مى‏خواهد روحانيت شريف ايران و سياسيون محترم را در كشتار خود سهيم گرداند ولى فريب او خيلى زود برملا گرديد. انَّ كَيْدَ الشَّيطانِ كانَ ضَعيفاً. «1»(صحيفه امام، ج‏3، ص: 460)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593" y="338266"/>
            <a:ext cx="11987408" cy="63094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1">
            <a:spAutoFit/>
            <a:scene3d>
              <a:camera prst="perspectiveAbove"/>
              <a:lightRig rig="threePt" dir="t"/>
            </a:scene3d>
          </a:bodyPr>
          <a:lstStyle/>
          <a:p>
            <a:endParaRPr lang="fa-IR" sz="2400" dirty="0" smtClean="0">
              <a:ln w="28575">
                <a:solidFill>
                  <a:schemeClr val="tx1"/>
                </a:solidFill>
              </a:ln>
              <a:solidFill>
                <a:srgbClr val="00FF00"/>
              </a:solidFill>
              <a:cs typeface="B Titr" panose="00000700000000000000" pitchFamily="2" charset="-78"/>
            </a:endParaRPr>
          </a:p>
          <a:p>
            <a:pPr algn="ctr"/>
            <a:endParaRPr lang="fa-IR" sz="3600" dirty="0" smtClean="0">
              <a:cs typeface="B Titr" panose="00000700000000000000" pitchFamily="2" charset="-78"/>
            </a:endParaRPr>
          </a:p>
          <a:p>
            <a:endParaRPr lang="fa-IR" sz="3600" dirty="0" smtClean="0">
              <a:ln>
                <a:solidFill>
                  <a:srgbClr val="7030A0"/>
                </a:solidFill>
              </a:ln>
              <a:solidFill>
                <a:srgbClr val="0070C0"/>
              </a:solidFill>
              <a:cs typeface="B Titr" panose="00000700000000000000" pitchFamily="2" charset="-78"/>
            </a:endParaRPr>
          </a:p>
          <a:p>
            <a:r>
              <a:rPr lang="fa-IR" sz="66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ملت </a:t>
            </a:r>
            <a:r>
              <a:rPr lang="fa-IR" sz="6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ايران</a:t>
            </a:r>
            <a:r>
              <a:rPr lang="fa-IR" sz="3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!</a:t>
            </a:r>
            <a:r>
              <a:rPr lang="fa-IR" sz="66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endParaRPr lang="fa-IR" sz="6600" dirty="0" smtClean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sz="4000" dirty="0" smtClean="0">
              <a:ln>
                <a:solidFill>
                  <a:srgbClr val="7030A0"/>
                </a:solidFill>
              </a:ln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مطمئن </a:t>
            </a:r>
            <a:r>
              <a:rPr lang="fa-IR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باشيد </a:t>
            </a:r>
            <a:r>
              <a:rPr lang="fa-IR" sz="40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كه </a:t>
            </a:r>
            <a:r>
              <a:rPr lang="fa-IR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دير </a:t>
            </a:r>
            <a:r>
              <a:rPr lang="fa-IR" sz="40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و يا </a:t>
            </a:r>
            <a:r>
              <a:rPr lang="fa-IR" sz="4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cs typeface="B Titr" panose="00000700000000000000" pitchFamily="2" charset="-78"/>
              </a:rPr>
              <a:t>زود</a:t>
            </a:r>
          </a:p>
          <a:p>
            <a:endParaRPr lang="fa-IR" sz="660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CC66"/>
              </a:solidFill>
              <a:cs typeface="B Titr" panose="00000700000000000000" pitchFamily="2" charset="-78"/>
            </a:endParaRPr>
          </a:p>
          <a:p>
            <a:pPr algn="l"/>
            <a:r>
              <a:rPr lang="fa-IR" sz="88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anose="00000700000000000000" pitchFamily="2" charset="-78"/>
              </a:rPr>
              <a:t>   </a:t>
            </a:r>
            <a:r>
              <a:rPr lang="fa-IR" sz="96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anose="00000700000000000000" pitchFamily="2" charset="-78"/>
              </a:rPr>
              <a:t>پيروزى </a:t>
            </a:r>
            <a:r>
              <a:rPr lang="fa-IR" sz="9600" b="1" dirty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anose="00000700000000000000" pitchFamily="2" charset="-78"/>
              </a:rPr>
              <a:t>از آن </a:t>
            </a:r>
            <a:r>
              <a:rPr lang="fa-IR" sz="9600" b="1" dirty="0" smtClean="0">
                <a:ln w="381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CC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anose="00000700000000000000" pitchFamily="2" charset="-78"/>
              </a:rPr>
              <a:t>شماست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128"/>
            <a:ext cx="3934691" cy="245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00073" y="471128"/>
            <a:ext cx="6918036" cy="895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fa-IR" sz="3600" dirty="0">
                <a:solidFill>
                  <a:schemeClr val="accent2">
                    <a:lumMod val="50000"/>
                  </a:schemeClr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3200" dirty="0">
                <a:ln w="1841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تجلیل امام خمینی(ره)، از  حماسه 17 شهریور</a:t>
            </a:r>
            <a:r>
              <a:rPr lang="fa-IR" sz="800" dirty="0">
                <a:solidFill>
                  <a:schemeClr val="accent2">
                    <a:lumMod val="50000"/>
                  </a:schemeClr>
                </a:solidFill>
                <a:effectLst/>
                <a:cs typeface="B Titr" panose="00000700000000000000" pitchFamily="2" charset="-78"/>
              </a:rPr>
              <a:t>:</a:t>
            </a:r>
            <a:r>
              <a:rPr lang="fa-IR" dirty="0">
                <a:solidFill>
                  <a:schemeClr val="accent2">
                    <a:lumMod val="50000"/>
                  </a:schemeClr>
                </a:solidFill>
                <a:effectLst/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2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:\پاور پوینتهای تبلیغاتی\والپیپر\beige-wall-fram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0"/>
            <a:ext cx="12256655" cy="69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4503"/>
            <a:ext cx="1219200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900" dirty="0" smtClean="0">
                <a:ln w="31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چهره ايران امروز گلگون است و دلاورى و نشاط در تمام اماكن به چشم مى‏خورد. آرى اين چنين است راه امير مؤمنان على و سرور شهيدان امام حسين. اى كاش «خمينى» در ميان شما بود و در كنار شما در جبهه دفاع براى خداى تعالى كشته مى‏شد. ملت ايران! مطمئن باشيد كه دير و يا زود پيروزى از آن شماست. شاه با حكومت آشتى ملى مى‏خواهد روحانيت شريف ايران و سياسيون محترم را در كشتار خود سهيم گرداند ولى فريب او خيلى زود برملا گرديد. انَّ كَيْدَ الشَّيطانِ كانَ ضَعيفاً. «1»(صحيفه امام، ج‏3، ص: 460)</a:t>
            </a:r>
            <a:endParaRPr lang="fa-IR" sz="900" dirty="0">
              <a:ln w="31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96" y="612334"/>
            <a:ext cx="11987408" cy="6047809"/>
          </a:xfrm>
          <a:prstGeom prst="rect">
            <a:avLst/>
          </a:prstGeom>
          <a:pattFill prst="pct5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txBody>
          <a:bodyPr wrap="square" rtlCol="1">
            <a:spAutoFit/>
          </a:bodyPr>
          <a:lstStyle/>
          <a:p>
            <a:endParaRPr lang="fa-IR" sz="2400" dirty="0" smtClean="0">
              <a:ln w="28575">
                <a:solidFill>
                  <a:schemeClr val="tx1"/>
                </a:solidFill>
              </a:ln>
              <a:solidFill>
                <a:srgbClr val="00FF00"/>
              </a:solidFill>
              <a:cs typeface="B Titr" panose="00000700000000000000" pitchFamily="2" charset="-78"/>
            </a:endParaRPr>
          </a:p>
          <a:p>
            <a:endParaRPr lang="fa-IR" sz="12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cs typeface="B Titr" panose="00000700000000000000" pitchFamily="2" charset="-78"/>
            </a:endParaRPr>
          </a:p>
          <a:p>
            <a:pPr algn="ctr"/>
            <a:endParaRPr lang="fa-IR" sz="2400" dirty="0" smtClean="0">
              <a:cs typeface="B Titr" panose="00000700000000000000" pitchFamily="2" charset="-78"/>
            </a:endParaRPr>
          </a:p>
          <a:p>
            <a:pPr algn="ctr"/>
            <a:endParaRPr lang="fa-IR" sz="100" dirty="0" smtClean="0">
              <a:cs typeface="B Titr" panose="00000700000000000000" pitchFamily="2" charset="-78"/>
            </a:endParaRPr>
          </a:p>
          <a:p>
            <a:pPr algn="ctr"/>
            <a:endParaRPr lang="fa-IR" sz="4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9600" dirty="0" smtClean="0">
                <a:solidFill>
                  <a:srgbClr val="FF0000"/>
                </a:solidFill>
                <a:cs typeface="B Titr" panose="00000700000000000000" pitchFamily="2" charset="-78"/>
              </a:rPr>
              <a:t>فريب </a:t>
            </a:r>
            <a:r>
              <a:rPr lang="fa-IR" sz="9600" dirty="0">
                <a:solidFill>
                  <a:srgbClr val="FF0000"/>
                </a:solidFill>
                <a:cs typeface="B Titr" panose="00000700000000000000" pitchFamily="2" charset="-78"/>
              </a:rPr>
              <a:t>او(شاه) خيلى زود </a:t>
            </a:r>
            <a:endParaRPr lang="fa-IR" sz="96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/>
            <a:endParaRPr lang="fa-IR" sz="1600" dirty="0">
              <a:cs typeface="B Titr" panose="00000700000000000000" pitchFamily="2" charset="-78"/>
            </a:endParaRPr>
          </a:p>
          <a:p>
            <a:pPr algn="ctr"/>
            <a:r>
              <a:rPr lang="fa-IR" sz="9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برملا </a:t>
            </a:r>
            <a:r>
              <a:rPr lang="fa-IR" sz="96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گرديد</a:t>
            </a:r>
            <a:r>
              <a:rPr lang="fa-IR" sz="96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.</a:t>
            </a:r>
          </a:p>
          <a:p>
            <a:pPr algn="ctr"/>
            <a:endParaRPr lang="fa-IR" sz="2400" dirty="0">
              <a:cs typeface="B Titr" panose="00000700000000000000" pitchFamily="2" charset="-78"/>
            </a:endParaRPr>
          </a:p>
          <a:p>
            <a:pPr algn="ctr"/>
            <a:r>
              <a:rPr lang="fa-IR" sz="4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cs typeface="B Roya" panose="00000400000000000000" pitchFamily="2" charset="-78"/>
              </a:rPr>
              <a:t>انَّ </a:t>
            </a:r>
            <a:r>
              <a:rPr lang="fa-IR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cs typeface="B Roya" panose="00000400000000000000" pitchFamily="2" charset="-78"/>
              </a:rPr>
              <a:t>كَيْدَ الشَّيطانِ كانَ ضَعيفاً.</a:t>
            </a:r>
            <a:endParaRPr lang="fa-IR" sz="40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cs typeface="B Roya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81091" y="646536"/>
            <a:ext cx="5237018" cy="895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fa-IR" sz="28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fa-IR" sz="2400" dirty="0">
                <a:ln w="317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تجلیل امام خمینی(ره)، از  حماسه 17 شهریور</a:t>
            </a:r>
            <a:r>
              <a:rPr lang="fa-IR" sz="6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cs typeface="B Titr" panose="00000700000000000000" pitchFamily="2" charset="-78"/>
              </a:rPr>
              <a:t>:</a:t>
            </a:r>
            <a:r>
              <a:rPr lang="fa-IR" sz="1400" dirty="0">
                <a:ln w="3175"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1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503"/>
            <a:ext cx="12192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شما اى علماى بزرگ اسلام و سياسيون بزرگ، كه از فشار شاه هراسى به دل راه نمى‏دهيد! نشانه اعتماد و قوّت روحيه ملت هستيد، و در اين موقع حساس نه تنها بايد استقامت كنيد بلكه روحيه عالى مقاومت جامعه را هر چه بيشتر بايد تقويت كنيد، و هر چه بيشتر صفوف خود را براى مقابله با دشمن مردم ايران متشكلتر كنيد.(صحيفه امام، ج‏3، ص: 460)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34" y="443057"/>
            <a:ext cx="11987408" cy="6155531"/>
          </a:xfrm>
          <a:prstGeom prst="rect">
            <a:avLst/>
          </a:prstGeom>
          <a:solidFill>
            <a:srgbClr val="FFCCFF"/>
          </a:solidFill>
        </p:spPr>
        <p:txBody>
          <a:bodyPr wrap="square" rtlCol="1">
            <a:spAutoFit/>
          </a:bodyPr>
          <a:lstStyle/>
          <a:p>
            <a:endParaRPr lang="fa-I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sz="3600" dirty="0" smtClean="0">
              <a:cs typeface="B Titr" panose="00000700000000000000" pitchFamily="2" charset="-78"/>
            </a:endParaRPr>
          </a:p>
          <a:p>
            <a:pPr algn="ctr"/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راه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ندادن </a:t>
            </a:r>
            <a:r>
              <a:rPr lang="fa-IR" sz="72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هیچ گونه </a:t>
            </a:r>
            <a:r>
              <a:rPr lang="fa-IR" sz="72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هراس از شاه، </a:t>
            </a:r>
            <a:endParaRPr lang="fa-IR" sz="7200" dirty="0" smtClean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20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l"/>
            <a:endParaRPr lang="fa-IR" sz="700" dirty="0" smtClean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4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            </a:t>
            </a:r>
            <a:endParaRPr lang="fa-IR" sz="11500" dirty="0" smtClean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115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          به </a:t>
            </a:r>
            <a:r>
              <a:rPr lang="fa-IR" sz="115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دل خود. </a:t>
            </a:r>
            <a:endParaRPr lang="fa-IR" sz="11500" dirty="0" smtClean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101" y="4073237"/>
            <a:ext cx="3695899" cy="267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0" y="535709"/>
            <a:ext cx="11600873" cy="1874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درخواست امام خمینی(ره) از علماء اسلام </a:t>
            </a:r>
            <a:endParaRPr lang="fa-IR" sz="28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پس </a:t>
            </a:r>
            <a:r>
              <a:rPr lang="fa-IR" sz="40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از حماسه 17 شهریور: </a:t>
            </a:r>
          </a:p>
        </p:txBody>
      </p:sp>
    </p:spTree>
    <p:extLst>
      <p:ext uri="{BB962C8B-B14F-4D97-AF65-F5344CB8AC3E}">
        <p14:creationId xmlns:p14="http://schemas.microsoft.com/office/powerpoint/2010/main" val="33374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489527" y="3541673"/>
            <a:ext cx="11212945" cy="1754909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0" y="104503"/>
            <a:ext cx="12192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*»»» شما اى علماى بزرگ اسلام و سياسيون بزرگ، كه از فشار شاه هراسى به دل راه نمى‏دهيد! نشانه اعتماد و قوّت روحيه ملت هستيد، و در اين موقع حساس نه تنها بايد استقامت كنيد بلكه روحيه عالى مقاومت جامعه را هر چه بيشتر بايد تقويت كنيد، و هر چه بيشتر صفوف خود را براى مقابله با دشمن مردم ايران متشكلتر كنيد.(صحيفه امام، ج‏3، ص: 460)</a:t>
            </a:r>
            <a:endParaRPr lang="fa-IR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96" y="444135"/>
            <a:ext cx="11987408" cy="75097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pPr algn="ctr"/>
            <a:endParaRPr lang="fa-IR" sz="6000" dirty="0" smtClean="0">
              <a:cs typeface="B Titr" panose="00000700000000000000" pitchFamily="2" charset="-78"/>
            </a:endParaRPr>
          </a:p>
          <a:p>
            <a:pPr algn="ctr"/>
            <a:endParaRPr lang="fa-IR" sz="6000" dirty="0" smtClean="0">
              <a:cs typeface="B Titr" panose="00000700000000000000" pitchFamily="2" charset="-78"/>
            </a:endParaRPr>
          </a:p>
          <a:p>
            <a:pPr algn="ctr"/>
            <a:endParaRPr lang="fa-IR" sz="3600" dirty="0" smtClean="0">
              <a:solidFill>
                <a:srgbClr val="00A44A"/>
              </a:solidFill>
              <a:cs typeface="B Titr" panose="00000700000000000000" pitchFamily="2" charset="-78"/>
            </a:endParaRPr>
          </a:p>
          <a:p>
            <a:pPr algn="l"/>
            <a:r>
              <a:rPr lang="fa-IR" sz="11500" dirty="0" smtClean="0">
                <a:solidFill>
                  <a:srgbClr val="00A44A"/>
                </a:solidFill>
                <a:cs typeface="B Titr" panose="00000700000000000000" pitchFamily="2" charset="-78"/>
              </a:rPr>
              <a:t>                    استقامت در 			برابر </a:t>
            </a:r>
            <a:r>
              <a:rPr lang="fa-IR" sz="11500" dirty="0" smtClean="0">
                <a:solidFill>
                  <a:srgbClr val="FF0000"/>
                </a:solidFill>
                <a:cs typeface="B Titr" panose="00000700000000000000" pitchFamily="2" charset="-78"/>
              </a:rPr>
              <a:t>شاه</a:t>
            </a:r>
          </a:p>
          <a:p>
            <a:pPr algn="ctr"/>
            <a:endParaRPr lang="fa-IR" sz="9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ular Callout 4"/>
          <p:cNvSpPr/>
          <p:nvPr/>
        </p:nvSpPr>
        <p:spPr>
          <a:xfrm rot="2896781">
            <a:off x="5711888" y="2434802"/>
            <a:ext cx="6589738" cy="2507200"/>
          </a:xfrm>
          <a:prstGeom prst="wedgeRectCallout">
            <a:avLst>
              <a:gd name="adj1" fmla="val -33782"/>
              <a:gd name="adj2" fmla="val 8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 درخواست امام خمینی(ره) از علماء اسلام </a:t>
            </a:r>
          </a:p>
          <a:p>
            <a:pPr algn="ctr"/>
            <a:endParaRPr lang="fa-IR" sz="32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4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itr" panose="00000700000000000000" pitchFamily="2" charset="-78"/>
              </a:rPr>
              <a:t>پس از حماسه 17 شهریور:</a:t>
            </a:r>
            <a:endParaRPr lang="fa-IR" sz="32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76" y="704024"/>
            <a:ext cx="2521528" cy="275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3486</Words>
  <Application>Microsoft Office PowerPoint</Application>
  <PresentationFormat>Custom</PresentationFormat>
  <Paragraphs>242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110</dc:creator>
  <cp:lastModifiedBy>mojtaba</cp:lastModifiedBy>
  <cp:revision>72</cp:revision>
  <dcterms:created xsi:type="dcterms:W3CDTF">2015-07-03T19:07:27Z</dcterms:created>
  <dcterms:modified xsi:type="dcterms:W3CDTF">2015-09-06T18:03:52Z</dcterms:modified>
</cp:coreProperties>
</file>