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8">
  <p:sldMasterIdLst>
    <p:sldMasterId id="2147483648" r:id="rId1"/>
  </p:sldMasterIdLst>
  <p:notesMasterIdLst>
    <p:notesMasterId r:id="rId8"/>
  </p:notesMasterIdLst>
  <p:handoutMasterIdLst>
    <p:handoutMasterId r:id="rId9"/>
  </p:handoutMasterIdLst>
  <p:sldIdLst>
    <p:sldId id="256" r:id="rId2"/>
    <p:sldId id="361" r:id="rId3"/>
    <p:sldId id="363" r:id="rId4"/>
    <p:sldId id="466" r:id="rId5"/>
    <p:sldId id="467" r:id="rId6"/>
    <p:sldId id="468" r:id="rId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51" autoAdjust="0"/>
    <p:restoredTop sz="94713" autoAdjust="0"/>
  </p:normalViewPr>
  <p:slideViewPr>
    <p:cSldViewPr>
      <p:cViewPr varScale="1">
        <p:scale>
          <a:sx n="110" d="100"/>
          <a:sy n="110" d="100"/>
        </p:scale>
        <p:origin x="-18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fa-IR" smtClean="0"/>
              <a:t>تولید برق در نیروگاه ها</a:t>
            </a: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5DEA69D-D631-4A99-AA26-3992DC3D165C}" type="datetime8">
              <a:rPr lang="fa-IR" smtClean="0"/>
              <a:pPr/>
              <a:t>فوريه 12، 16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D8FB057-4C44-4E0E-8147-67779B48F61B}" type="slidenum">
              <a:rPr lang="fa-IR" smtClean="0"/>
              <a:pPr/>
              <a:t>‹#›</a:t>
            </a:fld>
            <a:endParaRPr lang="fa-I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fa-IR" smtClean="0"/>
              <a:t>تولید برق در نیروگاه ها</a:t>
            </a: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72EC339-A5AA-4C73-9F15-D5440FD913BB}" type="datetime8">
              <a:rPr lang="fa-IR" smtClean="0"/>
              <a:pPr/>
              <a:t>فوريه 12، 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7A95FD-88E7-4B0B-BD2F-AFC7AF95ACFA}" type="slidenum">
              <a:rPr lang="fa-IR" smtClean="0"/>
              <a:pPr/>
              <a:t>‹#›</a:t>
            </a:fld>
            <a:endParaRPr lang="fa-IR"/>
          </a:p>
        </p:txBody>
      </p:sp>
    </p:spTree>
  </p:cSld>
  <p:clrMap bg1="lt1" tx1="dk1" bg2="lt2" tx2="dk2" accent1="accent1" accent2="accent2" accent3="accent3" accent4="accent4" accent5="accent5" accent6="accent6" hlink="hlink" folHlink="folHlink"/>
  <p:hf/>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Footer Placeholder 3"/>
          <p:cNvSpPr>
            <a:spLocks noGrp="1"/>
          </p:cNvSpPr>
          <p:nvPr>
            <p:ph type="ftr" sz="quarter" idx="10"/>
          </p:nvPr>
        </p:nvSpPr>
        <p:spPr/>
        <p:txBody>
          <a:bodyPr/>
          <a:lstStyle/>
          <a:p>
            <a:endParaRPr lang="fa-IR"/>
          </a:p>
        </p:txBody>
      </p:sp>
      <p:sp>
        <p:nvSpPr>
          <p:cNvPr id="5" name="Slide Number Placeholder 4"/>
          <p:cNvSpPr>
            <a:spLocks noGrp="1"/>
          </p:cNvSpPr>
          <p:nvPr>
            <p:ph type="sldNum" sz="quarter" idx="11"/>
          </p:nvPr>
        </p:nvSpPr>
        <p:spPr/>
        <p:txBody>
          <a:bodyPr/>
          <a:lstStyle/>
          <a:p>
            <a:fld id="{3D7A95FD-88E7-4B0B-BD2F-AFC7AF95ACFA}" type="slidenum">
              <a:rPr lang="fa-IR" smtClean="0"/>
              <a:pPr/>
              <a:t>1</a:t>
            </a:fld>
            <a:endParaRPr lang="fa-IR"/>
          </a:p>
        </p:txBody>
      </p:sp>
      <p:sp>
        <p:nvSpPr>
          <p:cNvPr id="6" name="Date Placeholder 5"/>
          <p:cNvSpPr>
            <a:spLocks noGrp="1"/>
          </p:cNvSpPr>
          <p:nvPr>
            <p:ph type="dt" idx="12"/>
          </p:nvPr>
        </p:nvSpPr>
        <p:spPr/>
        <p:txBody>
          <a:bodyPr/>
          <a:lstStyle/>
          <a:p>
            <a:fld id="{999B86D5-F883-4CC5-ABF6-FFBE09D71260}" type="datetime8">
              <a:rPr lang="fa-IR" smtClean="0"/>
              <a:pPr/>
              <a:t>فوريه 12، 16</a:t>
            </a:fld>
            <a:endParaRPr lang="fa-IR"/>
          </a:p>
        </p:txBody>
      </p:sp>
      <p:sp>
        <p:nvSpPr>
          <p:cNvPr id="7" name="Header Placeholder 6"/>
          <p:cNvSpPr>
            <a:spLocks noGrp="1"/>
          </p:cNvSpPr>
          <p:nvPr>
            <p:ph type="hdr" sz="quarter" idx="13"/>
          </p:nvPr>
        </p:nvSpPr>
        <p:spPr/>
        <p:txBody>
          <a:bodyPr/>
          <a:lstStyle/>
          <a:p>
            <a:r>
              <a:rPr lang="fa-IR" smtClean="0"/>
              <a:t>تولید برق در نیروگاه ها</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a:t>
            </a:fld>
            <a:endParaRPr lang="fa-I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2844" y="6357959"/>
            <a:ext cx="1857388" cy="357190"/>
          </a:xfrm>
          <a:prstGeom prst="rect">
            <a:avLst/>
          </a:prstGeom>
          <a:noFill/>
          <a:ln>
            <a:solidFill>
              <a:schemeClr val="tx1">
                <a:alpha val="85000"/>
              </a:schemeClr>
            </a:solidFill>
          </a:ln>
        </p:spPr>
        <p:txBody>
          <a:bodyPr vert="horz" lIns="91440" tIns="45720" rIns="91440" bIns="45720" rtlCol="1" anchor="ctr"/>
          <a:lstStyle>
            <a:lvl1pPr algn="ctr">
              <a:defRPr sz="1050" b="1">
                <a:solidFill>
                  <a:srgbClr val="3333FF"/>
                </a:solidFill>
                <a:cs typeface="B Nazanin" pitchFamily="2" charset="-78"/>
              </a:defRPr>
            </a:lvl1pPr>
          </a:lstStyle>
          <a:p>
            <a:r>
              <a:rPr lang="fa-IR" smtClean="0"/>
              <a:t>بهمن 94</a:t>
            </a:r>
            <a:endParaRPr lang="fa-IR" dirty="0"/>
          </a:p>
        </p:txBody>
      </p:sp>
      <p:sp>
        <p:nvSpPr>
          <p:cNvPr id="5" name="Footer Placeholder 4"/>
          <p:cNvSpPr>
            <a:spLocks noGrp="1"/>
          </p:cNvSpPr>
          <p:nvPr>
            <p:ph type="ftr" sz="quarter" idx="3"/>
          </p:nvPr>
        </p:nvSpPr>
        <p:spPr>
          <a:xfrm>
            <a:off x="2000232" y="6350023"/>
            <a:ext cx="5715040" cy="365125"/>
          </a:xfrm>
          <a:prstGeom prst="rect">
            <a:avLst/>
          </a:prstGeom>
          <a:noFill/>
          <a:ln>
            <a:solidFill>
              <a:schemeClr val="tx1">
                <a:alpha val="77000"/>
              </a:schemeClr>
            </a:solidFill>
          </a:ln>
        </p:spPr>
        <p:txBody>
          <a:bodyPr vert="horz" lIns="91440" tIns="45720" rIns="91440" bIns="45720" rtlCol="1" anchor="ctr"/>
          <a:lstStyle>
            <a:lvl1pPr algn="ctr">
              <a:defRPr sz="1000" b="1">
                <a:solidFill>
                  <a:srgbClr val="3333FF"/>
                </a:solidFill>
                <a:cs typeface="B Nazanin" pitchFamily="2" charset="-78"/>
              </a:defRPr>
            </a:lvl1pPr>
          </a:lstStyle>
          <a:p>
            <a:r>
              <a:rPr lang="fa-IR" smtClean="0"/>
              <a:t>بهرآور - دانشکده مهندسی برق دانشگاه یادگار امام</a:t>
            </a:r>
            <a:endParaRPr lang="fa-IR" dirty="0"/>
          </a:p>
        </p:txBody>
      </p:sp>
      <p:sp>
        <p:nvSpPr>
          <p:cNvPr id="6" name="Slide Number Placeholder 5"/>
          <p:cNvSpPr>
            <a:spLocks noGrp="1"/>
          </p:cNvSpPr>
          <p:nvPr>
            <p:ph type="sldNum" sz="quarter" idx="4"/>
          </p:nvPr>
        </p:nvSpPr>
        <p:spPr>
          <a:xfrm>
            <a:off x="7715272" y="6357959"/>
            <a:ext cx="1133468" cy="357190"/>
          </a:xfrm>
          <a:prstGeom prst="rect">
            <a:avLst/>
          </a:prstGeom>
          <a:noFill/>
          <a:ln>
            <a:solidFill>
              <a:schemeClr val="tx1">
                <a:alpha val="79000"/>
              </a:schemeClr>
            </a:solidFill>
          </a:ln>
        </p:spPr>
        <p:txBody>
          <a:bodyPr vert="horz" lIns="91440" tIns="45720" rIns="91440" bIns="45720" rtlCol="1" anchor="ctr"/>
          <a:lstStyle>
            <a:lvl1pPr algn="ctr">
              <a:defRPr sz="1100">
                <a:solidFill>
                  <a:srgbClr val="3333FF"/>
                </a:solidFill>
              </a:defRPr>
            </a:lvl1pPr>
          </a:lstStyle>
          <a:p>
            <a:fld id="{46F2D423-878A-458B-8B0B-3FF86CE9C79F}" type="slidenum">
              <a:rPr lang="fa-IR" smtClean="0"/>
              <a:pPr/>
              <a:t>‹#›</a:t>
            </a:fld>
            <a:endParaRPr lang="fa-IR" dirty="0"/>
          </a:p>
        </p:txBody>
      </p:sp>
      <p:pic>
        <p:nvPicPr>
          <p:cNvPr id="1026" name="Picture 2"/>
          <p:cNvPicPr>
            <a:picLocks noChangeAspect="1" noChangeArrowheads="1"/>
          </p:cNvPicPr>
          <p:nvPr userDrawn="1"/>
        </p:nvPicPr>
        <p:blipFill>
          <a:blip r:embed="rId14" cstate="print"/>
          <a:srcRect/>
          <a:stretch>
            <a:fillRect/>
          </a:stretch>
        </p:blipFill>
        <p:spPr bwMode="auto">
          <a:xfrm>
            <a:off x="285720" y="142852"/>
            <a:ext cx="8858280" cy="1238249"/>
          </a:xfrm>
          <a:prstGeom prst="rect">
            <a:avLst/>
          </a:prstGeom>
          <a:noFill/>
          <a:ln w="9525">
            <a:noFill/>
            <a:miter lim="800000"/>
            <a:headEnd/>
            <a:tailEnd/>
          </a:ln>
          <a:effectLst/>
        </p:spPr>
      </p:pic>
      <p:pic>
        <p:nvPicPr>
          <p:cNvPr id="1028" name="Picture 4" descr="http://upload.wikimedia.org/wikipedia/fa/e/e1/Kntu.jpg"/>
          <p:cNvPicPr>
            <a:picLocks noChangeAspect="1" noChangeArrowheads="1"/>
          </p:cNvPicPr>
          <p:nvPr userDrawn="1"/>
        </p:nvPicPr>
        <p:blipFill>
          <a:blip r:embed="rId15" cstate="print"/>
          <a:srcRect/>
          <a:stretch>
            <a:fillRect/>
          </a:stretch>
        </p:blipFill>
        <p:spPr bwMode="auto">
          <a:xfrm>
            <a:off x="0" y="0"/>
            <a:ext cx="1071538" cy="1093846"/>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20121124102012!Azad_University_logo.png"/>
          <p:cNvPicPr>
            <a:picLocks noChangeAspect="1"/>
          </p:cNvPicPr>
          <p:nvPr/>
        </p:nvPicPr>
        <p:blipFill>
          <a:blip r:embed="rId3" cstate="print"/>
          <a:stretch>
            <a:fillRect/>
          </a:stretch>
        </p:blipFill>
        <p:spPr>
          <a:xfrm>
            <a:off x="255310" y="142852"/>
            <a:ext cx="744790" cy="1137347"/>
          </a:xfrm>
          <a:prstGeom prst="rect">
            <a:avLst/>
          </a:prstGeom>
        </p:spPr>
      </p:pic>
      <p:sp>
        <p:nvSpPr>
          <p:cNvPr id="2" name="Title 1"/>
          <p:cNvSpPr>
            <a:spLocks noGrp="1"/>
          </p:cNvSpPr>
          <p:nvPr>
            <p:ph type="title"/>
          </p:nvPr>
        </p:nvSpPr>
        <p:spPr>
          <a:xfrm>
            <a:off x="428596" y="714356"/>
            <a:ext cx="8229600" cy="5572164"/>
          </a:xfrm>
        </p:spPr>
        <p:txBody>
          <a:bodyPr/>
          <a:lstStyle/>
          <a:p>
            <a:pPr algn="r"/>
            <a:r>
              <a:rPr lang="fa-IR" sz="2000" b="1" dirty="0" smtClean="0">
                <a:solidFill>
                  <a:srgbClr val="FF0000"/>
                </a:solidFill>
                <a:cs typeface="B Nazanin" pitchFamily="2" charset="-78"/>
              </a:rPr>
              <a:t>فهرست</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فصل1 انتخاب نوع نیروگاه ها و موقعیت نصب آنها                                                                                    1-1-مقدمه..........................................................................................................................................................................................3</a:t>
            </a:r>
            <a:br>
              <a:rPr lang="fa-IR" sz="1800" dirty="0" smtClean="0">
                <a:cs typeface="B Nazanin" pitchFamily="2" charset="-78"/>
              </a:rPr>
            </a:br>
            <a:r>
              <a:rPr lang="fa-IR" sz="1800" dirty="0" smtClean="0">
                <a:cs typeface="B Nazanin" pitchFamily="2" charset="-78"/>
              </a:rPr>
              <a:t>1-2-تعاریف اساسی..........................................................................................................................................................................3</a:t>
            </a:r>
            <a:br>
              <a:rPr lang="fa-IR" sz="1800" dirty="0" smtClean="0">
                <a:cs typeface="B Nazanin" pitchFamily="2" charset="-78"/>
              </a:rPr>
            </a:br>
            <a:r>
              <a:rPr lang="fa-IR" sz="1800" dirty="0" smtClean="0">
                <a:cs typeface="B Nazanin" pitchFamily="2" charset="-78"/>
              </a:rPr>
              <a:t>  1-3-منحنی بار شبکه................................................................................................................................................................... </a:t>
            </a:r>
            <a:br>
              <a:rPr lang="fa-IR" sz="1800" dirty="0" smtClean="0">
                <a:cs typeface="B Nazanin" pitchFamily="2" charset="-78"/>
              </a:rPr>
            </a:br>
            <a:r>
              <a:rPr lang="fa-IR" sz="1800" dirty="0" smtClean="0">
                <a:cs typeface="B Nazanin" pitchFamily="2" charset="-78"/>
              </a:rPr>
              <a:t>  1-4-منحنی مرتب شده بار و منحنی انرژی مصرفی............................................................................................................. </a:t>
            </a:r>
            <a:br>
              <a:rPr lang="fa-IR" sz="1800" dirty="0" smtClean="0">
                <a:cs typeface="B Nazanin" pitchFamily="2" charset="-78"/>
              </a:rPr>
            </a:br>
            <a:r>
              <a:rPr lang="fa-IR" sz="1800" dirty="0" smtClean="0">
                <a:cs typeface="B Nazanin" pitchFamily="2" charset="-78"/>
              </a:rPr>
              <a:t>  1-5-مسائل اقتصادی نیروگاه ها ............................................................................................................................................... </a:t>
            </a:r>
            <a:br>
              <a:rPr lang="fa-IR" sz="1800" dirty="0" smtClean="0">
                <a:cs typeface="B Nazanin" pitchFamily="2" charset="-78"/>
              </a:rPr>
            </a:br>
            <a:r>
              <a:rPr lang="fa-IR" sz="1800" dirty="0" smtClean="0">
                <a:cs typeface="B Nazanin" pitchFamily="2" charset="-78"/>
              </a:rPr>
              <a:t> 1-5-1-هزینه ثابت سالیانه........................................................................................................................................................... </a:t>
            </a:r>
            <a:br>
              <a:rPr lang="fa-IR" sz="1800" dirty="0" smtClean="0">
                <a:cs typeface="B Nazanin" pitchFamily="2" charset="-78"/>
              </a:rPr>
            </a:br>
            <a:r>
              <a:rPr lang="fa-IR" sz="1800" dirty="0" smtClean="0">
                <a:cs typeface="B Nazanin" pitchFamily="2" charset="-78"/>
              </a:rPr>
              <a:t>  1-5-2-رابطه هزینه ثابت سالیانه.............................................................................................................................................. </a:t>
            </a:r>
            <a:br>
              <a:rPr lang="fa-IR" sz="1800" dirty="0" smtClean="0">
                <a:cs typeface="B Nazanin" pitchFamily="2" charset="-78"/>
              </a:rPr>
            </a:br>
            <a:r>
              <a:rPr lang="fa-IR" sz="1800" dirty="0" smtClean="0">
                <a:cs typeface="B Nazanin" pitchFamily="2" charset="-78"/>
              </a:rPr>
              <a:t>  1-5-3-تهزینه های متغییر سالیانه........................................................................................................................................... </a:t>
            </a:r>
            <a:br>
              <a:rPr lang="fa-IR" sz="1800" dirty="0" smtClean="0">
                <a:cs typeface="B Nazanin" pitchFamily="2" charset="-78"/>
              </a:rPr>
            </a:br>
            <a:r>
              <a:rPr lang="fa-IR" sz="1800" dirty="0" smtClean="0">
                <a:cs typeface="B Nazanin" pitchFamily="2" charset="-78"/>
              </a:rPr>
              <a:t>  1-5-4-رابطه هزینه متغییر سالیانه.......................................................................................................................................... </a:t>
            </a:r>
            <a:br>
              <a:rPr lang="fa-IR" sz="1800" dirty="0" smtClean="0">
                <a:cs typeface="B Nazanin" pitchFamily="2" charset="-78"/>
              </a:rPr>
            </a:br>
            <a:r>
              <a:rPr lang="fa-IR" sz="1800" dirty="0" smtClean="0">
                <a:cs typeface="B Nazanin" pitchFamily="2" charset="-78"/>
              </a:rPr>
              <a:t>  1-5-5-هزینه کل سالیانه نیروگاه.............................................................................................................................................</a:t>
            </a:r>
            <a:br>
              <a:rPr lang="fa-IR" sz="1800" dirty="0" smtClean="0">
                <a:cs typeface="B Nazanin" pitchFamily="2" charset="-78"/>
              </a:rPr>
            </a:br>
            <a:r>
              <a:rPr lang="fa-IR" sz="1800" dirty="0" smtClean="0">
                <a:cs typeface="B Nazanin" pitchFamily="2" charset="-78"/>
              </a:rPr>
              <a:t>1-6-هزینه ثابت و متغییر نیروگاه بخاری..................................................................................................................................</a:t>
            </a:r>
            <a:br>
              <a:rPr lang="fa-IR" sz="1800" dirty="0" smtClean="0">
                <a:cs typeface="B Nazanin" pitchFamily="2" charset="-78"/>
              </a:rPr>
            </a:br>
            <a:r>
              <a:rPr lang="fa-IR" sz="1800" dirty="0" smtClean="0">
                <a:cs typeface="B Nazanin" pitchFamily="2" charset="-78"/>
              </a:rPr>
              <a:t>1-7- هزینه ثابت و متغییر نیروگاه گازی...................................................................................................................................</a:t>
            </a:r>
            <a:br>
              <a:rPr lang="fa-IR" sz="1800" dirty="0" smtClean="0">
                <a:cs typeface="B Nazanin" pitchFamily="2" charset="-78"/>
              </a:rPr>
            </a:br>
            <a:r>
              <a:rPr lang="fa-IR" sz="1800" dirty="0" smtClean="0">
                <a:cs typeface="B Nazanin" pitchFamily="2" charset="-78"/>
              </a:rPr>
              <a:t>1-8-هزینه ثابت و متغییر نیروگاه آبی.......................................................................................................................................</a:t>
            </a:r>
            <a:br>
              <a:rPr lang="fa-IR" sz="1800" dirty="0" smtClean="0">
                <a:cs typeface="B Nazanin" pitchFamily="2" charset="-78"/>
              </a:rPr>
            </a:br>
            <a:r>
              <a:rPr lang="fa-IR" sz="1800" dirty="0" smtClean="0">
                <a:cs typeface="B Nazanin" pitchFamily="2" charset="-78"/>
              </a:rPr>
              <a:t>1-9- هزینه ثابت و متغییر نیروگاه هسته ای...........................................................................................................................</a:t>
            </a:r>
            <a:br>
              <a:rPr lang="fa-IR" sz="1800" dirty="0" smtClean="0">
                <a:cs typeface="B Nazanin" pitchFamily="2" charset="-78"/>
              </a:rPr>
            </a:br>
            <a:r>
              <a:rPr lang="fa-IR" sz="1800" dirty="0" smtClean="0">
                <a:cs typeface="B Nazanin" pitchFamily="2" charset="-78"/>
              </a:rPr>
              <a:t>1-10-عوامل موثر در کاهش هزینه تولید نیروگاه ها.............................................................................................................</a:t>
            </a:r>
            <a:br>
              <a:rPr lang="fa-IR" sz="1800" dirty="0" smtClean="0">
                <a:cs typeface="B Nazanin" pitchFamily="2" charset="-78"/>
              </a:rPr>
            </a:br>
            <a:r>
              <a:rPr lang="fa-IR" sz="1800" dirty="0" smtClean="0">
                <a:cs typeface="B Nazanin" pitchFamily="2" charset="-78"/>
              </a:rPr>
              <a:t>1-11-انتخاب نوع نیروگاه ها با توجه به هزینه آنها...............................................................................................................</a:t>
            </a:r>
            <a:br>
              <a:rPr lang="fa-IR" sz="1800" dirty="0" smtClean="0">
                <a:cs typeface="B Nazanin" pitchFamily="2" charset="-78"/>
              </a:rPr>
            </a:br>
            <a:r>
              <a:rPr lang="fa-IR" sz="1800" dirty="0" smtClean="0">
                <a:cs typeface="B Nazanin" pitchFamily="2" charset="-78"/>
              </a:rPr>
              <a:t>1-12-انتخاب موقعیت نیروگاه ها...............................................................................................................................................</a:t>
            </a:r>
            <a:br>
              <a:rPr lang="fa-IR" sz="1800" dirty="0" smtClean="0">
                <a:cs typeface="B Nazanin" pitchFamily="2" charset="-78"/>
              </a:rPr>
            </a:br>
            <a:r>
              <a:rPr lang="fa-IR" sz="1800" dirty="0" smtClean="0">
                <a:cs typeface="B Nazanin" pitchFamily="2" charset="-78"/>
              </a:rPr>
              <a:t>  </a:t>
            </a:r>
            <a:r>
              <a:rPr lang="fa-IR" sz="1800" smtClean="0">
                <a:cs typeface="B Nazanin" pitchFamily="2" charset="-78"/>
              </a:rPr>
              <a:t>مرجع............................................................................................................................................................................................... </a:t>
            </a:r>
            <a:r>
              <a:rPr lang="fa-IR" sz="1800" dirty="0" smtClean="0">
                <a:cs typeface="B Nazanin" pitchFamily="2" charset="-78"/>
              </a:rPr>
              <a:t/>
            </a:r>
            <a:br>
              <a:rPr lang="fa-IR" sz="1800" dirty="0" smtClean="0">
                <a:cs typeface="B Nazanin" pitchFamily="2" charset="-78"/>
              </a:rPr>
            </a:br>
            <a:r>
              <a:rPr lang="fa-IR" sz="1800" dirty="0" smtClean="0">
                <a:cs typeface="B Nazanin" pitchFamily="2" charset="-78"/>
              </a:rPr>
              <a:t/>
            </a:r>
            <a:br>
              <a:rPr lang="fa-IR" sz="1800" dirty="0" smtClean="0">
                <a:cs typeface="B Nazanin" pitchFamily="2" charset="-78"/>
              </a:rPr>
            </a:br>
            <a:endParaRPr lang="fa-IR" sz="1800" dirty="0">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1</a:t>
            </a:fld>
            <a:endParaRPr lang="fa-IR" dirty="0"/>
          </a:p>
        </p:txBody>
      </p:sp>
      <p:sp>
        <p:nvSpPr>
          <p:cNvPr id="12290" name="AutoShape 2" descr="Afficher l'image d'origin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2292" name="AutoShape 4" descr="Afficher l'image d'origin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42984"/>
            <a:ext cx="8229600" cy="4643470"/>
          </a:xfrm>
        </p:spPr>
        <p:txBody>
          <a:bodyPr/>
          <a:lstStyle/>
          <a:p>
            <a:r>
              <a:rPr lang="fa-IR" sz="4000" dirty="0" smtClean="0">
                <a:solidFill>
                  <a:srgbClr val="FF0000"/>
                </a:solidFill>
                <a:cs typeface="B Nazanin" pitchFamily="2" charset="-78"/>
              </a:rPr>
              <a:t/>
            </a:r>
            <a:br>
              <a:rPr lang="fa-IR" sz="4000" dirty="0" smtClean="0">
                <a:solidFill>
                  <a:srgbClr val="FF0000"/>
                </a:solidFill>
                <a:cs typeface="B Nazanin" pitchFamily="2" charset="-78"/>
              </a:rPr>
            </a:br>
            <a:r>
              <a:rPr lang="fa-IR" sz="4000" dirty="0" smtClean="0">
                <a:solidFill>
                  <a:srgbClr val="FF0000"/>
                </a:solidFill>
                <a:cs typeface="B Nazanin" pitchFamily="2" charset="-78"/>
              </a:rPr>
              <a:t/>
            </a:r>
            <a:br>
              <a:rPr lang="fa-IR" sz="4000" dirty="0" smtClean="0">
                <a:solidFill>
                  <a:srgbClr val="FF0000"/>
                </a:solidFill>
                <a:cs typeface="B Nazanin" pitchFamily="2" charset="-78"/>
              </a:rPr>
            </a:br>
            <a:r>
              <a:rPr lang="fa-IR" sz="4000" dirty="0" smtClean="0">
                <a:solidFill>
                  <a:srgbClr val="FF0000"/>
                </a:solidFill>
                <a:cs typeface="B Nazanin" pitchFamily="2" charset="-78"/>
              </a:rPr>
              <a:t>فصل1</a:t>
            </a:r>
            <a:br>
              <a:rPr lang="fa-IR" sz="4000" dirty="0" smtClean="0">
                <a:solidFill>
                  <a:srgbClr val="FF0000"/>
                </a:solidFill>
                <a:cs typeface="B Nazanin" pitchFamily="2" charset="-78"/>
              </a:rPr>
            </a:br>
            <a:r>
              <a:rPr lang="fa-IR" sz="4000" dirty="0" smtClean="0">
                <a:solidFill>
                  <a:srgbClr val="FF0000"/>
                </a:solidFill>
                <a:cs typeface="B Nazanin" pitchFamily="2" charset="-78"/>
              </a:rPr>
              <a:t> انتخاب نوع نیروگاه ها و موقعیت نصب آنها </a:t>
            </a:r>
            <a:br>
              <a:rPr lang="fa-IR" sz="4000" dirty="0" smtClean="0">
                <a:solidFill>
                  <a:srgbClr val="FF0000"/>
                </a:solidFill>
                <a:cs typeface="B Nazanin" pitchFamily="2" charset="-78"/>
              </a:rPr>
            </a:br>
            <a:r>
              <a:rPr lang="fa-IR" sz="4000" dirty="0" smtClean="0">
                <a:solidFill>
                  <a:srgbClr val="FF0000"/>
                </a:solidFill>
                <a:cs typeface="B Nazanin" pitchFamily="2" charset="-78"/>
              </a:rPr>
              <a:t> </a:t>
            </a:r>
            <a:br>
              <a:rPr lang="fa-IR" sz="4000" dirty="0" smtClean="0">
                <a:solidFill>
                  <a:srgbClr val="FF0000"/>
                </a:solidFill>
                <a:cs typeface="B Nazanin" pitchFamily="2" charset="-78"/>
              </a:rPr>
            </a:br>
            <a:endParaRPr lang="fa-IR" sz="40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2</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229600" cy="642942"/>
          </a:xfrm>
        </p:spPr>
        <p:txBody>
          <a:bodyPr/>
          <a:lstStyle/>
          <a:p>
            <a:pPr algn="r"/>
            <a:r>
              <a:rPr lang="fa-IR" sz="1800" dirty="0" smtClean="0">
                <a:solidFill>
                  <a:srgbClr val="FF0000"/>
                </a:solidFill>
                <a:cs typeface="B Nazanin" pitchFamily="2" charset="-78"/>
              </a:rPr>
              <a:t>1-1-مقدمه</a:t>
            </a:r>
            <a:br>
              <a:rPr lang="fa-IR" sz="1800" dirty="0" smtClean="0">
                <a:solidFill>
                  <a:srgbClr val="FF0000"/>
                </a:solidFill>
                <a:cs typeface="B Nazanin" pitchFamily="2" charset="-78"/>
              </a:rPr>
            </a:br>
            <a:endParaRPr lang="fa-IR" sz="1800" dirty="0">
              <a:solidFill>
                <a:srgbClr val="FF0000"/>
              </a:solidFill>
              <a:cs typeface="B Nazanin" pitchFamily="2" charset="-78"/>
            </a:endParaRPr>
          </a:p>
        </p:txBody>
      </p:sp>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3</a:t>
            </a:fld>
            <a:endParaRPr lang="fa-IR" dirty="0"/>
          </a:p>
        </p:txBody>
      </p:sp>
      <p:sp>
        <p:nvSpPr>
          <p:cNvPr id="6" name="Title 1"/>
          <p:cNvSpPr txBox="1">
            <a:spLocks/>
          </p:cNvSpPr>
          <p:nvPr/>
        </p:nvSpPr>
        <p:spPr>
          <a:xfrm>
            <a:off x="500034" y="1928802"/>
            <a:ext cx="8229600" cy="428628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solidFill>
                <a:effectLst/>
                <a:uLnTx/>
                <a:uFillTx/>
                <a:latin typeface="+mj-lt"/>
                <a:ea typeface="+mj-ea"/>
                <a:cs typeface="+mj-cs"/>
              </a:rPr>
              <a:t/>
            </a:r>
            <a:br>
              <a:rPr kumimoji="0" lang="fa-IR" sz="4400" b="0" i="0" u="none" strike="noStrike" kern="1200" cap="none" spc="0" normalizeH="0" baseline="0" noProof="0" dirty="0" smtClean="0">
                <a:ln>
                  <a:noFill/>
                </a:ln>
                <a:solidFill>
                  <a:schemeClr val="tx1"/>
                </a:solidFill>
                <a:effectLst/>
                <a:uLnTx/>
                <a:uFillTx/>
                <a:latin typeface="+mj-lt"/>
                <a:ea typeface="+mj-ea"/>
                <a:cs typeface="+mj-cs"/>
              </a:rPr>
            </a:br>
            <a:endParaRPr kumimoji="0" lang="fa-I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28596" y="1214422"/>
            <a:ext cx="8229600" cy="928694"/>
          </a:xfrm>
          <a:prstGeom prst="rect">
            <a:avLst/>
          </a:prstGeom>
        </p:spPr>
        <p:txBody>
          <a:bodyPr>
            <a:noAutofit/>
          </a:bodyPr>
          <a:lstStyle/>
          <a:p>
            <a:pPr algn="just">
              <a:lnSpc>
                <a:spcPct val="150000"/>
              </a:lnSpc>
            </a:pPr>
            <a:r>
              <a:rPr lang="fa-IR" sz="1200" dirty="0" smtClean="0">
                <a:cs typeface="B Nazanin" pitchFamily="2" charset="-78"/>
              </a:rPr>
              <a:t>اولین مرحله در طراحی هر نیروگاهی، شرایط انرژی مورد نیاز شبکه می باشد. این شرایط را می توان به سه دسته، 1) میزان حداکثر تقاضای شبکه، 2)کل انرژی مورد نیاز،     3) نحوه توزیع انرژی تقاضا شده تقسیم کرد. برای رسیدن به این اهداف در هر شبکه ایی، نیاز به مطالعه وسیع شبکه و رشد آن می باشد.یکی از این مطالعات، پیش بینی افزایش بار در سالهای آتی است که متناسب با افزایش بار، بتوان میزان تولید مورد نیاز شبکه را افزایش داد. </a:t>
            </a:r>
            <a:endParaRPr kumimoji="0" lang="fa-IR" sz="1200" b="0" i="0" u="none" strike="noStrike" kern="1200" cap="none" spc="0" normalizeH="0" baseline="0" noProof="0" dirty="0" smtClean="0">
              <a:ln>
                <a:noFill/>
              </a:ln>
              <a:solidFill>
                <a:schemeClr val="tx1"/>
              </a:solidFill>
              <a:effectLst/>
              <a:uLnTx/>
              <a:uFillTx/>
              <a:cs typeface="B Nazanin" pitchFamily="2" charset="-78"/>
            </a:endParaRPr>
          </a:p>
        </p:txBody>
      </p:sp>
      <p:sp>
        <p:nvSpPr>
          <p:cNvPr id="9" name="Title 1"/>
          <p:cNvSpPr txBox="1">
            <a:spLocks/>
          </p:cNvSpPr>
          <p:nvPr/>
        </p:nvSpPr>
        <p:spPr>
          <a:xfrm>
            <a:off x="500034" y="2571744"/>
            <a:ext cx="8229600" cy="357190"/>
          </a:xfrm>
          <a:prstGeom prst="rect">
            <a:avLst/>
          </a:prstGeom>
        </p:spPr>
        <p:txBody>
          <a:bodyPr/>
          <a:lstStyle/>
          <a:p>
            <a:pPr lvl="0">
              <a:spcBef>
                <a:spcPct val="0"/>
              </a:spcBef>
            </a:pP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1-2-</a:t>
            </a:r>
            <a:r>
              <a:rPr lang="fa-IR" dirty="0" smtClean="0">
                <a:solidFill>
                  <a:srgbClr val="FF0000"/>
                </a:solidFill>
                <a:cs typeface="B Nazanin" pitchFamily="2" charset="-78"/>
              </a:rPr>
              <a:t>تعاریف اساسی</a:t>
            </a: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
            </a:r>
            <a:b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7169" name="Rectangle 1"/>
          <p:cNvSpPr>
            <a:spLocks noChangeArrowheads="1"/>
          </p:cNvSpPr>
          <p:nvPr/>
        </p:nvSpPr>
        <p:spPr bwMode="auto">
          <a:xfrm>
            <a:off x="571472" y="3000372"/>
            <a:ext cx="81439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ظرفیت تولیدی یک نیروگاه بستگی به میزان تقاضای مصرف کنندگان هر شبکه دارد. این مصرف کنندگان شبکه عموما از نوع روشنایی ، خانگی ، صنعتی ، تجاری ، شهری و کشاورزی می باشند.اگر در هر گروهی همه وسایل الکتریکی به طور همزمان انرژی الکتریکی دریافت کنند آنگاه میزان حداکثر تقاضای مصرف کنندگان مساوی بارهای قابل اتصال می باشد. </a:t>
            </a:r>
          </a:p>
          <a:p>
            <a:pPr marL="0" marR="0" lvl="0" indent="0" algn="l"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{بارهای قابل اتصال/میزان حداکثر تقاضا}= ضریب تقاضا=</a:t>
            </a:r>
            <a:r>
              <a:rPr lang="en-US" sz="1200" dirty="0" smtClean="0">
                <a:latin typeface="Naza"/>
                <a:cs typeface="B Nazanin" pitchFamily="2" charset="-78"/>
              </a:rPr>
              <a:t>d</a:t>
            </a:r>
          </a:p>
          <a:p>
            <a:pPr marL="0" marR="0" lvl="0" indent="0" defTabSz="914400" rtl="1" eaLnBrk="1" fontAlgn="base" latinLnBrk="0" hangingPunct="1">
              <a:lnSpc>
                <a:spcPct val="15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Naza"/>
                <a:cs typeface="B Nazanin" pitchFamily="2" charset="-78"/>
              </a:rPr>
              <a:t>مقدار این ضریب بستگی به نوع فعالیت مصرف کنندگان دارد که بین 0.5 تا 0.9 قابل تغییر می باشد.هتل ها کمترین ضریب تقاضا را دارند و این</a:t>
            </a:r>
            <a:r>
              <a:rPr kumimoji="0" lang="fa-IR" sz="1200" b="0" i="0" u="none" strike="noStrike" cap="none" normalizeH="0" dirty="0" smtClean="0">
                <a:ln>
                  <a:noFill/>
                </a:ln>
                <a:solidFill>
                  <a:schemeClr val="tx1"/>
                </a:solidFill>
                <a:effectLst/>
                <a:latin typeface="Naza"/>
                <a:cs typeface="B Nazanin" pitchFamily="2" charset="-78"/>
              </a:rPr>
              <a:t> ضریب نشان می دهد مصرف کننده از کل قدرتی که در اختیار دارد چند درصد را استفاده می کند.</a:t>
            </a:r>
          </a:p>
          <a:p>
            <a:pPr marL="0" marR="0" lvl="0" indent="0" algn="l"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{میزان حداکثر تقاضای آن گروه/مجموع حداکثر تقاضاهای منفرد }=ضریب اختلاف یک گروه=</a:t>
            </a:r>
            <a:r>
              <a:rPr lang="en-US" sz="1200" dirty="0" smtClean="0">
                <a:latin typeface="Naza"/>
                <a:cs typeface="B Nazanin" pitchFamily="2" charset="-78"/>
              </a:rPr>
              <a:t>D</a:t>
            </a:r>
            <a:endParaRPr lang="fa-IR" sz="1200" dirty="0" smtClean="0">
              <a:latin typeface="Naza"/>
              <a:cs typeface="B Nazanin" pitchFamily="2" charset="-78"/>
            </a:endParaRPr>
          </a:p>
          <a:p>
            <a:pPr marL="0" marR="0" lvl="0" indent="0"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این ضریب همیشه بزرگتر از یک می باشد و برای مصرف کنندگان مسکونی دارای بیشترین مقدار حدود 5 و برای مصارف صنعتی کمنرین مقدار حدود 1.3 می باشد.</a:t>
            </a:r>
          </a:p>
          <a:p>
            <a:pPr marL="0" marR="0" lvl="0" indent="0" algn="l"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{میزان تقاضای گروه مصرف کننده در زمان تقاضای حداکثر/میزان حداکثر تقاضای گروه مصرف کننده}=ضریب اختلاف حداکثر=</a:t>
            </a:r>
            <a:r>
              <a:rPr lang="en-US" sz="1200" dirty="0" smtClean="0">
                <a:latin typeface="Naza"/>
                <a:cs typeface="B Nazanin" pitchFamily="2" charset="-78"/>
              </a:rPr>
              <a:t>r</a:t>
            </a:r>
            <a:r>
              <a:rPr lang="fa-IR" sz="1200" dirty="0" smtClean="0">
                <a:latin typeface="Naza"/>
                <a:cs typeface="B Nazanin" pitchFamily="2" charset="-78"/>
              </a:rPr>
              <a:t> </a:t>
            </a:r>
            <a:endParaRPr kumimoji="0" lang="fa-IR" sz="1200" b="0" i="0" u="none" strike="noStrike" cap="none" normalizeH="0" dirty="0" smtClean="0">
              <a:ln>
                <a:noFill/>
              </a:ln>
              <a:solidFill>
                <a:schemeClr val="tx1"/>
              </a:solidFill>
              <a:effectLst/>
              <a:latin typeface="Naza"/>
              <a:cs typeface="B Nazanin" pitchFamily="2" charset="-78"/>
            </a:endParaRPr>
          </a:p>
          <a:p>
            <a:pPr marL="0" marR="0" lvl="0" indent="0" defTabSz="914400" rtl="1" eaLnBrk="1" fontAlgn="base" latinLnBrk="0" hangingPunct="1">
              <a:lnSpc>
                <a:spcPct val="150000"/>
              </a:lnSpc>
              <a:spcBef>
                <a:spcPct val="0"/>
              </a:spcBef>
              <a:spcAft>
                <a:spcPct val="0"/>
              </a:spcAft>
              <a:buClrTx/>
              <a:buSzTx/>
              <a:buFontTx/>
              <a:buNone/>
              <a:tabLst/>
            </a:pPr>
            <a:endParaRPr kumimoji="0" lang="fa-IR" sz="1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12" name="Picture 11"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4</a:t>
            </a:fld>
            <a:endParaRPr lang="fa-IR" dirty="0"/>
          </a:p>
        </p:txBody>
      </p:sp>
      <p:sp>
        <p:nvSpPr>
          <p:cNvPr id="9" name="Title 1"/>
          <p:cNvSpPr txBox="1">
            <a:spLocks/>
          </p:cNvSpPr>
          <p:nvPr/>
        </p:nvSpPr>
        <p:spPr>
          <a:xfrm>
            <a:off x="2928926" y="500042"/>
            <a:ext cx="3443286" cy="357190"/>
          </a:xfrm>
          <a:prstGeom prst="rect">
            <a:avLst/>
          </a:prstGeom>
        </p:spPr>
        <p:txBody>
          <a:bodyPr/>
          <a:lstStyle/>
          <a:p>
            <a:pPr lvl="0" algn="ctr">
              <a:spcBef>
                <a:spcPct val="0"/>
              </a:spcBef>
            </a:pPr>
            <a:r>
              <a:rPr lang="fa-IR" dirty="0" smtClean="0">
                <a:solidFill>
                  <a:srgbClr val="FF0000"/>
                </a:solidFill>
                <a:cs typeface="B Nazanin" pitchFamily="2" charset="-78"/>
              </a:rPr>
              <a:t>تعاریف اساسی</a:t>
            </a: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
            </a:r>
            <a:b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7169" name="Rectangle 1"/>
          <p:cNvSpPr>
            <a:spLocks noChangeArrowheads="1"/>
          </p:cNvSpPr>
          <p:nvPr/>
        </p:nvSpPr>
        <p:spPr bwMode="auto">
          <a:xfrm>
            <a:off x="642910" y="873151"/>
            <a:ext cx="8143900"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lang="fa-IR" sz="1200" dirty="0" smtClean="0">
                <a:latin typeface="Naza"/>
                <a:cs typeface="B Nazanin" pitchFamily="2" charset="-78"/>
              </a:rPr>
              <a:t>روش تعیین تقاضای حداکثر یک سیستم :</a:t>
            </a:r>
          </a:p>
          <a:p>
            <a:pPr marL="0" marR="0" lvl="0" indent="0" algn="r" defTabSz="914400" rtl="1" eaLnBrk="1" fontAlgn="base" latinLnBrk="0" hangingPunct="1">
              <a:lnSpc>
                <a:spcPct val="150000"/>
              </a:lnSpc>
              <a:spcBef>
                <a:spcPct val="0"/>
              </a:spcBef>
              <a:spcAft>
                <a:spcPct val="0"/>
              </a:spcAft>
              <a:buClrTx/>
              <a:buSzTx/>
              <a:buFontTx/>
              <a:buNone/>
              <a:tabLst/>
            </a:pPr>
            <a:endParaRPr lang="fa-IR" sz="1200" dirty="0" smtClean="0">
              <a:latin typeface="Naza"/>
              <a:cs typeface="B Nazanin" pitchFamily="2" charset="-78"/>
            </a:endParaRPr>
          </a:p>
          <a:p>
            <a:pPr marL="0" marR="0" lvl="0" indent="0" defTabSz="914400" rtl="1" eaLnBrk="1" fontAlgn="base" latinLnBrk="0" hangingPunct="1">
              <a:lnSpc>
                <a:spcPct val="150000"/>
              </a:lnSpc>
              <a:spcBef>
                <a:spcPct val="0"/>
              </a:spcBef>
              <a:spcAft>
                <a:spcPct val="0"/>
              </a:spcAft>
              <a:buClrTx/>
              <a:buSzTx/>
              <a:buFontTx/>
              <a:buNone/>
              <a:tabLst/>
            </a:pPr>
            <a:endParaRPr kumimoji="0" lang="fa-IR" sz="1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11" name="Picture 10"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pic>
        <p:nvPicPr>
          <p:cNvPr id="100355" name="Picture 3"/>
          <p:cNvPicPr>
            <a:picLocks noChangeAspect="1" noChangeArrowheads="1"/>
          </p:cNvPicPr>
          <p:nvPr/>
        </p:nvPicPr>
        <p:blipFill>
          <a:blip r:embed="rId3" cstate="print"/>
          <a:srcRect/>
          <a:stretch>
            <a:fillRect/>
          </a:stretch>
        </p:blipFill>
        <p:spPr bwMode="auto">
          <a:xfrm>
            <a:off x="4929190" y="1357298"/>
            <a:ext cx="3847855" cy="3281365"/>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4" cstate="print"/>
          <a:srcRect/>
          <a:stretch>
            <a:fillRect/>
          </a:stretch>
        </p:blipFill>
        <p:spPr bwMode="auto">
          <a:xfrm>
            <a:off x="642910" y="4643446"/>
            <a:ext cx="2497157" cy="1504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5</a:t>
            </a:fld>
            <a:endParaRPr lang="fa-IR" dirty="0"/>
          </a:p>
        </p:txBody>
      </p:sp>
      <p:sp>
        <p:nvSpPr>
          <p:cNvPr id="9" name="Title 1"/>
          <p:cNvSpPr txBox="1">
            <a:spLocks/>
          </p:cNvSpPr>
          <p:nvPr/>
        </p:nvSpPr>
        <p:spPr>
          <a:xfrm>
            <a:off x="2928926" y="500042"/>
            <a:ext cx="3443286" cy="357190"/>
          </a:xfrm>
          <a:prstGeom prst="rect">
            <a:avLst/>
          </a:prstGeom>
        </p:spPr>
        <p:txBody>
          <a:bodyPr/>
          <a:lstStyle/>
          <a:p>
            <a:pPr lvl="0" algn="ctr">
              <a:spcBef>
                <a:spcPct val="0"/>
              </a:spcBef>
            </a:pPr>
            <a:r>
              <a:rPr lang="fa-IR" dirty="0" smtClean="0">
                <a:solidFill>
                  <a:srgbClr val="FF0000"/>
                </a:solidFill>
                <a:cs typeface="B Nazanin" pitchFamily="2" charset="-78"/>
              </a:rPr>
              <a:t>تعاریف اساسی</a:t>
            </a: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
            </a:r>
            <a:b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11" name="Picture 10"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pic>
        <p:nvPicPr>
          <p:cNvPr id="101378" name="Picture 2"/>
          <p:cNvPicPr>
            <a:picLocks noChangeAspect="1" noChangeArrowheads="1"/>
          </p:cNvPicPr>
          <p:nvPr/>
        </p:nvPicPr>
        <p:blipFill>
          <a:blip r:embed="rId3" cstate="print"/>
          <a:srcRect/>
          <a:stretch>
            <a:fillRect/>
          </a:stretch>
        </p:blipFill>
        <p:spPr bwMode="auto">
          <a:xfrm>
            <a:off x="5214942" y="1071546"/>
            <a:ext cx="3652840" cy="976502"/>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4" cstate="print"/>
          <a:srcRect/>
          <a:stretch>
            <a:fillRect/>
          </a:stretch>
        </p:blipFill>
        <p:spPr bwMode="auto">
          <a:xfrm>
            <a:off x="714348" y="2786058"/>
            <a:ext cx="3217392" cy="2928936"/>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5" cstate="print"/>
          <a:srcRect/>
          <a:stretch>
            <a:fillRect/>
          </a:stretch>
        </p:blipFill>
        <p:spPr bwMode="auto">
          <a:xfrm>
            <a:off x="5214942" y="2786058"/>
            <a:ext cx="2933442" cy="3000396"/>
          </a:xfrm>
          <a:prstGeom prst="rect">
            <a:avLst/>
          </a:prstGeom>
          <a:noFill/>
          <a:ln w="9525">
            <a:noFill/>
            <a:miter lim="800000"/>
            <a:headEnd/>
            <a:tailEnd/>
          </a:ln>
          <a:effectLst/>
        </p:spPr>
      </p:pic>
      <p:pic>
        <p:nvPicPr>
          <p:cNvPr id="101381" name="Picture 5"/>
          <p:cNvPicPr>
            <a:picLocks noChangeAspect="1" noChangeArrowheads="1"/>
          </p:cNvPicPr>
          <p:nvPr/>
        </p:nvPicPr>
        <p:blipFill>
          <a:blip r:embed="rId6" cstate="print"/>
          <a:srcRect/>
          <a:stretch>
            <a:fillRect/>
          </a:stretch>
        </p:blipFill>
        <p:spPr bwMode="auto">
          <a:xfrm>
            <a:off x="1857356" y="1142984"/>
            <a:ext cx="3040931" cy="1147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a-IR" smtClean="0"/>
              <a:t>بهمن 94</a:t>
            </a:r>
            <a:endParaRPr lang="fa-IR" dirty="0"/>
          </a:p>
        </p:txBody>
      </p:sp>
      <p:sp>
        <p:nvSpPr>
          <p:cNvPr id="4" name="Footer Placeholder 3"/>
          <p:cNvSpPr>
            <a:spLocks noGrp="1"/>
          </p:cNvSpPr>
          <p:nvPr>
            <p:ph type="ftr" sz="quarter" idx="11"/>
          </p:nvPr>
        </p:nvSpPr>
        <p:spPr/>
        <p:txBody>
          <a:bodyPr/>
          <a:lstStyle/>
          <a:p>
            <a:r>
              <a:rPr lang="fa-IR" smtClean="0"/>
              <a:t>بهرآور - دانشکده مهندسی برق دانشگاه یادگار امام</a:t>
            </a:r>
            <a:endParaRPr lang="fa-IR" dirty="0"/>
          </a:p>
        </p:txBody>
      </p:sp>
      <p:sp>
        <p:nvSpPr>
          <p:cNvPr id="5" name="Slide Number Placeholder 4"/>
          <p:cNvSpPr>
            <a:spLocks noGrp="1"/>
          </p:cNvSpPr>
          <p:nvPr>
            <p:ph type="sldNum" sz="quarter" idx="12"/>
          </p:nvPr>
        </p:nvSpPr>
        <p:spPr/>
        <p:txBody>
          <a:bodyPr/>
          <a:lstStyle/>
          <a:p>
            <a:fld id="{46F2D423-878A-458B-8B0B-3FF86CE9C79F}" type="slidenum">
              <a:rPr lang="fa-IR" smtClean="0"/>
              <a:pPr/>
              <a:t>6</a:t>
            </a:fld>
            <a:endParaRPr lang="fa-IR" dirty="0"/>
          </a:p>
        </p:txBody>
      </p:sp>
      <p:sp>
        <p:nvSpPr>
          <p:cNvPr id="9" name="Title 1"/>
          <p:cNvSpPr txBox="1">
            <a:spLocks/>
          </p:cNvSpPr>
          <p:nvPr/>
        </p:nvSpPr>
        <p:spPr>
          <a:xfrm>
            <a:off x="2928926" y="500042"/>
            <a:ext cx="3443286" cy="357190"/>
          </a:xfrm>
          <a:prstGeom prst="rect">
            <a:avLst/>
          </a:prstGeom>
        </p:spPr>
        <p:txBody>
          <a:bodyPr/>
          <a:lstStyle/>
          <a:p>
            <a:pPr lvl="0" algn="ctr">
              <a:spcBef>
                <a:spcPct val="0"/>
              </a:spcBef>
            </a:pPr>
            <a:r>
              <a:rPr lang="fa-IR" dirty="0" smtClean="0">
                <a:solidFill>
                  <a:srgbClr val="FF0000"/>
                </a:solidFill>
                <a:cs typeface="B Nazanin" pitchFamily="2" charset="-78"/>
              </a:rPr>
              <a:t>تعاریف اساسی</a:t>
            </a:r>
            <a: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t/>
            </a:r>
            <a:br>
              <a:rPr kumimoji="0" lang="fa-IR" b="0" i="0" u="none" strike="noStrike" kern="1200" cap="none" spc="0" normalizeH="0" baseline="0" noProof="0" dirty="0" smtClean="0">
                <a:ln>
                  <a:noFill/>
                </a:ln>
                <a:solidFill>
                  <a:srgbClr val="FF0000"/>
                </a:solidFill>
                <a:effectLst/>
                <a:uLnTx/>
                <a:uFillTx/>
                <a:latin typeface="+mj-lt"/>
                <a:ea typeface="+mj-ea"/>
                <a:cs typeface="B Nazanin" pitchFamily="2" charset="-78"/>
              </a:rPr>
            </a:br>
            <a:endParaRPr kumimoji="0" lang="fa-IR"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11" name="Picture 10" descr="20121124102012!Azad_University_logo.png"/>
          <p:cNvPicPr>
            <a:picLocks noChangeAspect="1"/>
          </p:cNvPicPr>
          <p:nvPr/>
        </p:nvPicPr>
        <p:blipFill>
          <a:blip r:embed="rId2" cstate="print"/>
          <a:stretch>
            <a:fillRect/>
          </a:stretch>
        </p:blipFill>
        <p:spPr>
          <a:xfrm>
            <a:off x="255310" y="142852"/>
            <a:ext cx="744790" cy="1137347"/>
          </a:xfrm>
          <a:prstGeom prst="rect">
            <a:avLst/>
          </a:prstGeom>
        </p:spPr>
      </p:pic>
      <p:pic>
        <p:nvPicPr>
          <p:cNvPr id="102402" name="Picture 2"/>
          <p:cNvPicPr>
            <a:picLocks noChangeAspect="1" noChangeArrowheads="1"/>
          </p:cNvPicPr>
          <p:nvPr/>
        </p:nvPicPr>
        <p:blipFill>
          <a:blip r:embed="rId3" cstate="print"/>
          <a:srcRect/>
          <a:stretch>
            <a:fillRect/>
          </a:stretch>
        </p:blipFill>
        <p:spPr bwMode="auto">
          <a:xfrm>
            <a:off x="2643174" y="1428736"/>
            <a:ext cx="3962404" cy="1396859"/>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4" cstate="print"/>
          <a:srcRect/>
          <a:stretch>
            <a:fillRect/>
          </a:stretch>
        </p:blipFill>
        <p:spPr bwMode="auto">
          <a:xfrm>
            <a:off x="2214546" y="2928934"/>
            <a:ext cx="4473216" cy="200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7770</TotalTime>
  <Words>365</Words>
  <Application>Microsoft Office PowerPoint</Application>
  <PresentationFormat>On-screen Show (4:3)</PresentationFormat>
  <Paragraphs>38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Custom Design</vt:lpstr>
      <vt:lpstr>فهرست فصل1 انتخاب نوع نیروگاه ها و موقعیت نصب آنها                                                                                    1-1-مقدمه..........................................................................................................................................................................................3 1-2-تعاریف اساسی..........................................................................................................................................................................3   1-3-منحنی بار شبکه...................................................................................................................................................................    1-4-منحنی مرتب شده بار و منحنی انرژی مصرفی.............................................................................................................    1-5-مسائل اقتصادی نیروگاه ها ...............................................................................................................................................   1-5-1-هزینه ثابت سالیانه...........................................................................................................................................................    1-5-2-رابطه هزینه ثابت سالیانه..............................................................................................................................................    1-5-3-تهزینه های متغییر سالیانه...........................................................................................................................................    1-5-4-رابطه هزینه متغییر سالیانه..........................................................................................................................................    1-5-5-هزینه کل سالیانه نیروگاه............................................................................................................................................. 1-6-هزینه ثابت و متغییر نیروگاه بخاری.................................................................................................................................. 1-7- هزینه ثابت و متغییر نیروگاه گازی................................................................................................................................... 1-8-هزینه ثابت و متغییر نیروگاه آبی....................................................................................................................................... 1-9- هزینه ثابت و متغییر نیروگاه هسته ای........................................................................................................................... 1-10-عوامل موثر در کاهش هزینه تولید نیروگاه ها............................................................................................................. 1-11-انتخاب نوع نیروگاه ها با توجه به هزینه آنها............................................................................................................... 1-12-انتخاب موقعیت نیروگاه ها...............................................................................................................................................   مرجع...............................................................................................................................................................................................   </vt:lpstr>
      <vt:lpstr>  فصل1  انتخاب نوع نیروگاه ها و موقعیت نصب آنها    </vt:lpstr>
      <vt:lpstr>1-1-مقدمه </vt:lpstr>
      <vt:lpstr>Slide 4</vt:lpstr>
      <vt:lpstr>Slide 5</vt:lpstr>
      <vt:lpstr>Slide 6</vt:lpstr>
    </vt:vector>
  </TitlesOfParts>
  <Company>Faham.ir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to Electrical Drives451</dc:title>
  <dc:creator>SoftGozar.com-july2009</dc:creator>
  <cp:lastModifiedBy>PARAND</cp:lastModifiedBy>
  <cp:revision>288</cp:revision>
  <dcterms:created xsi:type="dcterms:W3CDTF">2014-07-15T09:50:32Z</dcterms:created>
  <dcterms:modified xsi:type="dcterms:W3CDTF">2016-02-12T16:11:48Z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 Introduction to Electrical Drives451</vt:lpwstr>
  </property>
  <property fmtid="{D5CDD505-2E9C-101B-9397-08002B2CF9AE}" pid="3" name="SlideDescription">
    <vt:lpwstr/>
  </property>
</Properties>
</file>