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66" r:id="rId4"/>
    <p:sldId id="265" r:id="rId5"/>
    <p:sldId id="264" r:id="rId6"/>
    <p:sldId id="262"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1" autoAdjust="0"/>
    <p:restoredTop sz="86477" autoAdjust="0"/>
  </p:normalViewPr>
  <p:slideViewPr>
    <p:cSldViewPr>
      <p:cViewPr varScale="1">
        <p:scale>
          <a:sx n="74" d="100"/>
          <a:sy n="74" d="100"/>
        </p:scale>
        <p:origin x="-1422" y="-90"/>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p>
            <a:pPr algn="ctr"/>
            <a:r>
              <a:rPr lang="en-GB" sz="4400" dirty="0" smtClean="0">
                <a:solidFill>
                  <a:schemeClr val="tx1"/>
                </a:solidFill>
                <a:effectLst/>
                <a:latin typeface="Times New Roman" pitchFamily="18" charset="0"/>
                <a:cs typeface="Times New Roman" pitchFamily="18" charset="0"/>
              </a:rPr>
              <a:t>Language</a:t>
            </a:r>
            <a:r>
              <a:rPr lang="en-GB" sz="4400" dirty="0">
                <a:solidFill>
                  <a:schemeClr val="tx1"/>
                </a:solidFill>
                <a:effectLst/>
                <a:latin typeface="Times New Roman" pitchFamily="18" charset="0"/>
                <a:cs typeface="Times New Roman" pitchFamily="18" charset="0"/>
              </a:rPr>
              <a:t>, gender and identity</a:t>
            </a:r>
          </a:p>
        </p:txBody>
      </p:sp>
    </p:spTree>
    <p:extLst>
      <p:ext uri="{BB962C8B-B14F-4D97-AF65-F5344CB8AC3E}">
        <p14:creationId xmlns:p14="http://schemas.microsoft.com/office/powerpoint/2010/main" val="314864281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The emergence of English as a global language has given rise to many interesting and important debates. Who, if anyone, owns the language – the relatively smaller numbers of native speakers or the much larger numbers of speakers who use it for an ever-growing range of functions? Does International English offer opportunities for neutrality that mitigate the colonial imperialism of the British or the cultural imperialism of the USA? Alternatively, is what we are witnessing best understood in terms of appropriation, as international users harness English for their own purposes?</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472160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lgn="just">
              <a:lnSpc>
                <a:spcPct val="150000"/>
              </a:lnSpc>
              <a:buNone/>
            </a:pPr>
            <a:r>
              <a:rPr lang="en-GB" sz="2000" dirty="0">
                <a:latin typeface="Times New Roman" pitchFamily="18" charset="0"/>
                <a:cs typeface="Times New Roman" pitchFamily="18" charset="0"/>
              </a:rPr>
              <a:t>The meteoric rise of English is closely mirrored, of course, by the growth in the teaching of the language. Given the millions of consumers and the thousands of teachers and support staff, references to the English language </a:t>
            </a:r>
            <a:r>
              <a:rPr lang="en-GB" sz="2000" i="1" dirty="0">
                <a:latin typeface="Times New Roman" pitchFamily="18" charset="0"/>
                <a:cs typeface="Times New Roman" pitchFamily="18" charset="0"/>
              </a:rPr>
              <a:t>industry </a:t>
            </a:r>
            <a:r>
              <a:rPr lang="en-GB" sz="2000" dirty="0">
                <a:latin typeface="Times New Roman" pitchFamily="18" charset="0"/>
                <a:cs typeface="Times New Roman" pitchFamily="18" charset="0"/>
              </a:rPr>
              <a:t>are by no means overplayed. Initially, native speakers dominated English language teaching and they remain in high demand. Growing numbers of English teachers are, however, multilingual, non-native speakers of English. But how do they position themselves in relation to the debates about English? Do they see themselves as international servants or mediators of English? How are they perceived within their own societies? How do they reconcile their own cultural assumptions about teaching with those which underpin the pedagogies associated with teaching English as an international language?</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208747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109728" indent="0" algn="just">
              <a:lnSpc>
                <a:spcPct val="150000"/>
              </a:lnSpc>
              <a:buNone/>
            </a:pPr>
            <a:r>
              <a:rPr lang="en-GB" sz="2000" dirty="0">
                <a:latin typeface="Times New Roman" pitchFamily="18" charset="0"/>
                <a:cs typeface="Times New Roman" pitchFamily="18" charset="0"/>
              </a:rPr>
              <a:t>The recent tendency to treat English as an international language (EIL) has suggested the possibility of forming a new group of EIL teachers (</a:t>
            </a:r>
            <a:r>
              <a:rPr lang="en-GB" sz="2000" dirty="0" err="1">
                <a:latin typeface="Times New Roman" pitchFamily="18" charset="0"/>
                <a:cs typeface="Times New Roman" pitchFamily="18" charset="0"/>
              </a:rPr>
              <a:t>Llurda</a:t>
            </a:r>
            <a:r>
              <a:rPr lang="en-GB" sz="2000" dirty="0">
                <a:latin typeface="Times New Roman" pitchFamily="18" charset="0"/>
                <a:cs typeface="Times New Roman" pitchFamily="18" charset="0"/>
              </a:rPr>
              <a:t>, 2004; McKay, 2002). Those who support this tendency have argued that much of the communication in English nowadays is between non-native speakers, and speakers of English tend to be multilingual. Nevertheless, how to teach EIL and how teachers of English negotiate their identities and reconceptualise their pedagogies remain under-discussed. In other words, while attention has been given to the development of EIL and EIL methodologies, the question of EIL teacher identity formation has hardly been addressed. In addition, within the limited existing literature on teacher identity in bilingual and second language education (Block, 2005; Morgan, 2004; Varghese, 2004; Varghese </a:t>
            </a:r>
            <a:r>
              <a:rPr lang="en-GB" sz="2000" i="1" dirty="0">
                <a:latin typeface="Times New Roman" pitchFamily="18" charset="0"/>
                <a:cs typeface="Times New Roman" pitchFamily="18" charset="0"/>
              </a:rPr>
              <a:t>et al.</a:t>
            </a:r>
            <a:r>
              <a:rPr lang="en-GB" sz="2000" dirty="0">
                <a:latin typeface="Times New Roman" pitchFamily="18" charset="0"/>
                <a:cs typeface="Times New Roman" pitchFamily="18" charset="0"/>
              </a:rPr>
              <a:t>, 2005), identity is not a central concern. Neither is teacher identity in these works explored in close relationship with local teaching contexts and English as an international language.</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208747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109728" indent="0" algn="just">
              <a:lnSpc>
                <a:spcPct val="150000"/>
              </a:lnSpc>
              <a:buNone/>
            </a:pPr>
            <a:r>
              <a:rPr lang="en-GB" sz="2000" dirty="0">
                <a:latin typeface="Times New Roman" pitchFamily="18" charset="0"/>
                <a:cs typeface="Times New Roman" pitchFamily="18" charset="0"/>
              </a:rPr>
              <a:t>Various aspects of teacher identity are assumed and imagined rather than proved in current literature on the ownership of EIL, such as whether teachers of English see themselves as ambassadors/international mediators or ‘servants’ of English, whether they negotiate their identities according to the romanticising prospects of EIL and how being teachers of English is seen by their societies. While globalisation heavily relies on English, and English language teaching (ELT) solely relies on English teachers and English teaching, what happens to English teachers and their teaching is an important question that needs to be explored, particularly in the context of mobility and </a:t>
            </a:r>
            <a:r>
              <a:rPr lang="en-GB" sz="2000" dirty="0" err="1">
                <a:latin typeface="Times New Roman" pitchFamily="18" charset="0"/>
                <a:cs typeface="Times New Roman" pitchFamily="18" charset="0"/>
              </a:rPr>
              <a:t>transnationality</a:t>
            </a:r>
            <a:r>
              <a:rPr lang="en-GB" sz="2000" dirty="0">
                <a:latin typeface="Times New Roman" pitchFamily="18" charset="0"/>
                <a:cs typeface="Times New Roman" pitchFamily="18" charset="0"/>
              </a:rPr>
              <a:t>. Moreover, understanding what teachers want, how they perceive themselves and how they are often represented is crucial to the success of ELT teacher training courses and EIL pedagogy in global and local contexts.</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208747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lgn="just">
              <a:lnSpc>
                <a:spcPct val="150000"/>
              </a:lnSpc>
              <a:buNone/>
            </a:pPr>
            <a:r>
              <a:rPr lang="en-GB" sz="2000" dirty="0">
                <a:latin typeface="Times New Roman" pitchFamily="18" charset="0"/>
                <a:cs typeface="Times New Roman" pitchFamily="18" charset="0"/>
              </a:rPr>
              <a:t>Together with the debate about the role of English, ELT and English teachers in the world, the debate about identity has produced different, even conflicting arguments about what identity is and means. For example, those who follow essentialist views tend to look at identity in terms of wholeness, stability, a core identity, belongingness and homogeneity, whereas those who pursue non-essentialist ideas explore identity with regard to dynamic change, hybridity, fragmentation and multiplicity (Dolby, 2000; Farrell, 2000; Hall, 1997b; Hall &amp; du Gay, 1996; Woodward, 1997). The latter argue that identities are multiple and they are constructed, instead of being available out there in the world. Identity involves ‘becoming’ rather than ‘being’, and is a question of us constructing our ‘routes’ rather than going back to ‘roots’ (Hall, 1996: 4).</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208747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109728" indent="0" algn="just">
              <a:lnSpc>
                <a:spcPct val="150000"/>
              </a:lnSpc>
              <a:buNone/>
            </a:pPr>
            <a:r>
              <a:rPr lang="en-GB" sz="2000" dirty="0">
                <a:latin typeface="Times New Roman" pitchFamily="18" charset="0"/>
                <a:cs typeface="Times New Roman" pitchFamily="18" charset="0"/>
              </a:rPr>
              <a:t>They also argue that identities are changing, formed and transformed and never unified and defined (Dolby, 2000; Farrell, 2000; Hall, 1997a, b; Holland, 1996; Reed, 2001). In particular, theories of identities seen in light of mobility and </a:t>
            </a:r>
            <a:r>
              <a:rPr lang="en-GB" sz="2000" dirty="0" err="1">
                <a:latin typeface="Times New Roman" pitchFamily="18" charset="0"/>
                <a:cs typeface="Times New Roman" pitchFamily="18" charset="0"/>
              </a:rPr>
              <a:t>transnationality</a:t>
            </a:r>
            <a:r>
              <a:rPr lang="en-GB" sz="2000" dirty="0">
                <a:latin typeface="Times New Roman" pitchFamily="18" charset="0"/>
                <a:cs typeface="Times New Roman" pitchFamily="18" charset="0"/>
              </a:rPr>
              <a:t> have played a major role and offered new grounds for the understanding of identity. However, while numerous studies related to mobility and </a:t>
            </a:r>
            <a:r>
              <a:rPr lang="en-GB" sz="2000" dirty="0" err="1">
                <a:latin typeface="Times New Roman" pitchFamily="18" charset="0"/>
                <a:cs typeface="Times New Roman" pitchFamily="18" charset="0"/>
              </a:rPr>
              <a:t>transnationality</a:t>
            </a:r>
            <a:r>
              <a:rPr lang="en-GB" sz="2000" dirty="0">
                <a:latin typeface="Times New Roman" pitchFamily="18" charset="0"/>
                <a:cs typeface="Times New Roman" pitchFamily="18" charset="0"/>
              </a:rPr>
              <a:t> in a wide range of areas, such </a:t>
            </a:r>
            <a:r>
              <a:rPr lang="en-GB" sz="2000" dirty="0" err="1">
                <a:latin typeface="Times New Roman" pitchFamily="18" charset="0"/>
                <a:cs typeface="Times New Roman" pitchFamily="18" charset="0"/>
              </a:rPr>
              <a:t>asworkplace</a:t>
            </a:r>
            <a:r>
              <a:rPr lang="en-GB" sz="2000" dirty="0">
                <a:latin typeface="Times New Roman" pitchFamily="18" charset="0"/>
                <a:cs typeface="Times New Roman" pitchFamily="18" charset="0"/>
              </a:rPr>
              <a:t>, commodities, technologies </a:t>
            </a:r>
            <a:r>
              <a:rPr lang="en-GB" sz="2000" dirty="0" err="1">
                <a:latin typeface="Times New Roman" pitchFamily="18" charset="0"/>
                <a:cs typeface="Times New Roman" pitchFamily="18" charset="0"/>
              </a:rPr>
              <a:t>andmigration</a:t>
            </a:r>
            <a:r>
              <a:rPr lang="en-GB" sz="2000" dirty="0">
                <a:latin typeface="Times New Roman" pitchFamily="18" charset="0"/>
                <a:cs typeface="Times New Roman" pitchFamily="18" charset="0"/>
              </a:rPr>
              <a:t>, have been published (</a:t>
            </a:r>
            <a:r>
              <a:rPr lang="en-GB" sz="2000" dirty="0" err="1">
                <a:latin typeface="Times New Roman" pitchFamily="18" charset="0"/>
                <a:cs typeface="Times New Roman" pitchFamily="18" charset="0"/>
              </a:rPr>
              <a:t>Crang</a:t>
            </a:r>
            <a:r>
              <a:rPr lang="en-GB"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et al.</a:t>
            </a:r>
            <a:r>
              <a:rPr lang="en-GB" sz="2000" dirty="0">
                <a:latin typeface="Times New Roman" pitchFamily="18" charset="0"/>
                <a:cs typeface="Times New Roman" pitchFamily="18" charset="0"/>
              </a:rPr>
              <a:t>, 2003; </a:t>
            </a:r>
            <a:r>
              <a:rPr lang="en-GB" sz="2000" dirty="0" err="1">
                <a:latin typeface="Times New Roman" pitchFamily="18" charset="0"/>
                <a:cs typeface="Times New Roman" pitchFamily="18" charset="0"/>
              </a:rPr>
              <a:t>Koczberski</a:t>
            </a:r>
            <a:r>
              <a:rPr lang="en-GB" sz="2000" dirty="0">
                <a:latin typeface="Times New Roman" pitchFamily="18" charset="0"/>
                <a:cs typeface="Times New Roman" pitchFamily="18" charset="0"/>
              </a:rPr>
              <a:t> &amp; Curry, 2004; Lin, 2002; </a:t>
            </a:r>
            <a:r>
              <a:rPr lang="en-GB" sz="2000" dirty="0" err="1">
                <a:latin typeface="Times New Roman" pitchFamily="18" charset="0"/>
                <a:cs typeface="Times New Roman" pitchFamily="18" charset="0"/>
              </a:rPr>
              <a:t>Paasi</a:t>
            </a:r>
            <a:r>
              <a:rPr lang="en-GB" sz="2000" dirty="0">
                <a:latin typeface="Times New Roman" pitchFamily="18" charset="0"/>
                <a:cs typeface="Times New Roman" pitchFamily="18" charset="0"/>
              </a:rPr>
              <a:t>, 2002; Smith, 2002; Willis &amp; </a:t>
            </a:r>
            <a:r>
              <a:rPr lang="en-GB" sz="2000" dirty="0" err="1">
                <a:latin typeface="Times New Roman" pitchFamily="18" charset="0"/>
                <a:cs typeface="Times New Roman" pitchFamily="18" charset="0"/>
              </a:rPr>
              <a:t>Yeoh</a:t>
            </a:r>
            <a:r>
              <a:rPr lang="en-GB" sz="2000" dirty="0">
                <a:latin typeface="Times New Roman" pitchFamily="18" charset="0"/>
                <a:cs typeface="Times New Roman" pitchFamily="18" charset="0"/>
              </a:rPr>
              <a:t>, 2002), there have hardly been any published works about English teacher identity seen in light of these two notions. While Block (2005) and Holliday (2005) place language teachers in international and mobile contexts, they do not decode their identities using mobility and </a:t>
            </a:r>
            <a:r>
              <a:rPr lang="en-GB" sz="2000" dirty="0" err="1">
                <a:latin typeface="Times New Roman" pitchFamily="18" charset="0"/>
                <a:cs typeface="Times New Roman" pitchFamily="18" charset="0"/>
              </a:rPr>
              <a:t>transnationality</a:t>
            </a:r>
            <a:r>
              <a:rPr lang="en-GB" sz="2000" dirty="0">
                <a:latin typeface="Times New Roman" pitchFamily="18" charset="0"/>
                <a:cs typeface="Times New Roman" pitchFamily="18" charset="0"/>
              </a:rPr>
              <a:t> theories. In these works, identity is not treated as the main concern, either.</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208747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208747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311</TotalTime>
  <Words>926</Words>
  <Application>Microsoft Office PowerPoint</Application>
  <PresentationFormat>On-screen Show (4:3)</PresentationFormat>
  <Paragraphs>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Language, gender and identity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you?</dc:title>
  <dc:creator>Asus Pc</dc:creator>
  <cp:lastModifiedBy>Asus Pc</cp:lastModifiedBy>
  <cp:revision>73</cp:revision>
  <dcterms:created xsi:type="dcterms:W3CDTF">2006-08-16T00:00:00Z</dcterms:created>
  <dcterms:modified xsi:type="dcterms:W3CDTF">2019-12-02T21:59:45Z</dcterms:modified>
</cp:coreProperties>
</file>