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7" r:id="rId2"/>
    <p:sldId id="256" r:id="rId3"/>
    <p:sldId id="257" r:id="rId4"/>
    <p:sldId id="258" r:id="rId5"/>
    <p:sldId id="259" r:id="rId6"/>
    <p:sldId id="260"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0" r:id="rId25"/>
    <p:sldId id="296" r:id="rId26"/>
    <p:sldId id="281" r:id="rId27"/>
    <p:sldId id="282" r:id="rId28"/>
    <p:sldId id="283" r:id="rId29"/>
    <p:sldId id="284" r:id="rId30"/>
    <p:sldId id="285" r:id="rId31"/>
    <p:sldId id="286" r:id="rId32"/>
    <p:sldId id="287" r:id="rId33"/>
    <p:sldId id="288" r:id="rId34"/>
    <p:sldId id="289" r:id="rId35"/>
    <p:sldId id="290" r:id="rId36"/>
    <p:sldId id="291" r:id="rId37"/>
    <p:sldId id="298"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p:scale>
          <a:sx n="80" d="100"/>
          <a:sy n="80" d="100"/>
        </p:scale>
        <p:origin x="-120" y="19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9/20/2020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1512" y="2725500"/>
            <a:ext cx="8915399" cy="1468800"/>
          </a:xfrm>
        </p:spPr>
        <p:txBody>
          <a:bodyPr>
            <a:noAutofit/>
          </a:bodyPr>
          <a:lstStyle/>
          <a:p>
            <a:r>
              <a:rPr lang="en-US" sz="9600" dirty="0" smtClean="0">
                <a:latin typeface="Algerian" panose="04020705040A02060702" pitchFamily="82" charset="0"/>
              </a:rPr>
              <a:t>SCM</a:t>
            </a:r>
            <a:endParaRPr lang="en-US" sz="9600" dirty="0">
              <a:latin typeface="Algerian" panose="04020705040A02060702" pitchFamily="82" charset="0"/>
            </a:endParaRPr>
          </a:p>
        </p:txBody>
      </p:sp>
      <p:sp>
        <p:nvSpPr>
          <p:cNvPr id="3" name="Text Placeholder 2"/>
          <p:cNvSpPr>
            <a:spLocks noGrp="1"/>
          </p:cNvSpPr>
          <p:nvPr>
            <p:ph type="body" idx="1"/>
          </p:nvPr>
        </p:nvSpPr>
        <p:spPr>
          <a:xfrm>
            <a:off x="2493962" y="2861954"/>
            <a:ext cx="9215108" cy="3907744"/>
          </a:xfrm>
        </p:spPr>
        <p:txBody>
          <a:bodyPr>
            <a:noAutofit/>
          </a:bodyPr>
          <a:lstStyle/>
          <a:p>
            <a:pPr algn="ctr"/>
            <a:r>
              <a:rPr lang="fa-IR" sz="2400" dirty="0" smtClean="0">
                <a:solidFill>
                  <a:srgbClr val="FF0000"/>
                </a:solidFill>
                <a:cs typeface="B Titr" panose="00000700000000000000" pitchFamily="2" charset="-78"/>
              </a:rPr>
              <a:t> بهرام هاشمي</a:t>
            </a:r>
            <a:endParaRPr lang="fa-IR" sz="2400" dirty="0" smtClean="0">
              <a:solidFill>
                <a:srgbClr val="FF0000"/>
              </a:solidFill>
              <a:cs typeface="B Titr" panose="00000700000000000000" pitchFamily="2" charset="-78"/>
            </a:endParaRPr>
          </a:p>
          <a:p>
            <a:pPr algn="ctr"/>
            <a:r>
              <a:rPr lang="fa-IR" sz="2400" dirty="0" smtClean="0">
                <a:solidFill>
                  <a:srgbClr val="00B050"/>
                </a:solidFill>
                <a:cs typeface="B Titr" panose="00000700000000000000" pitchFamily="2" charset="-78"/>
              </a:rPr>
              <a:t>مديريت و مشاوربنگاه اقتصادي    </a:t>
            </a:r>
          </a:p>
          <a:p>
            <a:pPr algn="ctr"/>
            <a:r>
              <a:rPr lang="en-US" sz="2400" dirty="0" smtClean="0">
                <a:solidFill>
                  <a:srgbClr val="00B050"/>
                </a:solidFill>
                <a:cs typeface="B Titr" panose="00000700000000000000" pitchFamily="2" charset="-78"/>
              </a:rPr>
              <a:t>SME</a:t>
            </a:r>
            <a:r>
              <a:rPr lang="en-US" sz="2400" dirty="0" smtClean="0">
                <a:solidFill>
                  <a:srgbClr val="00B050"/>
                </a:solidFill>
                <a:cs typeface="B Titr" panose="00000700000000000000" pitchFamily="2" charset="-78"/>
              </a:rPr>
              <a:t>   </a:t>
            </a:r>
            <a:r>
              <a:rPr lang="fa-IR" sz="2400" dirty="0" smtClean="0">
                <a:solidFill>
                  <a:srgbClr val="00B050"/>
                </a:solidFill>
                <a:cs typeface="B Titr" panose="00000700000000000000" pitchFamily="2" charset="-78"/>
              </a:rPr>
              <a:t>متخصص ايجاد وتوسعه</a:t>
            </a:r>
            <a:endParaRPr lang="fa-IR" sz="2400" dirty="0" smtClean="0">
              <a:solidFill>
                <a:srgbClr val="00B050"/>
              </a:solidFill>
              <a:cs typeface="B Titr" panose="00000700000000000000" pitchFamily="2" charset="-78"/>
            </a:endParaRPr>
          </a:p>
          <a:p>
            <a:pPr algn="ctr"/>
            <a:r>
              <a:rPr lang="fa-IR" sz="2400" dirty="0" smtClean="0">
                <a:solidFill>
                  <a:srgbClr val="FF0000"/>
                </a:solidFill>
                <a:cs typeface="B Titr" panose="00000700000000000000" pitchFamily="2" charset="-78"/>
              </a:rPr>
              <a:t>كارشناس ارشد مهندسي صنايع (مهندسي لجستيك وزنجيره تامين )</a:t>
            </a:r>
            <a:endParaRPr lang="fa-IR" sz="2400" dirty="0" smtClean="0">
              <a:solidFill>
                <a:srgbClr val="002060"/>
              </a:solidFill>
              <a:cs typeface="B Titr" panose="00000700000000000000" pitchFamily="2" charset="-78"/>
            </a:endParaRPr>
          </a:p>
          <a:p>
            <a:pPr algn="ctr"/>
            <a:r>
              <a:rPr lang="en-US" sz="2400" dirty="0" smtClean="0">
                <a:solidFill>
                  <a:srgbClr val="002060"/>
                </a:solidFill>
                <a:cs typeface="B Titr" panose="00000700000000000000" pitchFamily="2" charset="-78"/>
              </a:rPr>
              <a:t>  </a:t>
            </a:r>
            <a:r>
              <a:rPr lang="fa-IR" sz="2400" dirty="0" smtClean="0">
                <a:solidFill>
                  <a:srgbClr val="002060"/>
                </a:solidFill>
                <a:cs typeface="B Titr" panose="00000700000000000000" pitchFamily="2" charset="-78"/>
              </a:rPr>
              <a:t>كارآفريني </a:t>
            </a:r>
            <a:r>
              <a:rPr lang="en-US" sz="2400" dirty="0" smtClean="0">
                <a:solidFill>
                  <a:srgbClr val="002060"/>
                </a:solidFill>
                <a:cs typeface="B Titr" panose="00000700000000000000" pitchFamily="2" charset="-78"/>
              </a:rPr>
              <a:t>,</a:t>
            </a:r>
            <a:r>
              <a:rPr lang="fa-IR" sz="2400" dirty="0" smtClean="0">
                <a:solidFill>
                  <a:srgbClr val="002060"/>
                </a:solidFill>
                <a:cs typeface="B Titr" panose="00000700000000000000" pitchFamily="2" charset="-78"/>
              </a:rPr>
              <a:t>مشاور وكارشناس كسب و كار</a:t>
            </a:r>
          </a:p>
          <a:p>
            <a:pPr algn="ctr"/>
            <a:r>
              <a:rPr lang="en-US" sz="2400" dirty="0" smtClean="0">
                <a:solidFill>
                  <a:srgbClr val="002060"/>
                </a:solidFill>
                <a:cs typeface="B Titr" panose="00000700000000000000" pitchFamily="2" charset="-78"/>
              </a:rPr>
              <a:t>Bahram_hashemi2003@yahoo.com</a:t>
            </a:r>
          </a:p>
          <a:p>
            <a:pPr algn="ctr"/>
            <a:r>
              <a:rPr lang="en-US" sz="2400" dirty="0" smtClean="0">
                <a:solidFill>
                  <a:srgbClr val="002060"/>
                </a:solidFill>
                <a:cs typeface="B Titr" panose="00000700000000000000" pitchFamily="2" charset="-78"/>
              </a:rPr>
              <a:t> 09183138857</a:t>
            </a:r>
            <a:endParaRPr lang="fa-IR" sz="2400" dirty="0">
              <a:solidFill>
                <a:srgbClr val="002060"/>
              </a:solidFill>
              <a:cs typeface="B Titr" panose="00000700000000000000" pitchFamily="2" charset="-78"/>
            </a:endParaRPr>
          </a:p>
        </p:txBody>
      </p:sp>
    </p:spTree>
    <p:extLst>
      <p:ext uri="{BB962C8B-B14F-4D97-AF65-F5344CB8AC3E}">
        <p14:creationId xmlns:p14="http://schemas.microsoft.com/office/powerpoint/2010/main" xmlns="" val="2530729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3046988"/>
          </a:xfrm>
          <a:prstGeom prst="rect">
            <a:avLst/>
          </a:prstGeom>
          <a:noFill/>
        </p:spPr>
        <p:txBody>
          <a:bodyPr wrap="square" rtlCol="0">
            <a:spAutoFit/>
          </a:bodyPr>
          <a:lstStyle/>
          <a:p>
            <a:pPr algn="r" rtl="1"/>
            <a:r>
              <a:rPr lang="fa-IR" sz="2400" dirty="0" smtClean="0">
                <a:cs typeface="B Titr" panose="00000700000000000000" pitchFamily="2" charset="-78"/>
              </a:rPr>
              <a:t>مدیریت زنجیره تامین:</a:t>
            </a:r>
          </a:p>
          <a:p>
            <a:pPr algn="r" rtl="1"/>
            <a:endParaRPr lang="fa-IR" sz="2400" dirty="0">
              <a:cs typeface="2  Badr" panose="00000400000000000000" pitchFamily="2" charset="-78"/>
            </a:endParaRPr>
          </a:p>
          <a:p>
            <a:pPr algn="r" rtl="1"/>
            <a:r>
              <a:rPr lang="fa-IR" sz="2400" dirty="0" smtClean="0">
                <a:cs typeface="B Nazanin" panose="00000400000000000000" pitchFamily="2" charset="-78"/>
              </a:rPr>
              <a:t>رویکرد جدیدی است که درسال های اخیر برمدیریت عملیات حاکم شده است.زنجیره تامین شبکه ازمراکز توزیع است که یکی از وظایف آن تبدیل مواد خام به محصولات نهایی وتوزیع آنها درمیان مشتریان است .مدیریت زنجیره تامین فعالیت ها راطوری هماهنگ می کند که مشتریان بتوانند محصولات راباکیفیت بالا وباحداقل هزینه به دست آورند.مدیریت زنجیره تامین می تواند برای شرکت مزیت رقابتی فراهم سازد.همچنین مدیریت زنجیره تامین اشتیاق شرکت رابرای همکاری ورقابت افزایش می دهد.</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22456438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38734" y="440087"/>
            <a:ext cx="9732936" cy="6001643"/>
          </a:xfrm>
          <a:prstGeom prst="rect">
            <a:avLst/>
          </a:prstGeom>
          <a:noFill/>
        </p:spPr>
        <p:txBody>
          <a:bodyPr wrap="square" rtlCol="0">
            <a:spAutoFit/>
          </a:bodyPr>
          <a:lstStyle/>
          <a:p>
            <a:pPr algn="r" rtl="1"/>
            <a:r>
              <a:rPr lang="fa-IR" sz="2400" dirty="0" smtClean="0">
                <a:cs typeface="B Titr" panose="00000700000000000000" pitchFamily="2" charset="-78"/>
              </a:rPr>
              <a:t>فرآیند های اصلی زنجیره تامین </a:t>
            </a:r>
          </a:p>
          <a:p>
            <a:pPr algn="r" rtl="1"/>
            <a:endParaRPr lang="fa-IR" sz="2400" dirty="0">
              <a:cs typeface="2  Badr" panose="00000400000000000000" pitchFamily="2" charset="-78"/>
            </a:endParaRPr>
          </a:p>
          <a:p>
            <a:pPr algn="r" rtl="1"/>
            <a:r>
              <a:rPr lang="fa-IR" sz="2400" dirty="0" smtClean="0">
                <a:cs typeface="B Nazanin" panose="00000400000000000000" pitchFamily="2" charset="-78"/>
              </a:rPr>
              <a:t>مدیریت زنجیره تامین دارای سه فرآیند اصلی است که عبارتند از:</a:t>
            </a:r>
          </a:p>
          <a:p>
            <a:pPr algn="r" rtl="1"/>
            <a:endParaRPr lang="fa-IR" sz="2400" dirty="0">
              <a:cs typeface="B Nazanin" panose="00000400000000000000" pitchFamily="2" charset="-78"/>
            </a:endParaRPr>
          </a:p>
          <a:p>
            <a:pPr marL="457200" indent="-457200" algn="r" rtl="1">
              <a:buAutoNum type="arabicPeriod"/>
            </a:pPr>
            <a:r>
              <a:rPr lang="fa-IR" sz="2400" b="1" dirty="0" smtClean="0">
                <a:solidFill>
                  <a:srgbClr val="00B0F0"/>
                </a:solidFill>
                <a:cs typeface="B Nazanin" panose="00000400000000000000" pitchFamily="2" charset="-78"/>
              </a:rPr>
              <a:t>مدیریت اطلاعات </a:t>
            </a:r>
            <a:r>
              <a:rPr lang="fa-IR" sz="2400" dirty="0" smtClean="0">
                <a:solidFill>
                  <a:srgbClr val="00B0F0"/>
                </a:solidFill>
                <a:cs typeface="B Nazanin" panose="00000400000000000000" pitchFamily="2" charset="-78"/>
              </a:rPr>
              <a:t>:</a:t>
            </a:r>
            <a:r>
              <a:rPr lang="fa-IR" sz="2400" dirty="0" smtClean="0">
                <a:cs typeface="B Nazanin" panose="00000400000000000000" pitchFamily="2" charset="-78"/>
              </a:rPr>
              <a:t>امروزه نقش وجایگاه اطلاعات برای همگان بدیهی است .گردش مناسب وانتقال صحیح اطلاعات باعث می شودتافرآیندها موثرتروکاراتر گشته ومدیریت آن آسان تر گردد .درزنجیره تامین موضوع هماهنگی درفعالیتها بسیاراهمیت دارد.مدیریت اطلاعات هماهنگ ومناسب میان شرکاء باعث خواهد شدتاتاثیرات فزاینده ای درتصمیم گیری ها وسرعت ،دقت،کیفیت وجنبه های دیگروجود داشته باشد.</a:t>
            </a:r>
          </a:p>
          <a:p>
            <a:pPr marL="457200" indent="-457200" algn="r" rtl="1">
              <a:buAutoNum type="arabicPeriod"/>
            </a:pPr>
            <a:r>
              <a:rPr lang="fa-IR" sz="2400" b="1" dirty="0" smtClean="0">
                <a:solidFill>
                  <a:srgbClr val="00B0F0"/>
                </a:solidFill>
                <a:cs typeface="B Nazanin" panose="00000400000000000000" pitchFamily="2" charset="-78"/>
              </a:rPr>
              <a:t>مدیریت لجستیک :</a:t>
            </a:r>
            <a:r>
              <a:rPr lang="fa-IR" sz="2400" dirty="0" smtClean="0">
                <a:cs typeface="B Nazanin" panose="00000400000000000000" pitchFamily="2" charset="-78"/>
              </a:rPr>
              <a:t>این بخش کلیه فعالیتهای فیزیکی ازمرحله تهیه موادخام تامحصول نهایی شامل فعالیتهای حمل ونقل ،انبارداری،زمانبندی تولید و... راشامل می شود.</a:t>
            </a:r>
          </a:p>
          <a:p>
            <a:pPr marL="457200" indent="-457200" algn="r" rtl="1">
              <a:buAutoNum type="arabicPeriod"/>
            </a:pPr>
            <a:r>
              <a:rPr lang="fa-IR" sz="2400" b="1" dirty="0" smtClean="0">
                <a:solidFill>
                  <a:srgbClr val="00B0F0"/>
                </a:solidFill>
                <a:cs typeface="B Nazanin" panose="00000400000000000000" pitchFamily="2" charset="-78"/>
              </a:rPr>
              <a:t>مدیریت روابط :</a:t>
            </a:r>
            <a:r>
              <a:rPr lang="fa-IR" sz="2400" dirty="0" smtClean="0">
                <a:cs typeface="B Nazanin" panose="00000400000000000000" pitchFamily="2" charset="-78"/>
              </a:rPr>
              <a:t>این بخش ازمهمترین مباحث زنجیره تامین است وتاثیرشگرفی برهمه زمینه هادرزنجیره تامین وسطح عملکرد آن دارد.بسیاری ازشکست های آغازین درزنجیره تامین معلول انتقال ضعیف انتظارات وتوقعات ونتیجه رفتارهایی است که بین طرفهای درگیر درزنجیره بوقوع می پیوندد .درتوسعه هرزنجیره تامین یکپارچه ،توسعه اطمینان واعتماد درمیان شرکاء وطرح قابلیت اطمینان برای آنها ازعناصر بحرانی ومهم برای کسب موفقعیت است.</a:t>
            </a:r>
          </a:p>
        </p:txBody>
      </p:sp>
    </p:spTree>
    <p:extLst>
      <p:ext uri="{BB962C8B-B14F-4D97-AF65-F5344CB8AC3E}">
        <p14:creationId xmlns:p14="http://schemas.microsoft.com/office/powerpoint/2010/main" xmlns="" val="5514154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4524315"/>
          </a:xfrm>
          <a:prstGeom prst="rect">
            <a:avLst/>
          </a:prstGeom>
          <a:noFill/>
        </p:spPr>
        <p:txBody>
          <a:bodyPr wrap="square" rtlCol="0">
            <a:spAutoFit/>
          </a:bodyPr>
          <a:lstStyle/>
          <a:p>
            <a:pPr algn="r" rtl="1"/>
            <a:r>
              <a:rPr lang="fa-IR" sz="2400" dirty="0" smtClean="0">
                <a:cs typeface="B Titr" panose="00000700000000000000" pitchFamily="2" charset="-78"/>
              </a:rPr>
              <a:t>پنج سطح عملکرد مدیریت زنجیره تامین :</a:t>
            </a:r>
          </a:p>
          <a:p>
            <a:pPr algn="r" rtl="1"/>
            <a:endParaRPr lang="fa-IR" sz="2400" dirty="0">
              <a:cs typeface="2  Badr" panose="00000400000000000000" pitchFamily="2" charset="-78"/>
            </a:endParaRPr>
          </a:p>
          <a:p>
            <a:pPr marL="457200" indent="-457200" algn="r" rtl="1">
              <a:buAutoNum type="arabicPeriod"/>
            </a:pPr>
            <a:r>
              <a:rPr lang="fa-IR" sz="2400" b="1" dirty="0" smtClean="0">
                <a:solidFill>
                  <a:srgbClr val="00B0F0"/>
                </a:solidFill>
                <a:cs typeface="B Nazanin" panose="00000400000000000000" pitchFamily="2" charset="-78"/>
              </a:rPr>
              <a:t>ترکیب شرکای زنجیره تامین</a:t>
            </a:r>
            <a:r>
              <a:rPr lang="fa-IR" sz="2400" dirty="0" smtClean="0">
                <a:solidFill>
                  <a:srgbClr val="00B0F0"/>
                </a:solidFill>
                <a:cs typeface="B Nazanin" panose="00000400000000000000" pitchFamily="2" charset="-78"/>
              </a:rPr>
              <a:t>: </a:t>
            </a:r>
            <a:r>
              <a:rPr lang="fa-IR" sz="2400" dirty="0" smtClean="0">
                <a:cs typeface="B Nazanin" panose="00000400000000000000" pitchFamily="2" charset="-78"/>
              </a:rPr>
              <a:t>زنجیره تامین براساس کارایی عوامل راهبردی وباتوجه به نیازمندیهای مشتری زنجیره تامین برنامه ریزی شده است بطوری که محدوده محصولات موجود خدمات محصولات جدید یابخش مشتریان راپوشش دهد برپایه آگاهی ازمحصولات نهایی درزنجیره تامین پایه ریزی می شود.</a:t>
            </a:r>
          </a:p>
          <a:p>
            <a:pPr marL="457200" indent="-457200" algn="r" rtl="1">
              <a:buAutoNum type="arabicPeriod"/>
            </a:pPr>
            <a:r>
              <a:rPr lang="fa-IR" sz="2400" b="1" dirty="0" smtClean="0">
                <a:solidFill>
                  <a:srgbClr val="00B0F0"/>
                </a:solidFill>
                <a:cs typeface="B Nazanin" panose="00000400000000000000" pitchFamily="2" charset="-78"/>
              </a:rPr>
              <a:t>استقرار ارتباط های مشارکتی: </a:t>
            </a:r>
            <a:r>
              <a:rPr lang="fa-IR" sz="2400" dirty="0" smtClean="0">
                <a:cs typeface="B Nazanin" panose="00000400000000000000" pitchFamily="2" charset="-78"/>
              </a:rPr>
              <a:t>این قسمت به عنوان مشارکتها وتعاملات ضروری شرکت اشاره دارد .این عملکرد ارتباطهای زنجیره تامین رابه مشارکت باعوامل خارج ازشرکت گسترش می دهد هر تغییری درزنجیره تامین باید به اطلاع شرکابرسد تادرتمام زنجیره پیاده شود.</a:t>
            </a:r>
          </a:p>
          <a:p>
            <a:pPr marL="457200" indent="-457200" algn="r" rtl="1">
              <a:buAutoNum type="arabicPeriod"/>
            </a:pPr>
            <a:r>
              <a:rPr lang="fa-IR" sz="2400" b="1" dirty="0" smtClean="0">
                <a:solidFill>
                  <a:srgbClr val="00B0F0"/>
                </a:solidFill>
                <a:cs typeface="B Nazanin" panose="00000400000000000000" pitchFamily="2" charset="-78"/>
              </a:rPr>
              <a:t>طراحی زنجیره تامین برمبنای سود دهی: </a:t>
            </a:r>
            <a:r>
              <a:rPr lang="fa-IR" sz="2400" dirty="0" smtClean="0">
                <a:cs typeface="B Nazanin" panose="00000400000000000000" pitchFamily="2" charset="-78"/>
              </a:rPr>
              <a:t>مدیریت زنجیره تامین مشارکت موثرعوامل خارج ازشرکت راایجاب می کند اما ارتباط هرشرکت با شرکتهای خارج ازآن بسیار مشکل زا است.درمورد شرکا دقت به مواردی همانند مرکز رقابت ،انگیزه شرکا وترکیب آنها ضروری است.</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11965228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3046988"/>
          </a:xfrm>
          <a:prstGeom prst="rect">
            <a:avLst/>
          </a:prstGeom>
          <a:noFill/>
        </p:spPr>
        <p:txBody>
          <a:bodyPr wrap="square" rtlCol="0">
            <a:spAutoFit/>
          </a:bodyPr>
          <a:lstStyle/>
          <a:p>
            <a:pPr algn="r" rtl="1"/>
            <a:r>
              <a:rPr lang="fa-IR" sz="2400" b="1" dirty="0" smtClean="0">
                <a:solidFill>
                  <a:srgbClr val="00B0F0"/>
                </a:solidFill>
                <a:cs typeface="2  Badr" panose="00000400000000000000" pitchFamily="2" charset="-78"/>
              </a:rPr>
              <a:t>4</a:t>
            </a:r>
            <a:r>
              <a:rPr lang="fa-IR" sz="2400" b="1" dirty="0" smtClean="0">
                <a:solidFill>
                  <a:srgbClr val="00B0F0"/>
                </a:solidFill>
                <a:cs typeface="B Nazanin" panose="00000400000000000000" pitchFamily="2" charset="-78"/>
              </a:rPr>
              <a:t>. اطلاعات مدیریت زنجیره تامین : </a:t>
            </a:r>
            <a:r>
              <a:rPr lang="fa-IR" sz="2400" dirty="0" smtClean="0">
                <a:cs typeface="B Nazanin" panose="00000400000000000000" pitchFamily="2" charset="-78"/>
              </a:rPr>
              <a:t>نقش سیستم های اطلاعاتی دراصطلاح زنجیره تامین اهمیت خاصی دارد .این بخش نقش فناوری رادراصطلاح زنجیره تامین نشان می دهد.</a:t>
            </a:r>
          </a:p>
          <a:p>
            <a:pPr algn="r" rtl="1"/>
            <a:endParaRPr lang="fa-IR" sz="2400" dirty="0" smtClean="0">
              <a:cs typeface="B Nazanin" panose="00000400000000000000" pitchFamily="2" charset="-78"/>
            </a:endParaRPr>
          </a:p>
          <a:p>
            <a:pPr algn="r" rtl="1"/>
            <a:r>
              <a:rPr lang="fa-IR" sz="2400" b="1" dirty="0" smtClean="0">
                <a:solidFill>
                  <a:srgbClr val="00B0F0"/>
                </a:solidFill>
                <a:cs typeface="B Nazanin" panose="00000400000000000000" pitchFamily="2" charset="-78"/>
              </a:rPr>
              <a:t>5. کاهش هزینه زنجیره تامین :</a:t>
            </a:r>
            <a:r>
              <a:rPr lang="fa-IR" sz="2400" dirty="0" smtClean="0">
                <a:cs typeface="B Nazanin" panose="00000400000000000000" pitchFamily="2" charset="-78"/>
              </a:rPr>
              <a:t>اصلی ترین هدف استقرارزنجیره تامین کاهش هزینه است این تلاشها برای راهبردها وسیاست های افزایش کارایی انجام می شود دلایل اصلی هزینه زایی عبارتند از عدم وضوح فرایند زنجیره تامین تغییرات رویه های داخلی وخارجی شرکت ،ضعف موجود درطراحی تولید ،وجود اطلاعات ناقص برای تصمیم گیری ،ضعف حلقه های زنجیره درارتباط بین شرکا زنجیره تامین.</a:t>
            </a:r>
          </a:p>
          <a:p>
            <a:pPr algn="just" rtl="1"/>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29846192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62373" y="542440"/>
            <a:ext cx="9732936" cy="7478970"/>
          </a:xfrm>
          <a:prstGeom prst="rect">
            <a:avLst/>
          </a:prstGeom>
          <a:noFill/>
        </p:spPr>
        <p:txBody>
          <a:bodyPr wrap="square" rtlCol="0">
            <a:spAutoFit/>
          </a:bodyPr>
          <a:lstStyle/>
          <a:p>
            <a:pPr algn="just" rtl="1"/>
            <a:r>
              <a:rPr lang="fa-IR" sz="2400" dirty="0" smtClean="0">
                <a:cs typeface="B Titr" panose="00000700000000000000" pitchFamily="2" charset="-78"/>
              </a:rPr>
              <a:t>مشکلات زنجیره تامین </a:t>
            </a:r>
          </a:p>
          <a:p>
            <a:pPr algn="just" rtl="1"/>
            <a:endParaRPr lang="fa-IR" sz="2400" dirty="0">
              <a:cs typeface="2  Badr" panose="00000400000000000000" pitchFamily="2" charset="-78"/>
            </a:endParaRPr>
          </a:p>
          <a:p>
            <a:pPr marL="457200" indent="-457200" algn="r" rtl="1">
              <a:buAutoNum type="arabicPeriod"/>
            </a:pPr>
            <a:r>
              <a:rPr lang="fa-IR" sz="2400" b="1" dirty="0" smtClean="0">
                <a:solidFill>
                  <a:srgbClr val="00B0F0"/>
                </a:solidFill>
                <a:cs typeface="B Nazanin" panose="00000400000000000000" pitchFamily="2" charset="-78"/>
              </a:rPr>
              <a:t>تعدد مراکز تصمیم گیری : </a:t>
            </a:r>
            <a:r>
              <a:rPr lang="fa-IR" sz="2400" dirty="0" smtClean="0">
                <a:cs typeface="B Nazanin" panose="00000400000000000000" pitchFamily="2" charset="-78"/>
              </a:rPr>
              <a:t>باتوجه به اینکه درزنجیره تامین ،سازمانهای مختلفی دخیل هستند لذا هماهنگی ویکصدا شدن درزنجیره تامین نیازبه هماهنگی بالایی دارد.</a:t>
            </a:r>
          </a:p>
          <a:p>
            <a:pPr marL="457200" indent="-457200" algn="r" rtl="1">
              <a:buAutoNum type="arabicPeriod"/>
            </a:pPr>
            <a:endParaRPr lang="fa-IR" sz="2400" dirty="0" smtClean="0">
              <a:cs typeface="B Nazanin" panose="00000400000000000000" pitchFamily="2" charset="-78"/>
            </a:endParaRPr>
          </a:p>
          <a:p>
            <a:pPr marL="457200" indent="-457200" algn="r" rtl="1">
              <a:buAutoNum type="arabicPeriod"/>
            </a:pPr>
            <a:r>
              <a:rPr lang="fa-IR" sz="2400" b="1" dirty="0" smtClean="0">
                <a:solidFill>
                  <a:srgbClr val="00B0F0"/>
                </a:solidFill>
                <a:cs typeface="B Nazanin" panose="00000400000000000000" pitchFamily="2" charset="-78"/>
              </a:rPr>
              <a:t>عدم اطمینان : </a:t>
            </a:r>
            <a:r>
              <a:rPr lang="fa-IR" sz="2400" dirty="0" smtClean="0">
                <a:cs typeface="B Nazanin" panose="00000400000000000000" pitchFamily="2" charset="-78"/>
              </a:rPr>
              <a:t>یک منبع اصلی عدم زنجیره تامین پیش بینی تقاضاست .پیش بینی تقاضا ازچندین فاکتور ازقبیل رقابت ،قیمت ها،شرایط فعلی ،توسعه تکنولوژیکی و سطح عمومی تعهد مشتریان تاثیر می پذیرد .دیگر عامل اطمینان زنجیره تامین زمانهای تحول است که خود به عواملی مانند نسبت خرابی ماشین ها درفرآیند تولید خطی ،فشردگی ترافیکی که درحمل ونقل دخالت می کند ومشکلات کیفیت مواد که ممکن است تاخیرات تولید راایجاد کند وابسته است.</a:t>
            </a:r>
          </a:p>
          <a:p>
            <a:pPr marL="457200" indent="-457200" algn="r" rtl="1">
              <a:buAutoNum type="arabicPeriod"/>
            </a:pPr>
            <a:endParaRPr lang="fa-IR" sz="2400" dirty="0" smtClean="0">
              <a:cs typeface="B Nazanin" panose="00000400000000000000" pitchFamily="2" charset="-78"/>
            </a:endParaRPr>
          </a:p>
          <a:p>
            <a:pPr marL="457200" indent="-457200" algn="r" rtl="1">
              <a:buAutoNum type="arabicPeriod"/>
            </a:pPr>
            <a:r>
              <a:rPr lang="fa-IR" sz="2400" b="1" dirty="0" smtClean="0">
                <a:solidFill>
                  <a:srgbClr val="00B0F0"/>
                </a:solidFill>
                <a:cs typeface="B Nazanin" panose="00000400000000000000" pitchFamily="2" charset="-78"/>
              </a:rPr>
              <a:t>عدم هماهنگی : </a:t>
            </a:r>
            <a:r>
              <a:rPr lang="fa-IR" sz="2400" dirty="0" smtClean="0">
                <a:cs typeface="B Nazanin" panose="00000400000000000000" pitchFamily="2" charset="-78"/>
              </a:rPr>
              <a:t>این نوع مشکلات هماهنگی اتفاق می افتد که یک بخش شرکت بادیگر بخشها ارتباط خوبی ندارد.وقتی پیغام برای شرکا تجاری غیرقابل فهم باشد ووقتی بخشهای شرکت ازبعضی مسائل آگاهی ندارد ویاخیلی دیرازآنچه مورد نیاز است ویا آنچه باید اتفاق بیفتد آگاه می شوند ازجمله می توان به اثرشلاق چرمیوذخیره فریبنده اشاره کرد.</a:t>
            </a:r>
          </a:p>
          <a:p>
            <a:pPr marL="457200" indent="-457200" algn="r" rtl="1">
              <a:buAutoNum type="arabicPeriod"/>
            </a:pPr>
            <a:endParaRPr lang="fa-IR" sz="2400" dirty="0" smtClean="0">
              <a:cs typeface="B Nazanin" panose="00000400000000000000" pitchFamily="2" charset="-78"/>
            </a:endParaRPr>
          </a:p>
          <a:p>
            <a:pPr marL="457200" indent="-457200" algn="r" rtl="1">
              <a:buAutoNum type="arabicPeriod"/>
            </a:pPr>
            <a:r>
              <a:rPr lang="fa-IR" sz="2400" b="1" dirty="0" smtClean="0">
                <a:solidFill>
                  <a:srgbClr val="00B0F0"/>
                </a:solidFill>
                <a:cs typeface="B Nazanin" panose="00000400000000000000" pitchFamily="2" charset="-78"/>
              </a:rPr>
              <a:t>ذخیره فریبنده: </a:t>
            </a:r>
            <a:r>
              <a:rPr lang="fa-IR" sz="2400" dirty="0" smtClean="0">
                <a:cs typeface="B Nazanin" panose="00000400000000000000" pitchFamily="2" charset="-78"/>
              </a:rPr>
              <a:t>این گونه مشکل زمانی که مشتریان محصولی رامی خواهندکه دردسترس نیست اتفاق می افتد .گرچه درحقیقت وجود دارد مثل وقتی که محصول درجایی نادرست قرار می گیرد یا اینکه مقدار ذخیره ناصحیح است.</a:t>
            </a:r>
          </a:p>
          <a:p>
            <a:pPr marL="457200" indent="-457200" algn="just" rtl="1">
              <a:buAutoNum type="arabicPeriod"/>
            </a:pPr>
            <a:endParaRPr lang="en-US" sz="2400" dirty="0" smtClean="0">
              <a:cs typeface="2  Badr" panose="00000400000000000000" pitchFamily="2" charset="-78"/>
            </a:endParaRPr>
          </a:p>
        </p:txBody>
      </p:sp>
    </p:spTree>
    <p:extLst>
      <p:ext uri="{BB962C8B-B14F-4D97-AF65-F5344CB8AC3E}">
        <p14:creationId xmlns:p14="http://schemas.microsoft.com/office/powerpoint/2010/main" xmlns="" val="30964839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3785652"/>
          </a:xfrm>
          <a:prstGeom prst="rect">
            <a:avLst/>
          </a:prstGeom>
          <a:noFill/>
        </p:spPr>
        <p:txBody>
          <a:bodyPr wrap="square" rtlCol="0">
            <a:spAutoFit/>
          </a:bodyPr>
          <a:lstStyle/>
          <a:p>
            <a:pPr algn="just" rtl="1"/>
            <a:r>
              <a:rPr lang="fa-IR" sz="2400" dirty="0" smtClean="0">
                <a:cs typeface="B Titr" panose="00000700000000000000" pitchFamily="2" charset="-78"/>
              </a:rPr>
              <a:t>اثرشلاق چرمی </a:t>
            </a:r>
          </a:p>
          <a:p>
            <a:pPr algn="just" rtl="1"/>
            <a:endParaRPr lang="fa-IR" sz="2400" dirty="0">
              <a:cs typeface="2  Badr" panose="00000400000000000000" pitchFamily="2" charset="-78"/>
            </a:endParaRPr>
          </a:p>
          <a:p>
            <a:pPr algn="r" rtl="1"/>
            <a:r>
              <a:rPr lang="fa-IR" sz="2400" dirty="0" smtClean="0">
                <a:cs typeface="B Nazanin" panose="00000400000000000000" pitchFamily="2" charset="-78"/>
              </a:rPr>
              <a:t>زنجیره تامین مدیریت نشده مطلقات پایدارنیست .شکلی که به طور متعدد درزنجیره تامین مدیریت نشده دیده می شود اثرشلاق چرمی است .این اثرنوسانی درزنجیره تامین ایجاد می کند که عامل اصلی آن تغییرات درمیزان تقاضااست .وقتی ازسطح مشتری جزء به سطح بالاتری دراین زنجیره حرکت می کنیم دیده می ششود که تغییرات کوچک درسطح پایین تغییرات عمده ای رادرسطح بالاتر زنجیره ایجاد می کند .درنهایت شبکهمی تواند نوسان بزرگی داشته باشد .هرسازمانی درزنجیره تامین سعی می کند تامساله راازدیدگاه خود حل کند .این پدیده به عنوان اثرشلاق چرمی شناخته می شود که درتمامی صنایع مورد توجه قرار می گیرد واثر خود رااز طریق افزایش هزینه وضعف درسطح خدمات نشان می دهد.</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849943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3785652"/>
          </a:xfrm>
          <a:prstGeom prst="rect">
            <a:avLst/>
          </a:prstGeom>
          <a:noFill/>
        </p:spPr>
        <p:txBody>
          <a:bodyPr wrap="square" rtlCol="0">
            <a:spAutoFit/>
          </a:bodyPr>
          <a:lstStyle/>
          <a:p>
            <a:pPr algn="just" rtl="1"/>
            <a:r>
              <a:rPr lang="fa-IR" sz="2400" dirty="0" smtClean="0">
                <a:cs typeface="B Titr" panose="00000700000000000000" pitchFamily="2" charset="-78"/>
              </a:rPr>
              <a:t>عدم وقوع اثر شلاق چرمی </a:t>
            </a:r>
          </a:p>
          <a:p>
            <a:pPr algn="just" rtl="1"/>
            <a:endParaRPr lang="fa-IR" sz="2400" dirty="0">
              <a:cs typeface="2  Badr" panose="00000400000000000000" pitchFamily="2" charset="-78"/>
            </a:endParaRPr>
          </a:p>
          <a:p>
            <a:pPr marL="457200" indent="-457200" algn="r" rtl="1">
              <a:buAutoNum type="arabicPeriod"/>
            </a:pPr>
            <a:r>
              <a:rPr lang="fa-IR" sz="2400" dirty="0" smtClean="0">
                <a:cs typeface="B Nazanin" panose="00000400000000000000" pitchFamily="2" charset="-78"/>
              </a:rPr>
              <a:t>نوسانات قیمت</a:t>
            </a:r>
          </a:p>
          <a:p>
            <a:pPr marL="457200" indent="-457200" algn="r" rtl="1">
              <a:buAutoNum type="arabicPeriod"/>
            </a:pPr>
            <a:r>
              <a:rPr lang="fa-IR" sz="2400" dirty="0" smtClean="0">
                <a:cs typeface="B Nazanin" panose="00000400000000000000" pitchFamily="2" charset="-78"/>
              </a:rPr>
              <a:t>سیاستهای سفارش دهی دوره ای</a:t>
            </a:r>
          </a:p>
          <a:p>
            <a:pPr marL="457200" indent="-457200" algn="r" rtl="1">
              <a:buAutoNum type="arabicPeriod"/>
            </a:pPr>
            <a:r>
              <a:rPr lang="fa-IR" sz="2400" dirty="0" smtClean="0">
                <a:cs typeface="B Nazanin" panose="00000400000000000000" pitchFamily="2" charset="-78"/>
              </a:rPr>
              <a:t>بازی کمبود –سهمیه بندی : به علت اینکه تولیدکنندگان درزمانی که کمبود عرضه وجود دارد اقدام به سهمیه بندی می کنند مشتریان درهنگام سفارش دهی بیشاز نیازواقعی سفارش می دهند.</a:t>
            </a:r>
          </a:p>
          <a:p>
            <a:pPr marL="457200" indent="-457200" algn="r" rtl="1">
              <a:buAutoNum type="arabicPeriod"/>
            </a:pPr>
            <a:r>
              <a:rPr lang="fa-IR" sz="2400" dirty="0" smtClean="0">
                <a:cs typeface="B Nazanin" panose="00000400000000000000" pitchFamily="2" charset="-78"/>
              </a:rPr>
              <a:t>زمانبندی تولید برمبنای پیش بینی تقاضای عمده فروشان به جای پیش بینی تقاضای مشتری.</a:t>
            </a:r>
          </a:p>
          <a:p>
            <a:pPr marL="457200" indent="-457200" algn="r" rtl="1">
              <a:buAutoNum type="arabicPeriod"/>
            </a:pPr>
            <a:r>
              <a:rPr lang="fa-IR" sz="2400" dirty="0" smtClean="0">
                <a:cs typeface="B Nazanin" panose="00000400000000000000" pitchFamily="2" charset="-78"/>
              </a:rPr>
              <a:t>نوسان تقاضای ،مشکلات کیفی ، اعتصابات ،آتش سوزی کارخانه .</a:t>
            </a:r>
          </a:p>
          <a:p>
            <a:pPr marL="457200" indent="-457200" algn="r" rtl="1">
              <a:buAutoNum type="arabicPeriod"/>
            </a:pPr>
            <a:r>
              <a:rPr lang="fa-IR" sz="2400" dirty="0" smtClean="0">
                <a:cs typeface="B Nazanin" panose="00000400000000000000" pitchFamily="2" charset="-78"/>
              </a:rPr>
              <a:t>زمان تحویل </a:t>
            </a:r>
          </a:p>
          <a:p>
            <a:pPr marL="457200" indent="-457200" algn="r" rtl="1">
              <a:buAutoNum type="arabicPeriod"/>
            </a:pPr>
            <a:r>
              <a:rPr lang="fa-IR" sz="2400" dirty="0" smtClean="0">
                <a:cs typeface="B Nazanin" panose="00000400000000000000" pitchFamily="2" charset="-78"/>
              </a:rPr>
              <a:t>بروز کردن پیش بینی تقاضا</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27167646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5262979"/>
          </a:xfrm>
          <a:prstGeom prst="rect">
            <a:avLst/>
          </a:prstGeom>
          <a:noFill/>
        </p:spPr>
        <p:txBody>
          <a:bodyPr wrap="square" rtlCol="0">
            <a:spAutoFit/>
          </a:bodyPr>
          <a:lstStyle/>
          <a:p>
            <a:pPr algn="just" rtl="1"/>
            <a:r>
              <a:rPr lang="fa-IR" sz="2400" dirty="0" smtClean="0">
                <a:cs typeface="B Titr" panose="00000700000000000000" pitchFamily="2" charset="-78"/>
              </a:rPr>
              <a:t>اقدامات برای مقابله با شلاق چرمی </a:t>
            </a:r>
          </a:p>
          <a:p>
            <a:pPr algn="just" rtl="1"/>
            <a:endParaRPr lang="fa-IR" sz="2400" dirty="0">
              <a:cs typeface="2  Badr" panose="00000400000000000000" pitchFamily="2" charset="-78"/>
            </a:endParaRPr>
          </a:p>
          <a:p>
            <a:pPr marL="457200" indent="-457200" algn="r" rtl="1">
              <a:buAutoNum type="arabicPeriod"/>
            </a:pPr>
            <a:r>
              <a:rPr lang="fa-IR" sz="2400" dirty="0" smtClean="0">
                <a:cs typeface="B Nazanin" panose="00000400000000000000" pitchFamily="2" charset="-78"/>
              </a:rPr>
              <a:t>اقدامات متقابل دسته بندی سفارشات </a:t>
            </a:r>
          </a:p>
          <a:p>
            <a:pPr marL="457200" indent="-457200" algn="r" rtl="1">
              <a:buAutoNum type="arabicPeriod"/>
            </a:pPr>
            <a:r>
              <a:rPr lang="fa-IR" sz="2400" dirty="0" smtClean="0">
                <a:cs typeface="B Nazanin" panose="00000400000000000000" pitchFamily="2" charset="-78"/>
              </a:rPr>
              <a:t>اقدام متقابل به بازی کمبود</a:t>
            </a:r>
          </a:p>
          <a:p>
            <a:pPr marL="457200" indent="-457200" algn="r" rtl="1">
              <a:buAutoNum type="arabicPeriod"/>
            </a:pPr>
            <a:r>
              <a:rPr lang="fa-IR" sz="2400" dirty="0" smtClean="0">
                <a:cs typeface="B Nazanin" panose="00000400000000000000" pitchFamily="2" charset="-78"/>
              </a:rPr>
              <a:t>اقدام متقابل قیمتهای نوسانی</a:t>
            </a:r>
          </a:p>
          <a:p>
            <a:pPr marL="457200" indent="-457200" algn="r" rtl="1">
              <a:buAutoNum type="arabicPeriod"/>
            </a:pPr>
            <a:r>
              <a:rPr lang="fa-IR" sz="2400" dirty="0" smtClean="0">
                <a:cs typeface="B Nazanin" panose="00000400000000000000" pitchFamily="2" charset="-78"/>
              </a:rPr>
              <a:t>اقدام متقابل عدم دقت درپیش بینی تقاضا</a:t>
            </a:r>
          </a:p>
          <a:p>
            <a:pPr marL="457200" indent="-457200" algn="r" rtl="1">
              <a:buAutoNum type="arabicPeriod"/>
            </a:pPr>
            <a:r>
              <a:rPr lang="fa-IR" sz="2400" dirty="0" smtClean="0">
                <a:cs typeface="B Nazanin" panose="00000400000000000000" pitchFamily="2" charset="-78"/>
              </a:rPr>
              <a:t>سیاست های مستقل بازگشتی</a:t>
            </a:r>
          </a:p>
          <a:p>
            <a:pPr marL="457200" indent="-457200" algn="r" rtl="1">
              <a:buAutoNum type="arabicPeriod"/>
            </a:pPr>
            <a:r>
              <a:rPr lang="fa-IR" sz="2400" dirty="0" smtClean="0">
                <a:cs typeface="B Nazanin" panose="00000400000000000000" pitchFamily="2" charset="-78"/>
              </a:rPr>
              <a:t>کاهش عدم قطعیت</a:t>
            </a:r>
          </a:p>
          <a:p>
            <a:pPr marL="457200" indent="-457200" algn="r" rtl="1">
              <a:buAutoNum type="arabicPeriod"/>
            </a:pPr>
            <a:r>
              <a:rPr lang="fa-IR" sz="2400" dirty="0" smtClean="0">
                <a:cs typeface="B Nazanin" panose="00000400000000000000" pitchFamily="2" charset="-78"/>
              </a:rPr>
              <a:t>متمرکز کردن اطلاعات تقاضا</a:t>
            </a:r>
          </a:p>
          <a:p>
            <a:pPr marL="457200" indent="-457200" algn="r" rtl="1">
              <a:buAutoNum type="arabicPeriod"/>
            </a:pPr>
            <a:r>
              <a:rPr lang="fa-IR" sz="2400" dirty="0" smtClean="0">
                <a:cs typeface="B Nazanin" panose="00000400000000000000" pitchFamily="2" charset="-78"/>
              </a:rPr>
              <a:t>کاهش نوسان تقاضا</a:t>
            </a:r>
          </a:p>
          <a:p>
            <a:pPr marL="457200" indent="-457200" algn="r" rtl="1">
              <a:buAutoNum type="arabicPeriod"/>
            </a:pPr>
            <a:r>
              <a:rPr lang="fa-IR" sz="2400" dirty="0" smtClean="0">
                <a:cs typeface="B Nazanin" panose="00000400000000000000" pitchFamily="2" charset="-78"/>
              </a:rPr>
              <a:t>قیمت های پایین روزانه</a:t>
            </a:r>
          </a:p>
          <a:p>
            <a:pPr marL="457200" indent="-457200" algn="r" rtl="1">
              <a:buAutoNum type="arabicPeriod"/>
            </a:pPr>
            <a:r>
              <a:rPr lang="fa-IR" sz="2400" dirty="0" smtClean="0">
                <a:cs typeface="B Nazanin" panose="00000400000000000000" pitchFamily="2" charset="-78"/>
              </a:rPr>
              <a:t>کاهش زمانهای تحویل سفارش وزمان تحویل اطلاعات</a:t>
            </a:r>
          </a:p>
          <a:p>
            <a:pPr marL="457200" indent="-457200" algn="r" rtl="1">
              <a:buAutoNum type="arabicPeriod"/>
            </a:pPr>
            <a:r>
              <a:rPr lang="fa-IR" sz="2400" dirty="0" smtClean="0">
                <a:cs typeface="B Nazanin" panose="00000400000000000000" pitchFamily="2" charset="-78"/>
              </a:rPr>
              <a:t>آسان سازی دسترسی وتقسیم اطلاعات</a:t>
            </a:r>
          </a:p>
          <a:p>
            <a:pPr marL="457200" indent="-457200" algn="r" rtl="1">
              <a:buAutoNum type="arabicPeriod"/>
            </a:pPr>
            <a:r>
              <a:rPr lang="fa-IR" sz="2400" dirty="0" smtClean="0">
                <a:cs typeface="B Nazanin" panose="00000400000000000000" pitchFamily="2" charset="-78"/>
              </a:rPr>
              <a:t>تغییر وتقسیم نقش ها</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19008501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5262979"/>
          </a:xfrm>
          <a:prstGeom prst="rect">
            <a:avLst/>
          </a:prstGeom>
          <a:noFill/>
        </p:spPr>
        <p:txBody>
          <a:bodyPr wrap="square" rtlCol="0">
            <a:spAutoFit/>
          </a:bodyPr>
          <a:lstStyle/>
          <a:p>
            <a:pPr algn="just" rtl="1"/>
            <a:r>
              <a:rPr lang="fa-IR" sz="2400" dirty="0" smtClean="0">
                <a:cs typeface="B Titr" panose="00000700000000000000" pitchFamily="2" charset="-78"/>
              </a:rPr>
              <a:t>مشکلات زنجیره تامین کالا درکشورما</a:t>
            </a:r>
          </a:p>
          <a:p>
            <a:pPr algn="just" rtl="1"/>
            <a:endParaRPr lang="fa-IR" sz="2400" dirty="0">
              <a:cs typeface="2  Badr" panose="00000400000000000000" pitchFamily="2" charset="-78"/>
            </a:endParaRPr>
          </a:p>
          <a:p>
            <a:pPr marL="457200" indent="-457200" algn="r" rtl="1">
              <a:buAutoNum type="arabicPeriod"/>
            </a:pPr>
            <a:r>
              <a:rPr lang="fa-IR" sz="2400" dirty="0" smtClean="0">
                <a:cs typeface="B Nazanin" panose="00000400000000000000" pitchFamily="2" charset="-78"/>
              </a:rPr>
              <a:t>عدم هماهنگی دردرون وزارتخانه ها</a:t>
            </a:r>
          </a:p>
          <a:p>
            <a:pPr marL="457200" indent="-457200" algn="r" rtl="1">
              <a:buAutoNum type="arabicPeriod"/>
            </a:pPr>
            <a:r>
              <a:rPr lang="fa-IR" sz="2400" dirty="0" smtClean="0">
                <a:cs typeface="B Nazanin" panose="00000400000000000000" pitchFamily="2" charset="-78"/>
              </a:rPr>
              <a:t>عدم هماهنگی بین وزارتخانه ها</a:t>
            </a:r>
          </a:p>
          <a:p>
            <a:pPr marL="457200" indent="-457200" algn="r" rtl="1">
              <a:buAutoNum type="arabicPeriod"/>
            </a:pPr>
            <a:r>
              <a:rPr lang="fa-IR" sz="2400" dirty="0" smtClean="0">
                <a:cs typeface="B Nazanin" panose="00000400000000000000" pitchFamily="2" charset="-78"/>
              </a:rPr>
              <a:t>عدم هماهنگی درسطح ملی</a:t>
            </a:r>
          </a:p>
          <a:p>
            <a:pPr marL="457200" indent="-457200" algn="r" rtl="1">
              <a:buAutoNum type="arabicPeriod"/>
            </a:pPr>
            <a:r>
              <a:rPr lang="fa-IR" sz="2400" dirty="0" smtClean="0">
                <a:cs typeface="B Nazanin" panose="00000400000000000000" pitchFamily="2" charset="-78"/>
              </a:rPr>
              <a:t>عدم هماهنگی درکشور ماباسایر کشورها</a:t>
            </a:r>
          </a:p>
          <a:p>
            <a:pPr marL="457200" indent="-457200" algn="r" rtl="1">
              <a:buAutoNum type="arabicPeriod"/>
            </a:pPr>
            <a:r>
              <a:rPr lang="fa-IR" sz="2400" dirty="0" smtClean="0">
                <a:cs typeface="B Nazanin" panose="00000400000000000000" pitchFamily="2" charset="-78"/>
              </a:rPr>
              <a:t>مشکلات حمل ونقل باروامکانات مناسب برای پایانه های بار</a:t>
            </a:r>
          </a:p>
          <a:p>
            <a:pPr marL="457200" indent="-457200" algn="r" rtl="1">
              <a:buAutoNum type="arabicPeriod"/>
            </a:pPr>
            <a:r>
              <a:rPr lang="fa-IR" sz="2400" dirty="0" smtClean="0">
                <a:cs typeface="B Nazanin" panose="00000400000000000000" pitchFamily="2" charset="-78"/>
              </a:rPr>
              <a:t>عدم توجه مناسب به فرآیند بسته بندی</a:t>
            </a:r>
          </a:p>
          <a:p>
            <a:pPr marL="457200" indent="-457200" algn="r" rtl="1">
              <a:buAutoNum type="arabicPeriod"/>
            </a:pPr>
            <a:r>
              <a:rPr lang="fa-IR" sz="2400" dirty="0" smtClean="0">
                <a:cs typeface="B Nazanin" panose="00000400000000000000" pitchFamily="2" charset="-78"/>
              </a:rPr>
              <a:t>کمبود متخصصان علم لجستیک درکشور</a:t>
            </a:r>
          </a:p>
          <a:p>
            <a:pPr marL="457200" indent="-457200" algn="r" rtl="1">
              <a:buAutoNum type="arabicPeriod"/>
            </a:pPr>
            <a:r>
              <a:rPr lang="fa-IR" sz="2400" dirty="0" smtClean="0">
                <a:cs typeface="B Nazanin" panose="00000400000000000000" pitchFamily="2" charset="-78"/>
              </a:rPr>
              <a:t>عدم هماهنگی بین اجزای زنجیره </a:t>
            </a:r>
          </a:p>
          <a:p>
            <a:pPr marL="457200" indent="-457200" algn="r" rtl="1">
              <a:buAutoNum type="arabicPeriod"/>
            </a:pPr>
            <a:r>
              <a:rPr lang="fa-IR" sz="2400" dirty="0" smtClean="0">
                <a:cs typeface="B Nazanin" panose="00000400000000000000" pitchFamily="2" charset="-78"/>
              </a:rPr>
              <a:t>عدم دسترسی به آمار صحیح وقابل اعتماد</a:t>
            </a:r>
          </a:p>
          <a:p>
            <a:pPr marL="457200" indent="-457200" algn="r" rtl="1">
              <a:buAutoNum type="arabicPeriod"/>
            </a:pPr>
            <a:r>
              <a:rPr lang="fa-IR" sz="2400" dirty="0" smtClean="0">
                <a:cs typeface="B Nazanin" panose="00000400000000000000" pitchFamily="2" charset="-78"/>
              </a:rPr>
              <a:t>مقاومت دربرابرتغییرات </a:t>
            </a:r>
          </a:p>
          <a:p>
            <a:pPr marL="457200" indent="-457200" algn="r" rtl="1">
              <a:buAutoNum type="arabicPeriod"/>
            </a:pPr>
            <a:r>
              <a:rPr lang="fa-IR" sz="2400" dirty="0" smtClean="0">
                <a:cs typeface="B Nazanin" panose="00000400000000000000" pitchFamily="2" charset="-78"/>
              </a:rPr>
              <a:t>سیستمی متشکل ازعدم اعتماد دوطرفه</a:t>
            </a:r>
          </a:p>
          <a:p>
            <a:pPr marL="457200" indent="-457200" algn="r" rtl="1">
              <a:buAutoNum type="arabicPeriod"/>
            </a:pPr>
            <a:r>
              <a:rPr lang="fa-IR" sz="2400" dirty="0" smtClean="0">
                <a:cs typeface="B Nazanin" panose="00000400000000000000" pitchFamily="2" charset="-78"/>
              </a:rPr>
              <a:t>درک ضعیف از اقتصاد بازار</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33656359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91159" y="906005"/>
            <a:ext cx="9732936" cy="4893647"/>
          </a:xfrm>
          <a:prstGeom prst="rect">
            <a:avLst/>
          </a:prstGeom>
          <a:noFill/>
        </p:spPr>
        <p:txBody>
          <a:bodyPr wrap="square" rtlCol="0">
            <a:spAutoFit/>
          </a:bodyPr>
          <a:lstStyle/>
          <a:p>
            <a:pPr algn="just" rtl="1"/>
            <a:r>
              <a:rPr lang="fa-IR" sz="2400" dirty="0" smtClean="0">
                <a:cs typeface="B Titr" panose="00000700000000000000" pitchFamily="2" charset="-78"/>
              </a:rPr>
              <a:t>مزایا ومنابع زنجیره تامین </a:t>
            </a:r>
          </a:p>
          <a:p>
            <a:pPr algn="just" rtl="1"/>
            <a:endParaRPr lang="fa-IR" sz="2400" dirty="0">
              <a:cs typeface="2  Badr" panose="00000400000000000000" pitchFamily="2" charset="-78"/>
            </a:endParaRPr>
          </a:p>
          <a:p>
            <a:pPr marL="457200" indent="-457200" algn="r" rtl="1">
              <a:buAutoNum type="arabicPeriod"/>
            </a:pPr>
            <a:r>
              <a:rPr lang="fa-IR" sz="2400" dirty="0" smtClean="0">
                <a:cs typeface="B Nazanin" panose="00000400000000000000" pitchFamily="2" charset="-78"/>
              </a:rPr>
              <a:t>کاهش هزینه های لجستیک ،تدارکات ونگهداری</a:t>
            </a:r>
          </a:p>
          <a:p>
            <a:pPr marL="457200" indent="-457200" algn="r" rtl="1">
              <a:buAutoNum type="arabicPeriod"/>
            </a:pPr>
            <a:r>
              <a:rPr lang="fa-IR" sz="2400" dirty="0" smtClean="0">
                <a:cs typeface="B Nazanin" panose="00000400000000000000" pitchFamily="2" charset="-78"/>
              </a:rPr>
              <a:t>کاهش پرسنل</a:t>
            </a:r>
          </a:p>
          <a:p>
            <a:pPr marL="457200" indent="-457200" algn="r" rtl="1">
              <a:buAutoNum type="arabicPeriod"/>
            </a:pPr>
            <a:r>
              <a:rPr lang="fa-IR" sz="2400" dirty="0" smtClean="0">
                <a:cs typeface="B Nazanin" panose="00000400000000000000" pitchFamily="2" charset="-78"/>
              </a:rPr>
              <a:t>بهبود بهروری</a:t>
            </a:r>
          </a:p>
          <a:p>
            <a:pPr marL="457200" indent="-457200" algn="r" rtl="1">
              <a:buAutoNum type="arabicPeriod"/>
            </a:pPr>
            <a:r>
              <a:rPr lang="fa-IR" sz="2400" dirty="0" smtClean="0">
                <a:cs typeface="B Nazanin" panose="00000400000000000000" pitchFamily="2" charset="-78"/>
              </a:rPr>
              <a:t>بهبود چرخه مالی</a:t>
            </a:r>
          </a:p>
          <a:p>
            <a:pPr marL="457200" indent="-457200" algn="r" rtl="1">
              <a:buAutoNum type="arabicPeriod"/>
            </a:pPr>
            <a:r>
              <a:rPr lang="fa-IR" sz="2400" dirty="0" smtClean="0">
                <a:cs typeface="B Nazanin" panose="00000400000000000000" pitchFamily="2" charset="-78"/>
              </a:rPr>
              <a:t>تحویل بموقع</a:t>
            </a:r>
          </a:p>
          <a:p>
            <a:pPr marL="457200" indent="-457200" algn="r" rtl="1">
              <a:buAutoNum type="arabicPeriod"/>
            </a:pPr>
            <a:r>
              <a:rPr lang="fa-IR" sz="2400" dirty="0" smtClean="0">
                <a:cs typeface="B Nazanin" panose="00000400000000000000" pitchFamily="2" charset="-78"/>
              </a:rPr>
              <a:t>وضوح اطلاعات وانعطاف پذیری</a:t>
            </a:r>
          </a:p>
          <a:p>
            <a:pPr marL="457200" indent="-457200" algn="r" rtl="1">
              <a:buAutoNum type="arabicPeriod"/>
            </a:pPr>
            <a:r>
              <a:rPr lang="fa-IR" sz="2400" dirty="0" smtClean="0">
                <a:cs typeface="B Nazanin" panose="00000400000000000000" pitchFamily="2" charset="-78"/>
              </a:rPr>
              <a:t>استانداردسازی</a:t>
            </a:r>
          </a:p>
          <a:p>
            <a:pPr marL="457200" indent="-457200" algn="r" rtl="1">
              <a:buAutoNum type="arabicPeriod"/>
            </a:pPr>
            <a:r>
              <a:rPr lang="fa-IR" sz="2400" dirty="0" smtClean="0">
                <a:cs typeface="B Nazanin" panose="00000400000000000000" pitchFamily="2" charset="-78"/>
              </a:rPr>
              <a:t>جهانی شدن</a:t>
            </a:r>
          </a:p>
          <a:p>
            <a:pPr marL="457200" indent="-457200" algn="r" rtl="1">
              <a:buAutoNum type="arabicPeriod"/>
            </a:pPr>
            <a:r>
              <a:rPr lang="fa-IR" sz="2400" dirty="0" smtClean="0">
                <a:cs typeface="B Nazanin" panose="00000400000000000000" pitchFamily="2" charset="-78"/>
              </a:rPr>
              <a:t>صرفه جویی درمقیاس </a:t>
            </a:r>
          </a:p>
          <a:p>
            <a:pPr marL="457200" indent="-457200" algn="r" rtl="1">
              <a:buAutoNum type="arabicPeriod"/>
            </a:pPr>
            <a:r>
              <a:rPr lang="fa-IR" sz="2400" dirty="0" smtClean="0">
                <a:cs typeface="B Nazanin" panose="00000400000000000000" pitchFamily="2" charset="-78"/>
              </a:rPr>
              <a:t>افزایش قدرت انتخاب مشتریان ودستیابی آنها به تامین کنندگان</a:t>
            </a:r>
          </a:p>
          <a:p>
            <a:pPr marL="457200" indent="-457200" algn="r" rtl="1">
              <a:buAutoNum type="arabicPeriod"/>
            </a:pPr>
            <a:r>
              <a:rPr lang="fa-IR" sz="2400" dirty="0" smtClean="0">
                <a:cs typeface="B Nazanin" panose="00000400000000000000" pitchFamily="2" charset="-78"/>
              </a:rPr>
              <a:t>کاهش فواصل وابعاد زمانی</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578003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3046988"/>
          </a:xfrm>
          <a:prstGeom prst="rect">
            <a:avLst/>
          </a:prstGeom>
          <a:noFill/>
        </p:spPr>
        <p:txBody>
          <a:bodyPr wrap="square" rtlCol="0">
            <a:spAutoFit/>
          </a:bodyPr>
          <a:lstStyle/>
          <a:p>
            <a:pPr algn="just" rtl="1"/>
            <a:r>
              <a:rPr lang="fa-IR" sz="2400" dirty="0" smtClean="0">
                <a:cs typeface="B Titr" panose="00000700000000000000" pitchFamily="2" charset="-78"/>
              </a:rPr>
              <a:t>مفهوم زنجیره تامین چیست ؟</a:t>
            </a:r>
            <a:endParaRPr lang="en-US" sz="2400" dirty="0" smtClean="0">
              <a:cs typeface="B Titr" panose="00000700000000000000" pitchFamily="2" charset="-78"/>
            </a:endParaRPr>
          </a:p>
          <a:p>
            <a:pPr algn="just" rtl="1"/>
            <a:endParaRPr lang="en-US" sz="2400" dirty="0">
              <a:cs typeface="B Titr" panose="00000700000000000000" pitchFamily="2" charset="-78"/>
            </a:endParaRPr>
          </a:p>
          <a:p>
            <a:pPr algn="just" rtl="1"/>
            <a:endParaRPr lang="fa-IR" sz="2400" dirty="0" smtClean="0">
              <a:cs typeface="B Titr" panose="00000700000000000000" pitchFamily="2" charset="-78"/>
            </a:endParaRPr>
          </a:p>
          <a:p>
            <a:pPr algn="r" rtl="1"/>
            <a:r>
              <a:rPr lang="fa-IR" sz="2400" dirty="0" smtClean="0">
                <a:cs typeface="B Nazanin" panose="00000400000000000000" pitchFamily="2" charset="-78"/>
              </a:rPr>
              <a:t>زنجیره تامین شامل همه مراحلی ست که به صورت مستقیم یا غیرمستقیم درتحقق خواسته مشتری دخالت دارند.زنجیره تامین تنهاشامل تولیدکننده وتامین کننده نیست بلکه شامل حمل ونقل کنندگان ،انبارها،خرده فروشان وحتی خود مشتریان است .زنجیره تامین شامل همه فعالیت های درگیر دردریافت وتحقق خواسته مشتری است.برخی ازاین فعالیت هاعبارتند ازتوسعه محصول جدید،بازاریابی،عملیات،توزیع امور مالی وخدمات به مشتریان.</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1321058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00659" y="915530"/>
            <a:ext cx="9732936" cy="2308324"/>
          </a:xfrm>
          <a:prstGeom prst="rect">
            <a:avLst/>
          </a:prstGeom>
          <a:noFill/>
        </p:spPr>
        <p:txBody>
          <a:bodyPr wrap="square" rtlCol="0">
            <a:spAutoFit/>
          </a:bodyPr>
          <a:lstStyle/>
          <a:p>
            <a:pPr algn="r" rtl="1"/>
            <a:r>
              <a:rPr lang="fa-IR" sz="2400" dirty="0" smtClean="0">
                <a:cs typeface="B Nazanin" panose="00000400000000000000" pitchFamily="2" charset="-78"/>
              </a:rPr>
              <a:t>یک زنجیره تامین شامل همه تسهیلات (امکانات)وظایف وکارها وفعالیت هایی می شود که درتولید وتحویل یک کالایا خدمت ،ازتامین کنندگان آنهاتا مشتریان و مشتریان آنها درگیر هستند وشامل برنامه ریزی ومدیریت عرضه وتقاضا ،تهیه مواد وبرنامه زمان بندی محصول یا خدمات ، انبار کردن،منترل موجودی وتوزیع ،تحویل وخدمت به مشتری می شود .مدیریت زنجیره تامین همه این فعالیت ها را طوری هماهنگ می کند که مشتریان بتوانند محصولاتی با کیفیت بالا وخدمات قابل اطمینان درحداقل هزینه به دست آوردند.</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10029028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3785652"/>
          </a:xfrm>
          <a:prstGeom prst="rect">
            <a:avLst/>
          </a:prstGeom>
          <a:noFill/>
        </p:spPr>
        <p:txBody>
          <a:bodyPr wrap="square" rtlCol="0">
            <a:spAutoFit/>
          </a:bodyPr>
          <a:lstStyle/>
          <a:p>
            <a:pPr algn="just" rtl="1"/>
            <a:r>
              <a:rPr lang="fa-IR" sz="2400" dirty="0" smtClean="0">
                <a:cs typeface="B Titr" panose="00000700000000000000" pitchFamily="2" charset="-78"/>
              </a:rPr>
              <a:t>نیاز به مدیریت زنجیره تامین </a:t>
            </a:r>
          </a:p>
          <a:p>
            <a:pPr algn="just" rtl="1"/>
            <a:endParaRPr lang="fa-IR" sz="2400" dirty="0">
              <a:cs typeface="2  Badr" panose="00000400000000000000" pitchFamily="2" charset="-78"/>
            </a:endParaRPr>
          </a:p>
          <a:p>
            <a:pPr algn="r" rtl="1"/>
            <a:r>
              <a:rPr lang="fa-IR" sz="2400" dirty="0" smtClean="0">
                <a:cs typeface="B Nazanin" panose="00000400000000000000" pitchFamily="2" charset="-78"/>
              </a:rPr>
              <a:t>درگذشته اکثر سازمانها کمتر زنجیره های تامین خود رامدیریت می کردند درعوض تمایل داشتند که برروی عملیات خودشان وبرروی تامین کنندگان بلافصل خودشان تمرکز کننده هرچند که چند عامل مدیریت زنجیره تامین رابرای سازمان های تجاری ای که زنجیره تامین خود رابه طور فعال اداره می کنندمطلوب می سازد عوامل عمده عبارتند از:</a:t>
            </a:r>
          </a:p>
          <a:p>
            <a:pPr algn="r" rtl="1"/>
            <a:r>
              <a:rPr lang="fa-IR" sz="2400" dirty="0" smtClean="0">
                <a:cs typeface="B Nazanin" panose="00000400000000000000" pitchFamily="2" charset="-78"/>
              </a:rPr>
              <a:t>نیاز به بهبود عملیات درطول دهه گذشته بسیاری ازسازمان ها فعالیت هایی مانند ناب ومدیریت کیفیت جامع راانجام می دخند .درنتیجه آنها قادرخواهند بود که کیفیت بهبود یافته ای راکسب کرده ودرعین حال مقدارزیادی ازهزینه های اضافی خارج ازسیستم خود راازبین ببرند .اگرچه هنوز جایی برای بهبود وجود دارد اکنون فرصت به طور عمده درتهیه  و تدارک توزیع وپشتیبانی زنجیره تامین وجود دارد.</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18844323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5632311"/>
          </a:xfrm>
          <a:prstGeom prst="rect">
            <a:avLst/>
          </a:prstGeom>
          <a:noFill/>
        </p:spPr>
        <p:txBody>
          <a:bodyPr wrap="square" rtlCol="0">
            <a:spAutoFit/>
          </a:bodyPr>
          <a:lstStyle/>
          <a:p>
            <a:pPr algn="just" rtl="1"/>
            <a:r>
              <a:rPr lang="fa-IR" sz="2400" dirty="0" smtClean="0">
                <a:cs typeface="B Titr" panose="00000700000000000000" pitchFamily="2" charset="-78"/>
              </a:rPr>
              <a:t>معیارهای اندازه گیری عبارتند از </a:t>
            </a:r>
          </a:p>
          <a:p>
            <a:pPr algn="just" rtl="1"/>
            <a:endParaRPr lang="fa-IR" sz="2400" dirty="0">
              <a:cs typeface="2  Badr" panose="00000400000000000000" pitchFamily="2" charset="-78"/>
            </a:endParaRPr>
          </a:p>
          <a:p>
            <a:pPr marL="457200" indent="-457200" algn="r" rtl="1">
              <a:buAutoNum type="arabicPeriod"/>
            </a:pPr>
            <a:r>
              <a:rPr lang="fa-IR" sz="2400" dirty="0" smtClean="0">
                <a:cs typeface="B Nazanin" panose="00000400000000000000" pitchFamily="2" charset="-78"/>
              </a:rPr>
              <a:t>تحویل به موقع</a:t>
            </a:r>
          </a:p>
          <a:p>
            <a:pPr marL="457200" indent="-457200" algn="r" rtl="1">
              <a:buAutoNum type="arabicPeriod"/>
            </a:pPr>
            <a:r>
              <a:rPr lang="fa-IR" sz="2400" dirty="0" smtClean="0">
                <a:cs typeface="B Nazanin" panose="00000400000000000000" pitchFamily="2" charset="-78"/>
              </a:rPr>
              <a:t>زمان تحویل برآورده کردن سفارش</a:t>
            </a:r>
          </a:p>
          <a:p>
            <a:pPr marL="457200" indent="-457200" algn="r" rtl="1">
              <a:buAutoNum type="arabicPeriod"/>
            </a:pPr>
            <a:r>
              <a:rPr lang="fa-IR" sz="2400" dirty="0" smtClean="0">
                <a:cs typeface="B Nazanin" panose="00000400000000000000" pitchFamily="2" charset="-78"/>
              </a:rPr>
              <a:t>نرخ پرکردن(کسری تقاضاکه ازموجودی برآورده می شود)</a:t>
            </a:r>
          </a:p>
          <a:p>
            <a:pPr marL="457200" indent="-457200" algn="r" rtl="1">
              <a:buAutoNum type="arabicPeriod"/>
            </a:pPr>
            <a:r>
              <a:rPr lang="fa-IR" sz="2400" dirty="0" smtClean="0">
                <a:cs typeface="B Nazanin" panose="00000400000000000000" pitchFamily="2" charset="-78"/>
              </a:rPr>
              <a:t>برآورده کردن کامل سفارش</a:t>
            </a:r>
          </a:p>
          <a:p>
            <a:pPr marL="457200" indent="-457200" algn="r" rtl="1">
              <a:buAutoNum type="arabicPeriod"/>
            </a:pPr>
            <a:r>
              <a:rPr lang="fa-IR" sz="2400" dirty="0" smtClean="0">
                <a:cs typeface="B Nazanin" panose="00000400000000000000" pitchFamily="2" charset="-78"/>
              </a:rPr>
              <a:t>زمان پاسخگویی زنجیره تامین</a:t>
            </a:r>
          </a:p>
          <a:p>
            <a:pPr marL="457200" indent="-457200" algn="r" rtl="1">
              <a:buAutoNum type="arabicPeriod"/>
            </a:pPr>
            <a:r>
              <a:rPr lang="fa-IR" sz="2400" dirty="0" smtClean="0">
                <a:cs typeface="B Nazanin" panose="00000400000000000000" pitchFamily="2" charset="-78"/>
              </a:rPr>
              <a:t>انعطاف پذیری تولید</a:t>
            </a:r>
          </a:p>
          <a:p>
            <a:pPr marL="457200" indent="-457200" algn="r" rtl="1">
              <a:buAutoNum type="arabicPeriod"/>
            </a:pPr>
            <a:r>
              <a:rPr lang="fa-IR" sz="2400" dirty="0" smtClean="0">
                <a:cs typeface="B Nazanin" panose="00000400000000000000" pitchFamily="2" charset="-78"/>
              </a:rPr>
              <a:t>هزینه مدیریت زنجیره تامین</a:t>
            </a:r>
          </a:p>
          <a:p>
            <a:pPr marL="457200" indent="-457200" algn="r" rtl="1">
              <a:buAutoNum type="arabicPeriod"/>
            </a:pPr>
            <a:r>
              <a:rPr lang="fa-IR" sz="2400" dirty="0" smtClean="0">
                <a:cs typeface="B Nazanin" panose="00000400000000000000" pitchFamily="2" charset="-78"/>
              </a:rPr>
              <a:t>هزینه گارانتی بهعنوان درصدی از درآمد</a:t>
            </a:r>
          </a:p>
          <a:p>
            <a:pPr marL="457200" indent="-457200" algn="r" rtl="1">
              <a:buAutoNum type="arabicPeriod"/>
            </a:pPr>
            <a:r>
              <a:rPr lang="fa-IR" sz="2400" dirty="0" smtClean="0">
                <a:cs typeface="B Nazanin" panose="00000400000000000000" pitchFamily="2" charset="-78"/>
              </a:rPr>
              <a:t>ارزش افزوده هرکارمند</a:t>
            </a:r>
          </a:p>
          <a:p>
            <a:pPr marL="457200" indent="-457200" algn="r" rtl="1">
              <a:buAutoNum type="arabicPeriod"/>
            </a:pPr>
            <a:r>
              <a:rPr lang="fa-IR" sz="2400" dirty="0" smtClean="0">
                <a:cs typeface="B Nazanin" panose="00000400000000000000" pitchFamily="2" charset="-78"/>
              </a:rPr>
              <a:t>روزهای کل موجود درمورد عرضه</a:t>
            </a:r>
          </a:p>
          <a:p>
            <a:pPr marL="457200" indent="-457200" algn="r" rtl="1">
              <a:buAutoNum type="arabicPeriod"/>
            </a:pPr>
            <a:r>
              <a:rPr lang="fa-IR" sz="2400" dirty="0" smtClean="0">
                <a:cs typeface="B Nazanin" panose="00000400000000000000" pitchFamily="2" charset="-78"/>
              </a:rPr>
              <a:t>زمان سیکل صندوق به صندوق</a:t>
            </a:r>
          </a:p>
          <a:p>
            <a:pPr marL="457200" indent="-457200" algn="r" rtl="1">
              <a:buAutoNum type="arabicPeriod"/>
            </a:pPr>
            <a:r>
              <a:rPr lang="fa-IR" sz="2400" dirty="0" smtClean="0">
                <a:cs typeface="B Nazanin" panose="00000400000000000000" pitchFamily="2" charset="-78"/>
              </a:rPr>
              <a:t>نرخ جابجایی دارایی خالص</a:t>
            </a:r>
          </a:p>
          <a:p>
            <a:pPr marL="457200" indent="-457200" algn="r" rtl="1">
              <a:buAutoNum type="arabicPeriod"/>
            </a:pPr>
            <a:r>
              <a:rPr lang="fa-IR" sz="2400" dirty="0" smtClean="0">
                <a:cs typeface="B Nazanin" panose="00000400000000000000" pitchFamily="2" charset="-78"/>
              </a:rPr>
              <a:t>مدیریت زنجیره تامین شامل سه بخش عمده یعنی تهیه وتدارک تولید وتوزیع است</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3976848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972680"/>
            <a:ext cx="9732936" cy="1569660"/>
          </a:xfrm>
          <a:prstGeom prst="rect">
            <a:avLst/>
          </a:prstGeom>
          <a:noFill/>
        </p:spPr>
        <p:txBody>
          <a:bodyPr wrap="square" rtlCol="0">
            <a:spAutoFit/>
          </a:bodyPr>
          <a:lstStyle/>
          <a:p>
            <a:pPr algn="r" rtl="1"/>
            <a:r>
              <a:rPr lang="fa-IR" sz="2400" dirty="0" smtClean="0">
                <a:cs typeface="2  Badr" panose="00000400000000000000" pitchFamily="2" charset="-78"/>
              </a:rPr>
              <a:t>14. </a:t>
            </a:r>
            <a:r>
              <a:rPr lang="fa-IR" sz="2400" dirty="0" smtClean="0">
                <a:cs typeface="B Nazanin" panose="00000400000000000000" pitchFamily="2" charset="-78"/>
              </a:rPr>
              <a:t>مدیریت زنجیره تامین</a:t>
            </a:r>
          </a:p>
          <a:p>
            <a:pPr algn="r" rtl="1"/>
            <a:r>
              <a:rPr lang="fa-IR" sz="2400" dirty="0" smtClean="0">
                <a:cs typeface="B Nazanin" panose="00000400000000000000" pitchFamily="2" charset="-78"/>
              </a:rPr>
              <a:t>15.مدیریت اطلاعات</a:t>
            </a:r>
          </a:p>
          <a:p>
            <a:pPr algn="r" rtl="1"/>
            <a:r>
              <a:rPr lang="fa-IR" sz="2400" dirty="0" smtClean="0">
                <a:cs typeface="B Nazanin" panose="00000400000000000000" pitchFamily="2" charset="-78"/>
              </a:rPr>
              <a:t>16.مدیریت لجستیک </a:t>
            </a:r>
          </a:p>
          <a:p>
            <a:pPr algn="r" rtl="1"/>
            <a:r>
              <a:rPr lang="fa-IR" sz="2400" dirty="0" smtClean="0">
                <a:cs typeface="B Nazanin" panose="00000400000000000000" pitchFamily="2" charset="-78"/>
              </a:rPr>
              <a:t>17.مدیریت روابط</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38765638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4524315"/>
          </a:xfrm>
          <a:prstGeom prst="rect">
            <a:avLst/>
          </a:prstGeom>
          <a:noFill/>
        </p:spPr>
        <p:txBody>
          <a:bodyPr wrap="square" rtlCol="0">
            <a:spAutoFit/>
          </a:bodyPr>
          <a:lstStyle/>
          <a:p>
            <a:pPr algn="just" rtl="1"/>
            <a:r>
              <a:rPr lang="fa-IR" sz="2400" dirty="0" smtClean="0">
                <a:cs typeface="B Titr" panose="00000700000000000000" pitchFamily="2" charset="-78"/>
              </a:rPr>
              <a:t>معیارهای عملکرد زنجیره تامین </a:t>
            </a:r>
          </a:p>
          <a:p>
            <a:pPr algn="just" rtl="1"/>
            <a:endParaRPr lang="fa-IR" sz="2400" dirty="0">
              <a:cs typeface="2  Badr" panose="00000400000000000000" pitchFamily="2" charset="-78"/>
            </a:endParaRPr>
          </a:p>
          <a:p>
            <a:pPr marL="457200" indent="-457200" algn="r" rtl="1">
              <a:buAutoNum type="arabicPeriod"/>
            </a:pPr>
            <a:r>
              <a:rPr lang="fa-IR" sz="2400" dirty="0" smtClean="0">
                <a:cs typeface="B Nazanin" panose="00000400000000000000" pitchFamily="2" charset="-78"/>
              </a:rPr>
              <a:t>زمان تاخیر :مقیاس مدت تحول سفارش ازنقطه نظرمشتری میانگین فاصله زمانی موعد سفارش تاموعد دریافت محموله توسط مشتری می باشد</a:t>
            </a:r>
          </a:p>
          <a:p>
            <a:pPr marL="457200" indent="-457200" algn="r" rtl="1">
              <a:buAutoNum type="arabicPeriod"/>
            </a:pPr>
            <a:r>
              <a:rPr lang="fa-IR" sz="2400" dirty="0" smtClean="0">
                <a:cs typeface="B Nazanin" panose="00000400000000000000" pitchFamily="2" charset="-78"/>
              </a:rPr>
              <a:t>موجودی: موجودی درکل زنجیره تامین پخش است وهمه چیز ازمواد اولیه وقطعات درجریان ساخت گرفته تا محصولات نهایی راشامل می شود. موجودی ها توسط سازندگان ،توزیع کنندگان وخرده فروشان نگهداری می شوند.</a:t>
            </a:r>
          </a:p>
          <a:p>
            <a:pPr marL="457200" indent="-457200" algn="r" rtl="1">
              <a:buAutoNum type="arabicPeriod"/>
            </a:pPr>
            <a:r>
              <a:rPr lang="fa-IR" sz="2400" dirty="0" smtClean="0">
                <a:cs typeface="B Nazanin" panose="00000400000000000000" pitchFamily="2" charset="-78"/>
              </a:rPr>
              <a:t>زمان رسیدن به بازار: زمان رسیدن به بازار عبارت ازفاصله زمانی میان شکل گیری ایده طرح محصول تا ارائه محصول به مشتری است.</a:t>
            </a:r>
          </a:p>
          <a:p>
            <a:pPr marL="457200" indent="-457200" algn="r" rtl="1">
              <a:buAutoNum type="arabicPeriod"/>
            </a:pPr>
            <a:r>
              <a:rPr lang="fa-IR" sz="2400" dirty="0" smtClean="0">
                <a:cs typeface="B Nazanin" panose="00000400000000000000" pitchFamily="2" charset="-78"/>
              </a:rPr>
              <a:t>کیفیت : سازمان استاندارد های بین النلی کیفیت رااین گونه تعریف می کند تمامی ویژگی ها وخصوصیات محصول یاخدمت که توانایی برآورده کردن نیازهای مشتری راداراست</a:t>
            </a:r>
          </a:p>
          <a:p>
            <a:pPr algn="r" rtl="1"/>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40038314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2308324"/>
          </a:xfrm>
          <a:prstGeom prst="rect">
            <a:avLst/>
          </a:prstGeom>
          <a:noFill/>
        </p:spPr>
        <p:txBody>
          <a:bodyPr wrap="square" rtlCol="0">
            <a:spAutoFit/>
          </a:bodyPr>
          <a:lstStyle/>
          <a:p>
            <a:pPr algn="just" rtl="1"/>
            <a:endParaRPr lang="fa-IR" sz="2400" dirty="0">
              <a:cs typeface="2  Badr" panose="00000400000000000000" pitchFamily="2" charset="-78"/>
            </a:endParaRPr>
          </a:p>
          <a:p>
            <a:pPr algn="r" rtl="1"/>
            <a:r>
              <a:rPr lang="fa-IR" sz="2400" dirty="0" smtClean="0">
                <a:cs typeface="2  Badr" panose="00000400000000000000" pitchFamily="2" charset="-78"/>
              </a:rPr>
              <a:t>5. </a:t>
            </a:r>
            <a:r>
              <a:rPr lang="fa-IR" sz="2400" dirty="0" smtClean="0">
                <a:cs typeface="B Nazanin" panose="00000400000000000000" pitchFamily="2" charset="-78"/>
              </a:rPr>
              <a:t>خدمت به مشتری : خدمت دهی به توانایی درپیش بینی برآورده کردن تقاضای مشتری ازطریق محصولات خاص هرشخص وتحویل به موقع برمی گردد.</a:t>
            </a:r>
          </a:p>
          <a:p>
            <a:pPr algn="r" rtl="1"/>
            <a:r>
              <a:rPr lang="fa-IR" sz="2400" dirty="0" smtClean="0">
                <a:cs typeface="B Nazanin" panose="00000400000000000000" pitchFamily="2" charset="-78"/>
              </a:rPr>
              <a:t>انعطاف پذیری :انعطاف پذیری توانایی عکس العمل وتغییر باحداقل جریمه درزمان ،هزینه وعملکرد تعریف شده است زنجیره های تامین ،کلیه شرکت ها وفعالیت های مورد نیاز کسب وکارجهت طراحی ،ساخت،تحویل واستفاده ازیک محصول یا خدمت راشامل می شوند.</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9096767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81659" y="610730"/>
            <a:ext cx="9732936" cy="4893647"/>
          </a:xfrm>
          <a:prstGeom prst="rect">
            <a:avLst/>
          </a:prstGeom>
          <a:noFill/>
        </p:spPr>
        <p:txBody>
          <a:bodyPr wrap="square" rtlCol="0">
            <a:spAutoFit/>
          </a:bodyPr>
          <a:lstStyle/>
          <a:p>
            <a:pPr algn="just" rtl="1"/>
            <a:r>
              <a:rPr lang="fa-IR" sz="2400" dirty="0" smtClean="0">
                <a:cs typeface="B Titr" panose="00000700000000000000" pitchFamily="2" charset="-78"/>
              </a:rPr>
              <a:t>تامین کنندگان </a:t>
            </a:r>
          </a:p>
          <a:p>
            <a:pPr algn="just" rtl="1"/>
            <a:endParaRPr lang="fa-IR" sz="2400" dirty="0" smtClean="0">
              <a:cs typeface="B Titr" panose="00000700000000000000" pitchFamily="2" charset="-78"/>
            </a:endParaRPr>
          </a:p>
          <a:p>
            <a:pPr algn="just" rtl="1"/>
            <a:endParaRPr lang="fa-IR" sz="2400" dirty="0">
              <a:cs typeface="2  Badr" panose="00000400000000000000" pitchFamily="2" charset="-78"/>
            </a:endParaRPr>
          </a:p>
          <a:p>
            <a:pPr algn="r" rtl="1"/>
            <a:r>
              <a:rPr lang="fa-IR" sz="2400" dirty="0" smtClean="0">
                <a:cs typeface="B Nazanin" panose="00000400000000000000" pitchFamily="2" charset="-78"/>
              </a:rPr>
              <a:t>مسئله انتخاب وارزیابی تامین کنندگان امروزه یکی ازفعالیت های مهم واساسی درسازمانها وشرکتها می باشد وبدین منظورتاکنون روش های مختلفی ارائه گردیده است .یکی ازروشهای پرکاربرد ومعرف دراین زمینه روش فرآیند تحلیل سلسله مراتبی (</a:t>
            </a:r>
            <a:r>
              <a:rPr lang="en-US" sz="2400" dirty="0" smtClean="0">
                <a:cs typeface="B Nazanin" panose="00000400000000000000" pitchFamily="2" charset="-78"/>
              </a:rPr>
              <a:t>AHP</a:t>
            </a:r>
            <a:r>
              <a:rPr lang="fa-IR" sz="2400" dirty="0" smtClean="0">
                <a:cs typeface="B Nazanin" panose="00000400000000000000" pitchFamily="2" charset="-78"/>
              </a:rPr>
              <a:t>)می باشد .درصورتی که درمسئله مورد بررسی تعداد گزینه هازیاد گردد.این روش کارایی خود راازدست می دهد .درحالتی که تعداد گزینه ها به ده ها یا صدها عدد برسد امکان مقایسه زوجی گزینه ها بااین روش عملا غیرممکن می شود .دراین مقاله برای ارزیابی وانتخاب تامین کنندگان درحالتی که تعداد تامین کنندگان زیادباشد روشی بارویکرد تلفیقی ارائه می گردد .دراین روش عبارت های زبانی برای ارزیابی گزینه ها نسبت به معیارها ازفرآیند تحلیل سلسله مراتبی برای تعیین اوزان معیارها وعبارت های زبانی ودرنهایت ازتحلیل پوششی داده ها برای ارزیابی نهایی والویت  بندی گزینه ها استفاده می گردد همچنین دراین روش اهمیت نسبی معیارها به صورت ناحیه اطمینان درمدل(</a:t>
            </a:r>
            <a:r>
              <a:rPr lang="en-US" sz="2400" dirty="0" smtClean="0">
                <a:cs typeface="B Nazanin" panose="00000400000000000000" pitchFamily="2" charset="-78"/>
              </a:rPr>
              <a:t>DEA</a:t>
            </a:r>
            <a:r>
              <a:rPr lang="fa-IR" sz="2400" dirty="0" smtClean="0">
                <a:cs typeface="B Nazanin" panose="00000400000000000000" pitchFamily="2" charset="-78"/>
              </a:rPr>
              <a:t>)درنظر گرفته می شود.</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23141382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82789" y="498367"/>
            <a:ext cx="9732936" cy="5632311"/>
          </a:xfrm>
          <a:prstGeom prst="rect">
            <a:avLst/>
          </a:prstGeom>
          <a:noFill/>
        </p:spPr>
        <p:txBody>
          <a:bodyPr wrap="square" rtlCol="0">
            <a:spAutoFit/>
          </a:bodyPr>
          <a:lstStyle/>
          <a:p>
            <a:pPr algn="just" rtl="1"/>
            <a:r>
              <a:rPr lang="fa-IR" sz="2400" dirty="0" smtClean="0">
                <a:cs typeface="B Titr" panose="00000700000000000000" pitchFamily="2" charset="-78"/>
              </a:rPr>
              <a:t>انتخاب تامین کننده </a:t>
            </a:r>
          </a:p>
          <a:p>
            <a:pPr algn="just" rtl="1"/>
            <a:endParaRPr lang="fa-IR" sz="2400" dirty="0">
              <a:cs typeface="2  Badr" panose="00000400000000000000" pitchFamily="2" charset="-78"/>
            </a:endParaRPr>
          </a:p>
          <a:p>
            <a:pPr algn="r" rtl="1"/>
            <a:r>
              <a:rPr lang="fa-IR" sz="2400" dirty="0" smtClean="0">
                <a:cs typeface="B Nazanin" panose="00000400000000000000" pitchFamily="2" charset="-78"/>
              </a:rPr>
              <a:t>یکی ازاجزای مهم درمدیریت تولید ولجستیک است که درطی آن تامین کنندگان مورد بررسی ارزیابی وانتخاب قرار می گیرند وجزئی از زنجیره تامین سازمان می شوند هرزنجیره تامین از اجزای تشکیل شده است وبرای ایجاد مزیت رقابتی باید به دنبال انتخاب اجزایی بود که کارایی بیشتری دارند مسئله انتخاب تامین کنندگان یک مسئله تصمیم گیری با معیاری چند گانه است که شامل هردونوع معیارهای کمی وکیفی است .</a:t>
            </a:r>
          </a:p>
          <a:p>
            <a:pPr algn="r" rtl="1"/>
            <a:r>
              <a:rPr lang="fa-IR" sz="2400" dirty="0" smtClean="0">
                <a:cs typeface="B Nazanin" panose="00000400000000000000" pitchFamily="2" charset="-78"/>
              </a:rPr>
              <a:t>فرایند تحلیل سلسله مراتبی (</a:t>
            </a:r>
            <a:r>
              <a:rPr lang="en-US" sz="2400" dirty="0" smtClean="0">
                <a:cs typeface="B Nazanin" panose="00000400000000000000" pitchFamily="2" charset="-78"/>
              </a:rPr>
              <a:t>AHP</a:t>
            </a:r>
            <a:r>
              <a:rPr lang="fa-IR" sz="2400" dirty="0" smtClean="0">
                <a:cs typeface="B Nazanin" panose="00000400000000000000" pitchFamily="2" charset="-78"/>
              </a:rPr>
              <a:t>)به وسیله پروفسورساعتی درسال 1980 برپایه مقایسات زوجی مطرح شدوتقریبادرهمه کاربردهای مرتبط با تصمیم گیری با معیارهای چندگانه در20سال اخیر مورد استفاده قرار گرفته است .فرآیند تحلیل سلسله مراتبی شامل </a:t>
            </a:r>
            <a:r>
              <a:rPr lang="fa-IR" sz="2400" b="1" dirty="0" smtClean="0">
                <a:solidFill>
                  <a:srgbClr val="00B0F0"/>
                </a:solidFill>
                <a:cs typeface="B Nazanin" panose="00000400000000000000" pitchFamily="2" charset="-78"/>
              </a:rPr>
              <a:t>چهار مرحله </a:t>
            </a:r>
            <a:r>
              <a:rPr lang="fa-IR" sz="2400" dirty="0" smtClean="0">
                <a:cs typeface="B Nazanin" panose="00000400000000000000" pitchFamily="2" charset="-78"/>
              </a:rPr>
              <a:t>ایجاد سلسله مراتب تصمیم گیری انجام مقایسات زوجی وبه دست آوردن ماتریس قضاوت ها محاسبه سازگاری ووزن های نسبی وترکیب وزن های نسبی درسطوح مختلف برای به دست آوردن وزنهایی می باشد </a:t>
            </a:r>
            <a:r>
              <a:rPr lang="en-US" sz="2400" dirty="0" smtClean="0">
                <a:cs typeface="B Nazanin" panose="00000400000000000000" pitchFamily="2" charset="-78"/>
              </a:rPr>
              <a:t>AHP</a:t>
            </a:r>
            <a:r>
              <a:rPr lang="fa-IR" sz="2400" dirty="0" smtClean="0">
                <a:cs typeface="B Nazanin" panose="00000400000000000000" pitchFamily="2" charset="-78"/>
              </a:rPr>
              <a:t>برای ارزیابی تامین کنندگان درزنجیره تامین به طورگسترده ای استفاده شده است.</a:t>
            </a:r>
          </a:p>
          <a:p>
            <a:pPr algn="r" rtl="1"/>
            <a:r>
              <a:rPr lang="fa-IR" sz="2400" dirty="0" smtClean="0">
                <a:cs typeface="B Nazanin" panose="00000400000000000000" pitchFamily="2" charset="-78"/>
              </a:rPr>
              <a:t>یکی ازپرکاربردترین روش های ارزیابی وانتخاب تامین کنندگان تحلیل پوششی داده ها </a:t>
            </a:r>
            <a:r>
              <a:rPr lang="en-US" sz="2400" dirty="0" smtClean="0">
                <a:cs typeface="B Nazanin" panose="00000400000000000000" pitchFamily="2" charset="-78"/>
              </a:rPr>
              <a:t>DEA</a:t>
            </a:r>
            <a:r>
              <a:rPr lang="fa-IR" sz="2400" dirty="0" smtClean="0">
                <a:cs typeface="B Nazanin" panose="00000400000000000000" pitchFamily="2" charset="-78"/>
              </a:rPr>
              <a:t>)بوده است کارایی نسبی به صورت نسبت مجموع وزن دار خروجی ها به ورودی هاتعریف می گردد.</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30290931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38809" y="382130"/>
            <a:ext cx="9732936" cy="6370975"/>
          </a:xfrm>
          <a:prstGeom prst="rect">
            <a:avLst/>
          </a:prstGeom>
          <a:noFill/>
        </p:spPr>
        <p:txBody>
          <a:bodyPr wrap="square" rtlCol="0">
            <a:spAutoFit/>
          </a:bodyPr>
          <a:lstStyle/>
          <a:p>
            <a:pPr algn="r" rtl="1"/>
            <a:r>
              <a:rPr lang="fa-IR" sz="2400" dirty="0" smtClean="0">
                <a:cs typeface="B Titr" panose="00000700000000000000" pitchFamily="2" charset="-78"/>
              </a:rPr>
              <a:t>ارزیابی وانتخاب تامین کنندگان</a:t>
            </a:r>
          </a:p>
          <a:p>
            <a:pPr algn="r" rtl="1"/>
            <a:endParaRPr lang="fa-IR" sz="2400" dirty="0" smtClean="0">
              <a:cs typeface="B Titr" panose="00000700000000000000" pitchFamily="2" charset="-78"/>
            </a:endParaRPr>
          </a:p>
          <a:p>
            <a:pPr algn="just" rtl="1"/>
            <a:endParaRPr lang="fa-IR" sz="2400" dirty="0">
              <a:cs typeface="2  Badr" panose="00000400000000000000" pitchFamily="2" charset="-78"/>
            </a:endParaRPr>
          </a:p>
          <a:p>
            <a:pPr algn="r" rtl="1"/>
            <a:r>
              <a:rPr lang="fa-IR" sz="2400" dirty="0" smtClean="0">
                <a:cs typeface="B Nazanin" panose="00000400000000000000" pitchFamily="2" charset="-78"/>
              </a:rPr>
              <a:t>به طور اساسی انتخاب تامین کنندگان شامل </a:t>
            </a:r>
            <a:r>
              <a:rPr lang="fa-IR" sz="2400" b="1" dirty="0" smtClean="0">
                <a:solidFill>
                  <a:srgbClr val="00B0F0"/>
                </a:solidFill>
                <a:cs typeface="B Nazanin" panose="00000400000000000000" pitchFamily="2" charset="-78"/>
              </a:rPr>
              <a:t>دونوع </a:t>
            </a:r>
            <a:r>
              <a:rPr lang="fa-IR" sz="2400" dirty="0" smtClean="0">
                <a:cs typeface="B Nazanin" panose="00000400000000000000" pitchFamily="2" charset="-78"/>
              </a:rPr>
              <a:t>زیرمی باشد:</a:t>
            </a:r>
          </a:p>
          <a:p>
            <a:pPr algn="r" rtl="1"/>
            <a:endParaRPr lang="fa-IR" sz="2400" dirty="0" smtClean="0">
              <a:cs typeface="B Nazanin" panose="00000400000000000000" pitchFamily="2" charset="-78"/>
            </a:endParaRPr>
          </a:p>
          <a:p>
            <a:pPr marL="457200" indent="-457200" algn="r" rtl="1">
              <a:buAutoNum type="arabicPeriod"/>
            </a:pPr>
            <a:r>
              <a:rPr lang="fa-IR" sz="2400" dirty="0" smtClean="0">
                <a:cs typeface="B Nazanin" panose="00000400000000000000" pitchFamily="2" charset="-78"/>
              </a:rPr>
              <a:t>انتخاب تامین کنندگان درحالتی که هیچ محدودیتی وجود ندارد به عبارت دیگر کل تامین کنندگان می توانند نیازمندی خریداررادرتقاضا کیفیت زمان تحویل وعیره تامین کنند.</a:t>
            </a:r>
          </a:p>
          <a:p>
            <a:pPr marL="457200" indent="-457200" algn="r" rtl="1">
              <a:buAutoNum type="arabicPeriod"/>
            </a:pPr>
            <a:r>
              <a:rPr lang="fa-IR" sz="2400" dirty="0" smtClean="0">
                <a:cs typeface="B Nazanin" panose="00000400000000000000" pitchFamily="2" charset="-78"/>
              </a:rPr>
              <a:t>انتخاب تامین کننده زمانی که تامین کنندگان دارای تعدادی محدودیت درظرفیت قیمت وغیره باشند به عبارت دیگر تامین کننده ای وجود ندارد که بتواند کل نیازمندی خریدار راتامین کند وخریدارنیاز به خرید مقداری از تقاضای خود ازیک تامین کننده وتامین باقی مانده تقاضای خود رااز تامین کنندگان دیگردارد.</a:t>
            </a:r>
          </a:p>
          <a:p>
            <a:pPr algn="r" rtl="1"/>
            <a:r>
              <a:rPr lang="fa-IR" sz="2400" dirty="0" smtClean="0">
                <a:cs typeface="B Nazanin" panose="00000400000000000000" pitchFamily="2" charset="-78"/>
              </a:rPr>
              <a:t>نوع اول منبع منفرد ونوع دوم منبع یابی چندگانه نامیده می شود .مسئله ارزیابی وانتخاب تامین کننده به طور گسترده ای مورد بررسی قرار گرفته است وروش های تصمیم گیری گوناگونی برای ارزیابی تامین کنندگان درهر دوحالت تک منبعی وچندمنبعی تاکنون ارائه شدهاست دو تکنیک </a:t>
            </a:r>
            <a:r>
              <a:rPr lang="en-US" sz="2400" dirty="0" smtClean="0">
                <a:cs typeface="B Nazanin" panose="00000400000000000000" pitchFamily="2" charset="-78"/>
              </a:rPr>
              <a:t>AHP</a:t>
            </a:r>
            <a:r>
              <a:rPr lang="fa-IR" sz="2400" dirty="0" smtClean="0">
                <a:cs typeface="B Nazanin" panose="00000400000000000000" pitchFamily="2" charset="-78"/>
              </a:rPr>
              <a:t>و</a:t>
            </a:r>
            <a:r>
              <a:rPr lang="en-US" sz="2400" dirty="0" smtClean="0">
                <a:cs typeface="B Nazanin" panose="00000400000000000000" pitchFamily="2" charset="-78"/>
              </a:rPr>
              <a:t>DEA</a:t>
            </a:r>
            <a:r>
              <a:rPr lang="fa-IR" sz="2400" dirty="0" smtClean="0">
                <a:cs typeface="B Nazanin" panose="00000400000000000000" pitchFamily="2" charset="-78"/>
              </a:rPr>
              <a:t> ازجمله روش های پرکاربرد درارزیابی وانتخاب تامین کنندگان بوده است از دیگر روش های مورد استفاده می توان بهروش های برنامه ریزی خطی ،برنامه ریزی آرمانی ،برنامه ریزی چند هدفه ،فرآیند تحلیل شبکه ای ،الگوریتم ژنتیک وروش هایی که از ترکیب روش های بیان شده ایجاد می شوند را بیان نمود.</a:t>
            </a:r>
          </a:p>
        </p:txBody>
      </p:sp>
    </p:spTree>
    <p:extLst>
      <p:ext uri="{BB962C8B-B14F-4D97-AF65-F5344CB8AC3E}">
        <p14:creationId xmlns:p14="http://schemas.microsoft.com/office/powerpoint/2010/main" xmlns="" val="36428153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2308324"/>
          </a:xfrm>
          <a:prstGeom prst="rect">
            <a:avLst/>
          </a:prstGeom>
          <a:noFill/>
        </p:spPr>
        <p:txBody>
          <a:bodyPr wrap="square" rtlCol="0">
            <a:spAutoFit/>
          </a:bodyPr>
          <a:lstStyle/>
          <a:p>
            <a:pPr algn="r" rtl="1"/>
            <a:r>
              <a:rPr lang="fa-IR" sz="2400" dirty="0" smtClean="0">
                <a:cs typeface="B Titr" panose="00000700000000000000" pitchFamily="2" charset="-78"/>
              </a:rPr>
              <a:t>انتخاب تامین کنندگان درچهار مرحله صورت می گیرد :</a:t>
            </a:r>
          </a:p>
          <a:p>
            <a:pPr algn="just" rtl="1"/>
            <a:endParaRPr lang="fa-IR" sz="2400" dirty="0">
              <a:cs typeface="2  Badr" panose="00000400000000000000" pitchFamily="2" charset="-78"/>
            </a:endParaRPr>
          </a:p>
          <a:p>
            <a:pPr marL="457200" indent="-457200" algn="r" rtl="1">
              <a:buAutoNum type="arabicPeriod"/>
            </a:pPr>
            <a:r>
              <a:rPr lang="fa-IR" sz="2400" dirty="0" smtClean="0">
                <a:cs typeface="B Nazanin" panose="00000400000000000000" pitchFamily="2" charset="-78"/>
              </a:rPr>
              <a:t>تعریف مساله</a:t>
            </a:r>
          </a:p>
          <a:p>
            <a:pPr marL="457200" indent="-457200" algn="r" rtl="1">
              <a:buAutoNum type="arabicPeriod"/>
            </a:pPr>
            <a:r>
              <a:rPr lang="fa-IR" sz="2400" dirty="0" smtClean="0">
                <a:cs typeface="B Nazanin" panose="00000400000000000000" pitchFamily="2" charset="-78"/>
              </a:rPr>
              <a:t>تعیین معیارها</a:t>
            </a:r>
          </a:p>
          <a:p>
            <a:pPr marL="457200" indent="-457200" algn="r" rtl="1">
              <a:buAutoNum type="arabicPeriod"/>
            </a:pPr>
            <a:r>
              <a:rPr lang="fa-IR" sz="2400" dirty="0" smtClean="0">
                <a:cs typeface="B Nazanin" panose="00000400000000000000" pitchFamily="2" charset="-78"/>
              </a:rPr>
              <a:t>ارزیابی تامین کنندگان</a:t>
            </a:r>
          </a:p>
          <a:p>
            <a:pPr marL="457200" indent="-457200" algn="r" rtl="1">
              <a:buAutoNum type="arabicPeriod"/>
            </a:pPr>
            <a:r>
              <a:rPr lang="fa-IR" sz="2400" dirty="0" smtClean="0">
                <a:cs typeface="B Nazanin" panose="00000400000000000000" pitchFamily="2" charset="-78"/>
              </a:rPr>
              <a:t>انتخاب تامین کنندگان مورد نظر</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1221446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24366" y="710339"/>
            <a:ext cx="9732936" cy="4154984"/>
          </a:xfrm>
          <a:prstGeom prst="rect">
            <a:avLst/>
          </a:prstGeom>
          <a:noFill/>
        </p:spPr>
        <p:txBody>
          <a:bodyPr wrap="square" rtlCol="0">
            <a:spAutoFit/>
          </a:bodyPr>
          <a:lstStyle/>
          <a:p>
            <a:pPr algn="r" rtl="1"/>
            <a:r>
              <a:rPr lang="fa-IR" sz="2400" dirty="0" smtClean="0">
                <a:cs typeface="B Nazanin" panose="00000400000000000000" pitchFamily="2" charset="-78"/>
              </a:rPr>
              <a:t>ماهیت یک زنجیره تامین پویااست وشامل جریان های مداوم اطلاعات ،محصول ووجوه نقدی بین مراحل مختلف است .</a:t>
            </a:r>
          </a:p>
          <a:p>
            <a:pPr algn="r" rtl="1"/>
            <a:r>
              <a:rPr lang="fa-IR" sz="2400" dirty="0" smtClean="0">
                <a:cs typeface="B Nazanin" panose="00000400000000000000" pitchFamily="2" charset="-78"/>
              </a:rPr>
              <a:t>درحقیقت هدف اصلی هرزنجیره تامین تحقق نیازهای مشتری وتولید سودبرای خودش میباشد.اصطلاح زنجیره تامین تصویری ازمحصول یا موجودی راتداعی می کند که درامتداد یک زنجیره ازتامین کنندگان ،توزیع کنندگان ،خرده فروشان وبه سوی مشتریان درجریان است.قطعا این جریان درزنجیره تامین وجود دارد اما مسئله مهم این است که بتوانیم جریان های اطلاعات محصول ووجوه نقد رادرهردوجهت زنجیره درنظر بگیریم .همچنین اصطلاح زنجیره تامین ممکن است تنها بریک بازیگر ازقبیل تولید کننده</a:t>
            </a:r>
            <a:r>
              <a:rPr lang="en-US" sz="2400" dirty="0" smtClean="0">
                <a:cs typeface="B Nazanin" panose="00000400000000000000" pitchFamily="2" charset="-78"/>
              </a:rPr>
              <a:t> </a:t>
            </a:r>
            <a:r>
              <a:rPr lang="fa-IR" sz="2400" dirty="0" smtClean="0">
                <a:cs typeface="B Nazanin" panose="00000400000000000000" pitchFamily="2" charset="-78"/>
              </a:rPr>
              <a:t> یاتوزیع کننده که درهرمرحله اززنجیره مشغول به فعالیت است.دلالت داشته باشد.امادرواقعیت ،ممکن است تولید کننده مواد راازچندین تامین کننده دریافت وسپس به چندین توزیع کننده عرضه کند.بنابراین ،زنجیره های تامین ،درحقیقت شبکه هستند.شاید دقیقتر باشد که بخواهیم اصطلاح شبکه تامین رابرای توصیف ساختار اکثرزنجیره های تامین بکارببریم.</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29713648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10234" y="715505"/>
            <a:ext cx="9732936" cy="4893647"/>
          </a:xfrm>
          <a:prstGeom prst="rect">
            <a:avLst/>
          </a:prstGeom>
          <a:noFill/>
        </p:spPr>
        <p:txBody>
          <a:bodyPr wrap="square" rtlCol="0">
            <a:spAutoFit/>
          </a:bodyPr>
          <a:lstStyle/>
          <a:p>
            <a:pPr algn="just" rtl="1"/>
            <a:r>
              <a:rPr lang="fa-IR" sz="2400" dirty="0" smtClean="0">
                <a:cs typeface="B Titr" panose="00000700000000000000" pitchFamily="2" charset="-78"/>
              </a:rPr>
              <a:t>فرایندی 10مرحله ای برای انتخاب تامین کنندگان </a:t>
            </a:r>
          </a:p>
          <a:p>
            <a:pPr algn="just" rtl="1"/>
            <a:endParaRPr lang="fa-IR" sz="2400" dirty="0" smtClean="0">
              <a:cs typeface="2  Badr" panose="00000400000000000000" pitchFamily="2" charset="-78"/>
            </a:endParaRPr>
          </a:p>
          <a:p>
            <a:pPr algn="just" rtl="1"/>
            <a:endParaRPr lang="fa-IR" sz="2400" dirty="0">
              <a:cs typeface="2  Badr" panose="00000400000000000000" pitchFamily="2" charset="-78"/>
            </a:endParaRPr>
          </a:p>
          <a:p>
            <a:pPr marL="457200" indent="-457200" algn="just" rtl="1">
              <a:buAutoNum type="arabicPeriod"/>
            </a:pPr>
            <a:r>
              <a:rPr lang="fa-IR" sz="2400" dirty="0" smtClean="0">
                <a:cs typeface="B Nazanin" panose="00000400000000000000" pitchFamily="2" charset="-78"/>
              </a:rPr>
              <a:t>شناسایی نیاز</a:t>
            </a:r>
          </a:p>
          <a:p>
            <a:pPr marL="457200" indent="-457200" algn="just" rtl="1">
              <a:buAutoNum type="arabicPeriod"/>
            </a:pPr>
            <a:r>
              <a:rPr lang="fa-IR" sz="2400" dirty="0" smtClean="0">
                <a:cs typeface="B Nazanin" panose="00000400000000000000" pitchFamily="2" charset="-78"/>
              </a:rPr>
              <a:t>تصمیم به تامین داخلی یاخارجی</a:t>
            </a:r>
          </a:p>
          <a:p>
            <a:pPr marL="457200" indent="-457200" algn="just" rtl="1">
              <a:buAutoNum type="arabicPeriod"/>
            </a:pPr>
            <a:r>
              <a:rPr lang="fa-IR" sz="2400" dirty="0" smtClean="0">
                <a:cs typeface="B Nazanin" panose="00000400000000000000" pitchFamily="2" charset="-78"/>
              </a:rPr>
              <a:t>تعیین نوع تامین کنندگان باتوجه به نوع نیاز</a:t>
            </a:r>
          </a:p>
          <a:p>
            <a:pPr marL="457200" indent="-457200" algn="just" rtl="1">
              <a:buAutoNum type="arabicPeriod"/>
            </a:pPr>
            <a:r>
              <a:rPr lang="fa-IR" sz="2400" dirty="0" smtClean="0">
                <a:cs typeface="B Nazanin" panose="00000400000000000000" pitchFamily="2" charset="-78"/>
              </a:rPr>
              <a:t>جستجوی برای شناسایی تامین کنندگان</a:t>
            </a:r>
          </a:p>
          <a:p>
            <a:pPr marL="457200" indent="-457200" algn="just" rtl="1">
              <a:buAutoNum type="arabicPeriod"/>
            </a:pPr>
            <a:r>
              <a:rPr lang="fa-IR" sz="2400" dirty="0" smtClean="0">
                <a:cs typeface="B Nazanin" panose="00000400000000000000" pitchFamily="2" charset="-78"/>
              </a:rPr>
              <a:t>تعیین معیارهای انتخاب </a:t>
            </a:r>
          </a:p>
          <a:p>
            <a:pPr marL="457200" indent="-457200" algn="just" rtl="1">
              <a:buAutoNum type="arabicPeriod"/>
            </a:pPr>
            <a:r>
              <a:rPr lang="fa-IR" sz="2400" dirty="0" smtClean="0">
                <a:cs typeface="B Nazanin" panose="00000400000000000000" pitchFamily="2" charset="-78"/>
              </a:rPr>
              <a:t>کسب اطلاعات تامین کنندگان</a:t>
            </a:r>
          </a:p>
          <a:p>
            <a:pPr marL="457200" indent="-457200" algn="just" rtl="1">
              <a:buAutoNum type="arabicPeriod"/>
            </a:pPr>
            <a:r>
              <a:rPr lang="fa-IR" sz="2400" dirty="0" smtClean="0">
                <a:cs typeface="B Nazanin" panose="00000400000000000000" pitchFamily="2" charset="-78"/>
              </a:rPr>
              <a:t>انتخاب تامین کنندگان براساس چندمعیار</a:t>
            </a:r>
          </a:p>
          <a:p>
            <a:pPr marL="457200" indent="-457200" algn="just" rtl="1">
              <a:buAutoNum type="arabicPeriod"/>
            </a:pPr>
            <a:r>
              <a:rPr lang="fa-IR" sz="2400" dirty="0" smtClean="0">
                <a:cs typeface="B Nazanin" panose="00000400000000000000" pitchFamily="2" charset="-78"/>
              </a:rPr>
              <a:t>تشکیل زنجیره تامین باحضورتامین کنندگان</a:t>
            </a:r>
          </a:p>
          <a:p>
            <a:pPr marL="457200" indent="-457200" algn="just" rtl="1">
              <a:buAutoNum type="arabicPeriod"/>
            </a:pPr>
            <a:r>
              <a:rPr lang="fa-IR" sz="2400" dirty="0" smtClean="0">
                <a:cs typeface="B Nazanin" panose="00000400000000000000" pitchFamily="2" charset="-78"/>
              </a:rPr>
              <a:t>ارزیابی وتقویت تامین کنندگان وگروه بندی</a:t>
            </a:r>
          </a:p>
          <a:p>
            <a:pPr marL="457200" indent="-457200" algn="just" rtl="1">
              <a:buAutoNum type="arabicPeriod"/>
            </a:pPr>
            <a:r>
              <a:rPr lang="fa-IR" sz="2400" dirty="0" smtClean="0">
                <a:cs typeface="B Nazanin" panose="00000400000000000000" pitchFamily="2" charset="-78"/>
              </a:rPr>
              <a:t>توسعه محصول یاایجاد یک نیاز جدید</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34373204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2677656"/>
          </a:xfrm>
          <a:prstGeom prst="rect">
            <a:avLst/>
          </a:prstGeom>
          <a:noFill/>
        </p:spPr>
        <p:txBody>
          <a:bodyPr wrap="square" rtlCol="0">
            <a:spAutoFit/>
          </a:bodyPr>
          <a:lstStyle/>
          <a:p>
            <a:pPr algn="just" rtl="1"/>
            <a:r>
              <a:rPr lang="fa-IR" sz="2400" dirty="0" smtClean="0">
                <a:cs typeface="B Titr" panose="00000700000000000000" pitchFamily="2" charset="-78"/>
              </a:rPr>
              <a:t>ویژگی معیارهای انتخاب تامین کنندگان </a:t>
            </a:r>
          </a:p>
          <a:p>
            <a:pPr algn="just" rtl="1"/>
            <a:endParaRPr lang="fa-IR" sz="2400" dirty="0">
              <a:cs typeface="2  Badr" panose="00000400000000000000" pitchFamily="2" charset="-78"/>
            </a:endParaRPr>
          </a:p>
          <a:p>
            <a:pPr marL="457200" indent="-457200" algn="just" rtl="1">
              <a:buAutoNum type="arabicPeriod"/>
            </a:pPr>
            <a:r>
              <a:rPr lang="fa-IR" sz="2400" dirty="0" smtClean="0">
                <a:cs typeface="B Nazanin" panose="00000400000000000000" pitchFamily="2" charset="-78"/>
              </a:rPr>
              <a:t>قدرت وتوانایی مالی</a:t>
            </a:r>
          </a:p>
          <a:p>
            <a:pPr marL="457200" indent="-457200" algn="just" rtl="1">
              <a:buAutoNum type="arabicPeriod"/>
            </a:pPr>
            <a:r>
              <a:rPr lang="fa-IR" sz="2400" dirty="0" smtClean="0">
                <a:cs typeface="B Nazanin" panose="00000400000000000000" pitchFamily="2" charset="-78"/>
              </a:rPr>
              <a:t>امکانات وساختارهای مدیریتی</a:t>
            </a:r>
          </a:p>
          <a:p>
            <a:pPr marL="457200" indent="-457200" algn="just" rtl="1">
              <a:buAutoNum type="arabicPeriod"/>
            </a:pPr>
            <a:r>
              <a:rPr lang="fa-IR" sz="2400" dirty="0" smtClean="0">
                <a:cs typeface="B Nazanin" panose="00000400000000000000" pitchFamily="2" charset="-78"/>
              </a:rPr>
              <a:t>خصوصیات فنی</a:t>
            </a:r>
          </a:p>
          <a:p>
            <a:pPr marL="457200" indent="-457200" algn="just" rtl="1">
              <a:buAutoNum type="arabicPeriod"/>
            </a:pPr>
            <a:r>
              <a:rPr lang="fa-IR" sz="2400" dirty="0" smtClean="0">
                <a:cs typeface="B Nazanin" panose="00000400000000000000" pitchFamily="2" charset="-78"/>
              </a:rPr>
              <a:t>توانایی پشتیبانی</a:t>
            </a:r>
          </a:p>
          <a:p>
            <a:pPr marL="457200" indent="-457200" algn="just" rtl="1">
              <a:buAutoNum type="arabicPeriod"/>
            </a:pPr>
            <a:r>
              <a:rPr lang="fa-IR" sz="2400" dirty="0" smtClean="0">
                <a:cs typeface="B Nazanin" panose="00000400000000000000" pitchFamily="2" charset="-78"/>
              </a:rPr>
              <a:t>سیستم ها وفرآیند های کیفی</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17866058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9284" y="744080"/>
            <a:ext cx="9732936" cy="5262979"/>
          </a:xfrm>
          <a:prstGeom prst="rect">
            <a:avLst/>
          </a:prstGeom>
          <a:noFill/>
        </p:spPr>
        <p:txBody>
          <a:bodyPr wrap="square" rtlCol="0">
            <a:spAutoFit/>
          </a:bodyPr>
          <a:lstStyle/>
          <a:p>
            <a:pPr algn="just" rtl="1"/>
            <a:r>
              <a:rPr lang="fa-IR" sz="2400" dirty="0" smtClean="0">
                <a:cs typeface="B Titr" panose="00000700000000000000" pitchFamily="2" charset="-78"/>
              </a:rPr>
              <a:t>ابعاد مدیریت ذخیره تامین </a:t>
            </a:r>
          </a:p>
          <a:p>
            <a:pPr algn="just" rtl="1"/>
            <a:endParaRPr lang="fa-IR" sz="2400" dirty="0" smtClean="0">
              <a:cs typeface="B Titr" panose="00000700000000000000" pitchFamily="2" charset="-78"/>
            </a:endParaRPr>
          </a:p>
          <a:p>
            <a:pPr algn="just" rtl="1"/>
            <a:endParaRPr lang="fa-IR" sz="2400" dirty="0">
              <a:cs typeface="2  Badr" panose="00000400000000000000" pitchFamily="2" charset="-78"/>
            </a:endParaRPr>
          </a:p>
          <a:p>
            <a:pPr marL="457200" indent="-457200" algn="r" rtl="1">
              <a:buAutoNum type="arabicPeriod"/>
            </a:pPr>
            <a:r>
              <a:rPr lang="fa-IR" sz="2400" dirty="0" smtClean="0">
                <a:cs typeface="B Nazanin" panose="00000400000000000000" pitchFamily="2" charset="-78"/>
              </a:rPr>
              <a:t>موانع فرهنگی وزبانی :شرکت هایی که تاثیرتفاوتهای فرهنگی وموانع زبانی راکم اهمیت می دانند دربازاریابی جهانی بهای سنگینی بابت این اشتباه خود پرداخته اند اختلاف فرهنگی ممکن است بسیار ظریف باشد.</a:t>
            </a:r>
          </a:p>
          <a:p>
            <a:pPr marL="457200" indent="-457200" algn="r" rtl="1">
              <a:buAutoNum type="arabicPeriod"/>
            </a:pPr>
            <a:r>
              <a:rPr lang="fa-IR" sz="2400" dirty="0" smtClean="0">
                <a:cs typeface="B Nazanin" panose="00000400000000000000" pitchFamily="2" charset="-78"/>
              </a:rPr>
              <a:t>پیروی از مقررات صادرات وواردات :هرشرکتی حتی اگرمستقیما درامرتجارت بین المللی نباشد باید شرایط صادرات و واردات رارعایت کنداگر شرکتی محصولاتی راکه تولید می کند عرضه می کند که درخارج به فروش می رسد خیلی زود متوجه خواهد شد که باید مقررات کشورخود یاکشورهای خارجی رارعایت کند.</a:t>
            </a:r>
          </a:p>
          <a:p>
            <a:pPr marL="457200" indent="-457200" algn="r" rtl="1">
              <a:buAutoNum type="arabicPeriod"/>
            </a:pPr>
            <a:r>
              <a:rPr lang="fa-IR" sz="2400" dirty="0" smtClean="0">
                <a:cs typeface="B Nazanin" panose="00000400000000000000" pitchFamily="2" charset="-78"/>
              </a:rPr>
              <a:t>استانداردها و آزمایش محصولات :استانداردهاشالوده طراحی تولید راتشکیل می دهند آزمایش محصول به مشتری این اطمینان را میدهد که محصول مورد نظر استانداردهای بهداشتی ایمنی وزیست محیطی ویامقرارت دولتی رابرآورده می کند اگر شرکت ها استانداردهای ملی یا منطقه ای وشرایط آزمایش محصول رارعایت نکنند با دست خود خودراازبازارهای جهانی محروم ساخته اند.</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5506682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57834" y="906005"/>
            <a:ext cx="9732936" cy="2677656"/>
          </a:xfrm>
          <a:prstGeom prst="rect">
            <a:avLst/>
          </a:prstGeom>
          <a:noFill/>
        </p:spPr>
        <p:txBody>
          <a:bodyPr wrap="square" rtlCol="0">
            <a:spAutoFit/>
          </a:bodyPr>
          <a:lstStyle/>
          <a:p>
            <a:pPr algn="r" rtl="1"/>
            <a:r>
              <a:rPr lang="fa-IR" sz="2400" dirty="0" smtClean="0">
                <a:cs typeface="2  Badr" panose="00000400000000000000" pitchFamily="2" charset="-78"/>
              </a:rPr>
              <a:t>4. </a:t>
            </a:r>
            <a:r>
              <a:rPr lang="fa-IR" sz="2400" dirty="0" smtClean="0">
                <a:cs typeface="B Nazanin" panose="00000400000000000000" pitchFamily="2" charset="-78"/>
              </a:rPr>
              <a:t>فناوری پیشرفته :اگرچه تعامل انسانی برای حفظ ارتباط مستحکم جهانی لازم است ومهارت های انسانی برای مدیریت انتقال اطلاعات وزنجیره تامین ضروری است اما هیچ شرکتی برای مدیریت کردن تامین جهانی خوداز فناوری پیشرفته بی نیاز نیست.</a:t>
            </a:r>
          </a:p>
          <a:p>
            <a:pPr algn="r" rtl="1"/>
            <a:r>
              <a:rPr lang="fa-IR" sz="2400" dirty="0" smtClean="0">
                <a:cs typeface="B Nazanin" panose="00000400000000000000" pitchFamily="2" charset="-78"/>
              </a:rPr>
              <a:t>5. مدیریت اطلاع رسانی :یک مدیریت زنجیره تامین جهانی بدون توجه به اینکه چگونه اطلاعات ازطریق فناوری پیشرفته منتقل می شود وشرکت آن رابه کار میگیرد هرنوع که باشد امکان پذیرنیست.</a:t>
            </a:r>
          </a:p>
          <a:p>
            <a:pPr algn="r" rtl="1"/>
            <a:r>
              <a:rPr lang="fa-IR" sz="2400" dirty="0" smtClean="0">
                <a:cs typeface="B Nazanin" panose="00000400000000000000" pitchFamily="2" charset="-78"/>
              </a:rPr>
              <a:t>درستس اطلاعات مخصوصا برای ارسال به موقع وکنترل کالاهای موجود درانبار مهم است اطلاعات نادرست داده هایی ازقلم افتاده وارسال باتاخیر می تواندیک زنجیره ی تامین رااز گردونه خارج سازد.</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9491022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3785652"/>
          </a:xfrm>
          <a:prstGeom prst="rect">
            <a:avLst/>
          </a:prstGeom>
          <a:noFill/>
        </p:spPr>
        <p:txBody>
          <a:bodyPr wrap="square" rtlCol="0">
            <a:spAutoFit/>
          </a:bodyPr>
          <a:lstStyle/>
          <a:p>
            <a:pPr algn="r" rtl="1"/>
            <a:r>
              <a:rPr lang="fa-IR" sz="2400" dirty="0" smtClean="0">
                <a:cs typeface="B Titr" panose="00000700000000000000" pitchFamily="2" charset="-78"/>
              </a:rPr>
              <a:t>فعالیت های زنجیره تامین درسه سطح زیر قابل دسته بندی هستند </a:t>
            </a:r>
          </a:p>
          <a:p>
            <a:pPr algn="just" rtl="1"/>
            <a:endParaRPr lang="fa-IR" sz="2400" dirty="0">
              <a:cs typeface="2  Badr" panose="00000400000000000000" pitchFamily="2" charset="-78"/>
            </a:endParaRPr>
          </a:p>
          <a:p>
            <a:pPr marL="457200" indent="-457200" algn="just" rtl="1">
              <a:buAutoNum type="arabicPeriod"/>
            </a:pPr>
            <a:r>
              <a:rPr lang="fa-IR" sz="2400" b="1" dirty="0" smtClean="0">
                <a:solidFill>
                  <a:srgbClr val="00B0F0"/>
                </a:solidFill>
                <a:cs typeface="B Nazanin" panose="00000400000000000000" pitchFamily="2" charset="-78"/>
              </a:rPr>
              <a:t>سطح استراتژیک </a:t>
            </a:r>
          </a:p>
          <a:p>
            <a:pPr marL="457200" indent="-457200" algn="just" rtl="1">
              <a:buAutoNum type="arabicPeriod"/>
            </a:pPr>
            <a:endParaRPr lang="fa-IR" sz="2400" b="1" dirty="0" smtClean="0">
              <a:solidFill>
                <a:srgbClr val="00B0F0"/>
              </a:solidFill>
              <a:cs typeface="B Nazanin" panose="00000400000000000000" pitchFamily="2" charset="-78"/>
            </a:endParaRPr>
          </a:p>
          <a:p>
            <a:pPr algn="just" rtl="1"/>
            <a:r>
              <a:rPr lang="fa-IR" sz="2400" dirty="0" smtClean="0">
                <a:cs typeface="B Nazanin" panose="00000400000000000000" pitchFamily="2" charset="-78"/>
              </a:rPr>
              <a:t>-بهینه سازی شبکه استراتژیک</a:t>
            </a:r>
          </a:p>
          <a:p>
            <a:pPr algn="just" rtl="1"/>
            <a:r>
              <a:rPr lang="fa-IR" sz="2400" dirty="0" smtClean="0">
                <a:cs typeface="B Nazanin" panose="00000400000000000000" pitchFamily="2" charset="-78"/>
              </a:rPr>
              <a:t>-همکاری استراتژیک باتامین کنندگان،توزیع کنندگان ومشتریان،ایجاد کانال های ارتباطی برای تبادل اطلاعات مهم وبهبودهای عملیاتی همچون سیستم فرابارانداز ،ارسال مستقیم ولجستیک طرف سوم</a:t>
            </a:r>
          </a:p>
          <a:p>
            <a:pPr algn="just" rtl="1"/>
            <a:r>
              <a:rPr lang="fa-IR" sz="2400" dirty="0" smtClean="0">
                <a:cs typeface="B Nazanin" panose="00000400000000000000" pitchFamily="2" charset="-78"/>
              </a:rPr>
              <a:t>-هماهنگی درطراحی محصول</a:t>
            </a:r>
          </a:p>
          <a:p>
            <a:pPr algn="just" rtl="1"/>
            <a:r>
              <a:rPr lang="fa-IR" sz="2400" dirty="0" smtClean="0">
                <a:cs typeface="B Nazanin" panose="00000400000000000000" pitchFamily="2" charset="-78"/>
              </a:rPr>
              <a:t>-ایجاد زیرساخت های تکنولوژی اطلاعات برای پشتیبانی ازفرایند های زنجیره تامین</a:t>
            </a:r>
          </a:p>
          <a:p>
            <a:pPr algn="just" rtl="1"/>
            <a:r>
              <a:rPr lang="fa-IR" sz="2400" dirty="0" smtClean="0">
                <a:cs typeface="B Nazanin" panose="00000400000000000000" pitchFamily="2" charset="-78"/>
              </a:rPr>
              <a:t>-تصمیم گیری درزمینه نوع محصول ومحل تولید آن</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15903166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48173" y="0"/>
            <a:ext cx="9732936" cy="7109639"/>
          </a:xfrm>
          <a:prstGeom prst="rect">
            <a:avLst/>
          </a:prstGeom>
          <a:noFill/>
        </p:spPr>
        <p:txBody>
          <a:bodyPr wrap="square" rtlCol="0">
            <a:spAutoFit/>
          </a:bodyPr>
          <a:lstStyle/>
          <a:p>
            <a:pPr algn="r" rtl="1"/>
            <a:r>
              <a:rPr lang="fa-IR" sz="2400" b="1" dirty="0" smtClean="0">
                <a:solidFill>
                  <a:srgbClr val="00B0F0"/>
                </a:solidFill>
                <a:cs typeface="2  Badr" panose="00000400000000000000" pitchFamily="2" charset="-78"/>
              </a:rPr>
              <a:t>2.</a:t>
            </a:r>
            <a:r>
              <a:rPr lang="fa-IR" sz="2400" dirty="0" smtClean="0">
                <a:cs typeface="2  Badr" panose="00000400000000000000" pitchFamily="2" charset="-78"/>
              </a:rPr>
              <a:t> </a:t>
            </a:r>
            <a:r>
              <a:rPr lang="fa-IR" sz="2400" b="1" dirty="0" smtClean="0">
                <a:solidFill>
                  <a:srgbClr val="00B0F0"/>
                </a:solidFill>
                <a:cs typeface="B Nazanin" panose="00000400000000000000" pitchFamily="2" charset="-78"/>
              </a:rPr>
              <a:t>سطح تاکتیکی </a:t>
            </a:r>
          </a:p>
          <a:p>
            <a:pPr algn="r" rtl="1"/>
            <a:endParaRPr lang="fa-IR" sz="2400" b="1" dirty="0" smtClean="0">
              <a:solidFill>
                <a:srgbClr val="00B0F0"/>
              </a:solidFill>
              <a:cs typeface="B Nazanin" panose="00000400000000000000" pitchFamily="2" charset="-78"/>
            </a:endParaRPr>
          </a:p>
          <a:p>
            <a:pPr algn="r" rtl="1"/>
            <a:r>
              <a:rPr lang="fa-IR" sz="2400" dirty="0" smtClean="0">
                <a:cs typeface="B Nazanin" panose="00000400000000000000" pitchFamily="2" charset="-78"/>
              </a:rPr>
              <a:t>-قراردادهای منبع یابی ودیگرتصمیم گیری ها درزمینه خرید</a:t>
            </a:r>
          </a:p>
          <a:p>
            <a:pPr algn="r" rtl="1"/>
            <a:r>
              <a:rPr lang="fa-IR" sz="2400" dirty="0" smtClean="0">
                <a:cs typeface="B Nazanin" panose="00000400000000000000" pitchFamily="2" charset="-78"/>
              </a:rPr>
              <a:t>-تصمیم گیری درزمینه تولید</a:t>
            </a:r>
          </a:p>
          <a:p>
            <a:pPr algn="r" rtl="1"/>
            <a:r>
              <a:rPr lang="fa-IR" sz="2400" dirty="0" smtClean="0">
                <a:cs typeface="B Nazanin" panose="00000400000000000000" pitchFamily="2" charset="-78"/>
              </a:rPr>
              <a:t>-تصمیم گیری درزمینه موجودی،شامل مقدار،مکان وکیفیت موجودی</a:t>
            </a:r>
          </a:p>
          <a:p>
            <a:pPr algn="r" rtl="1"/>
            <a:r>
              <a:rPr lang="fa-IR" sz="2400" dirty="0" smtClean="0">
                <a:cs typeface="B Nazanin" panose="00000400000000000000" pitchFamily="2" charset="-78"/>
              </a:rPr>
              <a:t>-تصمیم گیری درزمینه حمل ونقل،شامل تناوب،مسیرها وقراردادها</a:t>
            </a:r>
          </a:p>
          <a:p>
            <a:pPr algn="r" rtl="1"/>
            <a:r>
              <a:rPr lang="fa-IR" sz="2400" dirty="0" smtClean="0">
                <a:cs typeface="B Nazanin" panose="00000400000000000000" pitchFamily="2" charset="-78"/>
              </a:rPr>
              <a:t>-الگوبرداری همه فعالیت هادرمقابل رقبا واجرای بهترین تجارب درسراسر سازمان</a:t>
            </a:r>
          </a:p>
          <a:p>
            <a:pPr algn="r" rtl="1"/>
            <a:r>
              <a:rPr lang="fa-IR" sz="2400" dirty="0" smtClean="0">
                <a:cs typeface="B Nazanin" panose="00000400000000000000" pitchFamily="2" charset="-78"/>
              </a:rPr>
              <a:t>-مشخص کردن زمان پرداخت </a:t>
            </a:r>
          </a:p>
          <a:p>
            <a:pPr algn="r" rtl="1"/>
            <a:r>
              <a:rPr lang="fa-IR" sz="2400" b="1" dirty="0" smtClean="0">
                <a:solidFill>
                  <a:srgbClr val="00B0F0"/>
                </a:solidFill>
                <a:cs typeface="B Nazanin" panose="00000400000000000000" pitchFamily="2" charset="-78"/>
              </a:rPr>
              <a:t>3. سطح عملیاتی</a:t>
            </a:r>
          </a:p>
          <a:p>
            <a:pPr algn="r" rtl="1"/>
            <a:endParaRPr lang="fa-IR" sz="2400" b="1" dirty="0" smtClean="0">
              <a:solidFill>
                <a:srgbClr val="00B0F0"/>
              </a:solidFill>
              <a:cs typeface="B Nazanin" panose="00000400000000000000" pitchFamily="2" charset="-78"/>
            </a:endParaRPr>
          </a:p>
          <a:p>
            <a:pPr algn="r" rtl="1"/>
            <a:r>
              <a:rPr lang="fa-IR" sz="2400" dirty="0" smtClean="0">
                <a:cs typeface="B Nazanin" panose="00000400000000000000" pitchFamily="2" charset="-78"/>
              </a:rPr>
              <a:t>-تولید روزانه وبرنامه ریزی توزیع،شامل تمام گره های زنجیره تامین</a:t>
            </a:r>
          </a:p>
          <a:p>
            <a:pPr algn="r" rtl="1"/>
            <a:r>
              <a:rPr lang="fa-IR" sz="2400" dirty="0" smtClean="0">
                <a:cs typeface="B Nazanin" panose="00000400000000000000" pitchFamily="2" charset="-78"/>
              </a:rPr>
              <a:t>-برنامه ریزی تولید برای کلیه تسهیلات تولیدی درزنجیره تامین</a:t>
            </a:r>
          </a:p>
          <a:p>
            <a:pPr algn="r" rtl="1"/>
            <a:r>
              <a:rPr lang="fa-IR" sz="2400" dirty="0" smtClean="0">
                <a:cs typeface="B Nazanin" panose="00000400000000000000" pitchFamily="2" charset="-78"/>
              </a:rPr>
              <a:t>-برنامه ریزی تقاضاوپیش بینی ،همکاری باکلیه مشتریان درپیش بینی تقاضا وبه اشتراک گذاشتن پیش بینی با کلیه </a:t>
            </a:r>
          </a:p>
          <a:p>
            <a:pPr algn="r" rtl="1"/>
            <a:r>
              <a:rPr lang="fa-IR" sz="2400" b="1" dirty="0" smtClean="0">
                <a:solidFill>
                  <a:srgbClr val="00B0F0"/>
                </a:solidFill>
                <a:cs typeface="B Nazanin" panose="00000400000000000000" pitchFamily="2" charset="-78"/>
              </a:rPr>
              <a:t>4. سطح تامین کنندگان</a:t>
            </a:r>
          </a:p>
          <a:p>
            <a:pPr algn="r" rtl="1"/>
            <a:endParaRPr lang="fa-IR" sz="2400" b="1" dirty="0" smtClean="0">
              <a:solidFill>
                <a:srgbClr val="00B0F0"/>
              </a:solidFill>
              <a:cs typeface="B Nazanin" panose="00000400000000000000" pitchFamily="2" charset="-78"/>
            </a:endParaRPr>
          </a:p>
          <a:p>
            <a:pPr algn="r" rtl="1"/>
            <a:r>
              <a:rPr lang="fa-IR" sz="2400" dirty="0" smtClean="0">
                <a:cs typeface="B Nazanin" panose="00000400000000000000" pitchFamily="2" charset="-78"/>
              </a:rPr>
              <a:t>-برنامه ریزی منبع یابی شامل موجودی فعلی وپیش بینی تقاضا</a:t>
            </a:r>
          </a:p>
          <a:p>
            <a:pPr algn="r" rtl="1"/>
            <a:r>
              <a:rPr lang="fa-IR" sz="2400" dirty="0" smtClean="0">
                <a:cs typeface="B Nazanin" panose="00000400000000000000" pitchFamily="2" charset="-78"/>
              </a:rPr>
              <a:t>-عملیات داخلی ،شامل انتقال از تامین کنندگان ودریافت موجودی</a:t>
            </a:r>
          </a:p>
          <a:p>
            <a:pPr algn="r" rtl="1"/>
            <a:r>
              <a:rPr lang="fa-IR" sz="2400" dirty="0" smtClean="0">
                <a:cs typeface="B Nazanin" panose="00000400000000000000" pitchFamily="2" charset="-78"/>
              </a:rPr>
              <a:t>-عملیات تولیدی ،شامل مصرف مواداولیه وجریان کالاهای نهایی</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12261056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5909" y="686930"/>
            <a:ext cx="9732936" cy="4524315"/>
          </a:xfrm>
          <a:prstGeom prst="rect">
            <a:avLst/>
          </a:prstGeom>
          <a:noFill/>
        </p:spPr>
        <p:txBody>
          <a:bodyPr wrap="square" rtlCol="0">
            <a:spAutoFit/>
          </a:bodyPr>
          <a:lstStyle/>
          <a:p>
            <a:pPr algn="r" rtl="1"/>
            <a:r>
              <a:rPr lang="fa-IR" sz="2400" dirty="0" smtClean="0">
                <a:cs typeface="B Titr" panose="00000700000000000000" pitchFamily="2" charset="-78"/>
              </a:rPr>
              <a:t>سه جریان عمده درزنجیره تولید عبارتند از :</a:t>
            </a:r>
          </a:p>
          <a:p>
            <a:pPr algn="r" rtl="1"/>
            <a:endParaRPr lang="fa-IR" sz="2400" dirty="0">
              <a:cs typeface="B Titr" panose="00000700000000000000" pitchFamily="2" charset="-78"/>
            </a:endParaRPr>
          </a:p>
          <a:p>
            <a:pPr marL="457200" indent="-457200" algn="r" rtl="1">
              <a:buAutoNum type="arabicPeriod"/>
            </a:pPr>
            <a:r>
              <a:rPr lang="fa-IR" sz="2400" dirty="0" smtClean="0">
                <a:cs typeface="B Nazanin" panose="00000400000000000000" pitchFamily="2" charset="-78"/>
              </a:rPr>
              <a:t>جریان مواد</a:t>
            </a:r>
          </a:p>
          <a:p>
            <a:pPr marL="457200" indent="-457200" algn="r" rtl="1">
              <a:buAutoNum type="arabicPeriod"/>
            </a:pPr>
            <a:r>
              <a:rPr lang="fa-IR" sz="2400" dirty="0" smtClean="0">
                <a:cs typeface="B Nazanin" panose="00000400000000000000" pitchFamily="2" charset="-78"/>
              </a:rPr>
              <a:t>جریان اطلاعات</a:t>
            </a:r>
          </a:p>
          <a:p>
            <a:pPr marL="457200" indent="-457200" algn="r" rtl="1">
              <a:buAutoNum type="arabicPeriod"/>
            </a:pPr>
            <a:r>
              <a:rPr lang="fa-IR" sz="2400" dirty="0" smtClean="0">
                <a:cs typeface="B Nazanin" panose="00000400000000000000" pitchFamily="2" charset="-78"/>
              </a:rPr>
              <a:t>جریان مالی</a:t>
            </a:r>
          </a:p>
          <a:p>
            <a:pPr algn="r" rtl="1"/>
            <a:r>
              <a:rPr lang="fa-IR" sz="2400" dirty="0" smtClean="0">
                <a:cs typeface="B Nazanin" panose="00000400000000000000" pitchFamily="2" charset="-78"/>
              </a:rPr>
              <a:t>این جریان ها شامل سه قسمت زیر است :</a:t>
            </a:r>
          </a:p>
          <a:p>
            <a:pPr algn="r" rtl="1"/>
            <a:endParaRPr lang="fa-IR" sz="2400" dirty="0">
              <a:cs typeface="B Nazanin" panose="00000400000000000000" pitchFamily="2" charset="-78"/>
            </a:endParaRPr>
          </a:p>
          <a:p>
            <a:pPr algn="r" rtl="1"/>
            <a:r>
              <a:rPr lang="fa-IR" sz="2400" b="1" dirty="0" smtClean="0">
                <a:solidFill>
                  <a:srgbClr val="00B0F0"/>
                </a:solidFill>
                <a:cs typeface="B Nazanin" panose="00000400000000000000" pitchFamily="2" charset="-78"/>
              </a:rPr>
              <a:t>جریان بالایی : </a:t>
            </a:r>
            <a:r>
              <a:rPr lang="fa-IR" sz="2400" dirty="0" smtClean="0">
                <a:cs typeface="B Nazanin" panose="00000400000000000000" pitchFamily="2" charset="-78"/>
              </a:rPr>
              <a:t>جایی که تهیه منابع یاخریدازتهیه کنندگان خارجی اتفاق می افتد. </a:t>
            </a:r>
          </a:p>
          <a:p>
            <a:pPr algn="r" rtl="1"/>
            <a:endParaRPr lang="fa-IR" sz="2400" dirty="0" smtClean="0">
              <a:cs typeface="B Nazanin" panose="00000400000000000000" pitchFamily="2" charset="-78"/>
            </a:endParaRPr>
          </a:p>
          <a:p>
            <a:pPr algn="r" rtl="1"/>
            <a:r>
              <a:rPr lang="fa-IR" sz="2400" b="1" dirty="0" smtClean="0">
                <a:solidFill>
                  <a:srgbClr val="00B0F0"/>
                </a:solidFill>
                <a:cs typeface="B Nazanin" panose="00000400000000000000" pitchFamily="2" charset="-78"/>
              </a:rPr>
              <a:t>جریان داخلی : </a:t>
            </a:r>
            <a:r>
              <a:rPr lang="fa-IR" sz="2400" dirty="0" smtClean="0">
                <a:cs typeface="B Nazanin" panose="00000400000000000000" pitchFamily="2" charset="-78"/>
              </a:rPr>
              <a:t>جایی که بسته بندی مونتاژ ویا تولید به موقع می پیوندد</a:t>
            </a:r>
          </a:p>
          <a:p>
            <a:pPr algn="r" rtl="1"/>
            <a:endParaRPr lang="fa-IR" sz="2400" dirty="0" smtClean="0">
              <a:cs typeface="B Nazanin" panose="00000400000000000000" pitchFamily="2" charset="-78"/>
            </a:endParaRPr>
          </a:p>
          <a:p>
            <a:pPr algn="r" rtl="1"/>
            <a:r>
              <a:rPr lang="fa-IR" sz="2400" b="1" dirty="0" smtClean="0">
                <a:solidFill>
                  <a:srgbClr val="00B0F0"/>
                </a:solidFill>
                <a:cs typeface="B Nazanin" panose="00000400000000000000" pitchFamily="2" charset="-78"/>
              </a:rPr>
              <a:t>جریان پایینی :</a:t>
            </a:r>
            <a:r>
              <a:rPr lang="fa-IR" sz="2400" dirty="0" smtClean="0">
                <a:cs typeface="B Nazanin" panose="00000400000000000000" pitchFamily="2" charset="-78"/>
              </a:rPr>
              <a:t>که درآن با انتشار معمولا توسط توزیع کنندگان خارجی ،صورت می پذیرد</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22218409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3799" y="4491260"/>
            <a:ext cx="8911687" cy="1280890"/>
          </a:xfrm>
        </p:spPr>
        <p:txBody>
          <a:bodyPr>
            <a:normAutofit/>
          </a:bodyPr>
          <a:lstStyle/>
          <a:p>
            <a:r>
              <a:rPr lang="fa-IR" b="1" dirty="0" smtClean="0">
                <a:solidFill>
                  <a:srgbClr val="00B0F0"/>
                </a:solidFill>
                <a:cs typeface="B Koodak Outline" panose="00000400000000000000" pitchFamily="2" charset="-78"/>
              </a:rPr>
              <a:t>با تشکر از توجه شما</a:t>
            </a:r>
            <a:endParaRPr lang="en-US" b="1" dirty="0">
              <a:solidFill>
                <a:srgbClr val="00B0F0"/>
              </a:solidFill>
              <a:cs typeface="B Koodak Outline" panose="00000400000000000000" pitchFamily="2" charset="-78"/>
            </a:endParaRPr>
          </a:p>
        </p:txBody>
      </p:sp>
    </p:spTree>
    <p:extLst>
      <p:ext uri="{BB962C8B-B14F-4D97-AF65-F5344CB8AC3E}">
        <p14:creationId xmlns:p14="http://schemas.microsoft.com/office/powerpoint/2010/main" xmlns="" val="1660289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2677656"/>
          </a:xfrm>
          <a:prstGeom prst="rect">
            <a:avLst/>
          </a:prstGeom>
          <a:noFill/>
        </p:spPr>
        <p:txBody>
          <a:bodyPr wrap="square" rtlCol="0">
            <a:spAutoFit/>
          </a:bodyPr>
          <a:lstStyle/>
          <a:p>
            <a:pPr algn="r" rtl="1"/>
            <a:r>
              <a:rPr lang="fa-IR" sz="2400" dirty="0" smtClean="0">
                <a:cs typeface="B Nazanin" panose="00000400000000000000" pitchFamily="2" charset="-78"/>
              </a:rPr>
              <a:t>بطور معمول یک زنجیره تامین مراحلی راشامل شود.این مراحل درزنجیره تامین عبارتند از:</a:t>
            </a:r>
          </a:p>
          <a:p>
            <a:pPr algn="r" rtl="1"/>
            <a:endParaRPr lang="fa-IR" sz="2400" dirty="0">
              <a:cs typeface="B Nazanin" panose="00000400000000000000" pitchFamily="2" charset="-78"/>
            </a:endParaRPr>
          </a:p>
          <a:p>
            <a:pPr marL="457200" indent="-457200" algn="r" rtl="1">
              <a:buAutoNum type="arabicPeriod"/>
            </a:pPr>
            <a:r>
              <a:rPr lang="fa-IR" sz="2400" dirty="0" smtClean="0">
                <a:cs typeface="B Nazanin" panose="00000400000000000000" pitchFamily="2" charset="-78"/>
              </a:rPr>
              <a:t>تامین کنندگان مواد خام/قطعات</a:t>
            </a:r>
          </a:p>
          <a:p>
            <a:pPr marL="457200" indent="-457200" algn="r" rtl="1">
              <a:buAutoNum type="arabicPeriod"/>
            </a:pPr>
            <a:r>
              <a:rPr lang="fa-IR" sz="2400" dirty="0" smtClean="0">
                <a:cs typeface="B Nazanin" panose="00000400000000000000" pitchFamily="2" charset="-78"/>
              </a:rPr>
              <a:t>تولید کنندگان</a:t>
            </a:r>
          </a:p>
          <a:p>
            <a:pPr marL="457200" indent="-457200" algn="r" rtl="1">
              <a:buAutoNum type="arabicPeriod"/>
            </a:pPr>
            <a:r>
              <a:rPr lang="fa-IR" sz="2400" dirty="0" smtClean="0">
                <a:cs typeface="B Nazanin" panose="00000400000000000000" pitchFamily="2" charset="-78"/>
              </a:rPr>
              <a:t>انبارها/توزیع کنندگان</a:t>
            </a:r>
          </a:p>
          <a:p>
            <a:pPr marL="457200" indent="-457200" algn="r" rtl="1">
              <a:buAutoNum type="arabicPeriod"/>
            </a:pPr>
            <a:r>
              <a:rPr lang="fa-IR" sz="2400" dirty="0" smtClean="0">
                <a:cs typeface="B Nazanin" panose="00000400000000000000" pitchFamily="2" charset="-78"/>
              </a:rPr>
              <a:t>خرده فروشان</a:t>
            </a:r>
          </a:p>
          <a:p>
            <a:pPr marL="457200" indent="-457200" algn="r" rtl="1">
              <a:buAutoNum type="arabicPeriod"/>
            </a:pPr>
            <a:r>
              <a:rPr lang="fa-IR" sz="2400" dirty="0" smtClean="0">
                <a:cs typeface="B Nazanin" panose="00000400000000000000" pitchFamily="2" charset="-78"/>
              </a:rPr>
              <a:t>مشتریان</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1825683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57784" y="867905"/>
            <a:ext cx="9732936" cy="4524315"/>
          </a:xfrm>
          <a:prstGeom prst="rect">
            <a:avLst/>
          </a:prstGeom>
          <a:noFill/>
        </p:spPr>
        <p:txBody>
          <a:bodyPr wrap="square" rtlCol="0">
            <a:spAutoFit/>
          </a:bodyPr>
          <a:lstStyle/>
          <a:p>
            <a:pPr algn="just" rtl="1"/>
            <a:r>
              <a:rPr lang="fa-IR" sz="2400" dirty="0" smtClean="0">
                <a:cs typeface="B Titr" panose="00000700000000000000" pitchFamily="2" charset="-78"/>
              </a:rPr>
              <a:t>هدف زنجیره تامین </a:t>
            </a:r>
          </a:p>
          <a:p>
            <a:pPr algn="just" rtl="1"/>
            <a:endParaRPr lang="fa-IR" sz="2400" dirty="0">
              <a:cs typeface="2  Badr" panose="00000400000000000000" pitchFamily="2" charset="-78"/>
            </a:endParaRPr>
          </a:p>
          <a:p>
            <a:pPr algn="r" rtl="1"/>
            <a:r>
              <a:rPr lang="fa-IR" sz="2400" dirty="0" smtClean="0">
                <a:cs typeface="B Nazanin" panose="00000400000000000000" pitchFamily="2" charset="-78"/>
              </a:rPr>
              <a:t>هدف هرزنجیره تامین بایستی حداکثر کردن ارزش کلی ایجاد شده باشد .ارزشی که یک زنجیره تامین ایجاد می کند،تفاضل بین ارزشی است که محصول نهایی برای مشتری ایجاد کرده وهزینه هایی است که زنجیره تامین برای تحقق خواسته مشتری متحمل شده است .برای بیشتر زنجیره های تامین تجاری ،این ارزش به سوددهی زنجیره تامین (یامازادنقدزنجیره تامین)مرتبط می شود یعنی تفاوت میان درآمدی که از مشتری ایجاد شده وکل هزینه هایی کهدرسراسر زنجیره تامین وجود داشته است برای مثال مشتری که یک دستگاه مودم وایرلس رااز شرکت بست بای می خردشصت دلار می پردازد که این شصت دلار بیان کننده درآمدی است که زنجیره تامین بدست آورده است.شرکت بسته بای ومراحل دیگر زنجیره تامین ،هزینه هایی رابرای انتقال اطلاعات ،تولید قطعات ،ذخیره وحمل آنها انتقال وجوه نقد وغیره متحمل می شوند.تفاوت میان شصت دلاری که مشتری پرداخته وجمع همه هزینه های که توسط زنجیره تامین برای تولید وتوزیع مودم تقبل شده سوددهی یامازاد نقد زنجیره تامین نامیده می شود.</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1140592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01857" y="526942"/>
            <a:ext cx="9732936" cy="6370975"/>
          </a:xfrm>
          <a:prstGeom prst="rect">
            <a:avLst/>
          </a:prstGeom>
          <a:noFill/>
        </p:spPr>
        <p:txBody>
          <a:bodyPr wrap="square" rtlCol="0">
            <a:spAutoFit/>
          </a:bodyPr>
          <a:lstStyle/>
          <a:p>
            <a:pPr algn="r" rtl="1"/>
            <a:r>
              <a:rPr lang="fa-IR" sz="2400" dirty="0" smtClean="0">
                <a:cs typeface="B Nazanin" panose="00000400000000000000" pitchFamily="2" charset="-78"/>
              </a:rPr>
              <a:t>منظوراز سوددهی یامازاد نقد زنجیره تامین سود کلی است کهباید بین همه ی مراحل زنجیره تامین واسطه هاتقسیم شود.هرچه سوددهی زنجیره تامین بیشترباشد زنجیره تامین موفق تر است .نکته مهم این است که موفقعیت زنجیره تامین باید براساس سوددهی زنجیره تامین اندازه گیری شود .نه از لحاظ سود دهی تنها دریک مرحله بصورت مجزا.</a:t>
            </a:r>
          </a:p>
          <a:p>
            <a:pPr algn="r" rtl="1"/>
            <a:r>
              <a:rPr lang="fa-IR" sz="2400" dirty="0" smtClean="0">
                <a:cs typeface="B Nazanin" panose="00000400000000000000" pitchFamily="2" charset="-78"/>
              </a:rPr>
              <a:t>پس از تعریف موفقعیت درزنجیره تامین برحسب سود دهی زنجیره تامین ،گام منطقی بعدی تلاش برای پیدا کردن منابع درآمد وهزینه است .برای هر زنجیره تامین تنهایک منبع درآمد وجوددارد وآن مشتری است آن مشتری که مواد شویندهرامی خرد تنها کسی است که جریان نقد مثبتی رابه زنجیره تامین تزریق می کند .همه جریان های نقدی دیگرتنها تبادل وجوه نقد هستند که درون زنجیره تامین رخ می دهد.</a:t>
            </a:r>
          </a:p>
          <a:p>
            <a:pPr algn="r" rtl="1"/>
            <a:r>
              <a:rPr lang="fa-IR" sz="2400" dirty="0" smtClean="0">
                <a:cs typeface="B Nazanin" panose="00000400000000000000" pitchFamily="2" charset="-78"/>
              </a:rPr>
              <a:t>همه جریان های اطلاعات ، محصول ،ویا وجوه نقد هزینه هایی رادر زنجیره تامین ایجاد می کنند.بنابراین همه جریان ها کلید موفقعیت زنجیره تامین است.مدیریت اثربخش زنجیره تامین شامل مدیریت دارایی های زنجیره تامین ،محصول،اطلاعات وجریان های نقدی به منظور حداکثر کردن سود دهی کل زنجیره تامین می باشد.</a:t>
            </a:r>
          </a:p>
          <a:p>
            <a:pPr algn="r" rtl="1"/>
            <a:r>
              <a:rPr lang="fa-IR" sz="2400" dirty="0" smtClean="0">
                <a:cs typeface="B Nazanin" panose="00000400000000000000" pitchFamily="2" charset="-78"/>
              </a:rPr>
              <a:t>تفاوت ساختار زنجیره تامین کالاهای مصرفی روزانه درایالات متحده وهند درنظربگیرید.توزیع کنندگان ایالات متحده درمقایسه باهمتایان هندی خود نقش بسیارکوچکتر دراین زنجیره تامین ایفا می کنندما استدلال می کنیم که تفاوتی که درساختار زنجیره تامین وجود دارد را می توان با اثر توزیع کننده بر روی سود دهی زنجیره تامین توضیح داد.</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3339479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4154984"/>
          </a:xfrm>
          <a:prstGeom prst="rect">
            <a:avLst/>
          </a:prstGeom>
          <a:noFill/>
        </p:spPr>
        <p:txBody>
          <a:bodyPr wrap="square" rtlCol="0">
            <a:spAutoFit/>
          </a:bodyPr>
          <a:lstStyle/>
          <a:p>
            <a:pPr algn="r" rtl="1"/>
            <a:r>
              <a:rPr lang="fa-IR" sz="2400" dirty="0" smtClean="0">
                <a:cs typeface="B Titr" panose="00000700000000000000" pitchFamily="2" charset="-78"/>
              </a:rPr>
              <a:t>زنجیره تامین </a:t>
            </a:r>
          </a:p>
          <a:p>
            <a:pPr algn="just" rtl="1"/>
            <a:endParaRPr lang="fa-IR" sz="2400" dirty="0">
              <a:cs typeface="2  Badr" panose="00000400000000000000" pitchFamily="2" charset="-78"/>
            </a:endParaRPr>
          </a:p>
          <a:p>
            <a:pPr algn="r" rtl="1"/>
            <a:r>
              <a:rPr lang="fa-IR" sz="2400" dirty="0" smtClean="0">
                <a:cs typeface="B Nazanin" panose="00000400000000000000" pitchFamily="2" charset="-78"/>
              </a:rPr>
              <a:t>شبکه ای است شامل تامین کنندگان ،کارخانجات ،انبارهای کالا ،مراکز توزیع وخرده فروشان که مواد خام را تهیه کرده ،تغییر شکل داده ،محصول راتهیه کرده وتحویل مشتری می دهند .درواقع زنجیره تامین شبکه ای ازسلول های ارزش افزا که هدف آن تحول یک محصول  سطح بالا،نه فقط باکمترین هزینه بلکه سریع وبا ارزش ازتمام جهات ساخت محصول است .درواقع زنجیره تامین همه فعالیت ها وافرادی راکه درتامین یک محصول ازتامین مواد خام تافروش محصول نهایی به سازمان ها ومصرف کنندگان وفراتر از فروش گردش مواد وموجودی ها درکل فرآیند درگیر هستند رادربر می گیرد .زنجیره تامین کل زنجیره موادوجریان محصول راازمنابع اولیه تاتحول نهایی محصول به مشتری وپس ازآن ازطریق لجستیک معکوس به چرخه مجدد پوشش می دهد .از این رو این فرآیند به مثابه از خاک به خاک توصیف شده است که به مفهوم حلقه کامل تامین مواد است.</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41125650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86359" y="867905"/>
            <a:ext cx="9732936" cy="3785652"/>
          </a:xfrm>
          <a:prstGeom prst="rect">
            <a:avLst/>
          </a:prstGeom>
          <a:noFill/>
        </p:spPr>
        <p:txBody>
          <a:bodyPr wrap="square" rtlCol="0">
            <a:spAutoFit/>
          </a:bodyPr>
          <a:lstStyle/>
          <a:p>
            <a:pPr algn="r" rtl="1"/>
            <a:r>
              <a:rPr lang="fa-IR" sz="2400" dirty="0" smtClean="0">
                <a:cs typeface="B Nazanin" panose="00000400000000000000" pitchFamily="2" charset="-78"/>
              </a:rPr>
              <a:t>با افزایش اهمیت فعالیت خرید وتدارکات تصمیم های خرید مهم ترشده واز آنجا که امروزه سازمانها بیشتر به تامین کنندگان وابسته شده اند.پیامدهای مستقیم وغیر مستقیم تصمیم گیری ضعیف ،وخیم تر جلوه می کند .در بیشتر صنایع ،هزینه مواد خام واجزای تشکیل دهنده محصول ،قسمت عمده ای از بهای تمام شده محصول را دربر می گیرد .درچنین شرایطی بخش تدارکات می تواند نقشی کلیدی درکارایی واثربخشی سازمان ایفا کند وتاثیر مستقیمی روی کاهش هزینه ها ،سود آوری وانعطاف پذیری یک شرکت داشته باشد .درحقیقت انتخاب مجموعه مناسبی ازتامین کنندگان برای کارباآنها درجهت موفقیت یک شرکت امری بسیار مهم وحیاتی می باشدودرطی سالیان طولانی برانتخاب تامین کننده تاکید شده است. اخیرا باحضور مفهوم مدیریت زنجیره تامین بیشتر محققان ،دانشمندان ومدیران پی برده اند که انتخاب تامین کننده مناسب ومدیریت آن وسیله ی است که از آن می توان برای افزایش رقابت پذیری زنجیره تامین استفاده نمود.</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1877043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76834" y="867905"/>
            <a:ext cx="9732936" cy="6001643"/>
          </a:xfrm>
          <a:prstGeom prst="rect">
            <a:avLst/>
          </a:prstGeom>
          <a:noFill/>
        </p:spPr>
        <p:txBody>
          <a:bodyPr wrap="square" rtlCol="0">
            <a:spAutoFit/>
          </a:bodyPr>
          <a:lstStyle/>
          <a:p>
            <a:pPr algn="r" rtl="1"/>
            <a:r>
              <a:rPr lang="fa-IR" sz="2400" dirty="0" smtClean="0">
                <a:cs typeface="B Titr" panose="00000700000000000000" pitchFamily="2" charset="-78"/>
              </a:rPr>
              <a:t>مسائل انتخاب تامین کننده </a:t>
            </a:r>
          </a:p>
          <a:p>
            <a:pPr algn="just" rtl="1"/>
            <a:endParaRPr lang="fa-IR" sz="2400" dirty="0">
              <a:cs typeface="2  Badr" panose="00000400000000000000" pitchFamily="2" charset="-78"/>
            </a:endParaRPr>
          </a:p>
          <a:p>
            <a:pPr marL="457200" indent="-457200" algn="r" rtl="1">
              <a:buAutoNum type="arabicPeriod"/>
            </a:pPr>
            <a:r>
              <a:rPr lang="fa-IR" sz="2400" dirty="0" smtClean="0">
                <a:cs typeface="B Nazanin" panose="00000400000000000000" pitchFamily="2" charset="-78"/>
              </a:rPr>
              <a:t>انتخاب تامین کننده هنگامی که هیچ محدودیتی ندارد،به عبارتی هرکدام ازتامین کنندگان به تنهایی قادرند که نیازهای (احتیاجات)خریدارراازجمله میزان تقاضا،کیفیت ،زمان تحولو... رابرآورده سازند.</a:t>
            </a:r>
          </a:p>
          <a:p>
            <a:pPr marL="457200" indent="-457200" algn="r" rtl="1">
              <a:buAutoNum type="arabicPeriod"/>
            </a:pPr>
            <a:r>
              <a:rPr lang="fa-IR" sz="2400" dirty="0" smtClean="0">
                <a:cs typeface="B Nazanin" panose="00000400000000000000" pitchFamily="2" charset="-78"/>
              </a:rPr>
              <a:t>انتخاب تامین کننده درحالتی که محدودیت هایی درظرفیت تامین کننده ،کیفیت محصول تامین کننده و... وجود دارد .به عبارتی یک تامین کننده به تنهایی به تنهایی قادر به برآورده احتیاجات خریدارنمی باشدوخریدار به اجبارباید بخشی ازتقاضای خود راازیک تامین کننده وبخش دیگرتقاضایش رااز تامین کننده رااز تامین کننده دیگربه منظور جبران کمبود ظرفیت یاکیفیت پایین تامین کننده اول برآورده سازد.</a:t>
            </a:r>
          </a:p>
          <a:p>
            <a:pPr marL="457200" indent="-457200" algn="r" rtl="1">
              <a:buAutoNum type="arabicPeriod"/>
            </a:pPr>
            <a:r>
              <a:rPr lang="fa-IR" sz="2400" dirty="0" smtClean="0">
                <a:cs typeface="B Nazanin" panose="00000400000000000000" pitchFamily="2" charset="-78"/>
              </a:rPr>
              <a:t>درخصوص مورد اول یک تامین کننده می تواند تمام نیاز خریداررابرآورده ساز،(منبع یابی منفرد)که دراین حالت مدیریت تنها یک تصمیم اتخاذ می کند واین که کدام تامین کننده ،بهترین کننده،بهترین است.درحالی که درمورددوم ،هیچ کدام ازتامین کنندگان به تنهایی قادر نیستند که تمامی احتیاجات خریدار رابرآورده سازند .بنابراین دراین حالت بیشترازیک تامین کننده باید انتخاب شود(منبع یابی  چندگانه).دراین حالت مدیریت باید دوتصمیم اخذ کند.اول این که کدام تامین کنندگان ،بهترین هستند؟ودوم ،ازهریک ازتامین کنندگان انتخابی چه مقدارباید خریداری کرد؟</a:t>
            </a:r>
            <a:endParaRPr lang="en-US" sz="2400" dirty="0" smtClean="0">
              <a:cs typeface="B Nazanin" panose="00000400000000000000" pitchFamily="2" charset="-78"/>
            </a:endParaRPr>
          </a:p>
        </p:txBody>
      </p:sp>
    </p:spTree>
    <p:extLst>
      <p:ext uri="{BB962C8B-B14F-4D97-AF65-F5344CB8AC3E}">
        <p14:creationId xmlns:p14="http://schemas.microsoft.com/office/powerpoint/2010/main" xmlns="" val="1619892440"/>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303</TotalTime>
  <Words>3837</Words>
  <Application>Microsoft Office PowerPoint</Application>
  <PresentationFormat>Custom</PresentationFormat>
  <Paragraphs>242</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Wisp</vt:lpstr>
      <vt:lpstr>SCM</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با تشکر از توجه شما</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parseh</dc:creator>
  <cp:lastModifiedBy>hashemy</cp:lastModifiedBy>
  <cp:revision>65</cp:revision>
  <dcterms:created xsi:type="dcterms:W3CDTF">2014-12-25T12:11:45Z</dcterms:created>
  <dcterms:modified xsi:type="dcterms:W3CDTF">2020-09-20T05:12:52Z</dcterms:modified>
</cp:coreProperties>
</file>