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0"/>
  </p:notesMasterIdLst>
  <p:sldIdLst>
    <p:sldId id="256" r:id="rId2"/>
    <p:sldId id="276" r:id="rId3"/>
    <p:sldId id="278" r:id="rId4"/>
    <p:sldId id="279" r:id="rId5"/>
    <p:sldId id="277" r:id="rId6"/>
    <p:sldId id="300" r:id="rId7"/>
    <p:sldId id="301" r:id="rId8"/>
    <p:sldId id="309" r:id="rId9"/>
    <p:sldId id="303" r:id="rId10"/>
    <p:sldId id="304" r:id="rId11"/>
    <p:sldId id="328" r:id="rId12"/>
    <p:sldId id="329" r:id="rId13"/>
    <p:sldId id="330" r:id="rId14"/>
    <p:sldId id="283" r:id="rId15"/>
    <p:sldId id="287" r:id="rId16"/>
    <p:sldId id="302" r:id="rId17"/>
    <p:sldId id="288" r:id="rId18"/>
    <p:sldId id="289" r:id="rId19"/>
    <p:sldId id="305" r:id="rId20"/>
    <p:sldId id="290" r:id="rId21"/>
    <p:sldId id="306" r:id="rId22"/>
    <p:sldId id="307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44080-CD78-439A-95E6-ECAB6B825E1E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E4760-9A83-4475-A73D-7969C9AE6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3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E4760-9A83-4475-A73D-7969C9AE62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04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E4760-9A83-4475-A73D-7969C9AE62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9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E4760-9A83-4475-A73D-7969C9AE62E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8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08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45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094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95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13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12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23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1" y="116110"/>
            <a:ext cx="9802812" cy="1280890"/>
          </a:xfrm>
        </p:spPr>
        <p:txBody>
          <a:bodyPr>
            <a:normAutofit/>
          </a:bodyPr>
          <a:lstStyle>
            <a:lvl1pPr algn="ctr">
              <a:defRPr sz="4000" b="1">
                <a:cs typeface="B Titr" panose="000007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562100"/>
            <a:ext cx="10639121" cy="4349122"/>
          </a:xfrm>
        </p:spPr>
        <p:txBody>
          <a:bodyPr/>
          <a:lstStyle>
            <a:lvl1pPr algn="r" rtl="1">
              <a:defRPr sz="3000">
                <a:cs typeface="B Nazanin" panose="00000400000000000000" pitchFamily="2" charset="-78"/>
              </a:defRPr>
            </a:lvl1pPr>
            <a:lvl2pPr algn="r" rtl="1">
              <a:defRPr sz="2600">
                <a:cs typeface="B Nazanin" panose="00000400000000000000" pitchFamily="2" charset="-78"/>
              </a:defRPr>
            </a:lvl2pPr>
            <a:lvl3pPr algn="r" rtl="1">
              <a:defRPr sz="2200">
                <a:cs typeface="B Nazanin" panose="00000400000000000000" pitchFamily="2" charset="-78"/>
              </a:defRPr>
            </a:lvl3pPr>
            <a:lvl4pPr algn="r" rtl="1">
              <a:defRPr sz="1800">
                <a:cs typeface="B Nazanin" panose="00000400000000000000" pitchFamily="2" charset="-78"/>
              </a:defRPr>
            </a:lvl4pPr>
            <a:lvl5pPr algn="r" rtl="1">
              <a:defRPr sz="1400">
                <a:cs typeface="B Nazanin" panose="000004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04417" y="6315150"/>
            <a:ext cx="1146283" cy="37039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2101" y="6320521"/>
            <a:ext cx="2739916" cy="3651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45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8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39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76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28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83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88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65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Mohsen Biglari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Learning Java Programming Language – Part7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601D36-4AC8-4893-9893-6F33E10D9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1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sz="6000" b="1" dirty="0" smtClean="0"/>
              <a:t>Java</a:t>
            </a:r>
            <a:r>
              <a:rPr lang="en-US" dirty="0" smtClean="0"/>
              <a:t> Programming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Part 7 – Classes and Objects</a:t>
            </a:r>
          </a:p>
          <a:p>
            <a:r>
              <a:rPr lang="en-US" dirty="0" smtClean="0"/>
              <a:t>By Mohsen </a:t>
            </a:r>
            <a:r>
              <a:rPr lang="en-US" dirty="0" err="1" smtClean="0"/>
              <a:t>Biglari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4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سازنده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85842" y="1200239"/>
            <a:ext cx="4917365" cy="43396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class </a:t>
            </a:r>
            <a:r>
              <a:rPr lang="en-US" sz="2300" b="1" dirty="0"/>
              <a:t>Dog</a:t>
            </a:r>
            <a:r>
              <a:rPr lang="en-US" sz="2300" dirty="0"/>
              <a:t> {</a:t>
            </a:r>
          </a:p>
          <a:p>
            <a:r>
              <a:rPr lang="en-US" sz="2300" dirty="0"/>
              <a:t>    String name, color</a:t>
            </a:r>
            <a:r>
              <a:rPr lang="en-US" sz="2300" dirty="0" smtClean="0"/>
              <a:t>;</a:t>
            </a:r>
          </a:p>
          <a:p>
            <a:r>
              <a:rPr lang="en-US" sz="2300" dirty="0" smtClean="0"/>
              <a:t> </a:t>
            </a:r>
            <a:endParaRPr lang="en-US" sz="2300" dirty="0"/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(){</a:t>
            </a:r>
          </a:p>
          <a:p>
            <a:r>
              <a:rPr lang="en-US" sz="2300" dirty="0"/>
              <a:t>        name= "John Doe";</a:t>
            </a:r>
          </a:p>
          <a:p>
            <a:r>
              <a:rPr lang="en-US" sz="2300" dirty="0"/>
              <a:t>        print();</a:t>
            </a:r>
          </a:p>
          <a:p>
            <a:r>
              <a:rPr lang="en-US" sz="2300" dirty="0"/>
              <a:t>    }</a:t>
            </a:r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(String </a:t>
            </a:r>
            <a:r>
              <a:rPr lang="en-US" sz="2300" dirty="0" err="1"/>
              <a:t>newName</a:t>
            </a:r>
            <a:r>
              <a:rPr lang="en-US" sz="2300" dirty="0"/>
              <a:t>){</a:t>
            </a:r>
          </a:p>
          <a:p>
            <a:r>
              <a:rPr lang="en-US" sz="2300" dirty="0"/>
              <a:t>        name= </a:t>
            </a:r>
            <a:r>
              <a:rPr lang="en-US" sz="2300" dirty="0" err="1"/>
              <a:t>newName</a:t>
            </a:r>
            <a:r>
              <a:rPr lang="en-US" sz="2300" dirty="0"/>
              <a:t>;</a:t>
            </a:r>
          </a:p>
          <a:p>
            <a:r>
              <a:rPr lang="en-US" sz="2300" dirty="0"/>
              <a:t>        print();</a:t>
            </a:r>
          </a:p>
          <a:p>
            <a:r>
              <a:rPr lang="en-US" sz="2300" dirty="0"/>
              <a:t>    }   </a:t>
            </a:r>
            <a:endParaRPr lang="en-US" sz="2300" dirty="0" smtClean="0"/>
          </a:p>
          <a:p>
            <a:r>
              <a:rPr lang="en-US" sz="2300" dirty="0"/>
              <a:t>}</a:t>
            </a:r>
            <a:r>
              <a:rPr lang="en-US" sz="2300" dirty="0" smtClean="0"/>
              <a:t> </a:t>
            </a:r>
            <a:endParaRPr lang="en-US" sz="2300" dirty="0"/>
          </a:p>
        </p:txBody>
      </p:sp>
      <p:sp>
        <p:nvSpPr>
          <p:cNvPr id="8" name="TextBox 7"/>
          <p:cNvSpPr txBox="1"/>
          <p:nvPr/>
        </p:nvSpPr>
        <p:spPr>
          <a:xfrm>
            <a:off x="6818271" y="1200239"/>
            <a:ext cx="4917365" cy="39857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class </a:t>
            </a:r>
            <a:r>
              <a:rPr lang="en-US" sz="2300" b="1" dirty="0"/>
              <a:t>Dog</a:t>
            </a:r>
            <a:r>
              <a:rPr lang="en-US" sz="2300" dirty="0"/>
              <a:t> {</a:t>
            </a:r>
          </a:p>
          <a:p>
            <a:r>
              <a:rPr lang="en-US" sz="2300" dirty="0"/>
              <a:t>    String name, color</a:t>
            </a:r>
            <a:r>
              <a:rPr lang="en-US" sz="2300" dirty="0" smtClean="0"/>
              <a:t>;</a:t>
            </a:r>
          </a:p>
          <a:p>
            <a:r>
              <a:rPr lang="en-US" sz="2300" dirty="0" smtClean="0"/>
              <a:t> </a:t>
            </a:r>
            <a:endParaRPr lang="en-US" sz="2300" dirty="0"/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(){</a:t>
            </a:r>
          </a:p>
          <a:p>
            <a:r>
              <a:rPr lang="en-US" sz="2300" dirty="0"/>
              <a:t>        </a:t>
            </a:r>
            <a:r>
              <a:rPr lang="en-US" sz="2300" b="1" dirty="0" smtClean="0">
                <a:solidFill>
                  <a:srgbClr val="7030A0"/>
                </a:solidFill>
              </a:rPr>
              <a:t>this</a:t>
            </a:r>
            <a:r>
              <a:rPr lang="en-US" sz="2300" dirty="0" smtClean="0">
                <a:solidFill>
                  <a:srgbClr val="7030A0"/>
                </a:solidFill>
              </a:rPr>
              <a:t>("</a:t>
            </a:r>
            <a:r>
              <a:rPr lang="en-US" sz="2300" dirty="0">
                <a:solidFill>
                  <a:srgbClr val="7030A0"/>
                </a:solidFill>
              </a:rPr>
              <a:t>John </a:t>
            </a:r>
            <a:r>
              <a:rPr lang="en-US" sz="2300" dirty="0" smtClean="0">
                <a:solidFill>
                  <a:srgbClr val="7030A0"/>
                </a:solidFill>
              </a:rPr>
              <a:t>Doe“);</a:t>
            </a:r>
            <a:endParaRPr lang="en-US" sz="2300" dirty="0">
              <a:solidFill>
                <a:srgbClr val="7030A0"/>
              </a:solidFill>
            </a:endParaRPr>
          </a:p>
          <a:p>
            <a:r>
              <a:rPr lang="en-US" sz="2300" dirty="0" smtClean="0"/>
              <a:t>    }</a:t>
            </a:r>
            <a:endParaRPr lang="en-US" sz="2300" dirty="0"/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(String </a:t>
            </a:r>
            <a:r>
              <a:rPr lang="en-US" sz="2300" dirty="0" err="1"/>
              <a:t>newName</a:t>
            </a:r>
            <a:r>
              <a:rPr lang="en-US" sz="2300" dirty="0"/>
              <a:t>){</a:t>
            </a:r>
          </a:p>
          <a:p>
            <a:r>
              <a:rPr lang="en-US" sz="2300" dirty="0"/>
              <a:t>        name= </a:t>
            </a:r>
            <a:r>
              <a:rPr lang="en-US" sz="2300" dirty="0" err="1"/>
              <a:t>newName</a:t>
            </a:r>
            <a:r>
              <a:rPr lang="en-US" sz="2300" dirty="0"/>
              <a:t>;</a:t>
            </a:r>
          </a:p>
          <a:p>
            <a:r>
              <a:rPr lang="en-US" sz="2300" dirty="0"/>
              <a:t>        print();</a:t>
            </a:r>
          </a:p>
          <a:p>
            <a:r>
              <a:rPr lang="en-US" sz="2300" dirty="0"/>
              <a:t>    }   </a:t>
            </a:r>
            <a:endParaRPr lang="en-US" sz="2300" dirty="0" smtClean="0"/>
          </a:p>
          <a:p>
            <a:r>
              <a:rPr lang="en-US" sz="2300" dirty="0"/>
              <a:t>}</a:t>
            </a:r>
            <a:r>
              <a:rPr lang="en-US" sz="2300" dirty="0" smtClean="0"/>
              <a:t>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369019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مثال: کلاس مستطیل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98312" y="970344"/>
            <a:ext cx="10352388" cy="53245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class Rectangle {</a:t>
            </a:r>
          </a:p>
          <a:p>
            <a:r>
              <a:rPr lang="en-US" sz="2000" dirty="0"/>
              <a:t>    int width, height;</a:t>
            </a:r>
          </a:p>
          <a:p>
            <a:r>
              <a:rPr lang="en-US" sz="2000" dirty="0"/>
              <a:t>    int x, y;</a:t>
            </a:r>
          </a:p>
          <a:p>
            <a:r>
              <a:rPr lang="en-US" sz="2000" dirty="0"/>
              <a:t>    public Rectangle(){</a:t>
            </a:r>
          </a:p>
          <a:p>
            <a:r>
              <a:rPr lang="en-US" sz="2000" dirty="0"/>
              <a:t>        width= height= x= y= 0;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Rectangle(int x, int y){</a:t>
            </a:r>
          </a:p>
          <a:p>
            <a:r>
              <a:rPr lang="en-US" sz="2000" b="1" dirty="0"/>
              <a:t>        this();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this.x</a:t>
            </a:r>
            <a:r>
              <a:rPr lang="en-US" sz="2000" dirty="0"/>
              <a:t>= x;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this.y</a:t>
            </a:r>
            <a:r>
              <a:rPr lang="en-US" sz="2000" dirty="0"/>
              <a:t>= y;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Rectangle(int x, int y, int width, int height){</a:t>
            </a:r>
          </a:p>
          <a:p>
            <a:r>
              <a:rPr lang="en-US" sz="2000" b="1" dirty="0"/>
              <a:t>        this(x, y);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this.width</a:t>
            </a:r>
            <a:r>
              <a:rPr lang="en-US" sz="2000" dirty="0"/>
              <a:t>= width;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this.height</a:t>
            </a:r>
            <a:r>
              <a:rPr lang="en-US" sz="2000" dirty="0"/>
              <a:t>= height;</a:t>
            </a:r>
          </a:p>
          <a:p>
            <a:r>
              <a:rPr lang="en-US" sz="2000" dirty="0"/>
              <a:t>    }    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6531810" y="1988756"/>
            <a:ext cx="3936023" cy="1341298"/>
          </a:xfrm>
          <a:prstGeom prst="borderCallout2">
            <a:avLst>
              <a:gd name="adj1" fmla="val 48080"/>
              <a:gd name="adj2" fmla="val 103"/>
              <a:gd name="adj3" fmla="val 110030"/>
              <a:gd name="adj4" fmla="val -18928"/>
              <a:gd name="adj5" fmla="val 98916"/>
              <a:gd name="adj6" fmla="val -89778"/>
            </a:avLst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Titr" panose="00000700000000000000" pitchFamily="2" charset="-78"/>
              </a:rPr>
              <a:t>تنها مجاز به استفاده در سازنده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Titr" panose="00000700000000000000" pitchFamily="2" charset="-78"/>
              </a:rPr>
              <a:t>اولین دستور در سازنده</a:t>
            </a:r>
            <a:endParaRPr lang="en-US" sz="2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6108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مثال: کلاس مستطیل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70743" y="1202241"/>
            <a:ext cx="10479957" cy="47089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class Rectangle {</a:t>
            </a:r>
          </a:p>
          <a:p>
            <a:r>
              <a:rPr lang="en-US" sz="2000" dirty="0"/>
              <a:t>    int width, height;</a:t>
            </a:r>
          </a:p>
          <a:p>
            <a:r>
              <a:rPr lang="en-US" sz="2000" dirty="0"/>
              <a:t>    int x, y</a:t>
            </a:r>
            <a:r>
              <a:rPr lang="en-US" sz="2000" dirty="0" smtClean="0"/>
              <a:t>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……………..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……………..</a:t>
            </a:r>
            <a:endParaRPr lang="en-US" sz="2000" dirty="0"/>
          </a:p>
          <a:p>
            <a:r>
              <a:rPr lang="en-US" sz="2000" dirty="0" smtClean="0"/>
              <a:t>    public </a:t>
            </a:r>
            <a:r>
              <a:rPr lang="en-US" sz="2000" dirty="0"/>
              <a:t>void print(){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System.out.printf</a:t>
            </a:r>
            <a:r>
              <a:rPr lang="en-US" sz="2000" dirty="0"/>
              <a:t>("Width: %d, Height= %d, (</a:t>
            </a:r>
            <a:r>
              <a:rPr lang="en-US" sz="2000" dirty="0" err="1"/>
              <a:t>x,y</a:t>
            </a:r>
            <a:r>
              <a:rPr lang="en-US" sz="2000" dirty="0"/>
              <a:t>)= [%</a:t>
            </a:r>
            <a:r>
              <a:rPr lang="en-US" sz="2000" dirty="0" err="1"/>
              <a:t>d,%d</a:t>
            </a:r>
            <a:r>
              <a:rPr lang="en-US" sz="2000" dirty="0"/>
              <a:t>]%n", width, height, x, y);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int </a:t>
            </a:r>
            <a:r>
              <a:rPr lang="en-US" sz="2000" dirty="0" err="1" smtClean="0"/>
              <a:t>getPerimeter</a:t>
            </a:r>
            <a:r>
              <a:rPr lang="en-US" sz="2000" dirty="0"/>
              <a:t>(){</a:t>
            </a:r>
          </a:p>
          <a:p>
            <a:r>
              <a:rPr lang="en-US" sz="2000" dirty="0"/>
              <a:t>        return </a:t>
            </a:r>
            <a:r>
              <a:rPr lang="en-US" sz="2000" dirty="0" smtClean="0"/>
              <a:t>2*(</a:t>
            </a:r>
            <a:r>
              <a:rPr lang="en-US" sz="2000" dirty="0" err="1" smtClean="0"/>
              <a:t>width+height</a:t>
            </a:r>
            <a:r>
              <a:rPr lang="en-US" sz="2000" dirty="0" smtClean="0"/>
              <a:t>);</a:t>
            </a:r>
            <a:endParaRPr lang="en-US" sz="2000" dirty="0"/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int </a:t>
            </a:r>
            <a:r>
              <a:rPr lang="en-US" sz="2000" dirty="0" err="1" smtClean="0"/>
              <a:t>getArea</a:t>
            </a:r>
            <a:r>
              <a:rPr lang="en-US" sz="2000" dirty="0"/>
              <a:t>(){</a:t>
            </a:r>
          </a:p>
          <a:p>
            <a:r>
              <a:rPr lang="en-US" sz="2000" dirty="0"/>
              <a:t>        return width*height;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0238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مثال: کلاس مستطیل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70554" y="1028801"/>
            <a:ext cx="10480146" cy="3477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r>
              <a:rPr lang="en-US" sz="2000" dirty="0"/>
              <a:t>    Rectangle rect1= new Rectangle();</a:t>
            </a:r>
          </a:p>
          <a:p>
            <a:r>
              <a:rPr lang="en-US" sz="2000" dirty="0"/>
              <a:t>    Rectangle rect2= new Rectangle(3, 4);</a:t>
            </a:r>
          </a:p>
          <a:p>
            <a:r>
              <a:rPr lang="en-US" sz="2000" dirty="0"/>
              <a:t>    Rectangle rect3= new Rectangle(2, 1, 3, 3);</a:t>
            </a:r>
          </a:p>
          <a:p>
            <a:r>
              <a:rPr lang="en-US" sz="2000" dirty="0"/>
              <a:t>    rect1.print();</a:t>
            </a:r>
          </a:p>
          <a:p>
            <a:r>
              <a:rPr lang="en-US" sz="2000" dirty="0"/>
              <a:t>    rect2.print();</a:t>
            </a:r>
          </a:p>
          <a:p>
            <a:r>
              <a:rPr lang="en-US" sz="2000" dirty="0"/>
              <a:t>    rect3.print();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System.out.printf</a:t>
            </a:r>
            <a:r>
              <a:rPr lang="en-US" sz="2000" dirty="0"/>
              <a:t>("</a:t>
            </a:r>
            <a:r>
              <a:rPr lang="en-US" sz="2000" dirty="0" smtClean="0"/>
              <a:t>Rect1 P: </a:t>
            </a:r>
            <a:r>
              <a:rPr lang="en-US" sz="2000" dirty="0"/>
              <a:t>%d, </a:t>
            </a:r>
            <a:r>
              <a:rPr lang="en-US" sz="2000" dirty="0" smtClean="0"/>
              <a:t>A: </a:t>
            </a:r>
            <a:r>
              <a:rPr lang="en-US" sz="2000" dirty="0"/>
              <a:t>%</a:t>
            </a:r>
            <a:r>
              <a:rPr lang="en-US" sz="2000" dirty="0" err="1"/>
              <a:t>d%n</a:t>
            </a:r>
            <a:r>
              <a:rPr lang="en-US" sz="2000" dirty="0"/>
              <a:t>", </a:t>
            </a:r>
            <a:r>
              <a:rPr lang="en-US" sz="2000" dirty="0" smtClean="0"/>
              <a:t>rect1.getPerimeter</a:t>
            </a:r>
            <a:r>
              <a:rPr lang="en-US" sz="2000" dirty="0"/>
              <a:t>(), </a:t>
            </a:r>
            <a:r>
              <a:rPr lang="en-US" sz="2000" dirty="0" smtClean="0"/>
              <a:t>rect1.getArea</a:t>
            </a:r>
            <a:r>
              <a:rPr lang="en-US" sz="2000" dirty="0"/>
              <a:t>());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System.out.printf</a:t>
            </a:r>
            <a:r>
              <a:rPr lang="en-US" sz="2000" dirty="0"/>
              <a:t>("</a:t>
            </a:r>
            <a:r>
              <a:rPr lang="en-US" sz="2000" dirty="0" smtClean="0"/>
              <a:t>Rect2 P: </a:t>
            </a:r>
            <a:r>
              <a:rPr lang="en-US" sz="2000" dirty="0"/>
              <a:t>%d, </a:t>
            </a:r>
            <a:r>
              <a:rPr lang="en-US" sz="2000" dirty="0" smtClean="0"/>
              <a:t>A: </a:t>
            </a:r>
            <a:r>
              <a:rPr lang="en-US" sz="2000" dirty="0"/>
              <a:t>%</a:t>
            </a:r>
            <a:r>
              <a:rPr lang="en-US" sz="2000" dirty="0" err="1"/>
              <a:t>d%n</a:t>
            </a:r>
            <a:r>
              <a:rPr lang="en-US" sz="2000" dirty="0"/>
              <a:t>", </a:t>
            </a:r>
            <a:r>
              <a:rPr lang="en-US" sz="2000" dirty="0" smtClean="0"/>
              <a:t>rect2.getPerimeter</a:t>
            </a:r>
            <a:r>
              <a:rPr lang="en-US" sz="2000" dirty="0"/>
              <a:t>(), </a:t>
            </a:r>
            <a:r>
              <a:rPr lang="en-US" sz="2000" dirty="0" smtClean="0"/>
              <a:t>rect2.getArea</a:t>
            </a:r>
            <a:r>
              <a:rPr lang="en-US" sz="2000" dirty="0"/>
              <a:t>());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System.out.printf</a:t>
            </a:r>
            <a:r>
              <a:rPr lang="en-US" sz="2000" dirty="0"/>
              <a:t>("</a:t>
            </a:r>
            <a:r>
              <a:rPr lang="en-US" sz="2000" dirty="0" smtClean="0"/>
              <a:t>Rect3 P: </a:t>
            </a:r>
            <a:r>
              <a:rPr lang="en-US" sz="2000" dirty="0"/>
              <a:t>%d, </a:t>
            </a:r>
            <a:r>
              <a:rPr lang="en-US" sz="2000" dirty="0" smtClean="0"/>
              <a:t>A: </a:t>
            </a:r>
            <a:r>
              <a:rPr lang="en-US" sz="2000" dirty="0"/>
              <a:t>%</a:t>
            </a:r>
            <a:r>
              <a:rPr lang="en-US" sz="2000" dirty="0" err="1"/>
              <a:t>d%n</a:t>
            </a:r>
            <a:r>
              <a:rPr lang="en-US" sz="2000" dirty="0"/>
              <a:t>", </a:t>
            </a:r>
            <a:r>
              <a:rPr lang="en-US" sz="2000" dirty="0" smtClean="0"/>
              <a:t>rect3.getPerimeter</a:t>
            </a:r>
            <a:r>
              <a:rPr lang="en-US" sz="2000" dirty="0"/>
              <a:t>(), </a:t>
            </a:r>
            <a:r>
              <a:rPr lang="en-US" sz="2000" dirty="0" smtClean="0"/>
              <a:t>rect3.getArea</a:t>
            </a:r>
            <a:r>
              <a:rPr lang="en-US" sz="2000" dirty="0"/>
              <a:t>());</a:t>
            </a:r>
          </a:p>
          <a:p>
            <a:r>
              <a:rPr lang="en-US" sz="2000" dirty="0"/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70554" y="4560824"/>
            <a:ext cx="8956336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Width: 0, Height= 0, (</a:t>
            </a:r>
            <a:r>
              <a:rPr lang="en-US" dirty="0" err="1">
                <a:solidFill>
                  <a:schemeClr val="bg1"/>
                </a:solidFill>
                <a:cs typeface="B Nazanin" panose="00000400000000000000" pitchFamily="2" charset="-78"/>
              </a:rPr>
              <a:t>x,y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)= [0,0]</a:t>
            </a:r>
          </a:p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Width: 0, Height= 0, (</a:t>
            </a:r>
            <a:r>
              <a:rPr lang="en-US" dirty="0" err="1">
                <a:solidFill>
                  <a:schemeClr val="bg1"/>
                </a:solidFill>
                <a:cs typeface="B Nazanin" panose="00000400000000000000" pitchFamily="2" charset="-78"/>
              </a:rPr>
              <a:t>x,y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)= [3,4]</a:t>
            </a:r>
          </a:p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Width: 3, Height= 3, (</a:t>
            </a:r>
            <a:r>
              <a:rPr lang="en-US" dirty="0" err="1">
                <a:solidFill>
                  <a:schemeClr val="bg1"/>
                </a:solidFill>
                <a:cs typeface="B Nazanin" panose="00000400000000000000" pitchFamily="2" charset="-78"/>
              </a:rPr>
              <a:t>x,y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)= [2,1]</a:t>
            </a:r>
          </a:p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Rect1 </a:t>
            </a:r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P: 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0, </a:t>
            </a:r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A: 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0</a:t>
            </a:r>
          </a:p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Rect2 </a:t>
            </a:r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P: 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0, </a:t>
            </a:r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A: 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0</a:t>
            </a:r>
          </a:p>
          <a:p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Rect3 </a:t>
            </a:r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P: 12, A: </a:t>
            </a:r>
            <a:r>
              <a:rPr lang="en-US" dirty="0">
                <a:solidFill>
                  <a:schemeClr val="bg1"/>
                </a:solidFill>
                <a:cs typeface="B Nazanin" panose="00000400000000000000" pitchFamily="2" charset="-78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07392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دسترسی به حالت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هر شیء برای دسترسی دنیای خارج به حالت هایش، از رفتارهایش استفاده می کند</a:t>
            </a:r>
          </a:p>
          <a:p>
            <a:r>
              <a:rPr lang="fa-IR" dirty="0" smtClean="0"/>
              <a:t>این توابع معروف به توابع </a:t>
            </a:r>
            <a:r>
              <a:rPr lang="en-US" dirty="0" smtClean="0"/>
              <a:t>getter</a:t>
            </a:r>
            <a:r>
              <a:rPr lang="fa-IR" dirty="0" smtClean="0"/>
              <a:t> و </a:t>
            </a:r>
            <a:r>
              <a:rPr lang="en-US" dirty="0" smtClean="0"/>
              <a:t>setter</a:t>
            </a:r>
            <a:r>
              <a:rPr lang="fa-IR" dirty="0" smtClean="0"/>
              <a:t> می باشند</a:t>
            </a:r>
          </a:p>
          <a:p>
            <a:r>
              <a:rPr lang="fa-IR" dirty="0" smtClean="0"/>
              <a:t>برای </a:t>
            </a:r>
            <a:r>
              <a:rPr lang="fa-IR" u="sng" dirty="0" smtClean="0"/>
              <a:t>تنظیم</a:t>
            </a:r>
            <a:r>
              <a:rPr lang="fa-IR" dirty="0" smtClean="0"/>
              <a:t> (</a:t>
            </a:r>
            <a:r>
              <a:rPr lang="en-US" dirty="0" smtClean="0"/>
              <a:t>setter</a:t>
            </a:r>
            <a:r>
              <a:rPr lang="fa-IR" dirty="0" smtClean="0"/>
              <a:t>) و </a:t>
            </a:r>
            <a:r>
              <a:rPr lang="fa-IR" u="sng" dirty="0" smtClean="0"/>
              <a:t>دریافت</a:t>
            </a:r>
            <a:r>
              <a:rPr lang="fa-IR" dirty="0" smtClean="0"/>
              <a:t> (</a:t>
            </a:r>
            <a:r>
              <a:rPr lang="en-US" dirty="0" smtClean="0"/>
              <a:t>getter</a:t>
            </a:r>
            <a:r>
              <a:rPr lang="fa-IR" dirty="0" smtClean="0"/>
              <a:t>) مقدار یک حالت، دو تابع جدا تعریف می شود</a:t>
            </a:r>
          </a:p>
          <a:p>
            <a:r>
              <a:rPr lang="fa-IR" dirty="0" smtClean="0"/>
              <a:t>اگر مقدار یک حالت قابل تغییر توسط دنیای خارج نباشد، برای آن </a:t>
            </a:r>
            <a:r>
              <a:rPr lang="en-US" dirty="0" smtClean="0"/>
              <a:t>setter</a:t>
            </a:r>
            <a:r>
              <a:rPr lang="fa-IR" dirty="0" smtClean="0"/>
              <a:t> تعریف نمی شود (حالت فقط خواندنی)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58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دسترسی به حالت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تنظیم/دریافت سن</a:t>
            </a:r>
          </a:p>
          <a:p>
            <a:r>
              <a:rPr lang="fa-IR" dirty="0" smtClean="0"/>
              <a:t>تنظیم/دریافت رنگ</a:t>
            </a:r>
          </a:p>
          <a:p>
            <a:r>
              <a:rPr lang="fa-IR" dirty="0" smtClean="0"/>
              <a:t>کلمه کلیدی </a:t>
            </a:r>
            <a:r>
              <a:rPr lang="en-US" dirty="0" smtClean="0"/>
              <a:t>this</a:t>
            </a:r>
            <a:r>
              <a:rPr lang="fa-IR" dirty="0" smtClean="0"/>
              <a:t> به نمونه (شیء جاری)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اشاره می کند</a:t>
            </a:r>
          </a:p>
          <a:p>
            <a:r>
              <a:rPr lang="en-US" dirty="0" err="1" smtClean="0"/>
              <a:t>this.color</a:t>
            </a:r>
            <a:r>
              <a:rPr lang="fa-IR" dirty="0" smtClean="0"/>
              <a:t>: فیلد </a:t>
            </a:r>
            <a:r>
              <a:rPr lang="en-US" dirty="0" smtClean="0"/>
              <a:t>color</a:t>
            </a:r>
            <a:endParaRPr lang="fa-IR" dirty="0" smtClean="0"/>
          </a:p>
          <a:p>
            <a:r>
              <a:rPr lang="en-US" dirty="0" smtClean="0"/>
              <a:t>color</a:t>
            </a:r>
            <a:r>
              <a:rPr lang="fa-IR" dirty="0" smtClean="0"/>
              <a:t>: پارامتر (متغیر محلی) </a:t>
            </a:r>
            <a:r>
              <a:rPr lang="en-US" dirty="0" smtClean="0"/>
              <a:t>color</a:t>
            </a:r>
            <a:endParaRPr lang="fa-IR" dirty="0" smtClean="0"/>
          </a:p>
          <a:p>
            <a:r>
              <a:rPr lang="fa-IR" dirty="0" smtClean="0"/>
              <a:t>فیلد و پارامتر همنام (</a:t>
            </a:r>
            <a:r>
              <a:rPr lang="en-US" dirty="0" smtClean="0"/>
              <a:t>Shadow</a:t>
            </a:r>
            <a:r>
              <a:rPr lang="fa-IR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78716" y="1320615"/>
            <a:ext cx="5408683" cy="48320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class Dog {</a:t>
            </a:r>
          </a:p>
          <a:p>
            <a:r>
              <a:rPr lang="fa-IR" sz="2200" dirty="0" smtClean="0"/>
              <a:t>   </a:t>
            </a:r>
            <a:r>
              <a:rPr lang="en-US" sz="2200" dirty="0" smtClean="0"/>
              <a:t>public </a:t>
            </a:r>
            <a:r>
              <a:rPr lang="en-US" sz="2200" dirty="0"/>
              <a:t>void </a:t>
            </a:r>
            <a:r>
              <a:rPr lang="en-US" sz="2200" b="1" dirty="0" err="1"/>
              <a:t>setAge</a:t>
            </a:r>
            <a:r>
              <a:rPr lang="en-US" sz="2200" dirty="0"/>
              <a:t>(int age){</a:t>
            </a:r>
          </a:p>
          <a:p>
            <a:r>
              <a:rPr lang="en-US" sz="2200" dirty="0"/>
              <a:t>        </a:t>
            </a:r>
            <a:r>
              <a:rPr lang="en-US" sz="2200" dirty="0" err="1"/>
              <a:t>this.age</a:t>
            </a:r>
            <a:r>
              <a:rPr lang="en-US" sz="2200" dirty="0"/>
              <a:t>= age;</a:t>
            </a:r>
          </a:p>
          <a:p>
            <a:r>
              <a:rPr lang="en-US" sz="2200" dirty="0"/>
              <a:t>    }</a:t>
            </a:r>
          </a:p>
          <a:p>
            <a:r>
              <a:rPr lang="en-US" sz="2200" dirty="0"/>
              <a:t>    public int </a:t>
            </a:r>
            <a:r>
              <a:rPr lang="en-US" sz="2200" b="1" dirty="0" err="1"/>
              <a:t>getAge</a:t>
            </a:r>
            <a:r>
              <a:rPr lang="en-US" sz="2200" dirty="0"/>
              <a:t>(){</a:t>
            </a:r>
          </a:p>
          <a:p>
            <a:r>
              <a:rPr lang="en-US" sz="2200" dirty="0"/>
              <a:t>        return age;</a:t>
            </a:r>
          </a:p>
          <a:p>
            <a:r>
              <a:rPr lang="en-US" sz="2200" dirty="0"/>
              <a:t>    }</a:t>
            </a:r>
          </a:p>
          <a:p>
            <a:r>
              <a:rPr lang="en-US" sz="2200" dirty="0"/>
              <a:t>    public void </a:t>
            </a:r>
            <a:r>
              <a:rPr lang="en-US" sz="2200" b="1" dirty="0" err="1"/>
              <a:t>setColor</a:t>
            </a:r>
            <a:r>
              <a:rPr lang="en-US" sz="2200" dirty="0"/>
              <a:t>(String color){</a:t>
            </a:r>
          </a:p>
          <a:p>
            <a:r>
              <a:rPr lang="en-US" sz="2200" dirty="0"/>
              <a:t>        </a:t>
            </a:r>
            <a:r>
              <a:rPr lang="en-US" sz="2200" dirty="0" err="1"/>
              <a:t>this.color</a:t>
            </a:r>
            <a:r>
              <a:rPr lang="en-US" sz="2200" dirty="0"/>
              <a:t>= color;</a:t>
            </a:r>
          </a:p>
          <a:p>
            <a:r>
              <a:rPr lang="en-US" sz="2200" dirty="0"/>
              <a:t>    }</a:t>
            </a:r>
          </a:p>
          <a:p>
            <a:r>
              <a:rPr lang="en-US" sz="2200" dirty="0"/>
              <a:t>    public String </a:t>
            </a:r>
            <a:r>
              <a:rPr lang="en-US" sz="2200" b="1" dirty="0" err="1"/>
              <a:t>getColor</a:t>
            </a:r>
            <a:r>
              <a:rPr lang="en-US" sz="2200" dirty="0"/>
              <a:t>(){</a:t>
            </a:r>
          </a:p>
          <a:p>
            <a:r>
              <a:rPr lang="en-US" sz="2200" dirty="0"/>
              <a:t>        return color;</a:t>
            </a:r>
          </a:p>
          <a:p>
            <a:r>
              <a:rPr lang="en-US" sz="2200" dirty="0"/>
              <a:t>    }</a:t>
            </a:r>
          </a:p>
          <a:p>
            <a:r>
              <a:rPr lang="en-US" sz="2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62441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دسترسی به حالت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11579" y="1556835"/>
            <a:ext cx="10466440" cy="2800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static void main(String[] </a:t>
            </a:r>
            <a:r>
              <a:rPr lang="en-US" sz="2200" dirty="0" err="1"/>
              <a:t>args</a:t>
            </a:r>
            <a:r>
              <a:rPr lang="en-US" sz="2200" dirty="0" smtClean="0"/>
              <a:t>) </a:t>
            </a:r>
            <a:r>
              <a:rPr lang="en-US" sz="2200" dirty="0"/>
              <a:t>{</a:t>
            </a:r>
          </a:p>
          <a:p>
            <a:r>
              <a:rPr lang="en-US" sz="2200" dirty="0"/>
              <a:t>    Dog puppy2= new Dog("Brayan");</a:t>
            </a:r>
          </a:p>
          <a:p>
            <a:r>
              <a:rPr lang="en-US" sz="2200" dirty="0"/>
              <a:t>    puppy2.</a:t>
            </a:r>
            <a:r>
              <a:rPr lang="en-US" sz="2200" b="1" dirty="0"/>
              <a:t>setAge</a:t>
            </a:r>
            <a:r>
              <a:rPr lang="en-US" sz="2200" dirty="0"/>
              <a:t>(5);</a:t>
            </a:r>
          </a:p>
          <a:p>
            <a:r>
              <a:rPr lang="en-US" sz="2200" dirty="0"/>
              <a:t>    puppy2.</a:t>
            </a:r>
            <a:r>
              <a:rPr lang="en-US" sz="2200" b="1" dirty="0"/>
              <a:t>setColor</a:t>
            </a:r>
            <a:r>
              <a:rPr lang="en-US" sz="2200" dirty="0"/>
              <a:t>("Gray</a:t>
            </a:r>
            <a:r>
              <a:rPr lang="en-US" sz="2200" dirty="0" smtClean="0"/>
              <a:t>");</a:t>
            </a:r>
          </a:p>
          <a:p>
            <a:endParaRPr lang="en-US" sz="2200" dirty="0" smtClean="0"/>
          </a:p>
          <a:p>
            <a:r>
              <a:rPr lang="en-US" sz="2200" dirty="0" smtClean="0"/>
              <a:t>    </a:t>
            </a:r>
            <a:r>
              <a:rPr lang="en-US" sz="2200" dirty="0" err="1"/>
              <a:t>System.out.format</a:t>
            </a:r>
            <a:r>
              <a:rPr lang="en-US" sz="2200" dirty="0"/>
              <a:t>("My age: %</a:t>
            </a:r>
            <a:r>
              <a:rPr lang="en-US" sz="2200" dirty="0" err="1"/>
              <a:t>d%n</a:t>
            </a:r>
            <a:r>
              <a:rPr lang="en-US" sz="2200" dirty="0"/>
              <a:t>", puppy2.getAge());</a:t>
            </a:r>
          </a:p>
          <a:p>
            <a:r>
              <a:rPr lang="en-US" sz="2200" dirty="0"/>
              <a:t>   </a:t>
            </a:r>
            <a:r>
              <a:rPr lang="en-US" sz="2200" dirty="0" smtClean="0"/>
              <a:t> </a:t>
            </a:r>
            <a:r>
              <a:rPr lang="en-US" sz="2200" dirty="0" err="1"/>
              <a:t>System.out.format</a:t>
            </a:r>
            <a:r>
              <a:rPr lang="en-US" sz="2200" dirty="0"/>
              <a:t>("My color: %s", puppy2.getColor());</a:t>
            </a:r>
            <a:endParaRPr lang="en-US" sz="2200" dirty="0" smtClean="0"/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311579" y="4613736"/>
            <a:ext cx="4009000" cy="11079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My </a:t>
            </a:r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Name is </a:t>
            </a:r>
            <a:r>
              <a:rPr lang="en-US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Brayan</a:t>
            </a:r>
            <a:endParaRPr lang="fa-IR" sz="22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age: 5</a:t>
            </a: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color: Gray</a:t>
            </a:r>
          </a:p>
        </p:txBody>
      </p:sp>
    </p:spTree>
    <p:extLst>
      <p:ext uri="{BB962C8B-B14F-4D97-AF65-F5344CB8AC3E}">
        <p14:creationId xmlns:p14="http://schemas.microsoft.com/office/powerpoint/2010/main" val="2624319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سربارگذاری 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می توان توابعی با نام یکسان داشت، به شرط اینکه در حداقل یکی از موارد زیر با هم تفاوت داشته باشند: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تعداد پارامترها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نوع پارامترها</a:t>
            </a:r>
          </a:p>
          <a:p>
            <a:r>
              <a:rPr lang="fa-IR" dirty="0" smtClean="0"/>
              <a:t>تفکیک توابع همنام در هنگام</a:t>
            </a:r>
          </a:p>
          <a:p>
            <a:pPr marL="0" indent="0">
              <a:buNone/>
            </a:pPr>
            <a:r>
              <a:rPr lang="fa-IR" dirty="0" smtClean="0"/>
              <a:t>    فراخوانی صورت می گیرد</a:t>
            </a:r>
          </a:p>
          <a:p>
            <a:r>
              <a:rPr lang="fa-IR" dirty="0" smtClean="0"/>
              <a:t>نوع خروجی به حساب نمی آید!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53760" y="2127480"/>
            <a:ext cx="6137702" cy="398570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class </a:t>
            </a:r>
            <a:r>
              <a:rPr lang="en-US" sz="2300" dirty="0" err="1"/>
              <a:t>MyIO</a:t>
            </a:r>
            <a:r>
              <a:rPr lang="en-US" sz="2300" dirty="0"/>
              <a:t> {</a:t>
            </a:r>
          </a:p>
          <a:p>
            <a:r>
              <a:rPr lang="en-US" sz="2300" dirty="0"/>
              <a:t>    public void </a:t>
            </a:r>
            <a:r>
              <a:rPr lang="en-US" sz="2300" b="1" dirty="0"/>
              <a:t>print</a:t>
            </a:r>
            <a:r>
              <a:rPr lang="en-US" sz="2300" dirty="0"/>
              <a:t>(int a){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System.out.println</a:t>
            </a:r>
            <a:r>
              <a:rPr lang="en-US" sz="2300" dirty="0"/>
              <a:t>(a);</a:t>
            </a:r>
          </a:p>
          <a:p>
            <a:r>
              <a:rPr lang="en-US" sz="2300" dirty="0"/>
              <a:t>    }</a:t>
            </a:r>
          </a:p>
          <a:p>
            <a:r>
              <a:rPr lang="en-US" sz="2300" dirty="0"/>
              <a:t>    public void </a:t>
            </a:r>
            <a:r>
              <a:rPr lang="en-US" sz="2300" b="1" dirty="0"/>
              <a:t>print</a:t>
            </a:r>
            <a:r>
              <a:rPr lang="en-US" sz="2300" dirty="0"/>
              <a:t>(double b){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System.out.println</a:t>
            </a:r>
            <a:r>
              <a:rPr lang="en-US" sz="2300" dirty="0"/>
              <a:t>(b);</a:t>
            </a:r>
          </a:p>
          <a:p>
            <a:r>
              <a:rPr lang="en-US" sz="2300" dirty="0"/>
              <a:t>    }</a:t>
            </a:r>
          </a:p>
          <a:p>
            <a:r>
              <a:rPr lang="en-US" sz="2300" dirty="0"/>
              <a:t>    public void </a:t>
            </a:r>
            <a:r>
              <a:rPr lang="en-US" sz="2300" b="1" dirty="0"/>
              <a:t>print</a:t>
            </a:r>
            <a:r>
              <a:rPr lang="en-US" sz="2300" dirty="0"/>
              <a:t>(char a){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System.out.println</a:t>
            </a:r>
            <a:r>
              <a:rPr lang="en-US" sz="2300" dirty="0"/>
              <a:t>(a);</a:t>
            </a:r>
          </a:p>
          <a:p>
            <a:r>
              <a:rPr lang="en-US" sz="2300" dirty="0"/>
              <a:t>    }    </a:t>
            </a:r>
          </a:p>
          <a:p>
            <a:r>
              <a:rPr lang="en-US" sz="23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5042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فراخوانی تابع با تعداد پارامتر متغیر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355" y="1562100"/>
            <a:ext cx="10763345" cy="4349122"/>
          </a:xfrm>
        </p:spPr>
        <p:txBody>
          <a:bodyPr/>
          <a:lstStyle/>
          <a:p>
            <a:r>
              <a:rPr lang="fa-IR" dirty="0" smtClean="0"/>
              <a:t>برای ارسال تعداد آرگومان متفاوت برای تابع می توان از ساختار </a:t>
            </a:r>
            <a:r>
              <a:rPr lang="en-US" dirty="0" err="1" smtClean="0"/>
              <a:t>varargs</a:t>
            </a:r>
            <a:r>
              <a:rPr lang="fa-IR" dirty="0" smtClean="0"/>
              <a:t> استفاده کرد</a:t>
            </a:r>
          </a:p>
          <a:p>
            <a:r>
              <a:rPr lang="en-US" dirty="0" err="1" smtClean="0"/>
              <a:t>varargs</a:t>
            </a:r>
            <a:r>
              <a:rPr lang="fa-IR" dirty="0" smtClean="0"/>
              <a:t> یک میانبر برای ایجاد آرایه است</a:t>
            </a:r>
          </a:p>
          <a:p>
            <a:r>
              <a:rPr lang="fa-IR" dirty="0" smtClean="0"/>
              <a:t>این آرایه در زمان فراخوانی تابع ایجاد می شود و طول آن برابر با تعداد آرگومان هاست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87355" y="3560494"/>
            <a:ext cx="6137702" cy="23237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static void print(</a:t>
            </a:r>
            <a:r>
              <a:rPr lang="en-US" sz="3000" b="1" dirty="0"/>
              <a:t>int... </a:t>
            </a:r>
            <a:r>
              <a:rPr lang="en-US" sz="3000" b="1" dirty="0" err="1"/>
              <a:t>arr</a:t>
            </a:r>
            <a:r>
              <a:rPr lang="en-US" sz="2300" dirty="0"/>
              <a:t>)</a:t>
            </a:r>
          </a:p>
          <a:p>
            <a:r>
              <a:rPr lang="en-US" sz="2300" dirty="0"/>
              <a:t>{</a:t>
            </a:r>
          </a:p>
          <a:p>
            <a:r>
              <a:rPr lang="en-US" sz="2300" dirty="0"/>
              <a:t>    for (int </a:t>
            </a:r>
            <a:r>
              <a:rPr lang="en-US" sz="2300" dirty="0" err="1"/>
              <a:t>i</a:t>
            </a:r>
            <a:r>
              <a:rPr lang="en-US" sz="2300" dirty="0"/>
              <a:t>=0; </a:t>
            </a:r>
            <a:r>
              <a:rPr lang="en-US" sz="2300" dirty="0" err="1"/>
              <a:t>i</a:t>
            </a:r>
            <a:r>
              <a:rPr lang="en-US" sz="2300" dirty="0"/>
              <a:t>&lt;</a:t>
            </a:r>
            <a:r>
              <a:rPr lang="en-US" sz="2300" dirty="0" err="1"/>
              <a:t>arr.length</a:t>
            </a:r>
            <a:r>
              <a:rPr lang="en-US" sz="2300" dirty="0"/>
              <a:t>; </a:t>
            </a:r>
            <a:r>
              <a:rPr lang="en-US" sz="2300" dirty="0" err="1"/>
              <a:t>i</a:t>
            </a:r>
            <a:r>
              <a:rPr lang="en-US" sz="2300" dirty="0"/>
              <a:t>++)</a:t>
            </a:r>
          </a:p>
          <a:p>
            <a:r>
              <a:rPr lang="en-US" sz="2300" dirty="0"/>
              <a:t>        </a:t>
            </a:r>
            <a:r>
              <a:rPr lang="en-US" sz="2300" dirty="0" err="1"/>
              <a:t>System.out.format</a:t>
            </a:r>
            <a:r>
              <a:rPr lang="en-US" sz="2300" dirty="0"/>
              <a:t>("%d ", </a:t>
            </a:r>
            <a:r>
              <a:rPr lang="en-US" sz="2300" dirty="0" err="1"/>
              <a:t>arr</a:t>
            </a:r>
            <a:r>
              <a:rPr lang="en-US" sz="2300" dirty="0"/>
              <a:t>[</a:t>
            </a:r>
            <a:r>
              <a:rPr lang="en-US" sz="2300" dirty="0" err="1"/>
              <a:t>i</a:t>
            </a:r>
            <a:r>
              <a:rPr lang="en-US" sz="2300" dirty="0"/>
              <a:t>]);</a:t>
            </a:r>
          </a:p>
          <a:p>
            <a:r>
              <a:rPr lang="en-US" sz="2300" dirty="0"/>
              <a:t>    </a:t>
            </a:r>
            <a:r>
              <a:rPr lang="en-US" sz="2300" dirty="0" err="1"/>
              <a:t>System.out.println</a:t>
            </a:r>
            <a:r>
              <a:rPr lang="en-US" sz="2300" dirty="0"/>
              <a:t>();</a:t>
            </a:r>
          </a:p>
          <a:p>
            <a:r>
              <a:rPr lang="en-US" sz="2300" dirty="0"/>
              <a:t>}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18664" y="3957851"/>
            <a:ext cx="1651378" cy="40943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406254" y="3656974"/>
            <a:ext cx="1612410" cy="464778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2101" y="3701323"/>
            <a:ext cx="18293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a-IR" sz="3000" dirty="0" smtClean="0">
                <a:cs typeface="B Titr" panose="00000700000000000000" pitchFamily="2" charset="-78"/>
              </a:rPr>
              <a:t>  نام   ...نوع</a:t>
            </a:r>
            <a:endParaRPr lang="en-US" sz="3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5959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فراخوانی تابع با تعداد پارامتر متغیر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برای ارسال پارامتر به تابع، هم می توان پارامترها را جداگانه آورد</a:t>
            </a:r>
          </a:p>
          <a:p>
            <a:r>
              <a:rPr lang="fa-IR" dirty="0" smtClean="0"/>
              <a:t>و هم می توان یک آرایه را برای تابع ارسال کرد</a:t>
            </a:r>
            <a:endParaRPr lang="en-US" dirty="0" smtClean="0"/>
          </a:p>
          <a:p>
            <a:r>
              <a:rPr lang="fa-IR" dirty="0" smtClean="0"/>
              <a:t>توابع زیادی از </a:t>
            </a:r>
            <a:r>
              <a:rPr lang="en-US" dirty="0" err="1" smtClean="0"/>
              <a:t>varargs</a:t>
            </a:r>
            <a:r>
              <a:rPr lang="fa-IR" dirty="0" smtClean="0"/>
              <a:t> استفاده می کنند: </a:t>
            </a:r>
            <a:r>
              <a:rPr lang="en-US" dirty="0" smtClean="0"/>
              <a:t>print</a:t>
            </a:r>
            <a:r>
              <a:rPr lang="fa-IR" dirty="0" smtClean="0"/>
              <a:t>، </a:t>
            </a:r>
            <a:r>
              <a:rPr lang="en-US" dirty="0" smtClean="0"/>
              <a:t>format</a:t>
            </a:r>
            <a:r>
              <a:rPr lang="fa-IR" dirty="0" smtClean="0"/>
              <a:t> و 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11579" y="3327808"/>
            <a:ext cx="5895833" cy="27853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/>
              <a:t>public static void main(String[] </a:t>
            </a:r>
            <a:r>
              <a:rPr lang="en-US" sz="2500" dirty="0" err="1" smtClean="0"/>
              <a:t>args</a:t>
            </a:r>
            <a:r>
              <a:rPr lang="en-US" sz="2500" dirty="0" smtClean="0"/>
              <a:t>){</a:t>
            </a:r>
          </a:p>
          <a:p>
            <a:endParaRPr lang="en-US" sz="2500" dirty="0"/>
          </a:p>
          <a:p>
            <a:r>
              <a:rPr lang="en-US" sz="2500" dirty="0"/>
              <a:t>    print(1, 2, 3</a:t>
            </a:r>
            <a:r>
              <a:rPr lang="en-US" sz="2500" dirty="0" smtClean="0"/>
              <a:t>);</a:t>
            </a:r>
          </a:p>
          <a:p>
            <a:endParaRPr lang="en-US" sz="2500" dirty="0"/>
          </a:p>
          <a:p>
            <a:r>
              <a:rPr lang="en-US" sz="2500" dirty="0"/>
              <a:t>    int[] a= {5, 8, 2, 1};</a:t>
            </a:r>
          </a:p>
          <a:p>
            <a:r>
              <a:rPr lang="en-US" sz="2500" dirty="0"/>
              <a:t>    print(a);</a:t>
            </a:r>
          </a:p>
          <a:p>
            <a:r>
              <a:rPr lang="en-US" sz="25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1714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کلاس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ساده ترین شکل تعریف کلاس (قالب)</a:t>
            </a:r>
            <a:endParaRPr lang="en-US" dirty="0" smtClean="0"/>
          </a:p>
          <a:p>
            <a:r>
              <a:rPr lang="fa-IR" dirty="0" smtClean="0"/>
              <a:t>نامگذاری کلاس: روش پاسکال</a:t>
            </a:r>
            <a:endParaRPr lang="en-US" dirty="0"/>
          </a:p>
          <a:p>
            <a:r>
              <a:rPr lang="fa-IR" dirty="0" smtClean="0"/>
              <a:t>شکل کلی تعریف کلاس</a:t>
            </a:r>
          </a:p>
          <a:p>
            <a:endParaRPr lang="fa-I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58773" y="1562100"/>
            <a:ext cx="352266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cs typeface="B Titr" panose="00000700000000000000" pitchFamily="2" charset="-78"/>
              </a:rPr>
              <a:t>class </a:t>
            </a:r>
            <a:r>
              <a:rPr lang="en-US" sz="2400" dirty="0" err="1">
                <a:cs typeface="B Titr" panose="00000700000000000000" pitchFamily="2" charset="-78"/>
              </a:rPr>
              <a:t>MyClass</a:t>
            </a:r>
            <a:r>
              <a:rPr lang="en-US" sz="2400" dirty="0">
                <a:cs typeface="B Titr" panose="00000700000000000000" pitchFamily="2" charset="-78"/>
              </a:rPr>
              <a:t> {</a:t>
            </a:r>
          </a:p>
          <a:p>
            <a:r>
              <a:rPr lang="en-US" sz="2400" dirty="0" smtClean="0">
                <a:cs typeface="B Titr" panose="00000700000000000000" pitchFamily="2" charset="-78"/>
              </a:rPr>
              <a:t>     </a:t>
            </a:r>
            <a:r>
              <a:rPr lang="fa-IR" sz="2400" dirty="0" smtClean="0">
                <a:cs typeface="B Titr" panose="00000700000000000000" pitchFamily="2" charset="-78"/>
              </a:rPr>
              <a:t>  فیلدها و توابع</a:t>
            </a:r>
            <a:r>
              <a:rPr lang="en-US" sz="2400" dirty="0" smtClean="0">
                <a:cs typeface="B Titr" panose="00000700000000000000" pitchFamily="2" charset="-78"/>
              </a:rPr>
              <a:t>  </a:t>
            </a:r>
            <a:endParaRPr lang="en-US" sz="2400" dirty="0">
              <a:cs typeface="B Titr" panose="00000700000000000000" pitchFamily="2" charset="-78"/>
            </a:endParaRPr>
          </a:p>
          <a:p>
            <a:r>
              <a:rPr lang="en-US" sz="2400" dirty="0">
                <a:cs typeface="B Titr" panose="00000700000000000000" pitchFamily="2" charset="-78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6412" y="3534770"/>
            <a:ext cx="109167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[Settings] class </a:t>
            </a:r>
            <a:r>
              <a:rPr lang="en-US" sz="2100" dirty="0" err="1"/>
              <a:t>MyClass</a:t>
            </a:r>
            <a:r>
              <a:rPr lang="en-US" sz="2100" dirty="0"/>
              <a:t> </a:t>
            </a:r>
            <a:r>
              <a:rPr lang="en-US" sz="2100" dirty="0" smtClean="0"/>
              <a:t>[extends </a:t>
            </a:r>
            <a:r>
              <a:rPr lang="en-US" sz="2100" dirty="0" err="1" smtClean="0"/>
              <a:t>SuperClass</a:t>
            </a:r>
            <a:r>
              <a:rPr lang="en-US" sz="2100" dirty="0" smtClean="0"/>
              <a:t>] [implements Interface1,Interface2,…]</a:t>
            </a:r>
            <a:endParaRPr lang="en-US" sz="2100" dirty="0"/>
          </a:p>
        </p:txBody>
      </p:sp>
      <p:sp>
        <p:nvSpPr>
          <p:cNvPr id="9" name="Rounded Rectangle 8"/>
          <p:cNvSpPr/>
          <p:nvPr/>
        </p:nvSpPr>
        <p:spPr>
          <a:xfrm>
            <a:off x="1199096" y="3565878"/>
            <a:ext cx="1243853" cy="34919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296236" y="3582026"/>
            <a:ext cx="2677769" cy="34919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045544" y="3562063"/>
            <a:ext cx="4864212" cy="34919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46412" y="4727625"/>
            <a:ext cx="345960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تنظیمات: سطح دسترسی و ...</a:t>
            </a:r>
            <a:endParaRPr lang="en-US" sz="2500" dirty="0">
              <a:cs typeface="B Titr" panose="000007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821022" y="3950268"/>
            <a:ext cx="1399081" cy="742162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84459" y="4719997"/>
            <a:ext cx="26276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ارث بری از کلاس پدر</a:t>
            </a:r>
            <a:endParaRPr lang="en-US" sz="2500" dirty="0">
              <a:cs typeface="B Titr" panose="000007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62919" y="4836515"/>
            <a:ext cx="24416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500" dirty="0" smtClean="0">
                <a:cs typeface="B Titr" panose="00000700000000000000" pitchFamily="2" charset="-78"/>
              </a:rPr>
              <a:t>پیاده سازی واسط ها</a:t>
            </a:r>
            <a:endParaRPr lang="en-US" sz="2500" dirty="0">
              <a:cs typeface="B Titr" panose="00000700000000000000" pitchFamily="2" charset="-78"/>
            </a:endParaRPr>
          </a:p>
        </p:txBody>
      </p:sp>
      <p:cxnSp>
        <p:nvCxnSpPr>
          <p:cNvPr id="18" name="Straight Arrow Connector 17"/>
          <p:cNvCxnSpPr>
            <a:endCxn id="14" idx="0"/>
          </p:cNvCxnSpPr>
          <p:nvPr/>
        </p:nvCxnSpPr>
        <p:spPr>
          <a:xfrm>
            <a:off x="5435384" y="3977835"/>
            <a:ext cx="1162896" cy="742162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9120870" y="3977835"/>
            <a:ext cx="1162896" cy="85868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23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ارسال پارامتر به 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900" dirty="0" smtClean="0"/>
              <a:t>ارسال پارامتر به تابع به دو شکل صورت می گیرد: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900" dirty="0" smtClean="0"/>
              <a:t>با مقدار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900" dirty="0" smtClean="0"/>
              <a:t>با ارجاع</a:t>
            </a:r>
          </a:p>
          <a:p>
            <a:r>
              <a:rPr lang="fa-IR" sz="2900" dirty="0" smtClean="0"/>
              <a:t>انواع داده اولیه با مقدار ارسال می شوند</a:t>
            </a:r>
          </a:p>
          <a:p>
            <a:r>
              <a:rPr lang="fa-IR" sz="2900" dirty="0" smtClean="0"/>
              <a:t>انواع ارجاعی مانند اشیاء نیز با مقدار ارسال می شوند</a:t>
            </a:r>
          </a:p>
          <a:p>
            <a:pPr lvl="1"/>
            <a:r>
              <a:rPr lang="fa-IR" sz="2500" dirty="0" smtClean="0"/>
              <a:t>یعنی ارجاع به شیء قابل </a:t>
            </a:r>
            <a:r>
              <a:rPr lang="fa-IR" sz="2500" smtClean="0"/>
              <a:t>تغییر نمی باشد</a:t>
            </a:r>
            <a:endParaRPr lang="fa-IR" sz="2500" dirty="0" smtClean="0"/>
          </a:p>
          <a:p>
            <a:pPr lvl="1"/>
            <a:r>
              <a:rPr lang="fa-IR" sz="2500" dirty="0" smtClean="0"/>
              <a:t>ولی فیلدهای آن قابل تغییرند</a:t>
            </a:r>
            <a:endParaRPr lang="en-US" sz="2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97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ارسال انواع داده اولیه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7083" y="1562100"/>
            <a:ext cx="10344433" cy="35548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dirty="0"/>
              <a:t>public static void main(String[] </a:t>
            </a:r>
            <a:r>
              <a:rPr lang="en-US" sz="2500" dirty="0" err="1"/>
              <a:t>args</a:t>
            </a:r>
            <a:r>
              <a:rPr lang="en-US" sz="2500" dirty="0"/>
              <a:t>) {</a:t>
            </a:r>
          </a:p>
          <a:p>
            <a:r>
              <a:rPr lang="en-US" sz="2500" dirty="0"/>
              <a:t>    int b=100;</a:t>
            </a:r>
          </a:p>
          <a:p>
            <a:r>
              <a:rPr lang="en-US" sz="2500" dirty="0"/>
              <a:t>    </a:t>
            </a:r>
            <a:r>
              <a:rPr lang="en-US" sz="2500" b="1" dirty="0" err="1"/>
              <a:t>setValue</a:t>
            </a:r>
            <a:r>
              <a:rPr lang="en-US" sz="2500" dirty="0"/>
              <a:t>(b);</a:t>
            </a:r>
          </a:p>
          <a:p>
            <a:r>
              <a:rPr lang="en-US" sz="2500" dirty="0"/>
              <a:t>    </a:t>
            </a:r>
            <a:r>
              <a:rPr lang="en-US" sz="2500" dirty="0" err="1"/>
              <a:t>System.out.println</a:t>
            </a:r>
            <a:r>
              <a:rPr lang="en-US" sz="2500" dirty="0"/>
              <a:t>(b);</a:t>
            </a:r>
          </a:p>
          <a:p>
            <a:r>
              <a:rPr lang="en-US" sz="2500" dirty="0"/>
              <a:t>}</a:t>
            </a:r>
          </a:p>
          <a:p>
            <a:endParaRPr lang="en-US" sz="2500" dirty="0"/>
          </a:p>
          <a:p>
            <a:r>
              <a:rPr lang="en-US" sz="2500" dirty="0"/>
              <a:t>public static void </a:t>
            </a:r>
            <a:r>
              <a:rPr lang="en-US" sz="2500" dirty="0" err="1"/>
              <a:t>setValue</a:t>
            </a:r>
            <a:r>
              <a:rPr lang="en-US" sz="2500" dirty="0"/>
              <a:t>(int a){</a:t>
            </a:r>
          </a:p>
          <a:p>
            <a:r>
              <a:rPr lang="en-US" sz="2500" dirty="0"/>
              <a:t>    a= 10;</a:t>
            </a:r>
          </a:p>
          <a:p>
            <a:r>
              <a:rPr lang="en-US" sz="25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7083" y="5207154"/>
            <a:ext cx="2515359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100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6160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ارسال انواع </a:t>
            </a:r>
            <a:r>
              <a:rPr lang="fa-IR" dirty="0" smtClean="0"/>
              <a:t>ارجاعی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2904" y="935656"/>
            <a:ext cx="7095142" cy="550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</a:p>
          <a:p>
            <a:r>
              <a:rPr lang="en-US" sz="2200" dirty="0"/>
              <a:t>    Dog p= new Dog("Brayan");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p.setAge</a:t>
            </a:r>
            <a:r>
              <a:rPr lang="en-US" sz="2200" dirty="0"/>
              <a:t>(5);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p.setColor</a:t>
            </a:r>
            <a:r>
              <a:rPr lang="en-US" sz="2200" dirty="0"/>
              <a:t>("Gray");</a:t>
            </a:r>
          </a:p>
          <a:p>
            <a:r>
              <a:rPr lang="en-US" sz="2200" dirty="0"/>
              <a:t>    </a:t>
            </a:r>
            <a:r>
              <a:rPr lang="en-US" sz="2200" b="1" dirty="0" err="1"/>
              <a:t>changeDog</a:t>
            </a:r>
            <a:r>
              <a:rPr lang="en-US" sz="2200" dirty="0"/>
              <a:t>(p);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System.out.println</a:t>
            </a:r>
            <a:r>
              <a:rPr lang="en-US" sz="2200" dirty="0"/>
              <a:t>(</a:t>
            </a:r>
            <a:r>
              <a:rPr lang="en-US" sz="2200" dirty="0" err="1"/>
              <a:t>p.getAge</a:t>
            </a:r>
            <a:r>
              <a:rPr lang="en-US" sz="2200" dirty="0"/>
              <a:t>());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System.out.println</a:t>
            </a:r>
            <a:r>
              <a:rPr lang="en-US" sz="2200" dirty="0"/>
              <a:t>(</a:t>
            </a:r>
            <a:r>
              <a:rPr lang="en-US" sz="2200" dirty="0" err="1"/>
              <a:t>p.getColor</a:t>
            </a:r>
            <a:r>
              <a:rPr lang="en-US" sz="2200" dirty="0"/>
              <a:t>());</a:t>
            </a:r>
          </a:p>
          <a:p>
            <a:r>
              <a:rPr lang="en-US" sz="2200" dirty="0" smtClean="0"/>
              <a:t>}</a:t>
            </a:r>
            <a:endParaRPr lang="en-US" sz="2200" dirty="0"/>
          </a:p>
          <a:p>
            <a:r>
              <a:rPr lang="en-US" sz="2200" dirty="0"/>
              <a:t>public static void </a:t>
            </a:r>
            <a:r>
              <a:rPr lang="en-US" sz="2200" dirty="0" err="1"/>
              <a:t>changeDog</a:t>
            </a:r>
            <a:r>
              <a:rPr lang="en-US" sz="2200" dirty="0"/>
              <a:t>(Dog puppy){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puppy.setAge</a:t>
            </a:r>
            <a:r>
              <a:rPr lang="en-US" sz="2200" dirty="0"/>
              <a:t>(20);</a:t>
            </a:r>
          </a:p>
          <a:p>
            <a:r>
              <a:rPr lang="en-US" sz="2200" dirty="0"/>
              <a:t>    </a:t>
            </a:r>
            <a:r>
              <a:rPr lang="en-US" sz="2200" dirty="0" err="1"/>
              <a:t>puppy.setColor</a:t>
            </a:r>
            <a:r>
              <a:rPr lang="en-US" sz="2200" dirty="0"/>
              <a:t>("Red");</a:t>
            </a:r>
          </a:p>
          <a:p>
            <a:endParaRPr lang="en-US" sz="2200" dirty="0"/>
          </a:p>
          <a:p>
            <a:r>
              <a:rPr lang="en-US" sz="2200" b="1" dirty="0"/>
              <a:t>    puppy= new Dog();</a:t>
            </a:r>
          </a:p>
          <a:p>
            <a:r>
              <a:rPr lang="en-US" sz="2200" b="1" dirty="0"/>
              <a:t>    </a:t>
            </a:r>
            <a:r>
              <a:rPr lang="en-US" sz="2200" b="1" dirty="0" err="1"/>
              <a:t>puppy.setAge</a:t>
            </a:r>
            <a:r>
              <a:rPr lang="en-US" sz="2200" b="1" dirty="0"/>
              <a:t>(50);</a:t>
            </a:r>
          </a:p>
          <a:p>
            <a:r>
              <a:rPr lang="en-US" sz="2200" b="1" dirty="0"/>
              <a:t>    </a:t>
            </a:r>
            <a:r>
              <a:rPr lang="en-US" sz="2200" b="1" dirty="0" err="1"/>
              <a:t>puppy.setColor</a:t>
            </a:r>
            <a:r>
              <a:rPr lang="en-US" sz="2200" b="1" dirty="0"/>
              <a:t>("White");</a:t>
            </a:r>
          </a:p>
          <a:p>
            <a:r>
              <a:rPr lang="en-US" sz="22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02638" y="2712327"/>
            <a:ext cx="3227929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Name is Brayan</a:t>
            </a: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Name is John Doe</a:t>
            </a: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20</a:t>
            </a: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2296398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ایجاد شیء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09179"/>
            <a:ext cx="10639121" cy="4702043"/>
          </a:xfrm>
        </p:spPr>
        <p:txBody>
          <a:bodyPr/>
          <a:lstStyle/>
          <a:p>
            <a:r>
              <a:rPr lang="fa-IR" dirty="0" smtClean="0"/>
              <a:t>همانطور که می دانید، ایجاد شیء از سه مرحله تشکیل میشد:</a:t>
            </a:r>
          </a:p>
          <a:p>
            <a:pPr lvl="1"/>
            <a:r>
              <a:rPr lang="fa-IR" dirty="0" smtClean="0"/>
              <a:t>تعریف، نمونه برداری، مقداردهی اولیه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تعریف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نمونه برداری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مقداردهی اولیه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انتساب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89003" y="1970492"/>
            <a:ext cx="542965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Point </a:t>
            </a:r>
            <a:r>
              <a:rPr lang="en-US" sz="2400" dirty="0" err="1"/>
              <a:t>originOne</a:t>
            </a:r>
            <a:r>
              <a:rPr lang="en-US" sz="2400" dirty="0"/>
              <a:t> = new Point(23, 94);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5809" y="3187114"/>
            <a:ext cx="1177877" cy="55955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0629" y="3370291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3307" y="2796240"/>
            <a:ext cx="15263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originOne</a:t>
            </a:r>
            <a:endParaRPr lang="en-US" sz="2200" dirty="0"/>
          </a:p>
        </p:txBody>
      </p:sp>
      <p:sp>
        <p:nvSpPr>
          <p:cNvPr id="11" name="Oval 10"/>
          <p:cNvSpPr/>
          <p:nvPr/>
        </p:nvSpPr>
        <p:spPr>
          <a:xfrm>
            <a:off x="3968398" y="2728000"/>
            <a:ext cx="1715261" cy="1598339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86697" y="3063351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86697" y="3623344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70183" y="2998601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70183" y="3527169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</a:t>
            </a:r>
            <a:endParaRPr lang="en-US" sz="2200" dirty="0"/>
          </a:p>
        </p:txBody>
      </p:sp>
      <p:sp>
        <p:nvSpPr>
          <p:cNvPr id="16" name="Oval 15"/>
          <p:cNvSpPr/>
          <p:nvPr/>
        </p:nvSpPr>
        <p:spPr>
          <a:xfrm>
            <a:off x="6382371" y="2728000"/>
            <a:ext cx="1715261" cy="1598339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00670" y="3063351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00670" y="3623344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84156" y="2998601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84156" y="3527169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</a:t>
            </a:r>
            <a:endParaRPr lang="en-US" sz="2200" dirty="0"/>
          </a:p>
        </p:txBody>
      </p:sp>
      <p:sp>
        <p:nvSpPr>
          <p:cNvPr id="21" name="Rectangle 20"/>
          <p:cNvSpPr/>
          <p:nvPr/>
        </p:nvSpPr>
        <p:spPr>
          <a:xfrm>
            <a:off x="2947514" y="5195291"/>
            <a:ext cx="1177877" cy="55955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442334" y="5378468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90594" y="4749402"/>
            <a:ext cx="20954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متغیر </a:t>
            </a:r>
            <a:r>
              <a:rPr lang="en-US" sz="2200" dirty="0" err="1" smtClean="0">
                <a:cs typeface="B Titr" panose="00000700000000000000" pitchFamily="2" charset="-78"/>
              </a:rPr>
              <a:t>originOne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15348" y="4691486"/>
            <a:ext cx="1715261" cy="1598339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33647" y="5026837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433647" y="5586830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17133" y="4962087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17133" y="5490655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</a:t>
            </a:r>
            <a:endParaRPr lang="en-US" sz="2200" dirty="0"/>
          </a:p>
        </p:txBody>
      </p:sp>
      <p:cxnSp>
        <p:nvCxnSpPr>
          <p:cNvPr id="35" name="Straight Arrow Connector 34"/>
          <p:cNvCxnSpPr>
            <a:stCxn id="22" idx="6"/>
            <a:endCxn id="29" idx="2"/>
          </p:cNvCxnSpPr>
          <p:nvPr/>
        </p:nvCxnSpPr>
        <p:spPr>
          <a:xfrm>
            <a:off x="3659285" y="5486944"/>
            <a:ext cx="1356063" cy="3712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307564" y="373817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u="sng" dirty="0" smtClean="0"/>
              <a:t>1</a:t>
            </a:r>
            <a:endParaRPr lang="en-US" sz="3000" b="1" u="sng" dirty="0"/>
          </a:p>
        </p:txBody>
      </p:sp>
      <p:sp>
        <p:nvSpPr>
          <p:cNvPr id="38" name="TextBox 37"/>
          <p:cNvSpPr txBox="1"/>
          <p:nvPr/>
        </p:nvSpPr>
        <p:spPr>
          <a:xfrm>
            <a:off x="3659285" y="373817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u="sng" dirty="0" smtClean="0"/>
              <a:t>2</a:t>
            </a:r>
            <a:endParaRPr lang="en-US" sz="3000" b="1" u="sng" dirty="0"/>
          </a:p>
        </p:txBody>
      </p:sp>
      <p:sp>
        <p:nvSpPr>
          <p:cNvPr id="39" name="TextBox 38"/>
          <p:cNvSpPr txBox="1"/>
          <p:nvPr/>
        </p:nvSpPr>
        <p:spPr>
          <a:xfrm>
            <a:off x="6101958" y="3752101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u="sng" dirty="0" smtClean="0"/>
              <a:t>3</a:t>
            </a:r>
            <a:endParaRPr lang="en-US" sz="3000" b="1" u="sng" dirty="0"/>
          </a:p>
        </p:txBody>
      </p:sp>
      <p:sp>
        <p:nvSpPr>
          <p:cNvPr id="40" name="TextBox 39"/>
          <p:cNvSpPr txBox="1"/>
          <p:nvPr/>
        </p:nvSpPr>
        <p:spPr>
          <a:xfrm>
            <a:off x="4311185" y="5730398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u="sng" dirty="0" smtClean="0"/>
              <a:t>4</a:t>
            </a:r>
            <a:endParaRPr lang="en-US" sz="3000" b="1" u="sng" dirty="0"/>
          </a:p>
        </p:txBody>
      </p:sp>
      <p:sp>
        <p:nvSpPr>
          <p:cNvPr id="41" name="TextBox 40"/>
          <p:cNvSpPr txBox="1"/>
          <p:nvPr/>
        </p:nvSpPr>
        <p:spPr>
          <a:xfrm>
            <a:off x="6609773" y="4635214"/>
            <a:ext cx="1592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شیء بدون نام</a:t>
            </a:r>
            <a:endParaRPr lang="en-US" sz="2200" dirty="0" smtClean="0">
              <a:cs typeface="B Titr" panose="00000700000000000000" pitchFamily="2" charset="-78"/>
            </a:endParaRPr>
          </a:p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از نوع </a:t>
            </a:r>
            <a:r>
              <a:rPr lang="en-US" sz="2200" dirty="0" smtClean="0">
                <a:cs typeface="B Titr" panose="00000700000000000000" pitchFamily="2" charset="-78"/>
              </a:rPr>
              <a:t>Point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65733" y="1923166"/>
            <a:ext cx="2410160" cy="534642"/>
          </a:xfrm>
          <a:prstGeom prst="roundRect">
            <a:avLst/>
          </a:prstGeom>
          <a:noFill/>
          <a:ln w="5715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4232231" y="1925664"/>
            <a:ext cx="680963" cy="534642"/>
          </a:xfrm>
          <a:prstGeom prst="roundRect">
            <a:avLst/>
          </a:prstGeom>
          <a:noFill/>
          <a:ln w="5715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936464" y="1923166"/>
            <a:ext cx="1883040" cy="534642"/>
          </a:xfrm>
          <a:prstGeom prst="roundRect">
            <a:avLst/>
          </a:prstGeom>
          <a:noFill/>
          <a:ln w="57150">
            <a:solidFill>
              <a:srgbClr val="0070C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910387" y="1925664"/>
            <a:ext cx="232756" cy="534642"/>
          </a:xfrm>
          <a:prstGeom prst="roundRect">
            <a:avLst/>
          </a:prstGeom>
          <a:noFill/>
          <a:ln w="57150">
            <a:solidFill>
              <a:srgbClr val="0070C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85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/>
      <p:bldP spid="29" grpId="0" animBg="1"/>
      <p:bldP spid="30" grpId="0" animBg="1"/>
      <p:bldP spid="31" grpId="0" animBg="1"/>
      <p:bldP spid="32" grpId="0"/>
      <p:bldP spid="33" grpId="0"/>
      <p:bldP spid="37" grpId="0"/>
      <p:bldP spid="38" grpId="0"/>
      <p:bldP spid="39" grpId="0"/>
      <p:bldP spid="40" grpId="0"/>
      <p:bldP spid="41" grpId="0"/>
      <p:bldP spid="24" grpId="0" animBg="1"/>
      <p:bldP spid="36" grpId="0" animBg="1"/>
      <p:bldP spid="42" grpId="0" animBg="1"/>
      <p:bldP spid="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کلاس مستطیل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استفاده از کلاس </a:t>
            </a:r>
            <a:r>
              <a:rPr lang="en-US" dirty="0" smtClean="0"/>
              <a:t>point</a:t>
            </a:r>
            <a:endParaRPr lang="fa-IR" dirty="0"/>
          </a:p>
          <a:p>
            <a:r>
              <a:rPr lang="fa-IR" dirty="0" smtClean="0"/>
              <a:t>ارسال شیء به تابع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70554" y="1028801"/>
            <a:ext cx="6289147" cy="53245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class Rectangle {</a:t>
            </a:r>
          </a:p>
          <a:p>
            <a:r>
              <a:rPr lang="en-US" sz="2000" dirty="0"/>
              <a:t>    int width, height;</a:t>
            </a:r>
          </a:p>
          <a:p>
            <a:r>
              <a:rPr lang="en-US" sz="2000" dirty="0"/>
              <a:t>    Point origin;</a:t>
            </a:r>
          </a:p>
          <a:p>
            <a:r>
              <a:rPr lang="en-US" sz="2000" dirty="0"/>
              <a:t>    public Rectangle(){</a:t>
            </a:r>
          </a:p>
          <a:p>
            <a:r>
              <a:rPr lang="en-US" sz="2000" dirty="0"/>
              <a:t>        width= height= 0;</a:t>
            </a:r>
          </a:p>
          <a:p>
            <a:r>
              <a:rPr lang="en-US" sz="2000" dirty="0"/>
              <a:t>        origin= new Point(0,0);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Rectangle(int x, int y){</a:t>
            </a:r>
          </a:p>
          <a:p>
            <a:r>
              <a:rPr lang="en-US" sz="2000" dirty="0"/>
              <a:t>        width= height= 0;</a:t>
            </a:r>
          </a:p>
          <a:p>
            <a:r>
              <a:rPr lang="en-US" sz="2000" dirty="0"/>
              <a:t>        origin= new Point(x, y);</a:t>
            </a:r>
          </a:p>
          <a:p>
            <a:r>
              <a:rPr lang="en-US" sz="2000" dirty="0"/>
              <a:t>    }</a:t>
            </a:r>
          </a:p>
          <a:p>
            <a:r>
              <a:rPr lang="en-US" sz="2000" dirty="0"/>
              <a:t>    public Rectangle(</a:t>
            </a:r>
            <a:r>
              <a:rPr lang="en-US" sz="2000" b="1" dirty="0"/>
              <a:t>Point p,</a:t>
            </a:r>
            <a:r>
              <a:rPr lang="en-US" sz="2000" dirty="0"/>
              <a:t> int width, int height){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this.width</a:t>
            </a:r>
            <a:r>
              <a:rPr lang="en-US" sz="2000" dirty="0"/>
              <a:t>= width;</a:t>
            </a:r>
          </a:p>
          <a:p>
            <a:r>
              <a:rPr lang="en-US" sz="2000" dirty="0"/>
              <a:t>        </a:t>
            </a:r>
            <a:r>
              <a:rPr lang="en-US" sz="2000" dirty="0" err="1"/>
              <a:t>this.height</a:t>
            </a:r>
            <a:r>
              <a:rPr lang="en-US" sz="2000" dirty="0"/>
              <a:t>= height;</a:t>
            </a:r>
          </a:p>
          <a:p>
            <a:r>
              <a:rPr lang="en-US" sz="2000" b="1" dirty="0"/>
              <a:t>        origin= p;</a:t>
            </a:r>
          </a:p>
          <a:p>
            <a:r>
              <a:rPr lang="en-US" sz="2000" dirty="0"/>
              <a:t>    }    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0593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کلاس مستطیل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70554" y="1152801"/>
            <a:ext cx="10480146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r>
              <a:rPr lang="en-US" sz="2000" dirty="0"/>
              <a:t>    Point p1= new </a:t>
            </a:r>
            <a:r>
              <a:rPr lang="en-US" sz="2000" dirty="0" smtClean="0"/>
              <a:t>Point(40, 60);</a:t>
            </a:r>
            <a:endParaRPr lang="en-US" sz="2000" dirty="0"/>
          </a:p>
          <a:p>
            <a:r>
              <a:rPr lang="en-US" sz="2000" dirty="0"/>
              <a:t>    Rectangle rect1= new Rectangle(p1, 3, 4);</a:t>
            </a:r>
          </a:p>
          <a:p>
            <a:r>
              <a:rPr lang="en-US" sz="2000" dirty="0"/>
              <a:t>    rect1.print();</a:t>
            </a:r>
          </a:p>
          <a:p>
            <a:r>
              <a:rPr lang="en-US" sz="2000" dirty="0" smtClean="0"/>
              <a:t>    </a:t>
            </a:r>
            <a:r>
              <a:rPr lang="en-US" sz="2000" dirty="0" err="1"/>
              <a:t>System.out.printf</a:t>
            </a:r>
            <a:r>
              <a:rPr lang="en-US" sz="2000" dirty="0"/>
              <a:t>("Rect1 P: %d, A: %</a:t>
            </a:r>
            <a:r>
              <a:rPr lang="en-US" sz="2000" dirty="0" err="1"/>
              <a:t>d%n</a:t>
            </a:r>
            <a:r>
              <a:rPr lang="en-US" sz="2000" dirty="0"/>
              <a:t>", rect1.getPerimeter(), rect1.getArea</a:t>
            </a:r>
            <a:r>
              <a:rPr lang="en-US" sz="2000" dirty="0" smtClean="0"/>
              <a:t>());</a:t>
            </a:r>
          </a:p>
          <a:p>
            <a:r>
              <a:rPr lang="en-US" sz="2000" dirty="0" smtClean="0"/>
              <a:t>}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598398" y="1275799"/>
            <a:ext cx="429643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cs typeface="B Nazanin" panose="00000400000000000000" pitchFamily="2" charset="-78"/>
              </a:rPr>
              <a:t>Width: 3, Height= 4, (</a:t>
            </a:r>
            <a:r>
              <a:rPr lang="en-US" sz="2000" dirty="0" err="1">
                <a:solidFill>
                  <a:schemeClr val="bg1"/>
                </a:solidFill>
                <a:cs typeface="B Nazanin" panose="00000400000000000000" pitchFamily="2" charset="-78"/>
              </a:rPr>
              <a:t>x,y</a:t>
            </a:r>
            <a:r>
              <a:rPr lang="en-US" sz="2000" dirty="0">
                <a:solidFill>
                  <a:schemeClr val="bg1"/>
                </a:solidFill>
                <a:cs typeface="B Nazanin" panose="00000400000000000000" pitchFamily="2" charset="-78"/>
              </a:rPr>
              <a:t>)= [</a:t>
            </a:r>
            <a:r>
              <a:rPr lang="en-US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40,60]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en-US" sz="2000" dirty="0">
                <a:solidFill>
                  <a:schemeClr val="bg1"/>
                </a:solidFill>
                <a:cs typeface="B Nazanin" panose="00000400000000000000" pitchFamily="2" charset="-78"/>
              </a:rPr>
              <a:t>Rect1 </a:t>
            </a:r>
            <a:r>
              <a:rPr lang="en-US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P: 14, A: </a:t>
            </a:r>
            <a:r>
              <a:rPr lang="en-US" sz="2000" dirty="0">
                <a:solidFill>
                  <a:schemeClr val="bg1"/>
                </a:solidFill>
                <a:cs typeface="B Nazanin" panose="00000400000000000000" pitchFamily="2" charset="-78"/>
              </a:rPr>
              <a:t>12</a:t>
            </a:r>
          </a:p>
        </p:txBody>
      </p:sp>
      <p:sp>
        <p:nvSpPr>
          <p:cNvPr id="9" name="Rectangle 8"/>
          <p:cNvSpPr/>
          <p:nvPr/>
        </p:nvSpPr>
        <p:spPr>
          <a:xfrm>
            <a:off x="5011380" y="3347151"/>
            <a:ext cx="1177877" cy="55955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06200" y="3530328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9963" y="3378094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متغیر </a:t>
            </a:r>
            <a:r>
              <a:rPr lang="en-US" sz="2200" dirty="0" smtClean="0">
                <a:cs typeface="B Titr" panose="00000700000000000000" pitchFamily="2" charset="-78"/>
              </a:rPr>
              <a:t>p1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682417" y="3495721"/>
            <a:ext cx="1715261" cy="1598339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00716" y="3831072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00716" y="4391065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84202" y="3766322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84202" y="4294890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</a:t>
            </a:r>
            <a:endParaRPr lang="en-US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10089291" y="3439449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یک شیء </a:t>
            </a:r>
            <a:r>
              <a:rPr lang="en-US" sz="2200" dirty="0" smtClean="0">
                <a:cs typeface="B Titr" panose="00000700000000000000" pitchFamily="2" charset="-78"/>
              </a:rPr>
              <a:t>Point</a:t>
            </a:r>
            <a:endParaRPr lang="en-US" sz="2200" dirty="0">
              <a:cs typeface="B Titr" panose="00000700000000000000" pitchFamily="2" charset="-78"/>
            </a:endParaRPr>
          </a:p>
        </p:txBody>
      </p:sp>
      <p:cxnSp>
        <p:nvCxnSpPr>
          <p:cNvPr id="22" name="Elbow Connector 21"/>
          <p:cNvCxnSpPr>
            <a:stCxn id="10" idx="6"/>
          </p:cNvCxnSpPr>
          <p:nvPr/>
        </p:nvCxnSpPr>
        <p:spPr>
          <a:xfrm>
            <a:off x="5723151" y="3638804"/>
            <a:ext cx="3061051" cy="295954"/>
          </a:xfrm>
          <a:prstGeom prst="bentConnector3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453268" y="4453720"/>
            <a:ext cx="2005905" cy="2004513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31396" y="5290014"/>
            <a:ext cx="800842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31396" y="5709327"/>
            <a:ext cx="800842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91082" y="521119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width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506674" y="5641289"/>
            <a:ext cx="97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height</a:t>
            </a:r>
            <a:endParaRPr lang="en-US" sz="2000" dirty="0"/>
          </a:p>
        </p:txBody>
      </p:sp>
      <p:sp>
        <p:nvSpPr>
          <p:cNvPr id="34" name="Rectangle 33"/>
          <p:cNvSpPr/>
          <p:nvPr/>
        </p:nvSpPr>
        <p:spPr>
          <a:xfrm>
            <a:off x="5385474" y="4751920"/>
            <a:ext cx="647154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4351" y="4715306"/>
            <a:ext cx="862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origin</a:t>
            </a:r>
            <a:endParaRPr lang="en-US" sz="2000" dirty="0"/>
          </a:p>
        </p:txBody>
      </p:sp>
      <p:sp>
        <p:nvSpPr>
          <p:cNvPr id="36" name="Oval 35"/>
          <p:cNvSpPr/>
          <p:nvPr/>
        </p:nvSpPr>
        <p:spPr>
          <a:xfrm>
            <a:off x="5611806" y="4822121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cxnSp>
        <p:nvCxnSpPr>
          <p:cNvPr id="37" name="Elbow Connector 36"/>
          <p:cNvCxnSpPr>
            <a:stCxn id="34" idx="3"/>
          </p:cNvCxnSpPr>
          <p:nvPr/>
        </p:nvCxnSpPr>
        <p:spPr>
          <a:xfrm flipV="1">
            <a:off x="6032628" y="4682530"/>
            <a:ext cx="2751574" cy="249448"/>
          </a:xfrm>
          <a:prstGeom prst="bentConnector3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228382" y="4073748"/>
            <a:ext cx="25298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یک شیء </a:t>
            </a:r>
            <a:r>
              <a:rPr lang="en-US" sz="2200" dirty="0" smtClean="0">
                <a:cs typeface="B Titr" panose="00000700000000000000" pitchFamily="2" charset="-78"/>
              </a:rPr>
              <a:t>Rectangle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79851" y="4655087"/>
            <a:ext cx="1177877" cy="559558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174671" y="4838264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44171" y="4686030"/>
            <a:ext cx="1457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200" dirty="0" smtClean="0">
                <a:cs typeface="B Titr" panose="00000700000000000000" pitchFamily="2" charset="-78"/>
              </a:rPr>
              <a:t>متغیر </a:t>
            </a:r>
            <a:r>
              <a:rPr lang="en-US" sz="2200" dirty="0" smtClean="0">
                <a:cs typeface="B Titr" panose="00000700000000000000" pitchFamily="2" charset="-78"/>
              </a:rPr>
              <a:t>rect1</a:t>
            </a:r>
            <a:endParaRPr lang="en-US" sz="2200" dirty="0">
              <a:cs typeface="B Titr" panose="00000700000000000000" pitchFamily="2" charset="-78"/>
            </a:endParaRPr>
          </a:p>
        </p:txBody>
      </p:sp>
      <p:cxnSp>
        <p:nvCxnSpPr>
          <p:cNvPr id="33" name="Elbow Connector 32"/>
          <p:cNvCxnSpPr>
            <a:stCxn id="31" idx="4"/>
            <a:endCxn id="28" idx="1"/>
          </p:cNvCxnSpPr>
          <p:nvPr/>
        </p:nvCxnSpPr>
        <p:spPr>
          <a:xfrm rot="16200000" flipH="1">
            <a:off x="3501846" y="4836515"/>
            <a:ext cx="786129" cy="1223527"/>
          </a:xfrm>
          <a:prstGeom prst="bentConnector2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25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/>
      <p:bldP spid="16" grpId="0"/>
      <p:bldP spid="19" grpId="0"/>
      <p:bldP spid="24" grpId="0" animBg="1"/>
      <p:bldP spid="25" grpId="0" animBg="1"/>
      <p:bldP spid="26" grpId="0" animBg="1"/>
      <p:bldP spid="27" grpId="0"/>
      <p:bldP spid="28" grpId="0"/>
      <p:bldP spid="34" grpId="0" animBg="1"/>
      <p:bldP spid="35" grpId="0"/>
      <p:bldP spid="36" grpId="0" animBg="1"/>
      <p:bldP spid="44" grpId="0"/>
      <p:bldP spid="30" grpId="0" animBg="1"/>
      <p:bldP spid="31" grpId="0" animBg="1"/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دسترسی به اعضای شیء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96537"/>
            <a:ext cx="10639121" cy="4614685"/>
          </a:xfrm>
        </p:spPr>
        <p:txBody>
          <a:bodyPr>
            <a:normAutofit/>
          </a:bodyPr>
          <a:lstStyle/>
          <a:p>
            <a:r>
              <a:rPr lang="fa-IR" dirty="0" smtClean="0"/>
              <a:t>دسترسی به فیلدها و توابع از طریق نام شیء و نقطه صورت می گیرد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fa-IR" sz="1000" dirty="0" smtClean="0"/>
          </a:p>
          <a:p>
            <a:r>
              <a:rPr lang="fa-IR" dirty="0" smtClean="0"/>
              <a:t>می توان به فیلدها و توابع اشیاء بدون نام نیز دسترسی داشت</a:t>
            </a:r>
            <a:endParaRPr lang="en-US" dirty="0" smtClean="0"/>
          </a:p>
          <a:p>
            <a:endParaRPr lang="en-US" dirty="0"/>
          </a:p>
          <a:p>
            <a:r>
              <a:rPr lang="fa-IR" dirty="0" smtClean="0"/>
              <a:t>پس از اتمام دستور بالا، دیگر به شیء بدون نام دسترسی نخواهیم داشت!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01800" y="1889777"/>
            <a:ext cx="7210187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Point p1= new Point();</a:t>
            </a:r>
          </a:p>
          <a:p>
            <a:r>
              <a:rPr lang="en-US" sz="2400" dirty="0" smtClean="0"/>
              <a:t>p1.x</a:t>
            </a:r>
            <a:r>
              <a:rPr lang="en-US" sz="2400" dirty="0"/>
              <a:t>= 10;</a:t>
            </a:r>
          </a:p>
          <a:p>
            <a:r>
              <a:rPr lang="en-US" sz="2400" dirty="0" smtClean="0"/>
              <a:t>p1.setLocation(15</a:t>
            </a:r>
            <a:r>
              <a:rPr lang="en-US" sz="2400" dirty="0"/>
              <a:t>, 13);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1800" y="3881807"/>
            <a:ext cx="721018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int </a:t>
            </a:r>
            <a:r>
              <a:rPr lang="en-US" sz="2400" dirty="0" smtClean="0"/>
              <a:t>area </a:t>
            </a:r>
            <a:r>
              <a:rPr lang="en-US" sz="2400" dirty="0"/>
              <a:t>= new </a:t>
            </a:r>
            <a:r>
              <a:rPr lang="en-US" sz="2400" dirty="0" smtClean="0"/>
              <a:t>Rectangle(1, 1, 4, 5).</a:t>
            </a:r>
            <a:r>
              <a:rPr lang="en-US" sz="2400" dirty="0" err="1" smtClean="0"/>
              <a:t>getArea</a:t>
            </a:r>
            <a:r>
              <a:rPr lang="en-US" sz="2400" dirty="0" smtClean="0"/>
              <a:t>();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860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جمع آور زباله / </a:t>
            </a:r>
            <a:r>
              <a:rPr lang="en-US" dirty="0" smtClean="0"/>
              <a:t>Garbage Collector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152907"/>
            <a:ext cx="10639121" cy="4758315"/>
          </a:xfrm>
        </p:spPr>
        <p:txBody>
          <a:bodyPr/>
          <a:lstStyle/>
          <a:p>
            <a:r>
              <a:rPr lang="fa-IR" dirty="0"/>
              <a:t>جمع آور زباله، مسئول شناسایی و حذف اشیاء غیرقابل دسترسی است.</a:t>
            </a:r>
          </a:p>
          <a:p>
            <a:r>
              <a:rPr lang="fa-IR" dirty="0" smtClean="0"/>
              <a:t>پروسه </a:t>
            </a:r>
            <a:r>
              <a:rPr lang="fa-IR" dirty="0"/>
              <a:t>تشخیص این اشیاء و حذف آنها </a:t>
            </a:r>
            <a:r>
              <a:rPr lang="en-US" dirty="0"/>
              <a:t>Garbage Collection</a:t>
            </a:r>
            <a:r>
              <a:rPr lang="fa-IR" dirty="0"/>
              <a:t> نام </a:t>
            </a:r>
            <a:r>
              <a:rPr lang="fa-IR" dirty="0" smtClean="0"/>
              <a:t>دارد</a:t>
            </a:r>
          </a:p>
          <a:p>
            <a:r>
              <a:rPr lang="fa-IR" dirty="0" smtClean="0"/>
              <a:t>یک متغیر ارجاعی معمولا در دو حالت ارجاع خود را رها می کند</a:t>
            </a:r>
          </a:p>
          <a:p>
            <a:pPr lvl="1"/>
            <a:r>
              <a:rPr lang="fa-IR" dirty="0" smtClean="0"/>
              <a:t>وقتی از محدوده بلوک خارج می شود</a:t>
            </a:r>
          </a:p>
          <a:p>
            <a:pPr lvl="1"/>
            <a:r>
              <a:rPr lang="fa-IR" dirty="0" smtClean="0"/>
              <a:t>وقتی مساوی با </a:t>
            </a:r>
            <a:r>
              <a:rPr lang="en-US" dirty="0" smtClean="0"/>
              <a:t>null</a:t>
            </a:r>
            <a:r>
              <a:rPr lang="fa-IR" dirty="0" smtClean="0"/>
              <a:t> قرار داده شود</a:t>
            </a:r>
          </a:p>
          <a:p>
            <a:r>
              <a:rPr lang="fa-IR" dirty="0" smtClean="0"/>
              <a:t>یک شیء ممکن است دارای چندین ارجاع باشد؛ تا وقتی همه ارجاع ها رها نشوند، شیء مربوطه زباله شناخته نمی شود.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69788" y="2911729"/>
            <a:ext cx="3511645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Point p1= new Point();</a:t>
            </a:r>
          </a:p>
          <a:p>
            <a:r>
              <a:rPr lang="en-US" sz="2400" dirty="0" smtClean="0"/>
              <a:t>p1</a:t>
            </a:r>
            <a:r>
              <a:rPr lang="en-US" sz="2400" dirty="0"/>
              <a:t>= null;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9788" y="4600037"/>
            <a:ext cx="3511645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Point </a:t>
            </a:r>
            <a:r>
              <a:rPr lang="en-US" sz="2400" dirty="0"/>
              <a:t>p1= new Point();</a:t>
            </a:r>
          </a:p>
          <a:p>
            <a:r>
              <a:rPr lang="en-US" sz="2400" dirty="0" smtClean="0"/>
              <a:t>Point </a:t>
            </a:r>
            <a:r>
              <a:rPr lang="en-US" sz="2400" dirty="0"/>
              <a:t>p2= p1;</a:t>
            </a:r>
          </a:p>
          <a:p>
            <a:r>
              <a:rPr lang="en-US" sz="2400" b="1" dirty="0" smtClean="0"/>
              <a:t>Point </a:t>
            </a:r>
            <a:r>
              <a:rPr lang="en-US" sz="2400" b="1" dirty="0"/>
              <a:t>p3</a:t>
            </a:r>
            <a:r>
              <a:rPr lang="en-US" sz="2400" dirty="0"/>
              <a:t>= p1;</a:t>
            </a:r>
          </a:p>
          <a:p>
            <a:r>
              <a:rPr lang="en-US" sz="2400" dirty="0" smtClean="0"/>
              <a:t>p1</a:t>
            </a:r>
            <a:r>
              <a:rPr lang="en-US" sz="2400" dirty="0"/>
              <a:t>= p2= null;</a:t>
            </a:r>
          </a:p>
        </p:txBody>
      </p:sp>
      <p:sp>
        <p:nvSpPr>
          <p:cNvPr id="9" name="Oval 8"/>
          <p:cNvSpPr/>
          <p:nvPr/>
        </p:nvSpPr>
        <p:spPr>
          <a:xfrm>
            <a:off x="7247108" y="4913196"/>
            <a:ext cx="1582993" cy="1455461"/>
          </a:xfrm>
          <a:prstGeom prst="ellipse">
            <a:avLst/>
          </a:prstGeom>
          <a:solidFill>
            <a:srgbClr val="FFFF0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65407" y="5161346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65407" y="5721339"/>
            <a:ext cx="860406" cy="36011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48893" y="5096596"/>
            <a:ext cx="3193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48893" y="5625164"/>
            <a:ext cx="335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5959204" y="4619769"/>
            <a:ext cx="532087" cy="46183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26479" y="4734706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60501" y="4623416"/>
            <a:ext cx="5341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sz="2200" dirty="0" smtClean="0">
                <a:cs typeface="B Titr" panose="00000700000000000000" pitchFamily="2" charset="-78"/>
              </a:rPr>
              <a:t>p1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59204" y="5207410"/>
            <a:ext cx="532087" cy="46183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126479" y="5322347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0501" y="5211057"/>
            <a:ext cx="5341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sz="2200" dirty="0" smtClean="0">
                <a:cs typeface="B Titr" panose="00000700000000000000" pitchFamily="2" charset="-78"/>
              </a:rPr>
              <a:t>p2</a:t>
            </a:r>
            <a:endParaRPr lang="en-US" sz="2200" dirty="0">
              <a:cs typeface="B Titr" panose="000007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59204" y="5825136"/>
            <a:ext cx="532087" cy="46183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126479" y="5940073"/>
            <a:ext cx="216951" cy="21695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60501" y="5828783"/>
            <a:ext cx="5341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sz="2200" dirty="0" smtClean="0">
                <a:cs typeface="B Titr" panose="00000700000000000000" pitchFamily="2" charset="-78"/>
              </a:rPr>
              <a:t>p3</a:t>
            </a:r>
            <a:endParaRPr lang="en-US" sz="2200" dirty="0">
              <a:cs typeface="B Titr" panose="00000700000000000000" pitchFamily="2" charset="-78"/>
            </a:endParaRPr>
          </a:p>
        </p:txBody>
      </p:sp>
      <p:cxnSp>
        <p:nvCxnSpPr>
          <p:cNvPr id="26" name="Straight Arrow Connector 25"/>
          <p:cNvCxnSpPr>
            <a:stCxn id="16" idx="6"/>
          </p:cNvCxnSpPr>
          <p:nvPr/>
        </p:nvCxnSpPr>
        <p:spPr>
          <a:xfrm>
            <a:off x="6343430" y="4843182"/>
            <a:ext cx="1051539" cy="346893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6"/>
          </p:cNvCxnSpPr>
          <p:nvPr/>
        </p:nvCxnSpPr>
        <p:spPr>
          <a:xfrm>
            <a:off x="6343430" y="5430823"/>
            <a:ext cx="903678" cy="93719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4" idx="6"/>
          </p:cNvCxnSpPr>
          <p:nvPr/>
        </p:nvCxnSpPr>
        <p:spPr>
          <a:xfrm flipV="1">
            <a:off x="6343430" y="5905003"/>
            <a:ext cx="943847" cy="143546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740646" y="4825682"/>
            <a:ext cx="218364" cy="2954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701728" y="5332832"/>
            <a:ext cx="218364" cy="2954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101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یک تابع در سه حالت به پایان رسیده و به محل فراخوانی بازمی گردد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وقتی به پایان خود برسد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وقتی به دستور </a:t>
            </a:r>
            <a:r>
              <a:rPr lang="en-US" dirty="0" smtClean="0"/>
              <a:t>return</a:t>
            </a:r>
            <a:r>
              <a:rPr lang="fa-IR" dirty="0" smtClean="0"/>
              <a:t> برسد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وقتی خطایی رخ دهد</a:t>
            </a:r>
          </a:p>
          <a:p>
            <a:r>
              <a:rPr lang="fa-IR" dirty="0" smtClean="0"/>
              <a:t>وقتی تابعی دارای نوع خروجی </a:t>
            </a:r>
            <a:r>
              <a:rPr lang="en-US" dirty="0" smtClean="0"/>
              <a:t>void</a:t>
            </a:r>
            <a:r>
              <a:rPr lang="fa-IR" dirty="0" smtClean="0"/>
              <a:t> است، نیاز به دستور </a:t>
            </a:r>
            <a:r>
              <a:rPr lang="en-US" dirty="0" smtClean="0"/>
              <a:t>return</a:t>
            </a:r>
            <a:r>
              <a:rPr lang="fa-IR" dirty="0" smtClean="0"/>
              <a:t> ندارد</a:t>
            </a:r>
          </a:p>
          <a:p>
            <a:pPr lvl="1"/>
            <a:r>
              <a:rPr lang="fa-IR" dirty="0" smtClean="0"/>
              <a:t>ولی می تواند شامل دستور </a:t>
            </a:r>
            <a:r>
              <a:rPr lang="en-US" dirty="0" smtClean="0"/>
              <a:t>return;</a:t>
            </a:r>
            <a:r>
              <a:rPr lang="fa-IR" dirty="0" smtClean="0"/>
              <a:t> باشد</a:t>
            </a:r>
          </a:p>
          <a:p>
            <a:r>
              <a:rPr lang="fa-IR" dirty="0" smtClean="0"/>
              <a:t>اگر تابع دارای نوع خروجی غیر </a:t>
            </a:r>
            <a:r>
              <a:rPr lang="en-US" dirty="0" smtClean="0"/>
              <a:t>void</a:t>
            </a:r>
            <a:r>
              <a:rPr lang="fa-IR" dirty="0" smtClean="0"/>
              <a:t> باشد، باید بعد از دستور </a:t>
            </a:r>
            <a:r>
              <a:rPr lang="en-US" dirty="0" smtClean="0"/>
              <a:t>return</a:t>
            </a:r>
            <a:r>
              <a:rPr lang="fa-IR" dirty="0" smtClean="0"/>
              <a:t>، یک مقدار گیرد (منطبق با نوع خروجی)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76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فیلدهای ایستا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وقتی یک شیء از روی یک کلاس نمونه برداری می شود، از همه فیلدها و توابع آن یک کپی مختص به خود تهیه می کند</a:t>
            </a:r>
          </a:p>
          <a:p>
            <a:r>
              <a:rPr lang="fa-IR" dirty="0" smtClean="0"/>
              <a:t>فیلدهای ایستا بین همه اشیاء مشترک بوده و تنها یک نمونه از آنها موجود است</a:t>
            </a:r>
          </a:p>
          <a:p>
            <a:r>
              <a:rPr lang="fa-IR" dirty="0" smtClean="0"/>
              <a:t>کلاس دوچرخه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فیلدهای غیرایستا: شماره شناسایی، سرعت، دنده و ...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فیلد ایستا: تعداد دوچرخه ها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6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فیلد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11579" y="1210405"/>
            <a:ext cx="10639121" cy="4349122"/>
          </a:xfrm>
        </p:spPr>
        <p:txBody>
          <a:bodyPr/>
          <a:lstStyle/>
          <a:p>
            <a:r>
              <a:rPr lang="fa-IR" dirty="0" smtClean="0"/>
              <a:t>هر سگ دارای ویژگی (حالت) های زیر است:</a:t>
            </a:r>
          </a:p>
          <a:p>
            <a:pPr lvl="1"/>
            <a:r>
              <a:rPr lang="fa-IR" dirty="0" smtClean="0"/>
              <a:t>نام، سن، رنگ</a:t>
            </a:r>
          </a:p>
          <a:p>
            <a:r>
              <a:rPr lang="fa-IR" dirty="0" smtClean="0"/>
              <a:t>فعلا دو سطح دسترسی زیر را در نظر بگیرید: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</a:t>
            </a:r>
            <a:r>
              <a:rPr lang="fa-IR" dirty="0" smtClean="0"/>
              <a:t>: فیلد مربوطه از دنیای خارج به صورت مستقیم قابل دسترسی است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private</a:t>
            </a:r>
            <a:r>
              <a:rPr lang="fa-IR" dirty="0"/>
              <a:t>: فیلد مربوطه از دنیای خارج </a:t>
            </a:r>
            <a:r>
              <a:rPr lang="fa-IR" dirty="0" smtClean="0"/>
              <a:t>غیر قابل دسترس است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01801" y="4129583"/>
            <a:ext cx="4320462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Dog {</a:t>
            </a:r>
          </a:p>
          <a:p>
            <a:r>
              <a:rPr lang="en-US" sz="2400" dirty="0"/>
              <a:t>    String name;</a:t>
            </a:r>
          </a:p>
          <a:p>
            <a:r>
              <a:rPr lang="en-US" sz="2400" dirty="0"/>
              <a:t>    int age;</a:t>
            </a:r>
          </a:p>
          <a:p>
            <a:r>
              <a:rPr lang="en-US" sz="2400" dirty="0"/>
              <a:t>    String color;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31555" y="4129583"/>
            <a:ext cx="5501054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Dog {</a:t>
            </a:r>
          </a:p>
          <a:p>
            <a:r>
              <a:rPr lang="en-US" sz="2400" dirty="0"/>
              <a:t>    </a:t>
            </a:r>
            <a:r>
              <a:rPr lang="en-US" sz="2400" b="1" dirty="0" smtClean="0"/>
              <a:t>private</a:t>
            </a:r>
            <a:r>
              <a:rPr lang="en-US" sz="2400" dirty="0" smtClean="0"/>
              <a:t> String </a:t>
            </a:r>
            <a:r>
              <a:rPr lang="en-US" sz="2400" dirty="0"/>
              <a:t>name;</a:t>
            </a:r>
          </a:p>
          <a:p>
            <a:r>
              <a:rPr lang="en-US" sz="2400" dirty="0" smtClean="0"/>
              <a:t>    </a:t>
            </a:r>
            <a:r>
              <a:rPr lang="en-US" sz="2400" b="1" dirty="0"/>
              <a:t>private</a:t>
            </a:r>
            <a:r>
              <a:rPr lang="en-US" sz="2400" dirty="0"/>
              <a:t> </a:t>
            </a:r>
            <a:r>
              <a:rPr lang="en-US" sz="2400" dirty="0" smtClean="0"/>
              <a:t>int </a:t>
            </a:r>
            <a:r>
              <a:rPr lang="en-US" sz="2400" dirty="0"/>
              <a:t>age;</a:t>
            </a:r>
          </a:p>
          <a:p>
            <a:r>
              <a:rPr lang="en-US" sz="2400" dirty="0" smtClean="0"/>
              <a:t>    </a:t>
            </a:r>
            <a:r>
              <a:rPr lang="en-US" sz="2400" b="1" dirty="0"/>
              <a:t>private</a:t>
            </a:r>
            <a:r>
              <a:rPr lang="en-US" sz="2400" dirty="0"/>
              <a:t> </a:t>
            </a:r>
            <a:r>
              <a:rPr lang="en-US" sz="2400" dirty="0" smtClean="0"/>
              <a:t>String </a:t>
            </a:r>
            <a:r>
              <a:rPr lang="en-US" sz="2400" dirty="0"/>
              <a:t>color;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4009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فیلدهای ایستا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152907"/>
            <a:ext cx="10639121" cy="4758315"/>
          </a:xfrm>
        </p:spPr>
        <p:txBody>
          <a:bodyPr/>
          <a:lstStyle/>
          <a:p>
            <a:r>
              <a:rPr lang="fa-IR" dirty="0" smtClean="0"/>
              <a:t>فیلد از طریق نام شیء قابل دسترسی است</a:t>
            </a:r>
          </a:p>
          <a:p>
            <a:r>
              <a:rPr lang="fa-IR" dirty="0" smtClean="0"/>
              <a:t>فیلد ایستا از طریق نام کلاس قابل دسترسی است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11579" y="2311402"/>
            <a:ext cx="6323084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Bicycle {</a:t>
            </a:r>
          </a:p>
          <a:p>
            <a:r>
              <a:rPr lang="en-US" sz="2400" dirty="0"/>
              <a:t>    private int cadence, gear, speed;</a:t>
            </a:r>
          </a:p>
          <a:p>
            <a:r>
              <a:rPr lang="en-US" sz="2400" dirty="0"/>
              <a:t>    public int id;</a:t>
            </a:r>
          </a:p>
          <a:p>
            <a:r>
              <a:rPr lang="en-US" sz="2400" dirty="0"/>
              <a:t>    public static int </a:t>
            </a:r>
            <a:r>
              <a:rPr lang="en-US" sz="2400" dirty="0" err="1"/>
              <a:t>numOfBicycles</a:t>
            </a:r>
            <a:r>
              <a:rPr lang="en-US" sz="2400" dirty="0"/>
              <a:t>=0;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579" y="4337355"/>
            <a:ext cx="6323084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public </a:t>
            </a:r>
            <a:r>
              <a:rPr lang="en-US" sz="2400" dirty="0"/>
              <a:t>static void main(String[] </a:t>
            </a:r>
            <a:r>
              <a:rPr lang="en-US" sz="2400" dirty="0" err="1"/>
              <a:t>args</a:t>
            </a:r>
            <a:r>
              <a:rPr lang="en-US" sz="2400" dirty="0"/>
              <a:t>) {</a:t>
            </a:r>
          </a:p>
          <a:p>
            <a:r>
              <a:rPr lang="en-US" sz="2400" dirty="0" smtClean="0"/>
              <a:t>    Bicycle </a:t>
            </a:r>
            <a:r>
              <a:rPr lang="en-US" sz="2400" dirty="0"/>
              <a:t>b1= new Bicycle();</a:t>
            </a:r>
          </a:p>
          <a:p>
            <a:r>
              <a:rPr lang="en-US" sz="2400" dirty="0" smtClean="0"/>
              <a:t>    </a:t>
            </a:r>
            <a:r>
              <a:rPr lang="en-US" sz="2400" b="1" dirty="0" smtClean="0"/>
              <a:t>b1.id</a:t>
            </a:r>
            <a:r>
              <a:rPr lang="en-US" sz="2400" dirty="0"/>
              <a:t>= 10;</a:t>
            </a:r>
          </a:p>
          <a:p>
            <a:r>
              <a:rPr lang="en-US" sz="2400" dirty="0" smtClean="0"/>
              <a:t>    </a:t>
            </a:r>
            <a:r>
              <a:rPr lang="en-US" sz="2400" b="1" dirty="0" err="1" smtClean="0"/>
              <a:t>Bicycle.numOfBicycles</a:t>
            </a:r>
            <a:r>
              <a:rPr lang="en-US" sz="2400" dirty="0"/>
              <a:t>= 20;</a:t>
            </a:r>
          </a:p>
          <a:p>
            <a:r>
              <a:rPr lang="en-US" sz="2400" dirty="0" smtClean="0"/>
              <a:t>}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9191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کلاس دوچرخه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43608" y="902104"/>
            <a:ext cx="10307092" cy="550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class Bicycle {</a:t>
            </a:r>
          </a:p>
          <a:p>
            <a:r>
              <a:rPr lang="en-US" sz="2200" dirty="0"/>
              <a:t>    private int cadence, gear, speed;</a:t>
            </a:r>
          </a:p>
          <a:p>
            <a:r>
              <a:rPr lang="en-US" sz="2200" dirty="0"/>
              <a:t>    private int id;</a:t>
            </a:r>
          </a:p>
          <a:p>
            <a:r>
              <a:rPr lang="en-US" sz="2200" dirty="0"/>
              <a:t>    private static int </a:t>
            </a:r>
            <a:r>
              <a:rPr lang="en-US" sz="2200" dirty="0" err="1"/>
              <a:t>numOfBicycles</a:t>
            </a:r>
            <a:r>
              <a:rPr lang="en-US" sz="2200" dirty="0"/>
              <a:t>=0;</a:t>
            </a:r>
          </a:p>
          <a:p>
            <a:r>
              <a:rPr lang="en-US" sz="2200" dirty="0"/>
              <a:t>    </a:t>
            </a:r>
          </a:p>
          <a:p>
            <a:r>
              <a:rPr lang="en-US" sz="2200" dirty="0"/>
              <a:t>    public Bicycle(int </a:t>
            </a:r>
            <a:r>
              <a:rPr lang="en-US" sz="2200" dirty="0" err="1"/>
              <a:t>startCadence</a:t>
            </a:r>
            <a:r>
              <a:rPr lang="en-US" sz="2200" dirty="0"/>
              <a:t>, int </a:t>
            </a:r>
            <a:r>
              <a:rPr lang="en-US" sz="2200" dirty="0" err="1"/>
              <a:t>startSpeed</a:t>
            </a:r>
            <a:r>
              <a:rPr lang="en-US" sz="2200" dirty="0"/>
              <a:t>, int </a:t>
            </a:r>
            <a:r>
              <a:rPr lang="en-US" sz="2200" dirty="0" err="1"/>
              <a:t>startGear</a:t>
            </a:r>
            <a:r>
              <a:rPr lang="en-US" sz="2200" dirty="0"/>
              <a:t>){</a:t>
            </a:r>
          </a:p>
          <a:p>
            <a:r>
              <a:rPr lang="en-US" sz="2200" dirty="0"/>
              <a:t>        gear = </a:t>
            </a:r>
            <a:r>
              <a:rPr lang="en-US" sz="2200" dirty="0" err="1"/>
              <a:t>startGear</a:t>
            </a:r>
            <a:r>
              <a:rPr lang="en-US" sz="2200" dirty="0"/>
              <a:t>;</a:t>
            </a:r>
          </a:p>
          <a:p>
            <a:r>
              <a:rPr lang="en-US" sz="2200" dirty="0"/>
              <a:t>        cadence = </a:t>
            </a:r>
            <a:r>
              <a:rPr lang="en-US" sz="2200" dirty="0" err="1"/>
              <a:t>startCadence</a:t>
            </a:r>
            <a:r>
              <a:rPr lang="en-US" sz="2200" dirty="0"/>
              <a:t>;</a:t>
            </a:r>
          </a:p>
          <a:p>
            <a:r>
              <a:rPr lang="en-US" sz="2200" dirty="0"/>
              <a:t>        speed = </a:t>
            </a:r>
            <a:r>
              <a:rPr lang="en-US" sz="2200" dirty="0" err="1"/>
              <a:t>startSpeed</a:t>
            </a:r>
            <a:r>
              <a:rPr lang="en-US" sz="2200" dirty="0"/>
              <a:t>;</a:t>
            </a:r>
          </a:p>
          <a:p>
            <a:endParaRPr lang="en-US" sz="2200" dirty="0"/>
          </a:p>
          <a:p>
            <a:r>
              <a:rPr lang="en-US" sz="2200" b="1" dirty="0"/>
              <a:t>        id = ++</a:t>
            </a:r>
            <a:r>
              <a:rPr lang="en-US" sz="2200" b="1" dirty="0" err="1"/>
              <a:t>numOfBicycles</a:t>
            </a:r>
            <a:r>
              <a:rPr lang="en-US" sz="2200" b="1" dirty="0"/>
              <a:t>;</a:t>
            </a:r>
          </a:p>
          <a:p>
            <a:r>
              <a:rPr lang="en-US" sz="2200" dirty="0"/>
              <a:t>    }</a:t>
            </a:r>
          </a:p>
          <a:p>
            <a:r>
              <a:rPr lang="en-US" sz="2200" dirty="0"/>
              <a:t>    public int </a:t>
            </a:r>
            <a:r>
              <a:rPr lang="en-US" sz="2200" dirty="0" err="1"/>
              <a:t>getID</a:t>
            </a:r>
            <a:r>
              <a:rPr lang="en-US" sz="2200" dirty="0"/>
              <a:t>() {</a:t>
            </a:r>
          </a:p>
          <a:p>
            <a:r>
              <a:rPr lang="en-US" sz="2200" dirty="0"/>
              <a:t>        return id;</a:t>
            </a:r>
          </a:p>
          <a:p>
            <a:r>
              <a:rPr lang="en-US" sz="2200" dirty="0"/>
              <a:t>    </a:t>
            </a:r>
            <a:r>
              <a:rPr lang="en-US" sz="2200" dirty="0" smtClean="0"/>
              <a:t>}</a:t>
            </a:r>
          </a:p>
          <a:p>
            <a:r>
              <a:rPr lang="en-US" sz="2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6058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کلاس دوچرخه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11578" y="1397000"/>
            <a:ext cx="10639121" cy="2462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</a:p>
          <a:p>
            <a:r>
              <a:rPr lang="en-US" sz="2200" dirty="0"/>
              <a:t>    Bicycle b1= new Bicycle(3, 10, 2);</a:t>
            </a:r>
          </a:p>
          <a:p>
            <a:r>
              <a:rPr lang="en-US" sz="2200" dirty="0"/>
              <a:t>    Bicycle b2= new Bicycle(2, 5, 1);</a:t>
            </a:r>
          </a:p>
          <a:p>
            <a:r>
              <a:rPr lang="en-US" sz="2200" dirty="0"/>
              <a:t>    Bicycle b3= new Bicycle(5, 30, 3);</a:t>
            </a:r>
          </a:p>
          <a:p>
            <a:endParaRPr lang="en-US" sz="2200" dirty="0"/>
          </a:p>
          <a:p>
            <a:r>
              <a:rPr lang="en-US" sz="2200" dirty="0"/>
              <a:t>    </a:t>
            </a:r>
            <a:r>
              <a:rPr lang="en-US" sz="2000" dirty="0" err="1"/>
              <a:t>System.out.printf</a:t>
            </a:r>
            <a:r>
              <a:rPr lang="en-US" sz="2000" dirty="0"/>
              <a:t>("ID1: %d, ID2: %d, ID3: %</a:t>
            </a:r>
            <a:r>
              <a:rPr lang="en-US" sz="2000" dirty="0" err="1"/>
              <a:t>d%n</a:t>
            </a:r>
            <a:r>
              <a:rPr lang="en-US" sz="2000" dirty="0"/>
              <a:t>", b1.getID(), b2.getID(), b3.getID());</a:t>
            </a:r>
          </a:p>
          <a:p>
            <a:r>
              <a:rPr lang="en-US" sz="2200" dirty="0"/>
              <a:t>}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578" y="4103306"/>
            <a:ext cx="429643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ID1: 1, ID2: 2, ID3: 3</a:t>
            </a:r>
          </a:p>
        </p:txBody>
      </p:sp>
    </p:spTree>
    <p:extLst>
      <p:ext uri="{BB962C8B-B14F-4D97-AF65-F5344CB8AC3E}">
        <p14:creationId xmlns:p14="http://schemas.microsoft.com/office/powerpoint/2010/main" val="1329810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توابع ایستا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152907"/>
            <a:ext cx="10639121" cy="4758315"/>
          </a:xfrm>
        </p:spPr>
        <p:txBody>
          <a:bodyPr/>
          <a:lstStyle/>
          <a:p>
            <a:r>
              <a:rPr lang="fa-IR" dirty="0" smtClean="0"/>
              <a:t>علاوه بر فیلدهای ایستا، می توان توابع ایستا نیز تعریف کرد</a:t>
            </a:r>
          </a:p>
          <a:p>
            <a:r>
              <a:rPr lang="fa-IR" dirty="0" smtClean="0"/>
              <a:t>توابع ایستا از طریق نام کلاس قابل دسترسی هستند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11579" y="2479896"/>
            <a:ext cx="10639121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public class Bicycle {</a:t>
            </a:r>
          </a:p>
          <a:p>
            <a:r>
              <a:rPr lang="en-US" sz="2000" dirty="0" smtClean="0"/>
              <a:t>    ………..</a:t>
            </a:r>
          </a:p>
          <a:p>
            <a:r>
              <a:rPr lang="en-US" sz="2200" dirty="0" smtClean="0"/>
              <a:t>    </a:t>
            </a:r>
            <a:r>
              <a:rPr lang="en-US" sz="2200" dirty="0"/>
              <a:t>public static int </a:t>
            </a:r>
            <a:r>
              <a:rPr lang="en-US" sz="2200" dirty="0" err="1"/>
              <a:t>getNumberOfBicycles</a:t>
            </a:r>
            <a:r>
              <a:rPr lang="en-US" sz="2200" dirty="0"/>
              <a:t>() </a:t>
            </a:r>
            <a:r>
              <a:rPr lang="en-US" sz="2200" dirty="0" smtClean="0"/>
              <a:t>{</a:t>
            </a:r>
            <a:endParaRPr lang="en-US" sz="2200" dirty="0"/>
          </a:p>
          <a:p>
            <a:r>
              <a:rPr lang="en-US" sz="2200" dirty="0"/>
              <a:t>    </a:t>
            </a:r>
            <a:r>
              <a:rPr lang="en-US" sz="2200" dirty="0" smtClean="0"/>
              <a:t>     </a:t>
            </a:r>
            <a:r>
              <a:rPr lang="en-US" sz="2200" dirty="0"/>
              <a:t>return </a:t>
            </a:r>
            <a:r>
              <a:rPr lang="en-US" sz="2200" dirty="0" err="1"/>
              <a:t>numOfBicycles</a:t>
            </a:r>
            <a:r>
              <a:rPr lang="en-US" sz="2200" dirty="0" smtClean="0"/>
              <a:t>;</a:t>
            </a:r>
          </a:p>
          <a:p>
            <a:r>
              <a:rPr lang="en-US" dirty="0" smtClean="0"/>
              <a:t>    }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579" y="4472787"/>
            <a:ext cx="10639121" cy="1785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</a:p>
          <a:p>
            <a:r>
              <a:rPr lang="en-US" sz="2200" dirty="0"/>
              <a:t>    for (int </a:t>
            </a:r>
            <a:r>
              <a:rPr lang="en-US" sz="2200" dirty="0" err="1"/>
              <a:t>i</a:t>
            </a:r>
            <a:r>
              <a:rPr lang="en-US" sz="2200" dirty="0"/>
              <a:t>=1; </a:t>
            </a:r>
            <a:r>
              <a:rPr lang="en-US" sz="2200" dirty="0" err="1"/>
              <a:t>i</a:t>
            </a:r>
            <a:r>
              <a:rPr lang="en-US" sz="2200" dirty="0"/>
              <a:t>&lt;10; </a:t>
            </a:r>
            <a:r>
              <a:rPr lang="en-US" sz="2200" dirty="0" err="1"/>
              <a:t>i</a:t>
            </a:r>
            <a:r>
              <a:rPr lang="en-US" sz="2200" dirty="0"/>
              <a:t>++)</a:t>
            </a:r>
          </a:p>
          <a:p>
            <a:r>
              <a:rPr lang="en-US" sz="2200" dirty="0"/>
              <a:t>        new Bicycle(0, 0, 0);</a:t>
            </a:r>
          </a:p>
          <a:p>
            <a:r>
              <a:rPr lang="en-US" sz="2200" dirty="0"/>
              <a:t>    </a:t>
            </a:r>
            <a:r>
              <a:rPr lang="en-US" sz="2100" dirty="0" err="1"/>
              <a:t>System.out.printf</a:t>
            </a:r>
            <a:r>
              <a:rPr lang="en-US" sz="2100" dirty="0"/>
              <a:t>("Number of Bicycles: %</a:t>
            </a:r>
            <a:r>
              <a:rPr lang="en-US" sz="2100" dirty="0" err="1"/>
              <a:t>d%n</a:t>
            </a:r>
            <a:r>
              <a:rPr lang="en-US" sz="2100" dirty="0"/>
              <a:t>", </a:t>
            </a:r>
            <a:r>
              <a:rPr lang="en-US" sz="2100" dirty="0" err="1"/>
              <a:t>Bicycle.getNumberOfBicycles</a:t>
            </a:r>
            <a:r>
              <a:rPr lang="en-US" sz="2100" dirty="0"/>
              <a:t>());</a:t>
            </a:r>
          </a:p>
          <a:p>
            <a:r>
              <a:rPr lang="en-US" sz="2200" dirty="0"/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07661" y="4662362"/>
            <a:ext cx="429643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Number of Bicycles: 9</a:t>
            </a:r>
          </a:p>
        </p:txBody>
      </p:sp>
    </p:spTree>
    <p:extLst>
      <p:ext uri="{BB962C8B-B14F-4D97-AF65-F5344CB8AC3E}">
        <p14:creationId xmlns:p14="http://schemas.microsoft.com/office/powerpoint/2010/main" val="3736057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دسترسی توابع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u="sng" dirty="0" smtClean="0"/>
              <a:t>توابع غیرایستا</a:t>
            </a:r>
            <a:r>
              <a:rPr lang="fa-IR" dirty="0" smtClean="0"/>
              <a:t> می توانند به </a:t>
            </a:r>
            <a:r>
              <a:rPr lang="fa-IR" u="sng" dirty="0" smtClean="0"/>
              <a:t>فیلدهای ایستا/غیرایستا</a:t>
            </a:r>
            <a:r>
              <a:rPr lang="fa-IR" dirty="0" smtClean="0"/>
              <a:t> و </a:t>
            </a:r>
            <a:r>
              <a:rPr lang="fa-IR" u="sng" dirty="0" smtClean="0"/>
              <a:t>توابع ایستا/غیرایستا</a:t>
            </a:r>
            <a:r>
              <a:rPr lang="fa-IR" dirty="0" smtClean="0"/>
              <a:t> دسترسی داشته باشند</a:t>
            </a:r>
          </a:p>
          <a:p>
            <a:endParaRPr lang="fa-IR" dirty="0" smtClean="0"/>
          </a:p>
          <a:p>
            <a:r>
              <a:rPr lang="fa-IR" u="sng" dirty="0" smtClean="0"/>
              <a:t>توابع ایستا</a:t>
            </a:r>
            <a:r>
              <a:rPr lang="fa-IR" dirty="0" smtClean="0"/>
              <a:t> تنها می توانند به </a:t>
            </a:r>
            <a:r>
              <a:rPr lang="fa-IR" u="sng" dirty="0" smtClean="0"/>
              <a:t>فیلدهای ایستا</a:t>
            </a:r>
            <a:r>
              <a:rPr lang="fa-IR" dirty="0" smtClean="0"/>
              <a:t> و </a:t>
            </a:r>
            <a:r>
              <a:rPr lang="fa-IR" u="sng" dirty="0" smtClean="0"/>
              <a:t>توابع ایستا</a:t>
            </a:r>
            <a:r>
              <a:rPr lang="fa-IR" dirty="0" smtClean="0"/>
              <a:t> دسترسی داشته باشند</a:t>
            </a:r>
          </a:p>
          <a:p>
            <a:endParaRPr lang="fa-IR" dirty="0" smtClean="0"/>
          </a:p>
          <a:p>
            <a:r>
              <a:rPr lang="fa-IR" u="sng" dirty="0" smtClean="0"/>
              <a:t>توابع ایستا</a:t>
            </a:r>
            <a:r>
              <a:rPr lang="fa-IR" dirty="0" smtClean="0"/>
              <a:t> نمی توانند از کلمه کلیدی </a:t>
            </a:r>
            <a:r>
              <a:rPr lang="en-US" u="sng" dirty="0" smtClean="0"/>
              <a:t>this</a:t>
            </a:r>
            <a:r>
              <a:rPr lang="fa-IR" dirty="0" smtClean="0"/>
              <a:t> استفاده کنند، زیرا هیچ نمونه ای وجود ندارد که </a:t>
            </a:r>
            <a:r>
              <a:rPr lang="en-US" dirty="0" smtClean="0"/>
              <a:t>this</a:t>
            </a:r>
            <a:r>
              <a:rPr lang="fa-IR" dirty="0" smtClean="0"/>
              <a:t> به آن اشاره کند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25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ثابت ها / </a:t>
            </a:r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96537"/>
            <a:ext cx="10639121" cy="4614685"/>
          </a:xfrm>
        </p:spPr>
        <p:txBody>
          <a:bodyPr/>
          <a:lstStyle/>
          <a:p>
            <a:r>
              <a:rPr lang="fa-IR" dirty="0" smtClean="0"/>
              <a:t>با کلمه کلیدی </a:t>
            </a:r>
            <a:r>
              <a:rPr lang="en-US" dirty="0" smtClean="0"/>
              <a:t>final</a:t>
            </a:r>
            <a:r>
              <a:rPr lang="fa-IR" dirty="0" smtClean="0"/>
              <a:t> می توانند یک فیلد ایستا/غیرایستا را از نوع ثابت تعریف کرد</a:t>
            </a:r>
          </a:p>
          <a:p>
            <a:r>
              <a:rPr lang="fa-IR" dirty="0" smtClean="0"/>
              <a:t>نوع ثابت تنها یک بار مقداردهی شده و دیگر قابل تغییر نیست</a:t>
            </a:r>
          </a:p>
          <a:p>
            <a:pPr lvl="1"/>
            <a:r>
              <a:rPr lang="fa-IR" dirty="0" smtClean="0"/>
              <a:t>در هنگام تعریف</a:t>
            </a:r>
          </a:p>
          <a:p>
            <a:pPr lvl="1"/>
            <a:r>
              <a:rPr lang="fa-IR" dirty="0" smtClean="0"/>
              <a:t>در سازنده</a:t>
            </a:r>
          </a:p>
          <a:p>
            <a:r>
              <a:rPr lang="en-US" dirty="0" smtClean="0"/>
              <a:t>final</a:t>
            </a:r>
            <a:r>
              <a:rPr lang="fa-IR" dirty="0" smtClean="0"/>
              <a:t> می تواند با </a:t>
            </a:r>
            <a:r>
              <a:rPr lang="en-US" dirty="0" smtClean="0"/>
              <a:t>static</a:t>
            </a:r>
            <a:r>
              <a:rPr lang="fa-IR" dirty="0" smtClean="0"/>
              <a:t> به کار رود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8289" y="2411997"/>
            <a:ext cx="6226345" cy="11079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/>
              <a:t>public class </a:t>
            </a:r>
            <a:r>
              <a:rPr lang="en-US" sz="2200" dirty="0" err="1"/>
              <a:t>MyMath</a:t>
            </a:r>
            <a:r>
              <a:rPr lang="en-US" sz="2200" dirty="0"/>
              <a:t>{</a:t>
            </a:r>
          </a:p>
          <a:p>
            <a:r>
              <a:rPr lang="en-US" sz="2200" dirty="0"/>
              <a:t>    </a:t>
            </a:r>
            <a:r>
              <a:rPr lang="en-US" sz="2200" b="1" dirty="0"/>
              <a:t>static</a:t>
            </a:r>
            <a:r>
              <a:rPr lang="en-US" sz="2200" dirty="0"/>
              <a:t> </a:t>
            </a:r>
            <a:r>
              <a:rPr lang="en-US" sz="2200" b="1" dirty="0"/>
              <a:t>final</a:t>
            </a:r>
            <a:r>
              <a:rPr lang="en-US" sz="2200" dirty="0"/>
              <a:t> double PI = 3.141592653589793;</a:t>
            </a:r>
          </a:p>
          <a:p>
            <a:r>
              <a:rPr lang="en-US" sz="22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98289" y="4103734"/>
            <a:ext cx="4370248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smtClean="0"/>
              <a:t>public class MyMath{</a:t>
            </a:r>
          </a:p>
          <a:p>
            <a:r>
              <a:rPr lang="en-US" sz="2200" b="1" smtClean="0"/>
              <a:t>    final</a:t>
            </a:r>
            <a:r>
              <a:rPr lang="en-US" sz="2200" smtClean="0"/>
              <a:t> double PI;</a:t>
            </a:r>
          </a:p>
          <a:p>
            <a:r>
              <a:rPr lang="en-US" sz="2200" smtClean="0"/>
              <a:t>    public MyMath(){</a:t>
            </a:r>
          </a:p>
          <a:p>
            <a:r>
              <a:rPr lang="en-US" sz="2200" smtClean="0"/>
              <a:t>        PI= 3.141592653589793;</a:t>
            </a:r>
          </a:p>
          <a:p>
            <a:r>
              <a:rPr lang="en-US" sz="2200" smtClean="0"/>
              <a:t>    }</a:t>
            </a:r>
          </a:p>
          <a:p>
            <a:r>
              <a:rPr lang="en-US" sz="2200" smtClean="0"/>
              <a:t>}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6055247" y="4103734"/>
            <a:ext cx="4370248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MyMath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static final</a:t>
            </a:r>
            <a:r>
              <a:rPr lang="en-US" sz="2200" dirty="0" smtClean="0"/>
              <a:t> double PI;</a:t>
            </a:r>
          </a:p>
          <a:p>
            <a:r>
              <a:rPr lang="en-US" sz="2200" dirty="0" smtClean="0"/>
              <a:t>    static {</a:t>
            </a:r>
          </a:p>
          <a:p>
            <a:r>
              <a:rPr lang="en-US" sz="2200" dirty="0" smtClean="0"/>
              <a:t>        PI= 3.141592653589793;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58240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/>
              <a:t>بلوک مقداردهی اولیه / </a:t>
            </a:r>
            <a:r>
              <a:rPr lang="en-US" dirty="0"/>
              <a:t>Initialization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651" y="1562100"/>
            <a:ext cx="10736049" cy="4349122"/>
          </a:xfrm>
        </p:spPr>
        <p:txBody>
          <a:bodyPr/>
          <a:lstStyle/>
          <a:p>
            <a:r>
              <a:rPr lang="fa-IR" dirty="0" smtClean="0"/>
              <a:t>علاوه بر سازنده ها، بلوک های مقداردهی اولیه نیز وجود دارند</a:t>
            </a:r>
          </a:p>
          <a:p>
            <a:r>
              <a:rPr lang="fa-IR" dirty="0" smtClean="0"/>
              <a:t>بلوک های مقداردهی اولیه بر دو نوعند:</a:t>
            </a:r>
          </a:p>
          <a:p>
            <a:r>
              <a:rPr lang="fa-IR" dirty="0" smtClean="0"/>
              <a:t>1- ایستا             2- غیرایستا</a:t>
            </a:r>
          </a:p>
          <a:p>
            <a:r>
              <a:rPr lang="fa-IR" dirty="0" smtClean="0"/>
              <a:t>بلوک های مقداردهی اولیه </a:t>
            </a:r>
            <a:r>
              <a:rPr lang="fa-IR" u="sng" dirty="0" smtClean="0"/>
              <a:t>غیرایستا</a:t>
            </a:r>
            <a:r>
              <a:rPr lang="fa-IR" dirty="0" smtClean="0"/>
              <a:t> در ابتدای همه سازنده ها کپی می شوند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6895" y="3952664"/>
            <a:ext cx="4370248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MyMath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static final</a:t>
            </a:r>
            <a:r>
              <a:rPr lang="en-US" sz="2200" dirty="0" smtClean="0"/>
              <a:t> double PI;</a:t>
            </a:r>
          </a:p>
          <a:p>
            <a:r>
              <a:rPr lang="en-US" sz="2200" dirty="0" smtClean="0"/>
              <a:t>    static {</a:t>
            </a:r>
          </a:p>
          <a:p>
            <a:r>
              <a:rPr lang="en-US" sz="2200" dirty="0" smtClean="0"/>
              <a:t>        PI= 3.141592653589793;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149387" y="3952664"/>
            <a:ext cx="4370248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MyMath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private</a:t>
            </a:r>
            <a:r>
              <a:rPr lang="en-US" sz="2200" dirty="0" smtClean="0"/>
              <a:t> double PI;</a:t>
            </a:r>
          </a:p>
          <a:p>
            <a:r>
              <a:rPr lang="en-US" sz="2200" dirty="0" smtClean="0"/>
              <a:t>    {</a:t>
            </a:r>
          </a:p>
          <a:p>
            <a:r>
              <a:rPr lang="en-US" sz="2200" dirty="0" smtClean="0"/>
              <a:t>        PI= 3.141592653589793;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88810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/>
              <a:t>بلوک مقداردهی </a:t>
            </a:r>
            <a:r>
              <a:rPr lang="fa-IR" dirty="0" smtClean="0"/>
              <a:t>اولیه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01006"/>
            <a:ext cx="10639121" cy="4942231"/>
          </a:xfrm>
        </p:spPr>
        <p:txBody>
          <a:bodyPr/>
          <a:lstStyle/>
          <a:p>
            <a:r>
              <a:rPr lang="fa-IR" dirty="0" smtClean="0"/>
              <a:t>تعداد این بلوک ها محدودیت ندارد و به ترتیب ظهور، اجرا می شوند</a:t>
            </a:r>
          </a:p>
          <a:p>
            <a:r>
              <a:rPr lang="fa-IR" dirty="0" smtClean="0"/>
              <a:t>بلوک های مقداردهی اولیه نمی توانند پارامتر ورودی بگیرد</a:t>
            </a:r>
          </a:p>
          <a:p>
            <a:r>
              <a:rPr lang="fa-IR" dirty="0" smtClean="0"/>
              <a:t>می توان تکه کدی که در بین همه سازنده ها مشترک است، در این بلوک قرار داد</a:t>
            </a:r>
          </a:p>
          <a:p>
            <a:r>
              <a:rPr lang="fa-IR" dirty="0" smtClean="0"/>
              <a:t>کدامیک از نمونه کدهای زیر صحیح است؟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65135" y="3502285"/>
            <a:ext cx="3170639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MyClass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static final</a:t>
            </a:r>
            <a:r>
              <a:rPr lang="en-US" sz="2200" dirty="0" smtClean="0"/>
              <a:t> int a;</a:t>
            </a:r>
          </a:p>
          <a:p>
            <a:r>
              <a:rPr lang="en-US" sz="2200" dirty="0" smtClean="0"/>
              <a:t>    static {</a:t>
            </a:r>
          </a:p>
          <a:p>
            <a:r>
              <a:rPr lang="en-US" sz="2200" dirty="0" smtClean="0"/>
              <a:t>        a= 12;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4934738" y="3502285"/>
            <a:ext cx="3170639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MyClass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static final</a:t>
            </a:r>
            <a:r>
              <a:rPr lang="en-US" sz="2200" dirty="0" smtClean="0"/>
              <a:t> int a;</a:t>
            </a:r>
          </a:p>
          <a:p>
            <a:r>
              <a:rPr lang="en-US" sz="2200" dirty="0" smtClean="0"/>
              <a:t>    {</a:t>
            </a:r>
          </a:p>
          <a:p>
            <a:r>
              <a:rPr lang="en-US" sz="2200" dirty="0" smtClean="0"/>
              <a:t>        a= 12;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8304341" y="3502285"/>
            <a:ext cx="3170639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public class </a:t>
            </a:r>
            <a:r>
              <a:rPr lang="en-US" sz="2200" dirty="0" err="1" smtClean="0"/>
              <a:t>MyClass</a:t>
            </a:r>
            <a:r>
              <a:rPr lang="en-US" sz="2200" dirty="0" smtClean="0"/>
              <a:t>{</a:t>
            </a:r>
          </a:p>
          <a:p>
            <a:r>
              <a:rPr lang="en-US" sz="2200" b="1" dirty="0" smtClean="0"/>
              <a:t>    final</a:t>
            </a:r>
            <a:r>
              <a:rPr lang="en-US" sz="2200" dirty="0" smtClean="0"/>
              <a:t> int a;</a:t>
            </a:r>
          </a:p>
          <a:p>
            <a:r>
              <a:rPr lang="en-US" sz="2200" dirty="0" smtClean="0"/>
              <a:t>    {</a:t>
            </a:r>
          </a:p>
          <a:p>
            <a:r>
              <a:rPr lang="en-US" sz="2200" dirty="0" smtClean="0"/>
              <a:t>        a= 12;</a:t>
            </a:r>
          </a:p>
          <a:p>
            <a:r>
              <a:rPr lang="en-US" sz="2200" dirty="0" smtClean="0"/>
              <a:t>    }</a:t>
            </a:r>
          </a:p>
          <a:p>
            <a:r>
              <a:rPr lang="en-US" sz="2200" dirty="0" smtClean="0"/>
              <a:t>}</a:t>
            </a:r>
            <a:endParaRPr lang="en-US" sz="2200" dirty="0"/>
          </a:p>
        </p:txBody>
      </p:sp>
      <p:sp>
        <p:nvSpPr>
          <p:cNvPr id="11" name="Donut 10"/>
          <p:cNvSpPr/>
          <p:nvPr/>
        </p:nvSpPr>
        <p:spPr>
          <a:xfrm>
            <a:off x="4118748" y="5050332"/>
            <a:ext cx="477672" cy="493061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10954478" y="5065846"/>
            <a:ext cx="477672" cy="493061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&quot;No&quot; Symbol 12"/>
          <p:cNvSpPr/>
          <p:nvPr/>
        </p:nvSpPr>
        <p:spPr>
          <a:xfrm>
            <a:off x="7570237" y="5081360"/>
            <a:ext cx="477672" cy="477547"/>
          </a:xfrm>
          <a:prstGeom prst="noSmoking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14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بلوک مقداردهی اولیه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38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88819" y="833740"/>
            <a:ext cx="7865279" cy="5940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public class Bicycle {</a:t>
            </a:r>
          </a:p>
          <a:p>
            <a:r>
              <a:rPr lang="en-US" sz="2000" dirty="0" smtClean="0"/>
              <a:t>    private int cadence, gear, speed;  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/>
              <a:t>{</a:t>
            </a:r>
          </a:p>
          <a:p>
            <a:r>
              <a:rPr lang="en-US" sz="2000" dirty="0" smtClean="0"/>
              <a:t>        cadence=gear=speed=10;</a:t>
            </a:r>
          </a:p>
          <a:p>
            <a:r>
              <a:rPr lang="en-US" sz="2000" dirty="0" smtClean="0"/>
              <a:t>        </a:t>
            </a:r>
            <a:r>
              <a:rPr lang="en-US" sz="2000" dirty="0" err="1" smtClean="0"/>
              <a:t>System.out.printf</a:t>
            </a:r>
            <a:r>
              <a:rPr lang="en-US" sz="2000" dirty="0" smtClean="0"/>
              <a:t>("%d %d %</a:t>
            </a:r>
            <a:r>
              <a:rPr lang="en-US" sz="2000" dirty="0" err="1" smtClean="0"/>
              <a:t>d%n</a:t>
            </a:r>
            <a:r>
              <a:rPr lang="en-US" sz="2000" dirty="0" smtClean="0"/>
              <a:t>", cadence, gear, speed);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/>
              <a:t>}</a:t>
            </a:r>
            <a:r>
              <a:rPr lang="en-US" sz="2000" dirty="0" smtClean="0"/>
              <a:t>    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/>
              <a:t>{</a:t>
            </a:r>
          </a:p>
          <a:p>
            <a:r>
              <a:rPr lang="en-US" sz="2000" dirty="0" smtClean="0"/>
              <a:t>        cadence=gear=speed=100;</a:t>
            </a:r>
          </a:p>
          <a:p>
            <a:r>
              <a:rPr lang="en-US" sz="2000" dirty="0" smtClean="0"/>
              <a:t>        </a:t>
            </a:r>
            <a:r>
              <a:rPr lang="en-US" sz="2000" dirty="0" err="1" smtClean="0"/>
              <a:t>System.out.printf</a:t>
            </a:r>
            <a:r>
              <a:rPr lang="en-US" sz="2000" dirty="0" smtClean="0"/>
              <a:t>("%d %d %</a:t>
            </a:r>
            <a:r>
              <a:rPr lang="en-US" sz="2000" dirty="0" err="1" smtClean="0"/>
              <a:t>d%n</a:t>
            </a:r>
            <a:r>
              <a:rPr lang="en-US" sz="2000" dirty="0" smtClean="0"/>
              <a:t>", cadence, gear, speed);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/>
              <a:t>}</a:t>
            </a:r>
            <a:r>
              <a:rPr lang="en-US" sz="2000" dirty="0" smtClean="0"/>
              <a:t>        </a:t>
            </a:r>
          </a:p>
          <a:p>
            <a:r>
              <a:rPr lang="en-US" sz="2000" dirty="0" smtClean="0"/>
              <a:t>    public Bicycle() </a:t>
            </a:r>
            <a:r>
              <a:rPr lang="en-US" sz="2000" b="1" dirty="0" smtClean="0"/>
              <a:t>{</a:t>
            </a:r>
          </a:p>
          <a:p>
            <a:r>
              <a:rPr lang="en-US" sz="2000" dirty="0" smtClean="0"/>
              <a:t>        cadence=gear=speed=1000;</a:t>
            </a:r>
          </a:p>
          <a:p>
            <a:r>
              <a:rPr lang="en-US" sz="2000" dirty="0" smtClean="0"/>
              <a:t>        </a:t>
            </a:r>
            <a:r>
              <a:rPr lang="en-US" sz="2000" dirty="0" err="1" smtClean="0"/>
              <a:t>System.out.printf</a:t>
            </a:r>
            <a:r>
              <a:rPr lang="en-US" sz="2000" dirty="0" smtClean="0"/>
              <a:t>("%d %d %</a:t>
            </a:r>
            <a:r>
              <a:rPr lang="en-US" sz="2000" dirty="0" err="1" smtClean="0"/>
              <a:t>d%n</a:t>
            </a:r>
            <a:r>
              <a:rPr lang="en-US" sz="2000" dirty="0" smtClean="0"/>
              <a:t>", cadence, gear, speed);</a:t>
            </a:r>
          </a:p>
          <a:p>
            <a:r>
              <a:rPr lang="en-US" sz="2000" dirty="0" smtClean="0"/>
              <a:t>    </a:t>
            </a:r>
            <a:r>
              <a:rPr lang="en-US" sz="2000" b="1" dirty="0" smtClean="0"/>
              <a:t>}</a:t>
            </a:r>
            <a:endParaRPr lang="fa-IR" sz="2000" b="1" dirty="0" smtClean="0"/>
          </a:p>
          <a:p>
            <a:r>
              <a:rPr lang="en-US" sz="2000" dirty="0" smtClean="0"/>
              <a:t>    </a:t>
            </a:r>
            <a:r>
              <a:rPr lang="en-US" sz="2000" dirty="0"/>
              <a:t>public </a:t>
            </a:r>
            <a:r>
              <a:rPr lang="en-US" sz="2000" dirty="0" smtClean="0"/>
              <a:t>Bicycle(int value) </a:t>
            </a:r>
            <a:r>
              <a:rPr lang="en-US" sz="2000" b="1" dirty="0"/>
              <a:t>{</a:t>
            </a:r>
          </a:p>
          <a:p>
            <a:r>
              <a:rPr lang="en-US" sz="2000" dirty="0"/>
              <a:t>        </a:t>
            </a:r>
            <a:r>
              <a:rPr lang="en-US" sz="2000" dirty="0" smtClean="0"/>
              <a:t>cadence=gear=speed=value;</a:t>
            </a:r>
            <a:endParaRPr lang="en-US" sz="2000" dirty="0"/>
          </a:p>
          <a:p>
            <a:r>
              <a:rPr lang="en-US" sz="2000" dirty="0"/>
              <a:t>        </a:t>
            </a:r>
            <a:r>
              <a:rPr lang="en-US" sz="2000" dirty="0" err="1"/>
              <a:t>System.out.printf</a:t>
            </a:r>
            <a:r>
              <a:rPr lang="en-US" sz="2000" dirty="0"/>
              <a:t>("%d %d %</a:t>
            </a:r>
            <a:r>
              <a:rPr lang="en-US" sz="2000" dirty="0" err="1"/>
              <a:t>d%n</a:t>
            </a:r>
            <a:r>
              <a:rPr lang="en-US" sz="2000" dirty="0"/>
              <a:t>", cadence, gear, speed);</a:t>
            </a:r>
          </a:p>
          <a:p>
            <a:r>
              <a:rPr lang="en-US" sz="2000" dirty="0"/>
              <a:t>    </a:t>
            </a:r>
            <a:r>
              <a:rPr lang="en-US" sz="2000" b="1" dirty="0"/>
              <a:t>}</a:t>
            </a:r>
            <a:endParaRPr lang="en-US" sz="2000" b="1" dirty="0" smtClean="0"/>
          </a:p>
          <a:p>
            <a:r>
              <a:rPr lang="en-US" sz="2000" dirty="0" smtClean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54098" y="2833042"/>
            <a:ext cx="2449641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10 10 10</a:t>
            </a:r>
          </a:p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100 100 100</a:t>
            </a:r>
          </a:p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1000 </a:t>
            </a:r>
            <a:r>
              <a:rPr lang="en-US" sz="2400">
                <a:solidFill>
                  <a:schemeClr val="bg1"/>
                </a:solidFill>
                <a:cs typeface="B Nazanin" panose="00000400000000000000" pitchFamily="2" charset="-78"/>
              </a:rPr>
              <a:t>1000 </a:t>
            </a:r>
            <a:r>
              <a:rPr lang="en-US" sz="2400" smtClean="0">
                <a:solidFill>
                  <a:schemeClr val="bg1"/>
                </a:solidFill>
                <a:cs typeface="B Nazanin" panose="00000400000000000000" pitchFamily="2" charset="-78"/>
              </a:rPr>
              <a:t>1000</a:t>
            </a:r>
          </a:p>
          <a:p>
            <a:endParaRPr lang="en-US" sz="24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10 10 10</a:t>
            </a:r>
          </a:p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100 100 100</a:t>
            </a:r>
          </a:p>
          <a:p>
            <a:r>
              <a:rPr lang="en-US" sz="2400" dirty="0">
                <a:solidFill>
                  <a:schemeClr val="bg1"/>
                </a:solidFill>
                <a:cs typeface="B Nazanin" panose="00000400000000000000" pitchFamily="2" charset="-78"/>
              </a:rPr>
              <a:t>2000 2000 2000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3016" y="1056371"/>
            <a:ext cx="4497684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/>
              <a:t>Bicycle </a:t>
            </a:r>
            <a:r>
              <a:rPr lang="en-US" sz="2200" b="1" dirty="0" smtClean="0"/>
              <a:t>b1= </a:t>
            </a:r>
            <a:r>
              <a:rPr lang="en-US" sz="2200" b="1" dirty="0"/>
              <a:t>new Bicycle</a:t>
            </a:r>
            <a:r>
              <a:rPr lang="en-US" sz="2200" b="1" dirty="0" smtClean="0"/>
              <a:t>();</a:t>
            </a:r>
          </a:p>
          <a:p>
            <a:r>
              <a:rPr lang="en-US" sz="2200" b="1" dirty="0"/>
              <a:t>Bicycle </a:t>
            </a:r>
            <a:r>
              <a:rPr lang="en-US" sz="2200" b="1" dirty="0" smtClean="0"/>
              <a:t>b2= </a:t>
            </a:r>
            <a:r>
              <a:rPr lang="en-US" sz="2200" b="1" dirty="0"/>
              <a:t>new </a:t>
            </a:r>
            <a:r>
              <a:rPr lang="en-US" sz="2200" b="1" dirty="0" smtClean="0"/>
              <a:t>Bicycle(2000);</a:t>
            </a:r>
            <a:endParaRPr lang="en-US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960874" y="1872366"/>
            <a:ext cx="5437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smtClean="0"/>
              <a:t>?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950085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66676"/>
            <a:ext cx="10639121" cy="4349122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هر سگ دارای رفتارهای زیر است:</a:t>
            </a:r>
          </a:p>
          <a:p>
            <a:pPr lvl="1"/>
            <a:r>
              <a:rPr lang="fa-IR" dirty="0" smtClean="0"/>
              <a:t>پارس کردن، خوابیدن، غذا خوردن</a:t>
            </a:r>
          </a:p>
          <a:p>
            <a:r>
              <a:rPr lang="fa-IR" dirty="0" smtClean="0"/>
              <a:t>نام توابع: فعل، نه اسم!</a:t>
            </a:r>
          </a:p>
          <a:p>
            <a:r>
              <a:rPr lang="fa-IR" dirty="0" smtClean="0"/>
              <a:t>توابع نیز دارای سطح دسترسی هستند</a:t>
            </a:r>
            <a:endParaRPr lang="fa-IR" dirty="0"/>
          </a:p>
          <a:p>
            <a:r>
              <a:rPr lang="fa-IR" dirty="0" smtClean="0"/>
              <a:t>توابع به سه دسته کلی تقسیم می شوند: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رفتارها (</a:t>
            </a:r>
            <a:r>
              <a:rPr lang="en-US" dirty="0" smtClean="0"/>
              <a:t>Behavior</a:t>
            </a:r>
            <a:r>
              <a:rPr lang="en-US" dirty="0"/>
              <a:t>s</a:t>
            </a:r>
            <a:r>
              <a:rPr lang="fa-I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سازنده ها (</a:t>
            </a:r>
            <a:r>
              <a:rPr lang="en-US" dirty="0"/>
              <a:t>Constructors</a:t>
            </a:r>
            <a:r>
              <a:rPr lang="fa-I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دسترسی به حالت ها (</a:t>
            </a:r>
            <a:r>
              <a:rPr lang="en-US" dirty="0" err="1" smtClean="0"/>
              <a:t>Accessors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01801" y="1152907"/>
            <a:ext cx="4562521" cy="54014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class Dog {</a:t>
            </a:r>
          </a:p>
          <a:p>
            <a:r>
              <a:rPr lang="en-US" sz="2300" dirty="0"/>
              <a:t>    String </a:t>
            </a:r>
            <a:r>
              <a:rPr lang="en-US" sz="2300" dirty="0" smtClean="0"/>
              <a:t>name, </a:t>
            </a:r>
            <a:r>
              <a:rPr lang="en-US" sz="2300" dirty="0"/>
              <a:t>color</a:t>
            </a:r>
            <a:r>
              <a:rPr lang="en-US" sz="2300" dirty="0" smtClean="0"/>
              <a:t>;</a:t>
            </a:r>
            <a:endParaRPr lang="en-US" sz="2300" dirty="0"/>
          </a:p>
          <a:p>
            <a:r>
              <a:rPr lang="en-US" sz="2300" dirty="0"/>
              <a:t>    int age</a:t>
            </a:r>
            <a:r>
              <a:rPr lang="en-US" sz="2300" dirty="0" smtClean="0"/>
              <a:t>;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  </a:t>
            </a:r>
            <a:r>
              <a:rPr lang="en-US" sz="2300" dirty="0" err="1" smtClean="0"/>
              <a:t>boolean</a:t>
            </a:r>
            <a:r>
              <a:rPr lang="en-US" sz="2300" dirty="0" smtClean="0"/>
              <a:t> hungry;</a:t>
            </a:r>
            <a:endParaRPr lang="en-US" sz="2300" dirty="0"/>
          </a:p>
          <a:p>
            <a:r>
              <a:rPr lang="en-US" sz="2300" dirty="0" smtClean="0"/>
              <a:t>    </a:t>
            </a:r>
            <a:endParaRPr lang="en-US" sz="2300" dirty="0"/>
          </a:p>
          <a:p>
            <a:r>
              <a:rPr lang="en-US" sz="2300" dirty="0"/>
              <a:t>    public void barking(){</a:t>
            </a:r>
          </a:p>
          <a:p>
            <a:r>
              <a:rPr lang="en-US" sz="2300" dirty="0"/>
              <a:t>        </a:t>
            </a:r>
            <a:r>
              <a:rPr lang="en-US" sz="2300" dirty="0" smtClean="0"/>
              <a:t>…</a:t>
            </a:r>
            <a:endParaRPr lang="en-US" sz="2300" dirty="0"/>
          </a:p>
          <a:p>
            <a:r>
              <a:rPr lang="en-US" sz="2300" dirty="0"/>
              <a:t>    }</a:t>
            </a:r>
          </a:p>
          <a:p>
            <a:r>
              <a:rPr lang="en-US" sz="2300" dirty="0" smtClean="0"/>
              <a:t>    public void eating(){</a:t>
            </a:r>
          </a:p>
          <a:p>
            <a:r>
              <a:rPr lang="en-US" sz="2300" dirty="0" smtClean="0"/>
              <a:t>        hungry= false;</a:t>
            </a:r>
            <a:endParaRPr lang="en-US" sz="2300" dirty="0"/>
          </a:p>
          <a:p>
            <a:r>
              <a:rPr lang="en-US" sz="2300" dirty="0"/>
              <a:t>    </a:t>
            </a:r>
            <a:r>
              <a:rPr lang="en-US" sz="2300" dirty="0" smtClean="0"/>
              <a:t>}    </a:t>
            </a:r>
            <a:endParaRPr lang="en-US" sz="2300" dirty="0"/>
          </a:p>
          <a:p>
            <a:r>
              <a:rPr lang="en-US" sz="2300" dirty="0"/>
              <a:t>    </a:t>
            </a:r>
            <a:r>
              <a:rPr lang="en-US" sz="2300" dirty="0" smtClean="0"/>
              <a:t>public void </a:t>
            </a:r>
            <a:r>
              <a:rPr lang="en-US" sz="2300" dirty="0"/>
              <a:t>sleeping(){</a:t>
            </a:r>
          </a:p>
          <a:p>
            <a:r>
              <a:rPr lang="en-US" sz="2300" dirty="0"/>
              <a:t>        </a:t>
            </a:r>
            <a:r>
              <a:rPr lang="en-US" sz="2300" dirty="0" smtClean="0"/>
              <a:t>…</a:t>
            </a:r>
            <a:endParaRPr lang="en-US" sz="2300" dirty="0"/>
          </a:p>
          <a:p>
            <a:r>
              <a:rPr lang="en-US" sz="2300" dirty="0"/>
              <a:t>    }</a:t>
            </a:r>
          </a:p>
          <a:p>
            <a:r>
              <a:rPr lang="en-US" sz="23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6981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سازنده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69242"/>
            <a:ext cx="10639121" cy="4641980"/>
          </a:xfrm>
        </p:spPr>
        <p:txBody>
          <a:bodyPr>
            <a:normAutofit/>
          </a:bodyPr>
          <a:lstStyle/>
          <a:p>
            <a:r>
              <a:rPr lang="fa-IR" dirty="0" smtClean="0"/>
              <a:t>هر کلاس می تواند دارای هر تعداد سازنده باشد</a:t>
            </a:r>
          </a:p>
          <a:p>
            <a:r>
              <a:rPr lang="fa-IR" dirty="0" smtClean="0"/>
              <a:t>نام سازنده </a:t>
            </a:r>
            <a:r>
              <a:rPr lang="fa-IR" u="sng" dirty="0" smtClean="0"/>
              <a:t>دقیقا همنام با نام کلاس</a:t>
            </a:r>
            <a:r>
              <a:rPr lang="fa-IR" dirty="0" smtClean="0"/>
              <a:t> است</a:t>
            </a:r>
          </a:p>
          <a:p>
            <a:r>
              <a:rPr lang="fa-IR" dirty="0" smtClean="0"/>
              <a:t>سازنده دارای </a:t>
            </a:r>
            <a:r>
              <a:rPr lang="fa-IR" u="sng" dirty="0" smtClean="0"/>
              <a:t>خروجی نیست</a:t>
            </a:r>
          </a:p>
          <a:p>
            <a:r>
              <a:rPr lang="fa-IR" dirty="0" smtClean="0"/>
              <a:t>سازنده معمولا دارای وظایف زیر است:</a:t>
            </a:r>
          </a:p>
          <a:p>
            <a:pPr lvl="1"/>
            <a:r>
              <a:rPr lang="fa-IR" dirty="0" smtClean="0"/>
              <a:t>مقداردهی اولیه به فیلدها</a:t>
            </a:r>
          </a:p>
          <a:p>
            <a:pPr lvl="1"/>
            <a:r>
              <a:rPr lang="fa-IR" dirty="0" smtClean="0"/>
              <a:t>گرفتن مقدار از دنیای خارج و تنظیم فیلدها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49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سازنده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4660" y="4100306"/>
            <a:ext cx="2976040" cy="1487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/>
              <a:t>بعضی رفتارها خصوصی هستند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6265" y="981182"/>
            <a:ext cx="6978175" cy="54014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class </a:t>
            </a:r>
            <a:r>
              <a:rPr lang="en-US" sz="2300" b="1" dirty="0"/>
              <a:t>Dog</a:t>
            </a:r>
            <a:r>
              <a:rPr lang="en-US" sz="2300" dirty="0"/>
              <a:t> {</a:t>
            </a:r>
          </a:p>
          <a:p>
            <a:r>
              <a:rPr lang="en-US" sz="2300" dirty="0"/>
              <a:t>    String name, color</a:t>
            </a:r>
            <a:r>
              <a:rPr lang="en-US" sz="2300" dirty="0" smtClean="0"/>
              <a:t>;           </a:t>
            </a:r>
            <a:r>
              <a:rPr lang="en-US" sz="2300" dirty="0"/>
              <a:t>int age;</a:t>
            </a:r>
          </a:p>
          <a:p>
            <a:r>
              <a:rPr lang="en-US" sz="2300" dirty="0"/>
              <a:t>    </a:t>
            </a:r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(){</a:t>
            </a:r>
          </a:p>
          <a:p>
            <a:r>
              <a:rPr lang="en-US" sz="2300" dirty="0"/>
              <a:t>        name= "John Doe";</a:t>
            </a:r>
          </a:p>
          <a:p>
            <a:r>
              <a:rPr lang="en-US" sz="2300" dirty="0"/>
              <a:t>        print();</a:t>
            </a:r>
          </a:p>
          <a:p>
            <a:r>
              <a:rPr lang="en-US" sz="2300" dirty="0"/>
              <a:t>    }</a:t>
            </a:r>
          </a:p>
          <a:p>
            <a:r>
              <a:rPr lang="en-US" sz="2300" dirty="0"/>
              <a:t>    public </a:t>
            </a:r>
            <a:r>
              <a:rPr lang="en-US" sz="2300" b="1" dirty="0"/>
              <a:t>Dog</a:t>
            </a:r>
            <a:r>
              <a:rPr lang="en-US" sz="2300" dirty="0"/>
              <a:t>(String </a:t>
            </a:r>
            <a:r>
              <a:rPr lang="en-US" sz="2300" dirty="0" err="1"/>
              <a:t>newName</a:t>
            </a:r>
            <a:r>
              <a:rPr lang="en-US" sz="2300" dirty="0"/>
              <a:t>){</a:t>
            </a:r>
          </a:p>
          <a:p>
            <a:r>
              <a:rPr lang="en-US" sz="2300" dirty="0"/>
              <a:t>        name= </a:t>
            </a:r>
            <a:r>
              <a:rPr lang="en-US" sz="2300" dirty="0" err="1"/>
              <a:t>newName</a:t>
            </a:r>
            <a:r>
              <a:rPr lang="en-US" sz="2300" dirty="0"/>
              <a:t>;</a:t>
            </a:r>
          </a:p>
          <a:p>
            <a:r>
              <a:rPr lang="en-US" sz="2300" dirty="0"/>
              <a:t>        print();</a:t>
            </a:r>
          </a:p>
          <a:p>
            <a:r>
              <a:rPr lang="en-US" sz="2300" dirty="0"/>
              <a:t>    }    </a:t>
            </a:r>
          </a:p>
          <a:p>
            <a:r>
              <a:rPr lang="en-US" sz="2300" dirty="0" smtClean="0"/>
              <a:t>    private </a:t>
            </a:r>
            <a:r>
              <a:rPr lang="en-US" sz="2300" dirty="0"/>
              <a:t>void print</a:t>
            </a:r>
            <a:r>
              <a:rPr lang="en-US" sz="2300" dirty="0" smtClean="0"/>
              <a:t>() {</a:t>
            </a:r>
            <a:endParaRPr lang="en-US" sz="2300" dirty="0"/>
          </a:p>
          <a:p>
            <a:r>
              <a:rPr lang="en-US" sz="2300" dirty="0" smtClean="0"/>
              <a:t>        </a:t>
            </a:r>
            <a:r>
              <a:rPr lang="en-US" sz="2300" dirty="0" err="1" smtClean="0"/>
              <a:t>System.out.format</a:t>
            </a:r>
            <a:r>
              <a:rPr lang="en-US" sz="2300" dirty="0"/>
              <a:t>("My Name is %s", name);</a:t>
            </a:r>
          </a:p>
          <a:p>
            <a:r>
              <a:rPr lang="en-US" sz="2300" dirty="0"/>
              <a:t>    </a:t>
            </a:r>
            <a:r>
              <a:rPr lang="en-US" sz="2300" dirty="0" smtClean="0"/>
              <a:t>}</a:t>
            </a:r>
          </a:p>
          <a:p>
            <a:r>
              <a:rPr lang="en-US" sz="2300" dirty="0"/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57215" y="4885006"/>
            <a:ext cx="2710318" cy="384114"/>
          </a:xfrm>
          <a:prstGeom prst="roundRect">
            <a:avLst/>
          </a:prstGeom>
          <a:noFill/>
          <a:ln w="381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04012" y="4735773"/>
            <a:ext cx="4599295" cy="300346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359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شیء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4296" y="4871662"/>
            <a:ext cx="2820348" cy="876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dirty="0" smtClean="0"/>
              <a:t>سازنده بدون آرگومان (پیشفرض)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01801" y="3636567"/>
            <a:ext cx="7428551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static void main(String[] </a:t>
            </a:r>
            <a:r>
              <a:rPr lang="en-US" sz="2300" dirty="0" err="1"/>
              <a:t>args</a:t>
            </a:r>
            <a:r>
              <a:rPr lang="en-US" sz="2300" dirty="0" smtClean="0"/>
              <a:t>) </a:t>
            </a:r>
            <a:r>
              <a:rPr lang="en-US" sz="2300" dirty="0"/>
              <a:t>{</a:t>
            </a:r>
          </a:p>
          <a:p>
            <a:r>
              <a:rPr lang="en-US" sz="2300" dirty="0"/>
              <a:t>    Dog puppy1= new Dog();</a:t>
            </a:r>
          </a:p>
          <a:p>
            <a:r>
              <a:rPr lang="en-US" sz="2300" dirty="0"/>
              <a:t>    Dog puppy2= new Dog("Brayan");</a:t>
            </a:r>
          </a:p>
          <a:p>
            <a:r>
              <a:rPr lang="en-US" sz="23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1801" y="5309772"/>
            <a:ext cx="4009000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Name is John Doe</a:t>
            </a:r>
          </a:p>
          <a:p>
            <a:r>
              <a:rPr lang="en-US" sz="2200" dirty="0">
                <a:solidFill>
                  <a:schemeClr val="bg1"/>
                </a:solidFill>
                <a:cs typeface="B Nazanin" panose="00000400000000000000" pitchFamily="2" charset="-78"/>
              </a:rPr>
              <a:t>My Name is Brayan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809597" y="4040591"/>
            <a:ext cx="1017997" cy="384114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827594" y="4326348"/>
            <a:ext cx="3603009" cy="98342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1311579" y="1318007"/>
            <a:ext cx="10639121" cy="4349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3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/>
              <a:t>مراحل ایجاد یک شیء: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تعریف (</a:t>
            </a:r>
            <a:r>
              <a:rPr lang="en-US" dirty="0" smtClean="0"/>
              <a:t>Declaration</a:t>
            </a:r>
            <a:r>
              <a:rPr lang="fa-I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نمونه برداری (</a:t>
            </a:r>
            <a:r>
              <a:rPr lang="en-US" dirty="0" smtClean="0"/>
              <a:t>Instantiation</a:t>
            </a:r>
            <a:r>
              <a:rPr lang="fa-I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مقداردهی اولیه (</a:t>
            </a:r>
            <a:r>
              <a:rPr lang="en-US" dirty="0" smtClean="0"/>
              <a:t>Initialization</a:t>
            </a:r>
            <a:r>
              <a:rPr lang="fa-IR" dirty="0" smtClean="0"/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18577" y="1305190"/>
            <a:ext cx="50706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/>
              <a:t> Dog puppy1= new Dog();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236259" y="1368667"/>
            <a:ext cx="2378355" cy="46477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28875" y="1382517"/>
            <a:ext cx="879509" cy="46477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901869" y="1368667"/>
            <a:ext cx="1044841" cy="46477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18580" y="1814311"/>
            <a:ext cx="3994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1</a:t>
            </a:r>
            <a:endParaRPr lang="en-US" sz="3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92158" y="1827896"/>
            <a:ext cx="3994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0205" y="1814311"/>
            <a:ext cx="3994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25957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شیء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296537"/>
            <a:ext cx="10639121" cy="4614685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می توان بخش تعریف و بخش های نمونه برداری + مقداردهی را جدا انجام داد</a:t>
            </a:r>
          </a:p>
          <a:p>
            <a:r>
              <a:rPr lang="fa-IR" dirty="0" smtClean="0"/>
              <a:t>بعد از کلمه کلیدی </a:t>
            </a:r>
            <a:r>
              <a:rPr lang="en-US" dirty="0" smtClean="0"/>
              <a:t>new</a:t>
            </a:r>
            <a:r>
              <a:rPr lang="fa-IR" dirty="0" smtClean="0"/>
              <a:t>، سازنده کلاس ظاهر می شود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fa-IR" dirty="0" smtClean="0"/>
              <a:t>نمونه برداری: حافظه درخواستی را تخصیص داده و ارجاعی از آن را برمی گرداند</a:t>
            </a:r>
          </a:p>
          <a:p>
            <a:r>
              <a:rPr lang="fa-IR" dirty="0" smtClean="0"/>
              <a:t>دو جمله زیر معادل یکدیگر هستند: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ایجاد یک شیء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نمونه برداری از کلاس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380" y="2296794"/>
            <a:ext cx="7428551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300" dirty="0"/>
              <a:t>public static void main(String[] </a:t>
            </a:r>
            <a:r>
              <a:rPr lang="en-US" sz="2300" dirty="0" err="1"/>
              <a:t>args</a:t>
            </a:r>
            <a:r>
              <a:rPr lang="en-US" sz="2300" dirty="0" smtClean="0"/>
              <a:t>) </a:t>
            </a:r>
            <a:r>
              <a:rPr lang="en-US" sz="2300" dirty="0"/>
              <a:t>{</a:t>
            </a:r>
          </a:p>
          <a:p>
            <a:r>
              <a:rPr lang="en-US" sz="2300" dirty="0" smtClean="0"/>
              <a:t>      Dog puppy2;</a:t>
            </a:r>
          </a:p>
          <a:p>
            <a:r>
              <a:rPr lang="en-US" sz="2300" dirty="0" smtClean="0"/>
              <a:t>      puppy2</a:t>
            </a:r>
            <a:r>
              <a:rPr lang="en-US" sz="2300" dirty="0"/>
              <a:t>= new Dog("Brayan");</a:t>
            </a:r>
          </a:p>
          <a:p>
            <a:r>
              <a:rPr lang="en-US" sz="23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35875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سازنده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1" y="1562100"/>
            <a:ext cx="10858879" cy="4349122"/>
          </a:xfrm>
        </p:spPr>
        <p:txBody>
          <a:bodyPr/>
          <a:lstStyle/>
          <a:p>
            <a:r>
              <a:rPr lang="fa-IR" dirty="0" smtClean="0"/>
              <a:t>کامپایلر به صورت خودکار، یک سازنده بدون آرگومان برای هر کلاس ایجاد می کند</a:t>
            </a:r>
          </a:p>
          <a:p>
            <a:r>
              <a:rPr lang="fa-IR" dirty="0" smtClean="0"/>
              <a:t>در صورتی که برای کلاس، یک سازنده با آرگومان تعریف کنید، جمله قبل اتفاق نمی افتد</a:t>
            </a:r>
          </a:p>
          <a:p>
            <a:r>
              <a:rPr lang="fa-IR" dirty="0" smtClean="0"/>
              <a:t>می توان سازنده کلاس پدر را فراخوانی کرد: کلمه کلیدی </a:t>
            </a:r>
            <a:r>
              <a:rPr lang="en-US" dirty="0" smtClean="0"/>
              <a:t>super</a:t>
            </a:r>
            <a:endParaRPr lang="fa-IR" dirty="0" smtClean="0"/>
          </a:p>
          <a:p>
            <a:r>
              <a:rPr lang="fa-IR" dirty="0" smtClean="0"/>
              <a:t>می توان سایر سازنده های کلاس جاری را فراخوانی کرد: کلمه کلیدی </a:t>
            </a:r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Mohsen Biglari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Learning Java Programming Language – Part7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01D36-4AC8-4893-9893-6F33E10D90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24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1201</TotalTime>
  <Words>3373</Words>
  <Application>Microsoft Office PowerPoint</Application>
  <PresentationFormat>Widescreen</PresentationFormat>
  <Paragraphs>694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B Nazanin</vt:lpstr>
      <vt:lpstr>B Titr</vt:lpstr>
      <vt:lpstr>Calibri</vt:lpstr>
      <vt:lpstr>Century Gothic</vt:lpstr>
      <vt:lpstr>Tahoma</vt:lpstr>
      <vt:lpstr>Wingdings 3</vt:lpstr>
      <vt:lpstr>Wisp</vt:lpstr>
      <vt:lpstr>Learning Java Programming Language</vt:lpstr>
      <vt:lpstr>کلاس</vt:lpstr>
      <vt:lpstr>فیلد</vt:lpstr>
      <vt:lpstr>تابع</vt:lpstr>
      <vt:lpstr>سازنده</vt:lpstr>
      <vt:lpstr>سازنده</vt:lpstr>
      <vt:lpstr>شیء</vt:lpstr>
      <vt:lpstr>شیء</vt:lpstr>
      <vt:lpstr>سازنده</vt:lpstr>
      <vt:lpstr>سازنده</vt:lpstr>
      <vt:lpstr>مثال: کلاس مستطیل</vt:lpstr>
      <vt:lpstr>مثال: کلاس مستطیل</vt:lpstr>
      <vt:lpstr>مثال: کلاس مستطیل</vt:lpstr>
      <vt:lpstr>دسترسی به حالت ها</vt:lpstr>
      <vt:lpstr>دسترسی به حالت ها</vt:lpstr>
      <vt:lpstr>دسترسی به حالت ها</vt:lpstr>
      <vt:lpstr>سربارگذاری تابع</vt:lpstr>
      <vt:lpstr>فراخوانی تابع با تعداد پارامتر متغیر</vt:lpstr>
      <vt:lpstr>فراخوانی تابع با تعداد پارامتر متغیر</vt:lpstr>
      <vt:lpstr>ارسال پارامتر به تابع</vt:lpstr>
      <vt:lpstr>ارسال انواع داده اولیه</vt:lpstr>
      <vt:lpstr>ارسال انواع ارجاعی</vt:lpstr>
      <vt:lpstr>ایجاد شیء</vt:lpstr>
      <vt:lpstr>کلاس مستطیل</vt:lpstr>
      <vt:lpstr>کلاس مستطیل</vt:lpstr>
      <vt:lpstr>دسترسی به اعضای شیء</vt:lpstr>
      <vt:lpstr>جمع آور زباله / Garbage Collector</vt:lpstr>
      <vt:lpstr>توابع</vt:lpstr>
      <vt:lpstr>فیلدهای ایستا</vt:lpstr>
      <vt:lpstr>فیلدهای ایستا</vt:lpstr>
      <vt:lpstr>کلاس دوچرخه</vt:lpstr>
      <vt:lpstr>کلاس دوچرخه</vt:lpstr>
      <vt:lpstr>توابع ایستا</vt:lpstr>
      <vt:lpstr>دسترسی توابع</vt:lpstr>
      <vt:lpstr>ثابت ها / Constants</vt:lpstr>
      <vt:lpstr>بلوک مقداردهی اولیه / Initialization Block</vt:lpstr>
      <vt:lpstr>بلوک مقداردهی اولیه</vt:lpstr>
      <vt:lpstr>بلوک مقداردهی اولیه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C# Programming Language</dc:title>
  <dc:creator>Mbt</dc:creator>
  <cp:lastModifiedBy>Mbt</cp:lastModifiedBy>
  <cp:revision>546</cp:revision>
  <dcterms:created xsi:type="dcterms:W3CDTF">2014-02-03T13:04:54Z</dcterms:created>
  <dcterms:modified xsi:type="dcterms:W3CDTF">2014-04-28T16:50:23Z</dcterms:modified>
</cp:coreProperties>
</file>